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handoutMasterIdLst>
    <p:handoutMasterId r:id="rId134"/>
  </p:handoutMasterIdLst>
  <p:sldIdLst>
    <p:sldId id="307" r:id="rId2"/>
    <p:sldId id="930" r:id="rId3"/>
    <p:sldId id="938" r:id="rId4"/>
    <p:sldId id="913" r:id="rId5"/>
    <p:sldId id="914" r:id="rId6"/>
    <p:sldId id="915" r:id="rId7"/>
    <p:sldId id="916" r:id="rId8"/>
    <p:sldId id="939" r:id="rId9"/>
    <p:sldId id="919" r:id="rId10"/>
    <p:sldId id="920" r:id="rId11"/>
    <p:sldId id="1024" r:id="rId12"/>
    <p:sldId id="969" r:id="rId13"/>
    <p:sldId id="924" r:id="rId14"/>
    <p:sldId id="923" r:id="rId15"/>
    <p:sldId id="994" r:id="rId16"/>
    <p:sldId id="933" r:id="rId17"/>
    <p:sldId id="1061" r:id="rId18"/>
    <p:sldId id="1062" r:id="rId19"/>
    <p:sldId id="929" r:id="rId20"/>
    <p:sldId id="934" r:id="rId21"/>
    <p:sldId id="935" r:id="rId22"/>
    <p:sldId id="940" r:id="rId23"/>
    <p:sldId id="944" r:id="rId24"/>
    <p:sldId id="941" r:id="rId25"/>
    <p:sldId id="973" r:id="rId26"/>
    <p:sldId id="974" r:id="rId27"/>
    <p:sldId id="1060" r:id="rId28"/>
    <p:sldId id="942" r:id="rId29"/>
    <p:sldId id="970" r:id="rId30"/>
    <p:sldId id="1064" r:id="rId31"/>
    <p:sldId id="465" r:id="rId32"/>
    <p:sldId id="468" r:id="rId33"/>
    <p:sldId id="1070" r:id="rId34"/>
    <p:sldId id="846" r:id="rId35"/>
    <p:sldId id="470" r:id="rId36"/>
    <p:sldId id="702" r:id="rId37"/>
    <p:sldId id="706" r:id="rId38"/>
    <p:sldId id="707" r:id="rId39"/>
    <p:sldId id="700" r:id="rId40"/>
    <p:sldId id="937" r:id="rId41"/>
    <p:sldId id="932" r:id="rId42"/>
    <p:sldId id="708" r:id="rId43"/>
    <p:sldId id="1019" r:id="rId44"/>
    <p:sldId id="1071" r:id="rId45"/>
    <p:sldId id="1072" r:id="rId46"/>
    <p:sldId id="1074" r:id="rId47"/>
    <p:sldId id="1075" r:id="rId48"/>
    <p:sldId id="1076" r:id="rId49"/>
    <p:sldId id="1077" r:id="rId50"/>
    <p:sldId id="1103" r:id="rId51"/>
    <p:sldId id="1082" r:id="rId52"/>
    <p:sldId id="1085" r:id="rId53"/>
    <p:sldId id="1087" r:id="rId54"/>
    <p:sldId id="1088" r:id="rId55"/>
    <p:sldId id="1049" r:id="rId56"/>
    <p:sldId id="1039" r:id="rId57"/>
    <p:sldId id="1040" r:id="rId58"/>
    <p:sldId id="1043" r:id="rId59"/>
    <p:sldId id="1044" r:id="rId60"/>
    <p:sldId id="1045" r:id="rId61"/>
    <p:sldId id="1046" r:id="rId62"/>
    <p:sldId id="1050" r:id="rId63"/>
    <p:sldId id="1047" r:id="rId64"/>
    <p:sldId id="1048" r:id="rId65"/>
    <p:sldId id="1090" r:id="rId66"/>
    <p:sldId id="1092" r:id="rId67"/>
    <p:sldId id="1093" r:id="rId68"/>
    <p:sldId id="1095" r:id="rId69"/>
    <p:sldId id="1096" r:id="rId70"/>
    <p:sldId id="1098" r:id="rId71"/>
    <p:sldId id="1099" r:id="rId72"/>
    <p:sldId id="1100" r:id="rId73"/>
    <p:sldId id="1102" r:id="rId74"/>
    <p:sldId id="931" r:id="rId75"/>
    <p:sldId id="545" r:id="rId76"/>
    <p:sldId id="945" r:id="rId77"/>
    <p:sldId id="1025" r:id="rId78"/>
    <p:sldId id="1089" r:id="rId79"/>
    <p:sldId id="968" r:id="rId80"/>
    <p:sldId id="714" r:id="rId81"/>
    <p:sldId id="563" r:id="rId82"/>
    <p:sldId id="564" r:id="rId83"/>
    <p:sldId id="730" r:id="rId84"/>
    <p:sldId id="561" r:id="rId85"/>
    <p:sldId id="717" r:id="rId86"/>
    <p:sldId id="982" r:id="rId87"/>
    <p:sldId id="981" r:id="rId88"/>
    <p:sldId id="868" r:id="rId89"/>
    <p:sldId id="983" r:id="rId90"/>
    <p:sldId id="980" r:id="rId91"/>
    <p:sldId id="984" r:id="rId92"/>
    <p:sldId id="837" r:id="rId93"/>
    <p:sldId id="838" r:id="rId94"/>
    <p:sldId id="839" r:id="rId95"/>
    <p:sldId id="987" r:id="rId96"/>
    <p:sldId id="1026" r:id="rId97"/>
    <p:sldId id="993" r:id="rId98"/>
    <p:sldId id="1051" r:id="rId99"/>
    <p:sldId id="1052" r:id="rId100"/>
    <p:sldId id="1053" r:id="rId101"/>
    <p:sldId id="1054" r:id="rId102"/>
    <p:sldId id="1055" r:id="rId103"/>
    <p:sldId id="754" r:id="rId104"/>
    <p:sldId id="988" r:id="rId105"/>
    <p:sldId id="1066" r:id="rId106"/>
    <p:sldId id="1068" r:id="rId107"/>
    <p:sldId id="989" r:id="rId108"/>
    <p:sldId id="1057" r:id="rId109"/>
    <p:sldId id="789" r:id="rId110"/>
    <p:sldId id="902" r:id="rId111"/>
    <p:sldId id="871" r:id="rId112"/>
    <p:sldId id="1058" r:id="rId113"/>
    <p:sldId id="756" r:id="rId114"/>
    <p:sldId id="893" r:id="rId115"/>
    <p:sldId id="899" r:id="rId116"/>
    <p:sldId id="1029" r:id="rId117"/>
    <p:sldId id="757" r:id="rId118"/>
    <p:sldId id="903" r:id="rId119"/>
    <p:sldId id="767" r:id="rId120"/>
    <p:sldId id="1069" r:id="rId121"/>
    <p:sldId id="844" r:id="rId122"/>
    <p:sldId id="1030" r:id="rId123"/>
    <p:sldId id="1031" r:id="rId124"/>
    <p:sldId id="1059" r:id="rId125"/>
    <p:sldId id="769" r:id="rId126"/>
    <p:sldId id="770" r:id="rId127"/>
    <p:sldId id="771" r:id="rId128"/>
    <p:sldId id="873" r:id="rId129"/>
    <p:sldId id="785" r:id="rId130"/>
    <p:sldId id="876" r:id="rId131"/>
    <p:sldId id="877" r:id="rId132"/>
  </p:sldIdLst>
  <p:sldSz cx="9144000" cy="6858000" type="screen4x3"/>
  <p:notesSz cx="6794500" cy="9906000"/>
  <p:defaultTextStyle>
    <a:defPPr>
      <a:defRPr lang="es-E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a:srgbClr val="FFFF00"/>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43" autoAdjust="0"/>
    <p:restoredTop sz="99883" autoAdjust="0"/>
  </p:normalViewPr>
  <p:slideViewPr>
    <p:cSldViewPr>
      <p:cViewPr>
        <p:scale>
          <a:sx n="80" d="100"/>
          <a:sy n="80" d="100"/>
        </p:scale>
        <p:origin x="1195" y="29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362" y="7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4.xml"/><Relationship Id="rId5" Type="http://schemas.openxmlformats.org/officeDocument/2006/relationships/slide" Target="slides/slide129.xml"/><Relationship Id="rId4"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hdr" sz="quarter"/>
          </p:nvPr>
        </p:nvSpPr>
        <p:spPr bwMode="auto">
          <a:xfrm>
            <a:off x="0" y="1"/>
            <a:ext cx="2943966" cy="494982"/>
          </a:xfrm>
          <a:prstGeom prst="rect">
            <a:avLst/>
          </a:prstGeom>
          <a:noFill/>
          <a:ln w="9525">
            <a:noFill/>
            <a:miter lim="800000"/>
            <a:headEnd/>
            <a:tailEnd/>
          </a:ln>
          <a:effectLst/>
        </p:spPr>
        <p:txBody>
          <a:bodyPr vert="horz" wrap="square" lIns="91621" tIns="45812" rIns="91621" bIns="45812" numCol="1" anchor="t" anchorCtr="0" compatLnSpc="1">
            <a:prstTxWarp prst="textNoShape">
              <a:avLst/>
            </a:prstTxWarp>
          </a:bodyPr>
          <a:lstStyle>
            <a:lvl1pPr>
              <a:defRPr sz="1200">
                <a:latin typeface="Times New Roman" pitchFamily="18" charset="0"/>
              </a:defRPr>
            </a:lvl1pPr>
          </a:lstStyle>
          <a:p>
            <a:pPr>
              <a:defRPr/>
            </a:pPr>
            <a:endParaRPr lang="es-ES"/>
          </a:p>
        </p:txBody>
      </p:sp>
      <p:sp>
        <p:nvSpPr>
          <p:cNvPr id="403459" name="Rectangle 3"/>
          <p:cNvSpPr>
            <a:spLocks noGrp="1" noChangeArrowheads="1"/>
          </p:cNvSpPr>
          <p:nvPr>
            <p:ph type="dt" sz="quarter" idx="1"/>
          </p:nvPr>
        </p:nvSpPr>
        <p:spPr bwMode="auto">
          <a:xfrm>
            <a:off x="3850536" y="1"/>
            <a:ext cx="2943965" cy="494982"/>
          </a:xfrm>
          <a:prstGeom prst="rect">
            <a:avLst/>
          </a:prstGeom>
          <a:noFill/>
          <a:ln w="9525">
            <a:noFill/>
            <a:miter lim="800000"/>
            <a:headEnd/>
            <a:tailEnd/>
          </a:ln>
          <a:effectLst/>
        </p:spPr>
        <p:txBody>
          <a:bodyPr vert="horz" wrap="square" lIns="91621" tIns="45812" rIns="91621" bIns="45812" numCol="1" anchor="t" anchorCtr="0" compatLnSpc="1">
            <a:prstTxWarp prst="textNoShape">
              <a:avLst/>
            </a:prstTxWarp>
          </a:bodyPr>
          <a:lstStyle>
            <a:lvl1pPr algn="r">
              <a:defRPr sz="1200">
                <a:latin typeface="Times New Roman" pitchFamily="18" charset="0"/>
              </a:defRPr>
            </a:lvl1pPr>
          </a:lstStyle>
          <a:p>
            <a:pPr>
              <a:defRPr/>
            </a:pPr>
            <a:endParaRPr lang="es-ES"/>
          </a:p>
        </p:txBody>
      </p:sp>
      <p:sp>
        <p:nvSpPr>
          <p:cNvPr id="403460" name="Rectangle 4"/>
          <p:cNvSpPr>
            <a:spLocks noGrp="1" noChangeArrowheads="1"/>
          </p:cNvSpPr>
          <p:nvPr>
            <p:ph type="ftr" sz="quarter" idx="2"/>
          </p:nvPr>
        </p:nvSpPr>
        <p:spPr bwMode="auto">
          <a:xfrm>
            <a:off x="0" y="9411020"/>
            <a:ext cx="2943966" cy="494981"/>
          </a:xfrm>
          <a:prstGeom prst="rect">
            <a:avLst/>
          </a:prstGeom>
          <a:noFill/>
          <a:ln w="9525">
            <a:noFill/>
            <a:miter lim="800000"/>
            <a:headEnd/>
            <a:tailEnd/>
          </a:ln>
          <a:effectLst/>
        </p:spPr>
        <p:txBody>
          <a:bodyPr vert="horz" wrap="square" lIns="91621" tIns="45812" rIns="91621" bIns="45812" numCol="1" anchor="b" anchorCtr="0" compatLnSpc="1">
            <a:prstTxWarp prst="textNoShape">
              <a:avLst/>
            </a:prstTxWarp>
          </a:bodyPr>
          <a:lstStyle>
            <a:lvl1pPr>
              <a:defRPr sz="1200">
                <a:latin typeface="Times New Roman" pitchFamily="18" charset="0"/>
              </a:defRPr>
            </a:lvl1pPr>
          </a:lstStyle>
          <a:p>
            <a:pPr>
              <a:defRPr/>
            </a:pPr>
            <a:endParaRPr lang="es-ES"/>
          </a:p>
        </p:txBody>
      </p:sp>
      <p:sp>
        <p:nvSpPr>
          <p:cNvPr id="403461" name="Rectangle 5"/>
          <p:cNvSpPr>
            <a:spLocks noGrp="1" noChangeArrowheads="1"/>
          </p:cNvSpPr>
          <p:nvPr>
            <p:ph type="sldNum" sz="quarter" idx="3"/>
          </p:nvPr>
        </p:nvSpPr>
        <p:spPr bwMode="auto">
          <a:xfrm>
            <a:off x="3850536" y="9411020"/>
            <a:ext cx="2943965" cy="494981"/>
          </a:xfrm>
          <a:prstGeom prst="rect">
            <a:avLst/>
          </a:prstGeom>
          <a:noFill/>
          <a:ln w="9525">
            <a:noFill/>
            <a:miter lim="800000"/>
            <a:headEnd/>
            <a:tailEnd/>
          </a:ln>
          <a:effectLst/>
        </p:spPr>
        <p:txBody>
          <a:bodyPr vert="horz" wrap="square" lIns="91621" tIns="45812" rIns="91621" bIns="45812" numCol="1" anchor="b" anchorCtr="0" compatLnSpc="1">
            <a:prstTxWarp prst="textNoShape">
              <a:avLst/>
            </a:prstTxWarp>
          </a:bodyPr>
          <a:lstStyle>
            <a:lvl1pPr algn="r">
              <a:defRPr sz="1200">
                <a:latin typeface="Times New Roman" pitchFamily="18" charset="0"/>
              </a:defRPr>
            </a:lvl1pPr>
          </a:lstStyle>
          <a:p>
            <a:pPr>
              <a:defRPr/>
            </a:pPr>
            <a:fld id="{FAB40F74-E388-4527-834B-B0427B74D6AF}" type="slidenum">
              <a:rPr lang="es-ES"/>
              <a:pPr>
                <a:defRPr/>
              </a:pPr>
              <a:t>‹Nº›</a:t>
            </a:fld>
            <a:endParaRPr lang="es-ES"/>
          </a:p>
        </p:txBody>
      </p:sp>
    </p:spTree>
    <p:extLst>
      <p:ext uri="{BB962C8B-B14F-4D97-AF65-F5344CB8AC3E}">
        <p14:creationId xmlns:p14="http://schemas.microsoft.com/office/powerpoint/2010/main" val="3551565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3966" cy="494982"/>
          </a:xfrm>
          <a:prstGeom prst="rect">
            <a:avLst/>
          </a:prstGeom>
          <a:noFill/>
          <a:ln w="9525">
            <a:noFill/>
            <a:miter lim="800000"/>
            <a:headEnd/>
            <a:tailEnd/>
          </a:ln>
          <a:effectLst/>
        </p:spPr>
        <p:txBody>
          <a:bodyPr vert="horz" wrap="square" lIns="91621" tIns="45812" rIns="91621" bIns="45812" numCol="1" anchor="t" anchorCtr="0" compatLnSpc="1">
            <a:prstTxWarp prst="textNoShape">
              <a:avLst/>
            </a:prstTxWarp>
          </a:bodyPr>
          <a:lstStyle>
            <a:lvl1pPr>
              <a:defRPr sz="1200">
                <a:latin typeface="Times New Roman" pitchFamily="18" charset="0"/>
              </a:defRPr>
            </a:lvl1pPr>
          </a:lstStyle>
          <a:p>
            <a:pPr>
              <a:defRPr/>
            </a:pPr>
            <a:r>
              <a:rPr lang="es-ES"/>
              <a:t>Puentes y Conmutadores LAN</a:t>
            </a:r>
          </a:p>
        </p:txBody>
      </p:sp>
      <p:sp>
        <p:nvSpPr>
          <p:cNvPr id="9219" name="Rectangle 3"/>
          <p:cNvSpPr>
            <a:spLocks noGrp="1" noChangeArrowheads="1"/>
          </p:cNvSpPr>
          <p:nvPr>
            <p:ph type="dt" idx="1"/>
          </p:nvPr>
        </p:nvSpPr>
        <p:spPr bwMode="auto">
          <a:xfrm>
            <a:off x="3850536" y="1"/>
            <a:ext cx="2943965" cy="494982"/>
          </a:xfrm>
          <a:prstGeom prst="rect">
            <a:avLst/>
          </a:prstGeom>
          <a:noFill/>
          <a:ln w="9525">
            <a:noFill/>
            <a:miter lim="800000"/>
            <a:headEnd/>
            <a:tailEnd/>
          </a:ln>
          <a:effectLst/>
        </p:spPr>
        <p:txBody>
          <a:bodyPr vert="horz" wrap="square" lIns="91621" tIns="45812" rIns="91621" bIns="45812" numCol="1" anchor="t" anchorCtr="0" compatLnSpc="1">
            <a:prstTxWarp prst="textNoShape">
              <a:avLst/>
            </a:prstTxWarp>
          </a:bodyPr>
          <a:lstStyle>
            <a:lvl1pPr algn="r">
              <a:defRPr sz="1200">
                <a:latin typeface="Times New Roman" pitchFamily="18" charset="0"/>
              </a:defRPr>
            </a:lvl1pPr>
          </a:lstStyle>
          <a:p>
            <a:pPr>
              <a:defRPr/>
            </a:pPr>
            <a:endParaRPr lang="es-ES"/>
          </a:p>
        </p:txBody>
      </p:sp>
      <p:sp>
        <p:nvSpPr>
          <p:cNvPr id="158724" name="Rectangle 4"/>
          <p:cNvSpPr>
            <a:spLocks noGrp="1" noRot="1" noChangeAspect="1" noChangeArrowheads="1" noTextEdit="1"/>
          </p:cNvSpPr>
          <p:nvPr>
            <p:ph type="sldImg" idx="2"/>
          </p:nvPr>
        </p:nvSpPr>
        <p:spPr bwMode="auto">
          <a:xfrm>
            <a:off x="566738" y="488950"/>
            <a:ext cx="5662612" cy="4248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507361" y="4965733"/>
            <a:ext cx="5800454" cy="4462793"/>
          </a:xfrm>
          <a:prstGeom prst="rect">
            <a:avLst/>
          </a:prstGeom>
          <a:noFill/>
          <a:ln w="9525">
            <a:noFill/>
            <a:miter lim="800000"/>
            <a:headEnd/>
            <a:tailEnd/>
          </a:ln>
          <a:effectLst/>
        </p:spPr>
        <p:txBody>
          <a:bodyPr vert="horz" wrap="square" lIns="91621" tIns="45812" rIns="91621" bIns="4581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222" name="Rectangle 6"/>
          <p:cNvSpPr>
            <a:spLocks noGrp="1" noChangeArrowheads="1"/>
          </p:cNvSpPr>
          <p:nvPr>
            <p:ph type="ftr" sz="quarter" idx="4"/>
          </p:nvPr>
        </p:nvSpPr>
        <p:spPr bwMode="auto">
          <a:xfrm>
            <a:off x="0" y="9411020"/>
            <a:ext cx="2943966" cy="494981"/>
          </a:xfrm>
          <a:prstGeom prst="rect">
            <a:avLst/>
          </a:prstGeom>
          <a:noFill/>
          <a:ln w="9525">
            <a:noFill/>
            <a:miter lim="800000"/>
            <a:headEnd/>
            <a:tailEnd/>
          </a:ln>
          <a:effectLst/>
        </p:spPr>
        <p:txBody>
          <a:bodyPr vert="horz" wrap="square" lIns="91621" tIns="45812" rIns="91621" bIns="45812" numCol="1" anchor="b" anchorCtr="0" compatLnSpc="1">
            <a:prstTxWarp prst="textNoShape">
              <a:avLst/>
            </a:prstTxWarp>
          </a:bodyPr>
          <a:lstStyle>
            <a:lvl1pPr>
              <a:defRPr sz="1200">
                <a:latin typeface="Times New Roman" pitchFamily="18" charset="0"/>
              </a:defRPr>
            </a:lvl1pPr>
          </a:lstStyle>
          <a:p>
            <a:pPr>
              <a:defRPr/>
            </a:pPr>
            <a:r>
              <a:rPr lang="es-ES"/>
              <a:t>Redes</a:t>
            </a:r>
          </a:p>
        </p:txBody>
      </p:sp>
      <p:sp>
        <p:nvSpPr>
          <p:cNvPr id="9223" name="Rectangle 7"/>
          <p:cNvSpPr>
            <a:spLocks noGrp="1" noChangeArrowheads="1"/>
          </p:cNvSpPr>
          <p:nvPr>
            <p:ph type="sldNum" sz="quarter" idx="5"/>
          </p:nvPr>
        </p:nvSpPr>
        <p:spPr bwMode="auto">
          <a:xfrm>
            <a:off x="3850536" y="9411020"/>
            <a:ext cx="2943965" cy="494981"/>
          </a:xfrm>
          <a:prstGeom prst="rect">
            <a:avLst/>
          </a:prstGeom>
          <a:noFill/>
          <a:ln w="9525">
            <a:noFill/>
            <a:miter lim="800000"/>
            <a:headEnd/>
            <a:tailEnd/>
          </a:ln>
          <a:effectLst/>
        </p:spPr>
        <p:txBody>
          <a:bodyPr vert="horz" wrap="square" lIns="91621" tIns="45812" rIns="91621" bIns="45812" numCol="1" anchor="b" anchorCtr="0" compatLnSpc="1">
            <a:prstTxWarp prst="textNoShape">
              <a:avLst/>
            </a:prstTxWarp>
          </a:bodyPr>
          <a:lstStyle>
            <a:lvl1pPr algn="r">
              <a:defRPr sz="1200">
                <a:latin typeface="Times New Roman" pitchFamily="18" charset="0"/>
              </a:defRPr>
            </a:lvl1pPr>
          </a:lstStyle>
          <a:p>
            <a:pPr>
              <a:defRPr/>
            </a:pPr>
            <a:r>
              <a:rPr lang="es-ES"/>
              <a:t>1-</a:t>
            </a:r>
            <a:fld id="{549D177D-6A10-4F1B-8D33-0FADE6288EBF}" type="slidenum">
              <a:rPr lang="es-ES"/>
              <a:pPr>
                <a:defRPr/>
              </a:pPr>
              <a:t>‹Nº›</a:t>
            </a:fld>
            <a:endParaRPr lang="es-ES"/>
          </a:p>
        </p:txBody>
      </p:sp>
    </p:spTree>
    <p:extLst>
      <p:ext uri="{BB962C8B-B14F-4D97-AF65-F5344CB8AC3E}">
        <p14:creationId xmlns:p14="http://schemas.microsoft.com/office/powerpoint/2010/main" val="245621497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p:spPr>
        <p:txBody>
          <a:bodyPr/>
          <a:lstStyle/>
          <a:p>
            <a:r>
              <a:rPr lang="es-ES" smtClean="0"/>
              <a:t>Puentes y Conmutadores LAN</a:t>
            </a:r>
          </a:p>
        </p:txBody>
      </p:sp>
      <p:sp>
        <p:nvSpPr>
          <p:cNvPr id="159747" name="Rectangle 6"/>
          <p:cNvSpPr>
            <a:spLocks noGrp="1" noChangeArrowheads="1"/>
          </p:cNvSpPr>
          <p:nvPr>
            <p:ph type="ftr" sz="quarter" idx="4"/>
          </p:nvPr>
        </p:nvSpPr>
        <p:spPr>
          <a:noFill/>
        </p:spPr>
        <p:txBody>
          <a:bodyPr/>
          <a:lstStyle/>
          <a:p>
            <a:r>
              <a:rPr lang="es-ES" smtClean="0"/>
              <a:t>Redes</a:t>
            </a:r>
          </a:p>
        </p:txBody>
      </p:sp>
      <p:sp>
        <p:nvSpPr>
          <p:cNvPr id="159748" name="Rectangle 7"/>
          <p:cNvSpPr>
            <a:spLocks noGrp="1" noChangeArrowheads="1"/>
          </p:cNvSpPr>
          <p:nvPr>
            <p:ph type="sldNum" sz="quarter" idx="5"/>
          </p:nvPr>
        </p:nvSpPr>
        <p:spPr>
          <a:noFill/>
        </p:spPr>
        <p:txBody>
          <a:bodyPr/>
          <a:lstStyle/>
          <a:p>
            <a:r>
              <a:rPr lang="es-ES" smtClean="0"/>
              <a:t>1-</a:t>
            </a:r>
            <a:fld id="{26F0A3A7-4DC8-4476-8E77-B3C2871F4F22}" type="slidenum">
              <a:rPr lang="es-ES" smtClean="0"/>
              <a:pPr/>
              <a:t>1</a:t>
            </a:fld>
            <a:endParaRPr lang="es-ES" smtClean="0"/>
          </a:p>
        </p:txBody>
      </p:sp>
      <p:sp>
        <p:nvSpPr>
          <p:cNvPr id="159749" name="Rectangle 2"/>
          <p:cNvSpPr>
            <a:spLocks noGrp="1" noRot="1" noChangeAspect="1" noChangeArrowheads="1" noTextEdit="1"/>
          </p:cNvSpPr>
          <p:nvPr>
            <p:ph type="sldImg"/>
          </p:nvPr>
        </p:nvSpPr>
        <p:spPr>
          <a:ln/>
        </p:spPr>
      </p:sp>
      <p:sp>
        <p:nvSpPr>
          <p:cNvPr id="1597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9207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p:spPr>
        <p:txBody>
          <a:bodyPr/>
          <a:lstStyle/>
          <a:p>
            <a:r>
              <a:rPr lang="es-ES" smtClean="0"/>
              <a:t>Puentes y Conmutadores LAN</a:t>
            </a:r>
          </a:p>
        </p:txBody>
      </p:sp>
      <p:sp>
        <p:nvSpPr>
          <p:cNvPr id="168963" name="Rectangle 6"/>
          <p:cNvSpPr>
            <a:spLocks noGrp="1" noChangeArrowheads="1"/>
          </p:cNvSpPr>
          <p:nvPr>
            <p:ph type="ftr" sz="quarter" idx="4"/>
          </p:nvPr>
        </p:nvSpPr>
        <p:spPr>
          <a:noFill/>
        </p:spPr>
        <p:txBody>
          <a:bodyPr/>
          <a:lstStyle/>
          <a:p>
            <a:r>
              <a:rPr lang="es-ES" smtClean="0"/>
              <a:t>Redes</a:t>
            </a:r>
          </a:p>
        </p:txBody>
      </p:sp>
      <p:sp>
        <p:nvSpPr>
          <p:cNvPr id="168964" name="Rectangle 7"/>
          <p:cNvSpPr>
            <a:spLocks noGrp="1" noChangeArrowheads="1"/>
          </p:cNvSpPr>
          <p:nvPr>
            <p:ph type="sldNum" sz="quarter" idx="5"/>
          </p:nvPr>
        </p:nvSpPr>
        <p:spPr>
          <a:noFill/>
        </p:spPr>
        <p:txBody>
          <a:bodyPr/>
          <a:lstStyle/>
          <a:p>
            <a:r>
              <a:rPr lang="es-ES" smtClean="0"/>
              <a:t>1-</a:t>
            </a:r>
            <a:fld id="{252C8491-EED3-4910-AB44-2AA95BF5946B}" type="slidenum">
              <a:rPr lang="es-ES" smtClean="0"/>
              <a:pPr/>
              <a:t>10</a:t>
            </a:fld>
            <a:endParaRPr lang="es-ES" smtClean="0"/>
          </a:p>
        </p:txBody>
      </p:sp>
      <p:sp>
        <p:nvSpPr>
          <p:cNvPr id="168965" name="Rectangle 2"/>
          <p:cNvSpPr>
            <a:spLocks noGrp="1" noRot="1" noChangeAspect="1" noChangeArrowheads="1" noTextEdit="1"/>
          </p:cNvSpPr>
          <p:nvPr>
            <p:ph type="sldImg"/>
          </p:nvPr>
        </p:nvSpPr>
        <p:spPr>
          <a:xfrm>
            <a:off x="920750" y="742950"/>
            <a:ext cx="4953000" cy="3714750"/>
          </a:xfrm>
          <a:ln/>
        </p:spPr>
      </p:sp>
      <p:sp>
        <p:nvSpPr>
          <p:cNvPr id="168966" name="Rectangle 3"/>
          <p:cNvSpPr>
            <a:spLocks noGrp="1" noChangeArrowheads="1"/>
          </p:cNvSpPr>
          <p:nvPr>
            <p:ph type="body" idx="1"/>
          </p:nvPr>
        </p:nvSpPr>
        <p:spPr>
          <a:xfrm>
            <a:off x="904980" y="4704714"/>
            <a:ext cx="4984542" cy="4856799"/>
          </a:xfrm>
          <a:noFill/>
          <a:ln/>
        </p:spPr>
        <p:txBody>
          <a:bodyPr/>
          <a:lstStyle/>
          <a:p>
            <a:pPr eaLnBrk="1" hangingPunct="1"/>
            <a:r>
              <a:rPr lang="es-ES" dirty="0" smtClean="0"/>
              <a:t>La trama es el elemento básico de intercambio de información en el nivel de enlace. </a:t>
            </a:r>
          </a:p>
          <a:p>
            <a:pPr eaLnBrk="1" hangingPunct="1"/>
            <a:r>
              <a:rPr lang="es-ES" dirty="0" smtClean="0"/>
              <a:t>Aún en el caso de que la información se genere como un flujo o ‘</a:t>
            </a:r>
            <a:r>
              <a:rPr lang="es-ES" dirty="0" err="1" smtClean="0"/>
              <a:t>stream</a:t>
            </a:r>
            <a:r>
              <a:rPr lang="es-ES" dirty="0" smtClean="0"/>
              <a:t>’ continuo de bits, es preciso organizarla en paquetes discretos llamados tramas para poder aplicarle el CRC</a:t>
            </a:r>
          </a:p>
          <a:p>
            <a:pPr eaLnBrk="1" hangingPunct="1"/>
            <a:r>
              <a:rPr lang="es-ES" dirty="0" smtClean="0"/>
              <a:t>El CRC no es un mecanismo infalible de detección de errores. Con un CRC de 2 bytes hay tan solo 2</a:t>
            </a:r>
            <a:r>
              <a:rPr lang="es-ES" baseline="30000" dirty="0" smtClean="0"/>
              <a:t>16</a:t>
            </a:r>
            <a:r>
              <a:rPr lang="es-ES" dirty="0" smtClean="0"/>
              <a:t>=65536 diferentes CRC posibles. Si una trama es alterada por un error de transmisión hay una probabilidad de 1 en 65536, o sea del 0,0015 %, de que la trama alterada tenga el mismo CRC que la trama original, en cuyo caso el error pasará desapercibido.</a:t>
            </a:r>
          </a:p>
          <a:p>
            <a:pPr eaLnBrk="1" hangingPunct="1"/>
            <a:r>
              <a:rPr lang="es-ES" dirty="0" smtClean="0"/>
              <a:t>En el caso de utilizar un CRC de 4 bytes la probabilidad de que la trama errónea tenga un CRC correcto por casualidad es de 1 en 2</a:t>
            </a:r>
            <a:r>
              <a:rPr lang="es-ES" baseline="30000" dirty="0" smtClean="0"/>
              <a:t>32</a:t>
            </a:r>
            <a:r>
              <a:rPr lang="es-ES" dirty="0" smtClean="0"/>
              <a:t> =  4294967296 o sea un 0,000000023%, realmente baja.</a:t>
            </a:r>
          </a:p>
          <a:p>
            <a:pPr eaLnBrk="1" hangingPunct="1"/>
            <a:r>
              <a:rPr lang="es-ES" dirty="0" smtClean="0"/>
              <a:t>Los enlaces WAN tradicionales de baja capacidad utilizan CRC de 2 bytes  para minimizar el </a:t>
            </a:r>
            <a:r>
              <a:rPr lang="es-ES" dirty="0" err="1" smtClean="0"/>
              <a:t>overhead</a:t>
            </a:r>
            <a:r>
              <a:rPr lang="es-ES" dirty="0" smtClean="0"/>
              <a:t> introducido, aun cuando esto suponga un mayor riesgo de que se cuelen tramas erróneas como válidas.</a:t>
            </a:r>
          </a:p>
          <a:p>
            <a:pPr eaLnBrk="1" hangingPunct="1"/>
            <a:r>
              <a:rPr lang="es-ES" dirty="0" smtClean="0"/>
              <a:t>Aunque los CRC de 4 bytes introducen un mayor </a:t>
            </a:r>
            <a:r>
              <a:rPr lang="es-ES" dirty="0" err="1" smtClean="0"/>
              <a:t>overhead</a:t>
            </a:r>
            <a:r>
              <a:rPr lang="es-ES" dirty="0" smtClean="0"/>
              <a:t>, siempre se han utilizado en redes locales por su mayor seguridad. En estas redes suele sobrar capacidad, por lo que el mayor </a:t>
            </a:r>
            <a:r>
              <a:rPr lang="es-ES" dirty="0" err="1" smtClean="0"/>
              <a:t>overhead</a:t>
            </a:r>
            <a:r>
              <a:rPr lang="es-ES" dirty="0" smtClean="0"/>
              <a:t> no supone un problema. Por otro lado, al transmitir un caudal elevado el número de tramas erróneas no detectadas por segundo sería mayor </a:t>
            </a:r>
          </a:p>
          <a:p>
            <a:pPr eaLnBrk="1" hangingPunct="1"/>
            <a:r>
              <a:rPr lang="es-ES" dirty="0" smtClean="0"/>
              <a:t>Los enlaces WAN modernos, de capacidades comparables a las de las redes LAN, utilizan normalmente un CRC de 4 bytes. </a:t>
            </a:r>
          </a:p>
        </p:txBody>
      </p:sp>
    </p:spTree>
    <p:extLst>
      <p:ext uri="{BB962C8B-B14F-4D97-AF65-F5344CB8AC3E}">
        <p14:creationId xmlns:p14="http://schemas.microsoft.com/office/powerpoint/2010/main" val="39736649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1 Marcador de imagen de diapositiva"/>
          <p:cNvSpPr>
            <a:spLocks noGrp="1" noRot="1" noChangeAspect="1" noTextEdit="1"/>
          </p:cNvSpPr>
          <p:nvPr>
            <p:ph type="sldImg"/>
          </p:nvPr>
        </p:nvSpPr>
        <p:spPr>
          <a:ln/>
        </p:spPr>
      </p:sp>
      <p:sp>
        <p:nvSpPr>
          <p:cNvPr id="265219" name="2 Marcador de notas"/>
          <p:cNvSpPr>
            <a:spLocks noGrp="1"/>
          </p:cNvSpPr>
          <p:nvPr>
            <p:ph type="body" idx="1"/>
          </p:nvPr>
        </p:nvSpPr>
        <p:spPr>
          <a:noFill/>
          <a:ln/>
        </p:spPr>
        <p:txBody>
          <a:bodyPr/>
          <a:lstStyle/>
          <a:p>
            <a:pPr eaLnBrk="1" hangingPunct="1"/>
            <a:endParaRPr lang="es-ES" smtClean="0"/>
          </a:p>
        </p:txBody>
      </p:sp>
      <p:sp>
        <p:nvSpPr>
          <p:cNvPr id="265220" name="3 Marcador de encabezado"/>
          <p:cNvSpPr>
            <a:spLocks noGrp="1"/>
          </p:cNvSpPr>
          <p:nvPr>
            <p:ph type="hdr" sz="quarter"/>
          </p:nvPr>
        </p:nvSpPr>
        <p:spPr>
          <a:noFill/>
        </p:spPr>
        <p:txBody>
          <a:bodyPr/>
          <a:lstStyle/>
          <a:p>
            <a:r>
              <a:rPr lang="es-ES" smtClean="0"/>
              <a:t>El Nivel de Transporte en Internet</a:t>
            </a:r>
          </a:p>
        </p:txBody>
      </p:sp>
      <p:sp>
        <p:nvSpPr>
          <p:cNvPr id="265221" name="4 Marcador de pie de página"/>
          <p:cNvSpPr>
            <a:spLocks noGrp="1"/>
          </p:cNvSpPr>
          <p:nvPr>
            <p:ph type="ftr" sz="quarter" idx="4"/>
          </p:nvPr>
        </p:nvSpPr>
        <p:spPr>
          <a:noFill/>
        </p:spPr>
        <p:txBody>
          <a:bodyPr/>
          <a:lstStyle/>
          <a:p>
            <a:r>
              <a:rPr lang="es-ES" smtClean="0"/>
              <a:t>Redes</a:t>
            </a:r>
          </a:p>
        </p:txBody>
      </p:sp>
      <p:sp>
        <p:nvSpPr>
          <p:cNvPr id="265222" name="5 Marcador de número de diapositiva"/>
          <p:cNvSpPr>
            <a:spLocks noGrp="1"/>
          </p:cNvSpPr>
          <p:nvPr>
            <p:ph type="sldNum" sz="quarter" idx="5"/>
          </p:nvPr>
        </p:nvSpPr>
        <p:spPr>
          <a:noFill/>
        </p:spPr>
        <p:txBody>
          <a:bodyPr/>
          <a:lstStyle/>
          <a:p>
            <a:r>
              <a:rPr lang="es-ES" smtClean="0"/>
              <a:t>6-</a:t>
            </a:r>
            <a:fld id="{F7A2170A-8AB1-4C5F-8333-11F6313B23C3}" type="slidenum">
              <a:rPr lang="es-ES" smtClean="0"/>
              <a:pPr/>
              <a:t>100</a:t>
            </a:fld>
            <a:endParaRPr lang="es-ES" smtClean="0"/>
          </a:p>
        </p:txBody>
      </p:sp>
    </p:spTree>
    <p:extLst>
      <p:ext uri="{BB962C8B-B14F-4D97-AF65-F5344CB8AC3E}">
        <p14:creationId xmlns:p14="http://schemas.microsoft.com/office/powerpoint/2010/main" val="30579568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1 Marcador de imagen de diapositiva"/>
          <p:cNvSpPr>
            <a:spLocks noGrp="1" noRot="1" noChangeAspect="1" noTextEdit="1"/>
          </p:cNvSpPr>
          <p:nvPr>
            <p:ph type="sldImg"/>
          </p:nvPr>
        </p:nvSpPr>
        <p:spPr>
          <a:ln/>
        </p:spPr>
      </p:sp>
      <p:sp>
        <p:nvSpPr>
          <p:cNvPr id="266243" name="2 Marcador de notas"/>
          <p:cNvSpPr>
            <a:spLocks noGrp="1"/>
          </p:cNvSpPr>
          <p:nvPr>
            <p:ph type="body" idx="1"/>
          </p:nvPr>
        </p:nvSpPr>
        <p:spPr>
          <a:noFill/>
          <a:ln/>
        </p:spPr>
        <p:txBody>
          <a:bodyPr/>
          <a:lstStyle/>
          <a:p>
            <a:pPr eaLnBrk="1" hangingPunct="1"/>
            <a:endParaRPr lang="es-ES" smtClean="0"/>
          </a:p>
        </p:txBody>
      </p:sp>
      <p:sp>
        <p:nvSpPr>
          <p:cNvPr id="266244" name="3 Marcador de encabezado"/>
          <p:cNvSpPr>
            <a:spLocks noGrp="1"/>
          </p:cNvSpPr>
          <p:nvPr>
            <p:ph type="hdr" sz="quarter"/>
          </p:nvPr>
        </p:nvSpPr>
        <p:spPr>
          <a:noFill/>
        </p:spPr>
        <p:txBody>
          <a:bodyPr/>
          <a:lstStyle/>
          <a:p>
            <a:r>
              <a:rPr lang="es-ES" smtClean="0"/>
              <a:t>El Nivel de Transporte en Internet</a:t>
            </a:r>
          </a:p>
        </p:txBody>
      </p:sp>
      <p:sp>
        <p:nvSpPr>
          <p:cNvPr id="266245" name="4 Marcador de pie de página"/>
          <p:cNvSpPr>
            <a:spLocks noGrp="1"/>
          </p:cNvSpPr>
          <p:nvPr>
            <p:ph type="ftr" sz="quarter" idx="4"/>
          </p:nvPr>
        </p:nvSpPr>
        <p:spPr>
          <a:noFill/>
        </p:spPr>
        <p:txBody>
          <a:bodyPr/>
          <a:lstStyle/>
          <a:p>
            <a:r>
              <a:rPr lang="es-ES" smtClean="0"/>
              <a:t>Redes</a:t>
            </a:r>
          </a:p>
        </p:txBody>
      </p:sp>
      <p:sp>
        <p:nvSpPr>
          <p:cNvPr id="266246" name="5 Marcador de número de diapositiva"/>
          <p:cNvSpPr>
            <a:spLocks noGrp="1"/>
          </p:cNvSpPr>
          <p:nvPr>
            <p:ph type="sldNum" sz="quarter" idx="5"/>
          </p:nvPr>
        </p:nvSpPr>
        <p:spPr>
          <a:noFill/>
        </p:spPr>
        <p:txBody>
          <a:bodyPr/>
          <a:lstStyle/>
          <a:p>
            <a:r>
              <a:rPr lang="es-ES" smtClean="0"/>
              <a:t>6-</a:t>
            </a:r>
            <a:fld id="{1A7977EA-F7F3-4172-8153-EB70555127FF}" type="slidenum">
              <a:rPr lang="es-ES" smtClean="0"/>
              <a:pPr/>
              <a:t>101</a:t>
            </a:fld>
            <a:endParaRPr lang="es-ES" smtClean="0"/>
          </a:p>
        </p:txBody>
      </p:sp>
    </p:spTree>
    <p:extLst>
      <p:ext uri="{BB962C8B-B14F-4D97-AF65-F5344CB8AC3E}">
        <p14:creationId xmlns:p14="http://schemas.microsoft.com/office/powerpoint/2010/main" val="10381524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Marcador de imagen de diapositiva"/>
          <p:cNvSpPr>
            <a:spLocks noGrp="1" noRot="1" noChangeAspect="1" noTextEdit="1"/>
          </p:cNvSpPr>
          <p:nvPr>
            <p:ph type="sldImg"/>
          </p:nvPr>
        </p:nvSpPr>
        <p:spPr>
          <a:ln/>
        </p:spPr>
      </p:sp>
      <p:sp>
        <p:nvSpPr>
          <p:cNvPr id="267267" name="2 Marcador de notas"/>
          <p:cNvSpPr>
            <a:spLocks noGrp="1"/>
          </p:cNvSpPr>
          <p:nvPr>
            <p:ph type="body" idx="1"/>
          </p:nvPr>
        </p:nvSpPr>
        <p:spPr>
          <a:noFill/>
          <a:ln/>
        </p:spPr>
        <p:txBody>
          <a:bodyPr/>
          <a:lstStyle/>
          <a:p>
            <a:pPr eaLnBrk="1" hangingPunct="1"/>
            <a:endParaRPr lang="es-ES" smtClean="0"/>
          </a:p>
        </p:txBody>
      </p:sp>
      <p:sp>
        <p:nvSpPr>
          <p:cNvPr id="267268" name="3 Marcador de encabezado"/>
          <p:cNvSpPr>
            <a:spLocks noGrp="1"/>
          </p:cNvSpPr>
          <p:nvPr>
            <p:ph type="hdr" sz="quarter"/>
          </p:nvPr>
        </p:nvSpPr>
        <p:spPr>
          <a:noFill/>
        </p:spPr>
        <p:txBody>
          <a:bodyPr/>
          <a:lstStyle/>
          <a:p>
            <a:r>
              <a:rPr lang="es-ES" smtClean="0"/>
              <a:t>El Nivel de Transporte en Internet</a:t>
            </a:r>
          </a:p>
        </p:txBody>
      </p:sp>
      <p:sp>
        <p:nvSpPr>
          <p:cNvPr id="267269" name="4 Marcador de pie de página"/>
          <p:cNvSpPr>
            <a:spLocks noGrp="1"/>
          </p:cNvSpPr>
          <p:nvPr>
            <p:ph type="ftr" sz="quarter" idx="4"/>
          </p:nvPr>
        </p:nvSpPr>
        <p:spPr>
          <a:noFill/>
        </p:spPr>
        <p:txBody>
          <a:bodyPr/>
          <a:lstStyle/>
          <a:p>
            <a:r>
              <a:rPr lang="es-ES" smtClean="0"/>
              <a:t>Redes</a:t>
            </a:r>
          </a:p>
        </p:txBody>
      </p:sp>
      <p:sp>
        <p:nvSpPr>
          <p:cNvPr id="267270" name="5 Marcador de número de diapositiva"/>
          <p:cNvSpPr>
            <a:spLocks noGrp="1"/>
          </p:cNvSpPr>
          <p:nvPr>
            <p:ph type="sldNum" sz="quarter" idx="5"/>
          </p:nvPr>
        </p:nvSpPr>
        <p:spPr>
          <a:noFill/>
        </p:spPr>
        <p:txBody>
          <a:bodyPr/>
          <a:lstStyle/>
          <a:p>
            <a:r>
              <a:rPr lang="es-ES" smtClean="0"/>
              <a:t>6-</a:t>
            </a:r>
            <a:fld id="{352A9DEF-C45D-4865-819D-9AA8D22059F3}" type="slidenum">
              <a:rPr lang="es-ES" smtClean="0"/>
              <a:pPr/>
              <a:t>102</a:t>
            </a:fld>
            <a:endParaRPr lang="es-ES" smtClean="0"/>
          </a:p>
        </p:txBody>
      </p:sp>
    </p:spTree>
    <p:extLst>
      <p:ext uri="{BB962C8B-B14F-4D97-AF65-F5344CB8AC3E}">
        <p14:creationId xmlns:p14="http://schemas.microsoft.com/office/powerpoint/2010/main" val="8938974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hdr" sz="quarter"/>
          </p:nvPr>
        </p:nvSpPr>
        <p:spPr>
          <a:noFill/>
        </p:spPr>
        <p:txBody>
          <a:bodyPr/>
          <a:lstStyle/>
          <a:p>
            <a:r>
              <a:rPr lang="es-ES" smtClean="0"/>
              <a:t>Puentes y Conmutadores LAN</a:t>
            </a:r>
          </a:p>
        </p:txBody>
      </p:sp>
      <p:sp>
        <p:nvSpPr>
          <p:cNvPr id="268291" name="Rectangle 6"/>
          <p:cNvSpPr>
            <a:spLocks noGrp="1" noChangeArrowheads="1"/>
          </p:cNvSpPr>
          <p:nvPr>
            <p:ph type="ftr" sz="quarter" idx="4"/>
          </p:nvPr>
        </p:nvSpPr>
        <p:spPr>
          <a:noFill/>
        </p:spPr>
        <p:txBody>
          <a:bodyPr/>
          <a:lstStyle/>
          <a:p>
            <a:r>
              <a:rPr lang="es-ES" smtClean="0"/>
              <a:t>Redes</a:t>
            </a:r>
          </a:p>
        </p:txBody>
      </p:sp>
      <p:sp>
        <p:nvSpPr>
          <p:cNvPr id="268292" name="Rectangle 7"/>
          <p:cNvSpPr>
            <a:spLocks noGrp="1" noChangeArrowheads="1"/>
          </p:cNvSpPr>
          <p:nvPr>
            <p:ph type="sldNum" sz="quarter" idx="5"/>
          </p:nvPr>
        </p:nvSpPr>
        <p:spPr>
          <a:noFill/>
        </p:spPr>
        <p:txBody>
          <a:bodyPr/>
          <a:lstStyle/>
          <a:p>
            <a:r>
              <a:rPr lang="es-ES" smtClean="0"/>
              <a:t>1-</a:t>
            </a:r>
            <a:fld id="{2E31C5A7-314B-4DC9-938F-50494793F704}" type="slidenum">
              <a:rPr lang="es-ES" smtClean="0"/>
              <a:pPr/>
              <a:t>103</a:t>
            </a:fld>
            <a:endParaRPr lang="es-ES" smtClean="0"/>
          </a:p>
        </p:txBody>
      </p:sp>
      <p:sp>
        <p:nvSpPr>
          <p:cNvPr id="268293" name="Rectangle 2"/>
          <p:cNvSpPr>
            <a:spLocks noGrp="1" noRot="1" noChangeAspect="1" noChangeArrowheads="1" noTextEdit="1"/>
          </p:cNvSpPr>
          <p:nvPr>
            <p:ph type="sldImg"/>
          </p:nvPr>
        </p:nvSpPr>
        <p:spPr>
          <a:ln/>
        </p:spPr>
      </p:sp>
      <p:sp>
        <p:nvSpPr>
          <p:cNvPr id="2682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762763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a:noFill/>
        </p:spPr>
        <p:txBody>
          <a:bodyPr/>
          <a:lstStyle/>
          <a:p>
            <a:r>
              <a:rPr lang="es-ES" smtClean="0"/>
              <a:t>Puentes y Conmutadores LAN</a:t>
            </a:r>
          </a:p>
        </p:txBody>
      </p:sp>
      <p:sp>
        <p:nvSpPr>
          <p:cNvPr id="269315" name="Rectangle 6"/>
          <p:cNvSpPr>
            <a:spLocks noGrp="1" noChangeArrowheads="1"/>
          </p:cNvSpPr>
          <p:nvPr>
            <p:ph type="ftr" sz="quarter" idx="4"/>
          </p:nvPr>
        </p:nvSpPr>
        <p:spPr>
          <a:noFill/>
        </p:spPr>
        <p:txBody>
          <a:bodyPr/>
          <a:lstStyle/>
          <a:p>
            <a:r>
              <a:rPr lang="es-ES" smtClean="0"/>
              <a:t>Redes</a:t>
            </a:r>
          </a:p>
        </p:txBody>
      </p:sp>
      <p:sp>
        <p:nvSpPr>
          <p:cNvPr id="269316" name="Rectangle 7"/>
          <p:cNvSpPr>
            <a:spLocks noGrp="1" noChangeArrowheads="1"/>
          </p:cNvSpPr>
          <p:nvPr>
            <p:ph type="sldNum" sz="quarter" idx="5"/>
          </p:nvPr>
        </p:nvSpPr>
        <p:spPr>
          <a:noFill/>
        </p:spPr>
        <p:txBody>
          <a:bodyPr/>
          <a:lstStyle/>
          <a:p>
            <a:r>
              <a:rPr lang="es-ES" smtClean="0"/>
              <a:t>1-</a:t>
            </a:r>
            <a:fld id="{2CBE4C45-60F1-492F-A240-C276DCC8D0D5}" type="slidenum">
              <a:rPr lang="es-ES" smtClean="0"/>
              <a:pPr/>
              <a:t>104</a:t>
            </a:fld>
            <a:endParaRPr lang="es-ES" smtClean="0"/>
          </a:p>
        </p:txBody>
      </p:sp>
      <p:sp>
        <p:nvSpPr>
          <p:cNvPr id="269317" name="Rectangle 2"/>
          <p:cNvSpPr>
            <a:spLocks noGrp="1" noRot="1" noChangeAspect="1" noChangeArrowheads="1" noTextEdit="1"/>
          </p:cNvSpPr>
          <p:nvPr>
            <p:ph type="sldImg"/>
          </p:nvPr>
        </p:nvSpPr>
        <p:spPr>
          <a:ln/>
        </p:spPr>
      </p:sp>
      <p:sp>
        <p:nvSpPr>
          <p:cNvPr id="2693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103650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a:noFill/>
        </p:spPr>
        <p:txBody>
          <a:bodyPr/>
          <a:lstStyle/>
          <a:p>
            <a:r>
              <a:rPr lang="es-ES" smtClean="0"/>
              <a:t>Puentes y Conmutadores LAN</a:t>
            </a:r>
          </a:p>
        </p:txBody>
      </p:sp>
      <p:sp>
        <p:nvSpPr>
          <p:cNvPr id="270339" name="Rectangle 6"/>
          <p:cNvSpPr>
            <a:spLocks noGrp="1" noChangeArrowheads="1"/>
          </p:cNvSpPr>
          <p:nvPr>
            <p:ph type="ftr" sz="quarter" idx="4"/>
          </p:nvPr>
        </p:nvSpPr>
        <p:spPr>
          <a:noFill/>
        </p:spPr>
        <p:txBody>
          <a:bodyPr/>
          <a:lstStyle/>
          <a:p>
            <a:r>
              <a:rPr lang="es-ES" smtClean="0"/>
              <a:t>Redes</a:t>
            </a:r>
          </a:p>
        </p:txBody>
      </p:sp>
      <p:sp>
        <p:nvSpPr>
          <p:cNvPr id="270340" name="Rectangle 7"/>
          <p:cNvSpPr>
            <a:spLocks noGrp="1" noChangeArrowheads="1"/>
          </p:cNvSpPr>
          <p:nvPr>
            <p:ph type="sldNum" sz="quarter" idx="5"/>
          </p:nvPr>
        </p:nvSpPr>
        <p:spPr>
          <a:noFill/>
        </p:spPr>
        <p:txBody>
          <a:bodyPr/>
          <a:lstStyle/>
          <a:p>
            <a:r>
              <a:rPr lang="es-ES" smtClean="0"/>
              <a:t>1-</a:t>
            </a:r>
            <a:fld id="{92B14846-26EE-4981-A978-1967521A4A62}" type="slidenum">
              <a:rPr lang="es-ES" smtClean="0"/>
              <a:pPr/>
              <a:t>105</a:t>
            </a:fld>
            <a:endParaRPr lang="es-ES" smtClean="0"/>
          </a:p>
        </p:txBody>
      </p:sp>
      <p:sp>
        <p:nvSpPr>
          <p:cNvPr id="270341" name="Rectangle 2"/>
          <p:cNvSpPr>
            <a:spLocks noGrp="1" noRot="1" noChangeAspect="1" noChangeArrowheads="1" noTextEdit="1"/>
          </p:cNvSpPr>
          <p:nvPr>
            <p:ph type="sldImg"/>
          </p:nvPr>
        </p:nvSpPr>
        <p:spPr>
          <a:ln/>
        </p:spPr>
      </p:sp>
      <p:sp>
        <p:nvSpPr>
          <p:cNvPr id="2703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014706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a:noFill/>
        </p:spPr>
        <p:txBody>
          <a:bodyPr/>
          <a:lstStyle/>
          <a:p>
            <a:r>
              <a:rPr lang="es-ES" smtClean="0"/>
              <a:t>Puentes y Conmutadores LAN</a:t>
            </a:r>
          </a:p>
        </p:txBody>
      </p:sp>
      <p:sp>
        <p:nvSpPr>
          <p:cNvPr id="271363" name="Rectangle 6"/>
          <p:cNvSpPr>
            <a:spLocks noGrp="1" noChangeArrowheads="1"/>
          </p:cNvSpPr>
          <p:nvPr>
            <p:ph type="ftr" sz="quarter" idx="4"/>
          </p:nvPr>
        </p:nvSpPr>
        <p:spPr>
          <a:noFill/>
        </p:spPr>
        <p:txBody>
          <a:bodyPr/>
          <a:lstStyle/>
          <a:p>
            <a:r>
              <a:rPr lang="es-ES" smtClean="0"/>
              <a:t>Redes</a:t>
            </a:r>
          </a:p>
        </p:txBody>
      </p:sp>
      <p:sp>
        <p:nvSpPr>
          <p:cNvPr id="271364" name="Rectangle 7"/>
          <p:cNvSpPr>
            <a:spLocks noGrp="1" noChangeArrowheads="1"/>
          </p:cNvSpPr>
          <p:nvPr>
            <p:ph type="sldNum" sz="quarter" idx="5"/>
          </p:nvPr>
        </p:nvSpPr>
        <p:spPr>
          <a:noFill/>
        </p:spPr>
        <p:txBody>
          <a:bodyPr/>
          <a:lstStyle/>
          <a:p>
            <a:r>
              <a:rPr lang="es-ES" smtClean="0"/>
              <a:t>1-</a:t>
            </a:r>
            <a:fld id="{E3809074-FB7F-4D2C-BC2C-25946B6E9115}" type="slidenum">
              <a:rPr lang="es-ES" smtClean="0"/>
              <a:pPr/>
              <a:t>106</a:t>
            </a:fld>
            <a:endParaRPr lang="es-ES" smtClean="0"/>
          </a:p>
        </p:txBody>
      </p:sp>
      <p:sp>
        <p:nvSpPr>
          <p:cNvPr id="271365" name="Rectangle 2"/>
          <p:cNvSpPr>
            <a:spLocks noGrp="1" noRot="1" noChangeAspect="1" noChangeArrowheads="1" noTextEdit="1"/>
          </p:cNvSpPr>
          <p:nvPr>
            <p:ph type="sldImg"/>
          </p:nvPr>
        </p:nvSpPr>
        <p:spPr>
          <a:ln/>
        </p:spPr>
      </p:sp>
      <p:sp>
        <p:nvSpPr>
          <p:cNvPr id="2713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486254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hdr" sz="quarter"/>
          </p:nvPr>
        </p:nvSpPr>
        <p:spPr>
          <a:noFill/>
        </p:spPr>
        <p:txBody>
          <a:bodyPr/>
          <a:lstStyle/>
          <a:p>
            <a:r>
              <a:rPr lang="es-ES" smtClean="0"/>
              <a:t>Puentes y Conmutadores LAN</a:t>
            </a:r>
          </a:p>
        </p:txBody>
      </p:sp>
      <p:sp>
        <p:nvSpPr>
          <p:cNvPr id="272387" name="Rectangle 6"/>
          <p:cNvSpPr>
            <a:spLocks noGrp="1" noChangeArrowheads="1"/>
          </p:cNvSpPr>
          <p:nvPr>
            <p:ph type="ftr" sz="quarter" idx="4"/>
          </p:nvPr>
        </p:nvSpPr>
        <p:spPr>
          <a:noFill/>
        </p:spPr>
        <p:txBody>
          <a:bodyPr/>
          <a:lstStyle/>
          <a:p>
            <a:r>
              <a:rPr lang="es-ES" smtClean="0"/>
              <a:t>Redes</a:t>
            </a:r>
          </a:p>
        </p:txBody>
      </p:sp>
      <p:sp>
        <p:nvSpPr>
          <p:cNvPr id="272388" name="Rectangle 7"/>
          <p:cNvSpPr>
            <a:spLocks noGrp="1" noChangeArrowheads="1"/>
          </p:cNvSpPr>
          <p:nvPr>
            <p:ph type="sldNum" sz="quarter" idx="5"/>
          </p:nvPr>
        </p:nvSpPr>
        <p:spPr>
          <a:noFill/>
        </p:spPr>
        <p:txBody>
          <a:bodyPr/>
          <a:lstStyle/>
          <a:p>
            <a:r>
              <a:rPr lang="es-ES" smtClean="0"/>
              <a:t>1-</a:t>
            </a:r>
            <a:fld id="{73D1CFFF-921D-40F9-98D8-C31A262D9DBF}" type="slidenum">
              <a:rPr lang="es-ES" smtClean="0"/>
              <a:pPr/>
              <a:t>107</a:t>
            </a:fld>
            <a:endParaRPr lang="es-ES" smtClean="0"/>
          </a:p>
        </p:txBody>
      </p:sp>
      <p:sp>
        <p:nvSpPr>
          <p:cNvPr id="272389" name="Rectangle 2"/>
          <p:cNvSpPr>
            <a:spLocks noGrp="1" noRot="1" noChangeAspect="1" noChangeArrowheads="1" noTextEdit="1"/>
          </p:cNvSpPr>
          <p:nvPr>
            <p:ph type="sldImg"/>
          </p:nvPr>
        </p:nvSpPr>
        <p:spPr>
          <a:ln/>
        </p:spPr>
      </p:sp>
      <p:sp>
        <p:nvSpPr>
          <p:cNvPr id="27239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842647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1 Marcador de imagen de diapositiva"/>
          <p:cNvSpPr>
            <a:spLocks noGrp="1" noRot="1" noChangeAspect="1" noTextEdit="1"/>
          </p:cNvSpPr>
          <p:nvPr>
            <p:ph type="sldImg"/>
          </p:nvPr>
        </p:nvSpPr>
        <p:spPr>
          <a:ln/>
        </p:spPr>
      </p:sp>
      <p:sp>
        <p:nvSpPr>
          <p:cNvPr id="273411" name="2 Marcador de notas"/>
          <p:cNvSpPr>
            <a:spLocks noGrp="1"/>
          </p:cNvSpPr>
          <p:nvPr>
            <p:ph type="body" idx="1"/>
          </p:nvPr>
        </p:nvSpPr>
        <p:spPr>
          <a:noFill/>
          <a:ln/>
        </p:spPr>
        <p:txBody>
          <a:bodyPr/>
          <a:lstStyle/>
          <a:p>
            <a:endParaRPr lang="es-ES" smtClean="0"/>
          </a:p>
        </p:txBody>
      </p:sp>
      <p:sp>
        <p:nvSpPr>
          <p:cNvPr id="273412" name="3 Marcador de encabezado"/>
          <p:cNvSpPr>
            <a:spLocks noGrp="1"/>
          </p:cNvSpPr>
          <p:nvPr>
            <p:ph type="hdr" sz="quarter"/>
          </p:nvPr>
        </p:nvSpPr>
        <p:spPr>
          <a:noFill/>
        </p:spPr>
        <p:txBody>
          <a:bodyPr/>
          <a:lstStyle/>
          <a:p>
            <a:r>
              <a:rPr lang="es-ES" smtClean="0"/>
              <a:t>Puentes y Conmutadores LAN</a:t>
            </a:r>
          </a:p>
        </p:txBody>
      </p:sp>
      <p:sp>
        <p:nvSpPr>
          <p:cNvPr id="273413" name="4 Marcador de pie de página"/>
          <p:cNvSpPr>
            <a:spLocks noGrp="1"/>
          </p:cNvSpPr>
          <p:nvPr>
            <p:ph type="ftr" sz="quarter" idx="4"/>
          </p:nvPr>
        </p:nvSpPr>
        <p:spPr>
          <a:noFill/>
        </p:spPr>
        <p:txBody>
          <a:bodyPr/>
          <a:lstStyle/>
          <a:p>
            <a:r>
              <a:rPr lang="es-ES" smtClean="0"/>
              <a:t>Redes</a:t>
            </a:r>
          </a:p>
        </p:txBody>
      </p:sp>
      <p:sp>
        <p:nvSpPr>
          <p:cNvPr id="273414" name="5 Marcador de número de diapositiva"/>
          <p:cNvSpPr>
            <a:spLocks noGrp="1"/>
          </p:cNvSpPr>
          <p:nvPr>
            <p:ph type="sldNum" sz="quarter" idx="5"/>
          </p:nvPr>
        </p:nvSpPr>
        <p:spPr>
          <a:noFill/>
        </p:spPr>
        <p:txBody>
          <a:bodyPr/>
          <a:lstStyle/>
          <a:p>
            <a:r>
              <a:rPr lang="es-ES" smtClean="0"/>
              <a:t>1-</a:t>
            </a:r>
            <a:fld id="{B91031A2-D527-4ED3-81E7-724CE5DDCD7D}" type="slidenum">
              <a:rPr lang="es-ES" smtClean="0"/>
              <a:pPr/>
              <a:t>108</a:t>
            </a:fld>
            <a:endParaRPr lang="es-ES" smtClean="0"/>
          </a:p>
        </p:txBody>
      </p:sp>
    </p:spTree>
    <p:extLst>
      <p:ext uri="{BB962C8B-B14F-4D97-AF65-F5344CB8AC3E}">
        <p14:creationId xmlns:p14="http://schemas.microsoft.com/office/powerpoint/2010/main" val="405568870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a:noFill/>
        </p:spPr>
        <p:txBody>
          <a:bodyPr/>
          <a:lstStyle/>
          <a:p>
            <a:r>
              <a:rPr lang="es-ES" smtClean="0"/>
              <a:t>Puentes y Conmutadores LAN</a:t>
            </a:r>
          </a:p>
        </p:txBody>
      </p:sp>
      <p:sp>
        <p:nvSpPr>
          <p:cNvPr id="274435" name="Rectangle 6"/>
          <p:cNvSpPr>
            <a:spLocks noGrp="1" noChangeArrowheads="1"/>
          </p:cNvSpPr>
          <p:nvPr>
            <p:ph type="ftr" sz="quarter" idx="4"/>
          </p:nvPr>
        </p:nvSpPr>
        <p:spPr>
          <a:noFill/>
        </p:spPr>
        <p:txBody>
          <a:bodyPr/>
          <a:lstStyle/>
          <a:p>
            <a:r>
              <a:rPr lang="es-ES" smtClean="0"/>
              <a:t>Redes</a:t>
            </a:r>
          </a:p>
        </p:txBody>
      </p:sp>
      <p:sp>
        <p:nvSpPr>
          <p:cNvPr id="274436" name="Rectangle 7"/>
          <p:cNvSpPr>
            <a:spLocks noGrp="1" noChangeArrowheads="1"/>
          </p:cNvSpPr>
          <p:nvPr>
            <p:ph type="sldNum" sz="quarter" idx="5"/>
          </p:nvPr>
        </p:nvSpPr>
        <p:spPr>
          <a:noFill/>
        </p:spPr>
        <p:txBody>
          <a:bodyPr/>
          <a:lstStyle/>
          <a:p>
            <a:r>
              <a:rPr lang="es-ES" smtClean="0"/>
              <a:t>1-</a:t>
            </a:r>
            <a:fld id="{E69D66F5-826A-4B6B-BCF0-827009996F3B}" type="slidenum">
              <a:rPr lang="es-ES" smtClean="0"/>
              <a:pPr/>
              <a:t>109</a:t>
            </a:fld>
            <a:endParaRPr lang="es-ES" smtClean="0"/>
          </a:p>
        </p:txBody>
      </p:sp>
      <p:sp>
        <p:nvSpPr>
          <p:cNvPr id="274437" name="Rectangle 2"/>
          <p:cNvSpPr>
            <a:spLocks noGrp="1" noRot="1" noChangeAspect="1" noChangeArrowheads="1" noTextEdit="1"/>
          </p:cNvSpPr>
          <p:nvPr>
            <p:ph type="sldImg"/>
          </p:nvPr>
        </p:nvSpPr>
        <p:spPr>
          <a:ln/>
        </p:spPr>
      </p:sp>
      <p:sp>
        <p:nvSpPr>
          <p:cNvPr id="2744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7548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p:spPr>
        <p:txBody>
          <a:bodyPr/>
          <a:lstStyle/>
          <a:p>
            <a:r>
              <a:rPr lang="es-ES" smtClean="0"/>
              <a:t>Puentes y Conmutadores LAN</a:t>
            </a:r>
          </a:p>
        </p:txBody>
      </p:sp>
      <p:sp>
        <p:nvSpPr>
          <p:cNvPr id="172035" name="Rectangle 6"/>
          <p:cNvSpPr>
            <a:spLocks noGrp="1" noChangeArrowheads="1"/>
          </p:cNvSpPr>
          <p:nvPr>
            <p:ph type="ftr" sz="quarter" idx="4"/>
          </p:nvPr>
        </p:nvSpPr>
        <p:spPr>
          <a:noFill/>
        </p:spPr>
        <p:txBody>
          <a:bodyPr/>
          <a:lstStyle/>
          <a:p>
            <a:r>
              <a:rPr lang="es-ES" smtClean="0"/>
              <a:t>Redes</a:t>
            </a:r>
          </a:p>
        </p:txBody>
      </p:sp>
      <p:sp>
        <p:nvSpPr>
          <p:cNvPr id="172036" name="Rectangle 7"/>
          <p:cNvSpPr>
            <a:spLocks noGrp="1" noChangeArrowheads="1"/>
          </p:cNvSpPr>
          <p:nvPr>
            <p:ph type="sldNum" sz="quarter" idx="5"/>
          </p:nvPr>
        </p:nvSpPr>
        <p:spPr>
          <a:noFill/>
        </p:spPr>
        <p:txBody>
          <a:bodyPr/>
          <a:lstStyle/>
          <a:p>
            <a:r>
              <a:rPr lang="es-ES" smtClean="0"/>
              <a:t>1-</a:t>
            </a:r>
            <a:fld id="{22C4589D-156C-4AA1-AF48-30A8A9010B9F}" type="slidenum">
              <a:rPr lang="es-ES" smtClean="0"/>
              <a:pPr/>
              <a:t>11</a:t>
            </a:fld>
            <a:endParaRPr lang="es-ES" smtClean="0"/>
          </a:p>
        </p:txBody>
      </p:sp>
      <p:sp>
        <p:nvSpPr>
          <p:cNvPr id="172037" name="Rectangle 2"/>
          <p:cNvSpPr>
            <a:spLocks noGrp="1" noRot="1" noChangeAspect="1" noChangeArrowheads="1" noTextEdit="1"/>
          </p:cNvSpPr>
          <p:nvPr>
            <p:ph type="sldImg"/>
          </p:nvPr>
        </p:nvSpPr>
        <p:spPr>
          <a:ln/>
        </p:spPr>
      </p:sp>
      <p:sp>
        <p:nvSpPr>
          <p:cNvPr id="1720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489066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a:noFill/>
        </p:spPr>
        <p:txBody>
          <a:bodyPr/>
          <a:lstStyle/>
          <a:p>
            <a:r>
              <a:rPr lang="es-ES" smtClean="0"/>
              <a:t>Puentes y Conmutadores LAN</a:t>
            </a:r>
          </a:p>
        </p:txBody>
      </p:sp>
      <p:sp>
        <p:nvSpPr>
          <p:cNvPr id="275459" name="Rectangle 6"/>
          <p:cNvSpPr>
            <a:spLocks noGrp="1" noChangeArrowheads="1"/>
          </p:cNvSpPr>
          <p:nvPr>
            <p:ph type="ftr" sz="quarter" idx="4"/>
          </p:nvPr>
        </p:nvSpPr>
        <p:spPr>
          <a:noFill/>
        </p:spPr>
        <p:txBody>
          <a:bodyPr/>
          <a:lstStyle/>
          <a:p>
            <a:r>
              <a:rPr lang="es-ES" smtClean="0"/>
              <a:t>Redes</a:t>
            </a:r>
          </a:p>
        </p:txBody>
      </p:sp>
      <p:sp>
        <p:nvSpPr>
          <p:cNvPr id="275460" name="Rectangle 7"/>
          <p:cNvSpPr>
            <a:spLocks noGrp="1" noChangeArrowheads="1"/>
          </p:cNvSpPr>
          <p:nvPr>
            <p:ph type="sldNum" sz="quarter" idx="5"/>
          </p:nvPr>
        </p:nvSpPr>
        <p:spPr>
          <a:noFill/>
        </p:spPr>
        <p:txBody>
          <a:bodyPr/>
          <a:lstStyle/>
          <a:p>
            <a:r>
              <a:rPr lang="es-ES" smtClean="0"/>
              <a:t>1-</a:t>
            </a:r>
            <a:fld id="{B2DE38A3-B4A6-453F-AD1B-6E8CBFC9D2F1}" type="slidenum">
              <a:rPr lang="es-ES" smtClean="0"/>
              <a:pPr/>
              <a:t>110</a:t>
            </a:fld>
            <a:endParaRPr lang="es-ES" smtClean="0"/>
          </a:p>
        </p:txBody>
      </p:sp>
      <p:sp>
        <p:nvSpPr>
          <p:cNvPr id="275461" name="Rectangle 2"/>
          <p:cNvSpPr>
            <a:spLocks noGrp="1" noRot="1" noChangeAspect="1" noChangeArrowheads="1" noTextEdit="1"/>
          </p:cNvSpPr>
          <p:nvPr>
            <p:ph type="sldImg"/>
          </p:nvPr>
        </p:nvSpPr>
        <p:spPr>
          <a:ln/>
        </p:spPr>
      </p:sp>
      <p:sp>
        <p:nvSpPr>
          <p:cNvPr id="2754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8511171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a:noFill/>
        </p:spPr>
        <p:txBody>
          <a:bodyPr/>
          <a:lstStyle/>
          <a:p>
            <a:r>
              <a:rPr lang="es-ES" smtClean="0"/>
              <a:t>Puentes y Conmutadores LAN</a:t>
            </a:r>
          </a:p>
        </p:txBody>
      </p:sp>
      <p:sp>
        <p:nvSpPr>
          <p:cNvPr id="276483" name="Rectangle 6"/>
          <p:cNvSpPr>
            <a:spLocks noGrp="1" noChangeArrowheads="1"/>
          </p:cNvSpPr>
          <p:nvPr>
            <p:ph type="ftr" sz="quarter" idx="4"/>
          </p:nvPr>
        </p:nvSpPr>
        <p:spPr>
          <a:noFill/>
        </p:spPr>
        <p:txBody>
          <a:bodyPr/>
          <a:lstStyle/>
          <a:p>
            <a:r>
              <a:rPr lang="es-ES" smtClean="0"/>
              <a:t>Redes</a:t>
            </a:r>
          </a:p>
        </p:txBody>
      </p:sp>
      <p:sp>
        <p:nvSpPr>
          <p:cNvPr id="276484" name="Rectangle 7"/>
          <p:cNvSpPr>
            <a:spLocks noGrp="1" noChangeArrowheads="1"/>
          </p:cNvSpPr>
          <p:nvPr>
            <p:ph type="sldNum" sz="quarter" idx="5"/>
          </p:nvPr>
        </p:nvSpPr>
        <p:spPr>
          <a:noFill/>
        </p:spPr>
        <p:txBody>
          <a:bodyPr/>
          <a:lstStyle/>
          <a:p>
            <a:r>
              <a:rPr lang="es-ES" smtClean="0"/>
              <a:t>1-</a:t>
            </a:r>
            <a:fld id="{0831B011-E4D0-482D-A649-D0F3D9A892E2}" type="slidenum">
              <a:rPr lang="es-ES" smtClean="0"/>
              <a:pPr/>
              <a:t>111</a:t>
            </a:fld>
            <a:endParaRPr lang="es-ES" smtClean="0"/>
          </a:p>
        </p:txBody>
      </p:sp>
      <p:sp>
        <p:nvSpPr>
          <p:cNvPr id="276485" name="Rectangle 2"/>
          <p:cNvSpPr>
            <a:spLocks noGrp="1" noRot="1" noChangeAspect="1" noChangeArrowheads="1" noTextEdit="1"/>
          </p:cNvSpPr>
          <p:nvPr>
            <p:ph type="sldImg"/>
          </p:nvPr>
        </p:nvSpPr>
        <p:spPr>
          <a:ln/>
        </p:spPr>
      </p:sp>
      <p:sp>
        <p:nvSpPr>
          <p:cNvPr id="2764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657189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1 Marcador de imagen de diapositiva"/>
          <p:cNvSpPr>
            <a:spLocks noGrp="1" noRot="1" noChangeAspect="1" noTextEdit="1"/>
          </p:cNvSpPr>
          <p:nvPr>
            <p:ph type="sldImg"/>
          </p:nvPr>
        </p:nvSpPr>
        <p:spPr>
          <a:ln/>
        </p:spPr>
      </p:sp>
      <p:sp>
        <p:nvSpPr>
          <p:cNvPr id="277507" name="2 Marcador de notas"/>
          <p:cNvSpPr>
            <a:spLocks noGrp="1"/>
          </p:cNvSpPr>
          <p:nvPr>
            <p:ph type="body" idx="1"/>
          </p:nvPr>
        </p:nvSpPr>
        <p:spPr>
          <a:noFill/>
          <a:ln/>
        </p:spPr>
        <p:txBody>
          <a:bodyPr/>
          <a:lstStyle/>
          <a:p>
            <a:endParaRPr lang="es-ES" smtClean="0"/>
          </a:p>
        </p:txBody>
      </p:sp>
      <p:sp>
        <p:nvSpPr>
          <p:cNvPr id="277508" name="3 Marcador de encabezado"/>
          <p:cNvSpPr>
            <a:spLocks noGrp="1"/>
          </p:cNvSpPr>
          <p:nvPr>
            <p:ph type="hdr" sz="quarter"/>
          </p:nvPr>
        </p:nvSpPr>
        <p:spPr>
          <a:noFill/>
        </p:spPr>
        <p:txBody>
          <a:bodyPr/>
          <a:lstStyle/>
          <a:p>
            <a:r>
              <a:rPr lang="es-ES" smtClean="0"/>
              <a:t>Puentes y Conmutadores LAN</a:t>
            </a:r>
          </a:p>
        </p:txBody>
      </p:sp>
      <p:sp>
        <p:nvSpPr>
          <p:cNvPr id="277509" name="4 Marcador de pie de página"/>
          <p:cNvSpPr>
            <a:spLocks noGrp="1"/>
          </p:cNvSpPr>
          <p:nvPr>
            <p:ph type="ftr" sz="quarter" idx="4"/>
          </p:nvPr>
        </p:nvSpPr>
        <p:spPr>
          <a:noFill/>
        </p:spPr>
        <p:txBody>
          <a:bodyPr/>
          <a:lstStyle/>
          <a:p>
            <a:r>
              <a:rPr lang="es-ES" smtClean="0"/>
              <a:t>Redes</a:t>
            </a:r>
          </a:p>
        </p:txBody>
      </p:sp>
      <p:sp>
        <p:nvSpPr>
          <p:cNvPr id="277510" name="5 Marcador de número de diapositiva"/>
          <p:cNvSpPr>
            <a:spLocks noGrp="1"/>
          </p:cNvSpPr>
          <p:nvPr>
            <p:ph type="sldNum" sz="quarter" idx="5"/>
          </p:nvPr>
        </p:nvSpPr>
        <p:spPr>
          <a:noFill/>
        </p:spPr>
        <p:txBody>
          <a:bodyPr/>
          <a:lstStyle/>
          <a:p>
            <a:r>
              <a:rPr lang="es-ES" smtClean="0"/>
              <a:t>1-</a:t>
            </a:r>
            <a:fld id="{4025CF74-C979-4AFC-8B19-9451D0327EC1}" type="slidenum">
              <a:rPr lang="es-ES" smtClean="0"/>
              <a:pPr/>
              <a:t>112</a:t>
            </a:fld>
            <a:endParaRPr lang="es-ES" smtClean="0"/>
          </a:p>
        </p:txBody>
      </p:sp>
    </p:spTree>
    <p:extLst>
      <p:ext uri="{BB962C8B-B14F-4D97-AF65-F5344CB8AC3E}">
        <p14:creationId xmlns:p14="http://schemas.microsoft.com/office/powerpoint/2010/main" val="42741487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a:noFill/>
        </p:spPr>
        <p:txBody>
          <a:bodyPr/>
          <a:lstStyle/>
          <a:p>
            <a:r>
              <a:rPr lang="es-ES" smtClean="0"/>
              <a:t>Puentes y Conmutadores LAN</a:t>
            </a:r>
          </a:p>
        </p:txBody>
      </p:sp>
      <p:sp>
        <p:nvSpPr>
          <p:cNvPr id="278531" name="Rectangle 6"/>
          <p:cNvSpPr>
            <a:spLocks noGrp="1" noChangeArrowheads="1"/>
          </p:cNvSpPr>
          <p:nvPr>
            <p:ph type="ftr" sz="quarter" idx="4"/>
          </p:nvPr>
        </p:nvSpPr>
        <p:spPr>
          <a:noFill/>
        </p:spPr>
        <p:txBody>
          <a:bodyPr/>
          <a:lstStyle/>
          <a:p>
            <a:r>
              <a:rPr lang="es-ES" smtClean="0"/>
              <a:t>Redes</a:t>
            </a:r>
          </a:p>
        </p:txBody>
      </p:sp>
      <p:sp>
        <p:nvSpPr>
          <p:cNvPr id="278532" name="Rectangle 7"/>
          <p:cNvSpPr>
            <a:spLocks noGrp="1" noChangeArrowheads="1"/>
          </p:cNvSpPr>
          <p:nvPr>
            <p:ph type="sldNum" sz="quarter" idx="5"/>
          </p:nvPr>
        </p:nvSpPr>
        <p:spPr>
          <a:noFill/>
        </p:spPr>
        <p:txBody>
          <a:bodyPr/>
          <a:lstStyle/>
          <a:p>
            <a:r>
              <a:rPr lang="es-ES" smtClean="0"/>
              <a:t>1-</a:t>
            </a:r>
            <a:fld id="{521FED36-928C-4CF3-AAF5-69AB65AB206B}" type="slidenum">
              <a:rPr lang="es-ES" smtClean="0"/>
              <a:pPr/>
              <a:t>113</a:t>
            </a:fld>
            <a:endParaRPr lang="es-ES" smtClean="0"/>
          </a:p>
        </p:txBody>
      </p:sp>
      <p:sp>
        <p:nvSpPr>
          <p:cNvPr id="278533" name="Rectangle 2"/>
          <p:cNvSpPr>
            <a:spLocks noGrp="1" noRot="1" noChangeAspect="1" noChangeArrowheads="1" noTextEdit="1"/>
          </p:cNvSpPr>
          <p:nvPr>
            <p:ph type="sldImg"/>
          </p:nvPr>
        </p:nvSpPr>
        <p:spPr>
          <a:ln/>
        </p:spPr>
      </p:sp>
      <p:sp>
        <p:nvSpPr>
          <p:cNvPr id="2785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8386576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a:noFill/>
        </p:spPr>
        <p:txBody>
          <a:bodyPr/>
          <a:lstStyle/>
          <a:p>
            <a:r>
              <a:rPr lang="es-ES" smtClean="0"/>
              <a:t>Puentes y Conmutadores LAN</a:t>
            </a:r>
          </a:p>
        </p:txBody>
      </p:sp>
      <p:sp>
        <p:nvSpPr>
          <p:cNvPr id="279555" name="Rectangle 6"/>
          <p:cNvSpPr>
            <a:spLocks noGrp="1" noChangeArrowheads="1"/>
          </p:cNvSpPr>
          <p:nvPr>
            <p:ph type="ftr" sz="quarter" idx="4"/>
          </p:nvPr>
        </p:nvSpPr>
        <p:spPr>
          <a:noFill/>
        </p:spPr>
        <p:txBody>
          <a:bodyPr/>
          <a:lstStyle/>
          <a:p>
            <a:r>
              <a:rPr lang="es-ES" smtClean="0"/>
              <a:t>Redes</a:t>
            </a:r>
          </a:p>
        </p:txBody>
      </p:sp>
      <p:sp>
        <p:nvSpPr>
          <p:cNvPr id="279556" name="Rectangle 7"/>
          <p:cNvSpPr>
            <a:spLocks noGrp="1" noChangeArrowheads="1"/>
          </p:cNvSpPr>
          <p:nvPr>
            <p:ph type="sldNum" sz="quarter" idx="5"/>
          </p:nvPr>
        </p:nvSpPr>
        <p:spPr>
          <a:noFill/>
        </p:spPr>
        <p:txBody>
          <a:bodyPr/>
          <a:lstStyle/>
          <a:p>
            <a:r>
              <a:rPr lang="es-ES" smtClean="0"/>
              <a:t>1-</a:t>
            </a:r>
            <a:fld id="{8C761847-31EE-4392-BD6E-6C3CA4D6140B}" type="slidenum">
              <a:rPr lang="es-ES" smtClean="0"/>
              <a:pPr/>
              <a:t>114</a:t>
            </a:fld>
            <a:endParaRPr lang="es-ES" smtClean="0"/>
          </a:p>
        </p:txBody>
      </p:sp>
      <p:sp>
        <p:nvSpPr>
          <p:cNvPr id="279557" name="Rectangle 2"/>
          <p:cNvSpPr>
            <a:spLocks noGrp="1" noRot="1" noChangeAspect="1" noChangeArrowheads="1" noTextEdit="1"/>
          </p:cNvSpPr>
          <p:nvPr>
            <p:ph type="sldImg"/>
          </p:nvPr>
        </p:nvSpPr>
        <p:spPr>
          <a:ln/>
        </p:spPr>
      </p:sp>
      <p:sp>
        <p:nvSpPr>
          <p:cNvPr id="279558" name="Rectangle 3"/>
          <p:cNvSpPr>
            <a:spLocks noGrp="1" noChangeArrowheads="1"/>
          </p:cNvSpPr>
          <p:nvPr>
            <p:ph type="body" idx="1"/>
          </p:nvPr>
        </p:nvSpPr>
        <p:spPr>
          <a:noFill/>
          <a:ln/>
        </p:spPr>
        <p:txBody>
          <a:bodyPr/>
          <a:lstStyle/>
          <a:p>
            <a:pPr eaLnBrk="1" hangingPunct="1"/>
            <a:r>
              <a:rPr lang="es-ES_tradnl" smtClean="0"/>
              <a:t>Cuando se configuran VLANs en un conmutador el resultado es equivalente a dividirlo en varios conmutadores. En la figura se supone que se asignan los puertos 1 a 8 a la VLAN 2, que llamamos VLAN roja, y los puertos 9 a 16 a la VLAN 3, que llamamos VLAN azul. Los puertos restantes permanecen en la VLAN 1 (llamada VLAN default) que es en la que estaban todos inicialmente asignados.</a:t>
            </a:r>
          </a:p>
          <a:p>
            <a:pPr eaLnBrk="1" hangingPunct="1"/>
            <a:r>
              <a:rPr lang="es-ES_tradnl" smtClean="0"/>
              <a:t>Tenemos pues ahora el equivalente a tres conmutadores diferentes, el azul y el rojo con ocho puertos cada uno y el ‘default’ con el resto. Cuando se realice una comunicación entre dos ordenadores conectados a la misma VLAN se efectuará directamente, en cambio cuando la counicación se realcie entre dos ordenadores situados en VLANs diferentes se hará a través del router,q ue tendrá dos interfaces conectadas cada una a un puerto de una de las VLANs que se pretenden comunicar.</a:t>
            </a:r>
          </a:p>
          <a:p>
            <a:pPr eaLnBrk="1" hangingPunct="1"/>
            <a:r>
              <a:rPr lang="es-ES_tradnl" smtClean="0"/>
              <a:t> </a:t>
            </a:r>
            <a:endParaRPr lang="es-ES" smtClean="0"/>
          </a:p>
        </p:txBody>
      </p:sp>
    </p:spTree>
    <p:extLst>
      <p:ext uri="{BB962C8B-B14F-4D97-AF65-F5344CB8AC3E}">
        <p14:creationId xmlns:p14="http://schemas.microsoft.com/office/powerpoint/2010/main" val="31859111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a:noFill/>
        </p:spPr>
        <p:txBody>
          <a:bodyPr/>
          <a:lstStyle/>
          <a:p>
            <a:r>
              <a:rPr lang="es-ES" smtClean="0"/>
              <a:t>Puentes y Conmutadores LAN</a:t>
            </a:r>
          </a:p>
        </p:txBody>
      </p:sp>
      <p:sp>
        <p:nvSpPr>
          <p:cNvPr id="280579" name="Rectangle 6"/>
          <p:cNvSpPr>
            <a:spLocks noGrp="1" noChangeArrowheads="1"/>
          </p:cNvSpPr>
          <p:nvPr>
            <p:ph type="ftr" sz="quarter" idx="4"/>
          </p:nvPr>
        </p:nvSpPr>
        <p:spPr>
          <a:noFill/>
        </p:spPr>
        <p:txBody>
          <a:bodyPr/>
          <a:lstStyle/>
          <a:p>
            <a:r>
              <a:rPr lang="es-ES" smtClean="0"/>
              <a:t>Redes</a:t>
            </a:r>
          </a:p>
        </p:txBody>
      </p:sp>
      <p:sp>
        <p:nvSpPr>
          <p:cNvPr id="280580" name="Rectangle 7"/>
          <p:cNvSpPr>
            <a:spLocks noGrp="1" noChangeArrowheads="1"/>
          </p:cNvSpPr>
          <p:nvPr>
            <p:ph type="sldNum" sz="quarter" idx="5"/>
          </p:nvPr>
        </p:nvSpPr>
        <p:spPr>
          <a:noFill/>
        </p:spPr>
        <p:txBody>
          <a:bodyPr/>
          <a:lstStyle/>
          <a:p>
            <a:r>
              <a:rPr lang="es-ES" smtClean="0"/>
              <a:t>1-</a:t>
            </a:r>
            <a:fld id="{99C0DDF3-AACE-490B-82DB-66D22F890399}" type="slidenum">
              <a:rPr lang="es-ES" smtClean="0"/>
              <a:pPr/>
              <a:t>115</a:t>
            </a:fld>
            <a:endParaRPr lang="es-ES" smtClean="0"/>
          </a:p>
        </p:txBody>
      </p:sp>
      <p:sp>
        <p:nvSpPr>
          <p:cNvPr id="280581" name="Rectangle 2"/>
          <p:cNvSpPr>
            <a:spLocks noGrp="1" noRot="1" noChangeAspect="1" noChangeArrowheads="1" noTextEdit="1"/>
          </p:cNvSpPr>
          <p:nvPr>
            <p:ph type="sldImg"/>
          </p:nvPr>
        </p:nvSpPr>
        <p:spPr>
          <a:ln/>
        </p:spPr>
      </p:sp>
      <p:sp>
        <p:nvSpPr>
          <p:cNvPr id="280582" name="Rectangle 3"/>
          <p:cNvSpPr>
            <a:spLocks noGrp="1" noChangeArrowheads="1"/>
          </p:cNvSpPr>
          <p:nvPr>
            <p:ph type="body" idx="1"/>
          </p:nvPr>
        </p:nvSpPr>
        <p:spPr>
          <a:noFill/>
          <a:ln/>
        </p:spPr>
        <p:txBody>
          <a:bodyPr/>
          <a:lstStyle/>
          <a:p>
            <a:pPr eaLnBrk="1" hangingPunct="1"/>
            <a:r>
              <a:rPr lang="es-ES_tradnl" smtClean="0"/>
              <a:t>El uso de conmutadores con soporte de VLANs en una gran red aporta una gran ventaja, ya que es posible modificar por configuración los puertos que se asignan a una u otra VLAN; esto da una gran versatilidad pues evita tener que realizar una asignación estática de puertos a cada LAN.</a:t>
            </a:r>
            <a:endParaRPr lang="es-ES" smtClean="0"/>
          </a:p>
        </p:txBody>
      </p:sp>
    </p:spTree>
    <p:extLst>
      <p:ext uri="{BB962C8B-B14F-4D97-AF65-F5344CB8AC3E}">
        <p14:creationId xmlns:p14="http://schemas.microsoft.com/office/powerpoint/2010/main" val="30541319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hdr" sz="quarter"/>
          </p:nvPr>
        </p:nvSpPr>
        <p:spPr>
          <a:noFill/>
        </p:spPr>
        <p:txBody>
          <a:bodyPr/>
          <a:lstStyle/>
          <a:p>
            <a:r>
              <a:rPr lang="es-ES" smtClean="0"/>
              <a:t>Puentes y Conmutadores LAN</a:t>
            </a:r>
          </a:p>
        </p:txBody>
      </p:sp>
      <p:sp>
        <p:nvSpPr>
          <p:cNvPr id="281603" name="Rectangle 6"/>
          <p:cNvSpPr>
            <a:spLocks noGrp="1" noChangeArrowheads="1"/>
          </p:cNvSpPr>
          <p:nvPr>
            <p:ph type="ftr" sz="quarter" idx="4"/>
          </p:nvPr>
        </p:nvSpPr>
        <p:spPr>
          <a:noFill/>
        </p:spPr>
        <p:txBody>
          <a:bodyPr/>
          <a:lstStyle/>
          <a:p>
            <a:r>
              <a:rPr lang="es-ES" smtClean="0"/>
              <a:t>Redes</a:t>
            </a:r>
          </a:p>
        </p:txBody>
      </p:sp>
      <p:sp>
        <p:nvSpPr>
          <p:cNvPr id="281604" name="Rectangle 7"/>
          <p:cNvSpPr>
            <a:spLocks noGrp="1" noChangeArrowheads="1"/>
          </p:cNvSpPr>
          <p:nvPr>
            <p:ph type="sldNum" sz="quarter" idx="5"/>
          </p:nvPr>
        </p:nvSpPr>
        <p:spPr>
          <a:noFill/>
        </p:spPr>
        <p:txBody>
          <a:bodyPr/>
          <a:lstStyle/>
          <a:p>
            <a:r>
              <a:rPr lang="es-ES" smtClean="0"/>
              <a:t>1-</a:t>
            </a:r>
            <a:fld id="{52460D64-9018-4B02-AB89-01C6FE9FA35B}" type="slidenum">
              <a:rPr lang="es-ES" smtClean="0"/>
              <a:pPr/>
              <a:t>116</a:t>
            </a:fld>
            <a:endParaRPr lang="es-ES" smtClean="0"/>
          </a:p>
        </p:txBody>
      </p:sp>
      <p:sp>
        <p:nvSpPr>
          <p:cNvPr id="281605" name="Rectangle 2"/>
          <p:cNvSpPr>
            <a:spLocks noGrp="1" noRot="1" noChangeAspect="1" noChangeArrowheads="1" noTextEdit="1"/>
          </p:cNvSpPr>
          <p:nvPr>
            <p:ph type="sldImg"/>
          </p:nvPr>
        </p:nvSpPr>
        <p:spPr>
          <a:ln/>
        </p:spPr>
      </p:sp>
      <p:sp>
        <p:nvSpPr>
          <p:cNvPr id="2816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228864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hdr" sz="quarter"/>
          </p:nvPr>
        </p:nvSpPr>
        <p:spPr>
          <a:noFill/>
        </p:spPr>
        <p:txBody>
          <a:bodyPr/>
          <a:lstStyle/>
          <a:p>
            <a:r>
              <a:rPr lang="es-ES" smtClean="0"/>
              <a:t>Puentes y Conmutadores LAN</a:t>
            </a:r>
          </a:p>
        </p:txBody>
      </p:sp>
      <p:sp>
        <p:nvSpPr>
          <p:cNvPr id="282627" name="Rectangle 6"/>
          <p:cNvSpPr>
            <a:spLocks noGrp="1" noChangeArrowheads="1"/>
          </p:cNvSpPr>
          <p:nvPr>
            <p:ph type="ftr" sz="quarter" idx="4"/>
          </p:nvPr>
        </p:nvSpPr>
        <p:spPr>
          <a:noFill/>
        </p:spPr>
        <p:txBody>
          <a:bodyPr/>
          <a:lstStyle/>
          <a:p>
            <a:r>
              <a:rPr lang="es-ES" smtClean="0"/>
              <a:t>Redes</a:t>
            </a:r>
          </a:p>
        </p:txBody>
      </p:sp>
      <p:sp>
        <p:nvSpPr>
          <p:cNvPr id="282628" name="Rectangle 7"/>
          <p:cNvSpPr>
            <a:spLocks noGrp="1" noChangeArrowheads="1"/>
          </p:cNvSpPr>
          <p:nvPr>
            <p:ph type="sldNum" sz="quarter" idx="5"/>
          </p:nvPr>
        </p:nvSpPr>
        <p:spPr>
          <a:noFill/>
        </p:spPr>
        <p:txBody>
          <a:bodyPr/>
          <a:lstStyle/>
          <a:p>
            <a:r>
              <a:rPr lang="es-ES" smtClean="0"/>
              <a:t>1-</a:t>
            </a:r>
            <a:fld id="{00E13BA3-F298-454F-AFBC-AF87AA911A7F}" type="slidenum">
              <a:rPr lang="es-ES" smtClean="0"/>
              <a:pPr/>
              <a:t>117</a:t>
            </a:fld>
            <a:endParaRPr lang="es-ES" smtClean="0"/>
          </a:p>
        </p:txBody>
      </p:sp>
      <p:sp>
        <p:nvSpPr>
          <p:cNvPr id="282629" name="Rectangle 2"/>
          <p:cNvSpPr>
            <a:spLocks noGrp="1" noRot="1" noChangeAspect="1" noChangeArrowheads="1" noTextEdit="1"/>
          </p:cNvSpPr>
          <p:nvPr>
            <p:ph type="sldImg"/>
          </p:nvPr>
        </p:nvSpPr>
        <p:spPr>
          <a:ln/>
        </p:spPr>
      </p:sp>
      <p:sp>
        <p:nvSpPr>
          <p:cNvPr id="282630" name="Rectangle 3"/>
          <p:cNvSpPr>
            <a:spLocks noGrp="1" noChangeArrowheads="1"/>
          </p:cNvSpPr>
          <p:nvPr>
            <p:ph type="body" idx="1"/>
          </p:nvPr>
        </p:nvSpPr>
        <p:spPr>
          <a:noFill/>
          <a:ln/>
        </p:spPr>
        <p:txBody>
          <a:bodyPr/>
          <a:lstStyle/>
          <a:p>
            <a:pPr eaLnBrk="1" hangingPunct="1"/>
            <a:r>
              <a:rPr lang="es-ES_tradnl" dirty="0" smtClean="0"/>
              <a:t>En el ejemplo de esta figura se han configurado dos </a:t>
            </a:r>
            <a:r>
              <a:rPr lang="es-ES_tradnl" dirty="0" err="1" smtClean="0"/>
              <a:t>VLANs</a:t>
            </a:r>
            <a:r>
              <a:rPr lang="es-ES_tradnl" dirty="0" smtClean="0"/>
              <a:t> en dos conmutadores, y se han unido ambos entre sí mediante dos latiguillos interconectando de esta forma las dos </a:t>
            </a:r>
            <a:r>
              <a:rPr lang="es-ES_tradnl" dirty="0" err="1" smtClean="0"/>
              <a:t>VLANs</a:t>
            </a:r>
            <a:r>
              <a:rPr lang="es-ES_tradnl" dirty="0" smtClean="0"/>
              <a:t>. Además se ha conectado un </a:t>
            </a:r>
            <a:r>
              <a:rPr lang="es-ES_tradnl" dirty="0" err="1" smtClean="0"/>
              <a:t>router</a:t>
            </a:r>
            <a:r>
              <a:rPr lang="es-ES_tradnl" dirty="0" smtClean="0"/>
              <a:t> a dos puertos de diferentes </a:t>
            </a:r>
            <a:r>
              <a:rPr lang="es-ES_tradnl" dirty="0" err="1" smtClean="0"/>
              <a:t>VLANs</a:t>
            </a:r>
            <a:r>
              <a:rPr lang="es-ES_tradnl" dirty="0" smtClean="0"/>
              <a:t> en uno de los conmutadores.</a:t>
            </a:r>
          </a:p>
          <a:p>
            <a:pPr eaLnBrk="1" hangingPunct="1"/>
            <a:r>
              <a:rPr lang="es-ES_tradnl" dirty="0" smtClean="0"/>
              <a:t>Cuando dos ordenadores conectados a diferentes </a:t>
            </a:r>
            <a:r>
              <a:rPr lang="es-ES_tradnl" dirty="0" err="1" smtClean="0"/>
              <a:t>VLANs</a:t>
            </a:r>
            <a:r>
              <a:rPr lang="es-ES_tradnl" dirty="0" smtClean="0"/>
              <a:t> quieran comunicarse deberán hacerlo a través del </a:t>
            </a:r>
            <a:r>
              <a:rPr lang="es-ES_tradnl" dirty="0" err="1" smtClean="0"/>
              <a:t>router</a:t>
            </a:r>
            <a:r>
              <a:rPr lang="es-ES_tradnl" dirty="0" smtClean="0"/>
              <a:t>. Esto significa que el tráfico entre dos ordenadores conectados a diferentes </a:t>
            </a:r>
            <a:r>
              <a:rPr lang="es-ES_tradnl" dirty="0" err="1" smtClean="0"/>
              <a:t>VLANs</a:t>
            </a:r>
            <a:r>
              <a:rPr lang="es-ES_tradnl" dirty="0" smtClean="0"/>
              <a:t> en el conmutador A deberá pasar por el conmutador B para llegar al </a:t>
            </a:r>
            <a:r>
              <a:rPr lang="es-ES_tradnl" dirty="0" err="1" smtClean="0"/>
              <a:t>router</a:t>
            </a:r>
            <a:r>
              <a:rPr lang="es-ES_tradnl" dirty="0" smtClean="0"/>
              <a:t>.</a:t>
            </a:r>
          </a:p>
          <a:p>
            <a:pPr eaLnBrk="1" hangingPunct="1"/>
            <a:r>
              <a:rPr lang="es-ES_tradnl" dirty="0" smtClean="0"/>
              <a:t>En el caso de que todas las interfaces sean de la misma velocidad (por ejemplo 10 Mb/s) el enlace entre ambos conmutadores o entre los conmutadores y el </a:t>
            </a:r>
            <a:r>
              <a:rPr lang="es-ES_tradnl" dirty="0" err="1" smtClean="0"/>
              <a:t>router</a:t>
            </a:r>
            <a:r>
              <a:rPr lang="es-ES_tradnl" dirty="0" smtClean="0"/>
              <a:t> puede ser el factor limitante en la capacidad de la comunicación.</a:t>
            </a:r>
            <a:endParaRPr lang="es-ES" dirty="0" smtClean="0"/>
          </a:p>
        </p:txBody>
      </p:sp>
    </p:spTree>
    <p:extLst>
      <p:ext uri="{BB962C8B-B14F-4D97-AF65-F5344CB8AC3E}">
        <p14:creationId xmlns:p14="http://schemas.microsoft.com/office/powerpoint/2010/main" val="24108238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a:noFill/>
        </p:spPr>
        <p:txBody>
          <a:bodyPr/>
          <a:lstStyle/>
          <a:p>
            <a:r>
              <a:rPr lang="es-ES" smtClean="0"/>
              <a:t>Puentes y Conmutadores LAN</a:t>
            </a:r>
          </a:p>
        </p:txBody>
      </p:sp>
      <p:sp>
        <p:nvSpPr>
          <p:cNvPr id="283651" name="Rectangle 6"/>
          <p:cNvSpPr>
            <a:spLocks noGrp="1" noChangeArrowheads="1"/>
          </p:cNvSpPr>
          <p:nvPr>
            <p:ph type="ftr" sz="quarter" idx="4"/>
          </p:nvPr>
        </p:nvSpPr>
        <p:spPr>
          <a:noFill/>
        </p:spPr>
        <p:txBody>
          <a:bodyPr/>
          <a:lstStyle/>
          <a:p>
            <a:r>
              <a:rPr lang="es-ES" smtClean="0"/>
              <a:t>Redes</a:t>
            </a:r>
          </a:p>
        </p:txBody>
      </p:sp>
      <p:sp>
        <p:nvSpPr>
          <p:cNvPr id="283652" name="Rectangle 7"/>
          <p:cNvSpPr>
            <a:spLocks noGrp="1" noChangeArrowheads="1"/>
          </p:cNvSpPr>
          <p:nvPr>
            <p:ph type="sldNum" sz="quarter" idx="5"/>
          </p:nvPr>
        </p:nvSpPr>
        <p:spPr>
          <a:noFill/>
        </p:spPr>
        <p:txBody>
          <a:bodyPr/>
          <a:lstStyle/>
          <a:p>
            <a:r>
              <a:rPr lang="es-ES" smtClean="0"/>
              <a:t>1-</a:t>
            </a:r>
            <a:fld id="{C0692660-3230-4892-B3FD-6BA41CAE28EC}" type="slidenum">
              <a:rPr lang="es-ES" smtClean="0"/>
              <a:pPr/>
              <a:t>118</a:t>
            </a:fld>
            <a:endParaRPr lang="es-ES" smtClean="0"/>
          </a:p>
        </p:txBody>
      </p:sp>
      <p:sp>
        <p:nvSpPr>
          <p:cNvPr id="283653" name="Rectangle 2"/>
          <p:cNvSpPr>
            <a:spLocks noGrp="1" noRot="1" noChangeAspect="1" noChangeArrowheads="1" noTextEdit="1"/>
          </p:cNvSpPr>
          <p:nvPr>
            <p:ph type="sldImg"/>
          </p:nvPr>
        </p:nvSpPr>
        <p:spPr>
          <a:ln/>
        </p:spPr>
      </p:sp>
      <p:sp>
        <p:nvSpPr>
          <p:cNvPr id="2836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2267403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a:noFill/>
        </p:spPr>
        <p:txBody>
          <a:bodyPr/>
          <a:lstStyle/>
          <a:p>
            <a:r>
              <a:rPr lang="es-ES" smtClean="0"/>
              <a:t>Puentes y Conmutadores LAN</a:t>
            </a:r>
          </a:p>
        </p:txBody>
      </p:sp>
      <p:sp>
        <p:nvSpPr>
          <p:cNvPr id="284675" name="Rectangle 6"/>
          <p:cNvSpPr>
            <a:spLocks noGrp="1" noChangeArrowheads="1"/>
          </p:cNvSpPr>
          <p:nvPr>
            <p:ph type="ftr" sz="quarter" idx="4"/>
          </p:nvPr>
        </p:nvSpPr>
        <p:spPr>
          <a:noFill/>
        </p:spPr>
        <p:txBody>
          <a:bodyPr/>
          <a:lstStyle/>
          <a:p>
            <a:r>
              <a:rPr lang="es-ES" smtClean="0"/>
              <a:t>Redes</a:t>
            </a:r>
          </a:p>
        </p:txBody>
      </p:sp>
      <p:sp>
        <p:nvSpPr>
          <p:cNvPr id="284676" name="Rectangle 7"/>
          <p:cNvSpPr>
            <a:spLocks noGrp="1" noChangeArrowheads="1"/>
          </p:cNvSpPr>
          <p:nvPr>
            <p:ph type="sldNum" sz="quarter" idx="5"/>
          </p:nvPr>
        </p:nvSpPr>
        <p:spPr>
          <a:noFill/>
        </p:spPr>
        <p:txBody>
          <a:bodyPr/>
          <a:lstStyle/>
          <a:p>
            <a:r>
              <a:rPr lang="es-ES" smtClean="0"/>
              <a:t>1-</a:t>
            </a:r>
            <a:fld id="{10AC90A5-8BDF-4A0E-A68D-2DCFAE46CD84}" type="slidenum">
              <a:rPr lang="es-ES" smtClean="0"/>
              <a:pPr/>
              <a:t>119</a:t>
            </a:fld>
            <a:endParaRPr lang="es-ES" smtClean="0"/>
          </a:p>
        </p:txBody>
      </p:sp>
      <p:sp>
        <p:nvSpPr>
          <p:cNvPr id="284677" name="Rectangle 2"/>
          <p:cNvSpPr>
            <a:spLocks noGrp="1" noRot="1" noChangeAspect="1" noChangeArrowheads="1" noTextEdit="1"/>
          </p:cNvSpPr>
          <p:nvPr>
            <p:ph type="sldImg"/>
          </p:nvPr>
        </p:nvSpPr>
        <p:spPr>
          <a:ln/>
        </p:spPr>
      </p:sp>
      <p:sp>
        <p:nvSpPr>
          <p:cNvPr id="284678" name="Rectangle 3"/>
          <p:cNvSpPr>
            <a:spLocks noGrp="1" noChangeArrowheads="1"/>
          </p:cNvSpPr>
          <p:nvPr>
            <p:ph type="body" idx="1"/>
          </p:nvPr>
        </p:nvSpPr>
        <p:spPr>
          <a:noFill/>
          <a:ln/>
        </p:spPr>
        <p:txBody>
          <a:bodyPr/>
          <a:lstStyle/>
          <a:p>
            <a:pPr eaLnBrk="1" hangingPunct="1"/>
            <a:r>
              <a:rPr lang="es-ES_tradnl" smtClean="0"/>
              <a:t>En este caso se ha recurrido al uso de un enlace trunk entre ambos conmutadores. Esto permitiría configurar nuevas VLANs en los equipos sin tener que establecer un enlace entre ellos para cada una. </a:t>
            </a:r>
          </a:p>
          <a:p>
            <a:pPr eaLnBrk="1" hangingPunct="1"/>
            <a:r>
              <a:rPr lang="es-ES_tradnl" smtClean="0"/>
              <a:t>Para que las tramas de diferentes VLANs puedan viajar por el mismo enlace sin perder su identidad es preciso marcarlas de alguna manera antes de enviarlas por el enlace trunk. Esto se consigue con el marcado establecido en el estándar 802.1Q del IEEE, lo cual permite que equipos de diferentes fabricantes interoperen en una red en la que se han configurado VLANs.</a:t>
            </a:r>
            <a:endParaRPr lang="es-ES" smtClean="0"/>
          </a:p>
        </p:txBody>
      </p:sp>
    </p:spTree>
    <p:extLst>
      <p:ext uri="{BB962C8B-B14F-4D97-AF65-F5344CB8AC3E}">
        <p14:creationId xmlns:p14="http://schemas.microsoft.com/office/powerpoint/2010/main" val="298711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p:spPr>
        <p:txBody>
          <a:bodyPr/>
          <a:lstStyle/>
          <a:p>
            <a:r>
              <a:rPr lang="es-ES" smtClean="0"/>
              <a:t>Puentes y Conmutadores LAN</a:t>
            </a:r>
          </a:p>
        </p:txBody>
      </p:sp>
      <p:sp>
        <p:nvSpPr>
          <p:cNvPr id="173059" name="Rectangle 6"/>
          <p:cNvSpPr>
            <a:spLocks noGrp="1" noChangeArrowheads="1"/>
          </p:cNvSpPr>
          <p:nvPr>
            <p:ph type="ftr" sz="quarter" idx="4"/>
          </p:nvPr>
        </p:nvSpPr>
        <p:spPr>
          <a:noFill/>
        </p:spPr>
        <p:txBody>
          <a:bodyPr/>
          <a:lstStyle/>
          <a:p>
            <a:r>
              <a:rPr lang="es-ES" smtClean="0"/>
              <a:t>Redes</a:t>
            </a:r>
          </a:p>
        </p:txBody>
      </p:sp>
      <p:sp>
        <p:nvSpPr>
          <p:cNvPr id="173060" name="Rectangle 7"/>
          <p:cNvSpPr>
            <a:spLocks noGrp="1" noChangeArrowheads="1"/>
          </p:cNvSpPr>
          <p:nvPr>
            <p:ph type="sldNum" sz="quarter" idx="5"/>
          </p:nvPr>
        </p:nvSpPr>
        <p:spPr>
          <a:noFill/>
        </p:spPr>
        <p:txBody>
          <a:bodyPr/>
          <a:lstStyle/>
          <a:p>
            <a:r>
              <a:rPr lang="es-ES" smtClean="0"/>
              <a:t>1-</a:t>
            </a:r>
            <a:fld id="{0C5D05B1-8C0B-4D4B-8A07-6146F36D6F6D}" type="slidenum">
              <a:rPr lang="es-ES" smtClean="0"/>
              <a:pPr/>
              <a:t>12</a:t>
            </a:fld>
            <a:endParaRPr lang="es-ES" smtClean="0"/>
          </a:p>
        </p:txBody>
      </p:sp>
      <p:sp>
        <p:nvSpPr>
          <p:cNvPr id="173061" name="Rectangle 2"/>
          <p:cNvSpPr>
            <a:spLocks noGrp="1" noRot="1" noChangeAspect="1" noChangeArrowheads="1" noTextEdit="1"/>
          </p:cNvSpPr>
          <p:nvPr>
            <p:ph type="sldImg"/>
          </p:nvPr>
        </p:nvSpPr>
        <p:spPr>
          <a:ln/>
        </p:spPr>
      </p:sp>
      <p:sp>
        <p:nvSpPr>
          <p:cNvPr id="173062" name="Rectangle 3"/>
          <p:cNvSpPr>
            <a:spLocks noGrp="1" noChangeArrowheads="1"/>
          </p:cNvSpPr>
          <p:nvPr>
            <p:ph type="body" idx="1"/>
          </p:nvPr>
        </p:nvSpPr>
        <p:spPr>
          <a:noFill/>
          <a:ln/>
        </p:spPr>
        <p:txBody>
          <a:bodyPr/>
          <a:lstStyle/>
          <a:p>
            <a:pPr eaLnBrk="1" hangingPunct="1"/>
            <a:r>
              <a:rPr lang="es-ES" smtClean="0"/>
              <a:t>802 es una familia de estándares del IEEE que abarca una amplia diversidad de tecnologías LAN , cada una de ellas identificada por un número decimal diferente. Continuamente se incorporan a la familia nuevos estándares y se modifican los existentes (el último en 2009 ha sido el 802.23). </a:t>
            </a:r>
          </a:p>
          <a:p>
            <a:pPr eaLnBrk="1" hangingPunct="1"/>
            <a:r>
              <a:rPr lang="es-ES" smtClean="0"/>
              <a:t>La mayoría de estos estándares especifican para diferentes tecnologías LAN la capa física y la parte inferior de la capa de enlace (lo que corresponde al protocolo MAC). Así por ejemplo 802.3 corresponde a Ethernet, 802.5 a Token Ring y 802.11 a las redes inalámbricas WiFi. </a:t>
            </a:r>
          </a:p>
          <a:p>
            <a:pPr eaLnBrk="1" hangingPunct="1"/>
            <a:r>
              <a:rPr lang="es-ES" smtClean="0"/>
              <a:t>Unos pocos estándares 802 son ‘horizontales’, es decir se aplican por igual a toda la familia 802. Entre estos se encuentran como más importantes el 802.1 (puentes transparentes) y el 802.2 (LLC, Logical Link Control).</a:t>
            </a:r>
          </a:p>
        </p:txBody>
      </p:sp>
    </p:spTree>
    <p:extLst>
      <p:ext uri="{BB962C8B-B14F-4D97-AF65-F5344CB8AC3E}">
        <p14:creationId xmlns:p14="http://schemas.microsoft.com/office/powerpoint/2010/main" val="11165884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a:noFill/>
        </p:spPr>
        <p:txBody>
          <a:bodyPr/>
          <a:lstStyle/>
          <a:p>
            <a:r>
              <a:rPr lang="es-ES" smtClean="0"/>
              <a:t>Puentes y Conmutadores LAN</a:t>
            </a:r>
          </a:p>
        </p:txBody>
      </p:sp>
      <p:sp>
        <p:nvSpPr>
          <p:cNvPr id="286723" name="Rectangle 6"/>
          <p:cNvSpPr>
            <a:spLocks noGrp="1" noChangeArrowheads="1"/>
          </p:cNvSpPr>
          <p:nvPr>
            <p:ph type="ftr" sz="quarter" idx="4"/>
          </p:nvPr>
        </p:nvSpPr>
        <p:spPr>
          <a:noFill/>
        </p:spPr>
        <p:txBody>
          <a:bodyPr/>
          <a:lstStyle/>
          <a:p>
            <a:r>
              <a:rPr lang="es-ES" smtClean="0"/>
              <a:t>Redes</a:t>
            </a:r>
          </a:p>
        </p:txBody>
      </p:sp>
      <p:sp>
        <p:nvSpPr>
          <p:cNvPr id="286724" name="Rectangle 7"/>
          <p:cNvSpPr>
            <a:spLocks noGrp="1" noChangeArrowheads="1"/>
          </p:cNvSpPr>
          <p:nvPr>
            <p:ph type="sldNum" sz="quarter" idx="5"/>
          </p:nvPr>
        </p:nvSpPr>
        <p:spPr>
          <a:noFill/>
        </p:spPr>
        <p:txBody>
          <a:bodyPr/>
          <a:lstStyle/>
          <a:p>
            <a:r>
              <a:rPr lang="es-ES" smtClean="0"/>
              <a:t>1-</a:t>
            </a:r>
            <a:fld id="{ED03E7A7-8C76-4CC2-A009-A22E23AAF914}" type="slidenum">
              <a:rPr lang="es-ES" smtClean="0"/>
              <a:pPr/>
              <a:t>120</a:t>
            </a:fld>
            <a:endParaRPr lang="es-ES" smtClean="0"/>
          </a:p>
        </p:txBody>
      </p:sp>
      <p:sp>
        <p:nvSpPr>
          <p:cNvPr id="286725" name="Rectangle 2"/>
          <p:cNvSpPr>
            <a:spLocks noGrp="1" noRot="1" noChangeAspect="1" noChangeArrowheads="1" noTextEdit="1"/>
          </p:cNvSpPr>
          <p:nvPr>
            <p:ph type="sldImg"/>
          </p:nvPr>
        </p:nvSpPr>
        <p:spPr>
          <a:ln/>
        </p:spPr>
      </p:sp>
      <p:sp>
        <p:nvSpPr>
          <p:cNvPr id="2867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9604707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hdr" sz="quarter"/>
          </p:nvPr>
        </p:nvSpPr>
        <p:spPr>
          <a:noFill/>
        </p:spPr>
        <p:txBody>
          <a:bodyPr/>
          <a:lstStyle/>
          <a:p>
            <a:r>
              <a:rPr lang="es-ES" smtClean="0"/>
              <a:t>Puentes y Conmutadores LAN</a:t>
            </a:r>
          </a:p>
        </p:txBody>
      </p:sp>
      <p:sp>
        <p:nvSpPr>
          <p:cNvPr id="287747" name="Rectangle 6"/>
          <p:cNvSpPr>
            <a:spLocks noGrp="1" noChangeArrowheads="1"/>
          </p:cNvSpPr>
          <p:nvPr>
            <p:ph type="ftr" sz="quarter" idx="4"/>
          </p:nvPr>
        </p:nvSpPr>
        <p:spPr>
          <a:noFill/>
        </p:spPr>
        <p:txBody>
          <a:bodyPr/>
          <a:lstStyle/>
          <a:p>
            <a:r>
              <a:rPr lang="es-ES" smtClean="0"/>
              <a:t>Redes</a:t>
            </a:r>
          </a:p>
        </p:txBody>
      </p:sp>
      <p:sp>
        <p:nvSpPr>
          <p:cNvPr id="287748" name="Rectangle 7"/>
          <p:cNvSpPr>
            <a:spLocks noGrp="1" noChangeArrowheads="1"/>
          </p:cNvSpPr>
          <p:nvPr>
            <p:ph type="sldNum" sz="quarter" idx="5"/>
          </p:nvPr>
        </p:nvSpPr>
        <p:spPr>
          <a:noFill/>
        </p:spPr>
        <p:txBody>
          <a:bodyPr/>
          <a:lstStyle/>
          <a:p>
            <a:r>
              <a:rPr lang="es-ES" smtClean="0"/>
              <a:t>1-</a:t>
            </a:r>
            <a:fld id="{E4619B1E-0361-46A5-AA76-0D07CDF51B5E}" type="slidenum">
              <a:rPr lang="es-ES" smtClean="0"/>
              <a:pPr/>
              <a:t>121</a:t>
            </a:fld>
            <a:endParaRPr lang="es-ES" smtClean="0"/>
          </a:p>
        </p:txBody>
      </p:sp>
      <p:sp>
        <p:nvSpPr>
          <p:cNvPr id="287749" name="Rectangle 2"/>
          <p:cNvSpPr>
            <a:spLocks noGrp="1" noRot="1" noChangeAspect="1" noChangeArrowheads="1" noTextEdit="1"/>
          </p:cNvSpPr>
          <p:nvPr>
            <p:ph type="sldImg"/>
          </p:nvPr>
        </p:nvSpPr>
        <p:spPr>
          <a:ln/>
        </p:spPr>
      </p:sp>
      <p:sp>
        <p:nvSpPr>
          <p:cNvPr id="287750" name="Rectangle 3"/>
          <p:cNvSpPr>
            <a:spLocks noGrp="1" noChangeArrowheads="1"/>
          </p:cNvSpPr>
          <p:nvPr>
            <p:ph type="body" idx="1"/>
          </p:nvPr>
        </p:nvSpPr>
        <p:spPr>
          <a:noFill/>
          <a:ln/>
        </p:spPr>
        <p:txBody>
          <a:bodyPr/>
          <a:lstStyle/>
          <a:p>
            <a:pPr eaLnBrk="1" hangingPunct="1"/>
            <a:r>
              <a:rPr lang="es-ES_tradnl" smtClean="0"/>
              <a:t>EL marcado de tramas según el estándar 802.1Q se basa en insertar un campo nuevo en la trama MAC, justo antes del campo Ethertype/longitud. Cuando el valor de dicho campo tiene el valor X’8100’ significa que se trata de una etiqueta 802.1Q de 16 bits de longitud. En ese caso los últimos 12 bits de dicha etiqueta indican la VLAN a la que pertenece la trama. Además la etiqueta 802.1Q contempla un campo de 1 bit para indicar el formato de la dirfección MAC (este campo vale siempre 1 en redes Ethernet) y un cmapo de tres bits para fijar una prioridad de la trama, en un valor que puede oscilar entre 0 y 7.</a:t>
            </a:r>
            <a:endParaRPr lang="es-ES" smtClean="0"/>
          </a:p>
        </p:txBody>
      </p:sp>
    </p:spTree>
    <p:extLst>
      <p:ext uri="{BB962C8B-B14F-4D97-AF65-F5344CB8AC3E}">
        <p14:creationId xmlns:p14="http://schemas.microsoft.com/office/powerpoint/2010/main" val="277678528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a:noFill/>
        </p:spPr>
        <p:txBody>
          <a:bodyPr/>
          <a:lstStyle/>
          <a:p>
            <a:r>
              <a:rPr lang="es-ES" smtClean="0"/>
              <a:t>Puentes y Conmutadores LAN</a:t>
            </a:r>
          </a:p>
        </p:txBody>
      </p:sp>
      <p:sp>
        <p:nvSpPr>
          <p:cNvPr id="285699" name="Rectangle 6"/>
          <p:cNvSpPr>
            <a:spLocks noGrp="1" noChangeArrowheads="1"/>
          </p:cNvSpPr>
          <p:nvPr>
            <p:ph type="ftr" sz="quarter" idx="4"/>
          </p:nvPr>
        </p:nvSpPr>
        <p:spPr>
          <a:noFill/>
        </p:spPr>
        <p:txBody>
          <a:bodyPr/>
          <a:lstStyle/>
          <a:p>
            <a:r>
              <a:rPr lang="es-ES" smtClean="0"/>
              <a:t>Redes</a:t>
            </a:r>
          </a:p>
        </p:txBody>
      </p:sp>
      <p:sp>
        <p:nvSpPr>
          <p:cNvPr id="285700" name="Rectangle 7"/>
          <p:cNvSpPr>
            <a:spLocks noGrp="1" noChangeArrowheads="1"/>
          </p:cNvSpPr>
          <p:nvPr>
            <p:ph type="sldNum" sz="quarter" idx="5"/>
          </p:nvPr>
        </p:nvSpPr>
        <p:spPr>
          <a:noFill/>
        </p:spPr>
        <p:txBody>
          <a:bodyPr/>
          <a:lstStyle/>
          <a:p>
            <a:r>
              <a:rPr lang="es-ES" smtClean="0"/>
              <a:t>1-</a:t>
            </a:r>
            <a:fld id="{C455F32A-EAE3-404E-A815-4C9C43E0A5B6}" type="slidenum">
              <a:rPr lang="es-ES" smtClean="0"/>
              <a:pPr/>
              <a:t>122</a:t>
            </a:fld>
            <a:endParaRPr lang="es-ES" smtClean="0"/>
          </a:p>
        </p:txBody>
      </p:sp>
      <p:sp>
        <p:nvSpPr>
          <p:cNvPr id="285701" name="Rectangle 2"/>
          <p:cNvSpPr>
            <a:spLocks noGrp="1" noRot="1" noChangeAspect="1" noChangeArrowheads="1" noTextEdit="1"/>
          </p:cNvSpPr>
          <p:nvPr>
            <p:ph type="sldImg"/>
          </p:nvPr>
        </p:nvSpPr>
        <p:spPr>
          <a:ln/>
        </p:spPr>
      </p:sp>
      <p:sp>
        <p:nvSpPr>
          <p:cNvPr id="285702" name="Rectangle 3"/>
          <p:cNvSpPr>
            <a:spLocks noGrp="1" noChangeArrowheads="1"/>
          </p:cNvSpPr>
          <p:nvPr>
            <p:ph type="body" idx="1"/>
          </p:nvPr>
        </p:nvSpPr>
        <p:spPr>
          <a:noFill/>
          <a:ln/>
        </p:spPr>
        <p:txBody>
          <a:bodyPr/>
          <a:lstStyle/>
          <a:p>
            <a:pPr eaLnBrk="1" hangingPunct="1"/>
            <a:r>
              <a:rPr lang="es-ES_tradnl" smtClean="0"/>
              <a:t>El uso de conmutadores con soporte de VLANs en una gran red aporta una gran ventaja, ya que es posible modificar por configuración los puertos que se asignan a una u otra VLAN; esto da una gran versatilidad pues evita tener que realizar una asignación estática de puertos a cada LAN.</a:t>
            </a:r>
            <a:endParaRPr lang="es-ES" smtClean="0"/>
          </a:p>
        </p:txBody>
      </p:sp>
    </p:spTree>
    <p:extLst>
      <p:ext uri="{BB962C8B-B14F-4D97-AF65-F5344CB8AC3E}">
        <p14:creationId xmlns:p14="http://schemas.microsoft.com/office/powerpoint/2010/main" val="9956621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hdr" sz="quarter"/>
          </p:nvPr>
        </p:nvSpPr>
        <p:spPr>
          <a:noFill/>
        </p:spPr>
        <p:txBody>
          <a:bodyPr/>
          <a:lstStyle/>
          <a:p>
            <a:r>
              <a:rPr lang="es-ES" smtClean="0"/>
              <a:t>Puentes y Conmutadores LAN</a:t>
            </a:r>
          </a:p>
        </p:txBody>
      </p:sp>
      <p:sp>
        <p:nvSpPr>
          <p:cNvPr id="288771" name="Rectangle 6"/>
          <p:cNvSpPr>
            <a:spLocks noGrp="1" noChangeArrowheads="1"/>
          </p:cNvSpPr>
          <p:nvPr>
            <p:ph type="ftr" sz="quarter" idx="4"/>
          </p:nvPr>
        </p:nvSpPr>
        <p:spPr>
          <a:noFill/>
        </p:spPr>
        <p:txBody>
          <a:bodyPr/>
          <a:lstStyle/>
          <a:p>
            <a:r>
              <a:rPr lang="es-ES" smtClean="0"/>
              <a:t>Redes</a:t>
            </a:r>
          </a:p>
        </p:txBody>
      </p:sp>
      <p:sp>
        <p:nvSpPr>
          <p:cNvPr id="288772" name="Rectangle 7"/>
          <p:cNvSpPr>
            <a:spLocks noGrp="1" noChangeArrowheads="1"/>
          </p:cNvSpPr>
          <p:nvPr>
            <p:ph type="sldNum" sz="quarter" idx="5"/>
          </p:nvPr>
        </p:nvSpPr>
        <p:spPr>
          <a:noFill/>
        </p:spPr>
        <p:txBody>
          <a:bodyPr/>
          <a:lstStyle/>
          <a:p>
            <a:r>
              <a:rPr lang="es-ES" smtClean="0"/>
              <a:t>1-</a:t>
            </a:r>
            <a:fld id="{7D522681-D1BB-4058-81FC-FFBFB32FE164}" type="slidenum">
              <a:rPr lang="es-ES" smtClean="0"/>
              <a:pPr/>
              <a:t>123</a:t>
            </a:fld>
            <a:endParaRPr lang="es-ES" smtClean="0"/>
          </a:p>
        </p:txBody>
      </p:sp>
      <p:sp>
        <p:nvSpPr>
          <p:cNvPr id="288773" name="Rectangle 2"/>
          <p:cNvSpPr>
            <a:spLocks noGrp="1" noRot="1" noChangeAspect="1" noChangeArrowheads="1" noTextEdit="1"/>
          </p:cNvSpPr>
          <p:nvPr>
            <p:ph type="sldImg"/>
          </p:nvPr>
        </p:nvSpPr>
        <p:spPr>
          <a:ln/>
        </p:spPr>
      </p:sp>
      <p:sp>
        <p:nvSpPr>
          <p:cNvPr id="2887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086697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1 Marcador de imagen de diapositiva"/>
          <p:cNvSpPr>
            <a:spLocks noGrp="1" noRot="1" noChangeAspect="1" noTextEdit="1"/>
          </p:cNvSpPr>
          <p:nvPr>
            <p:ph type="sldImg"/>
          </p:nvPr>
        </p:nvSpPr>
        <p:spPr>
          <a:ln/>
        </p:spPr>
      </p:sp>
      <p:sp>
        <p:nvSpPr>
          <p:cNvPr id="289795" name="2 Marcador de notas"/>
          <p:cNvSpPr>
            <a:spLocks noGrp="1"/>
          </p:cNvSpPr>
          <p:nvPr>
            <p:ph type="body" idx="1"/>
          </p:nvPr>
        </p:nvSpPr>
        <p:spPr>
          <a:noFill/>
          <a:ln/>
        </p:spPr>
        <p:txBody>
          <a:bodyPr/>
          <a:lstStyle/>
          <a:p>
            <a:endParaRPr lang="es-ES" smtClean="0"/>
          </a:p>
        </p:txBody>
      </p:sp>
      <p:sp>
        <p:nvSpPr>
          <p:cNvPr id="289796" name="3 Marcador de encabezado"/>
          <p:cNvSpPr>
            <a:spLocks noGrp="1"/>
          </p:cNvSpPr>
          <p:nvPr>
            <p:ph type="hdr" sz="quarter"/>
          </p:nvPr>
        </p:nvSpPr>
        <p:spPr>
          <a:noFill/>
        </p:spPr>
        <p:txBody>
          <a:bodyPr/>
          <a:lstStyle/>
          <a:p>
            <a:r>
              <a:rPr lang="es-ES" smtClean="0"/>
              <a:t>Puentes y Conmutadores LAN</a:t>
            </a:r>
          </a:p>
        </p:txBody>
      </p:sp>
      <p:sp>
        <p:nvSpPr>
          <p:cNvPr id="289797" name="4 Marcador de pie de página"/>
          <p:cNvSpPr>
            <a:spLocks noGrp="1"/>
          </p:cNvSpPr>
          <p:nvPr>
            <p:ph type="ftr" sz="quarter" idx="4"/>
          </p:nvPr>
        </p:nvSpPr>
        <p:spPr>
          <a:noFill/>
        </p:spPr>
        <p:txBody>
          <a:bodyPr/>
          <a:lstStyle/>
          <a:p>
            <a:r>
              <a:rPr lang="es-ES" smtClean="0"/>
              <a:t>Redes</a:t>
            </a:r>
          </a:p>
        </p:txBody>
      </p:sp>
      <p:sp>
        <p:nvSpPr>
          <p:cNvPr id="289798" name="5 Marcador de número de diapositiva"/>
          <p:cNvSpPr>
            <a:spLocks noGrp="1"/>
          </p:cNvSpPr>
          <p:nvPr>
            <p:ph type="sldNum" sz="quarter" idx="5"/>
          </p:nvPr>
        </p:nvSpPr>
        <p:spPr>
          <a:noFill/>
        </p:spPr>
        <p:txBody>
          <a:bodyPr/>
          <a:lstStyle/>
          <a:p>
            <a:r>
              <a:rPr lang="es-ES" smtClean="0"/>
              <a:t>1-</a:t>
            </a:r>
            <a:fld id="{105F9C3C-2100-4B6C-A473-631F3466E6EB}" type="slidenum">
              <a:rPr lang="es-ES" smtClean="0"/>
              <a:pPr/>
              <a:t>124</a:t>
            </a:fld>
            <a:endParaRPr lang="es-ES" smtClean="0"/>
          </a:p>
        </p:txBody>
      </p:sp>
    </p:spTree>
    <p:extLst>
      <p:ext uri="{BB962C8B-B14F-4D97-AF65-F5344CB8AC3E}">
        <p14:creationId xmlns:p14="http://schemas.microsoft.com/office/powerpoint/2010/main" val="37000715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hdr" sz="quarter"/>
          </p:nvPr>
        </p:nvSpPr>
        <p:spPr>
          <a:noFill/>
        </p:spPr>
        <p:txBody>
          <a:bodyPr/>
          <a:lstStyle/>
          <a:p>
            <a:r>
              <a:rPr lang="es-ES" smtClean="0"/>
              <a:t>Puentes y Conmutadores LAN</a:t>
            </a:r>
          </a:p>
        </p:txBody>
      </p:sp>
      <p:sp>
        <p:nvSpPr>
          <p:cNvPr id="290819" name="Rectangle 6"/>
          <p:cNvSpPr>
            <a:spLocks noGrp="1" noChangeArrowheads="1"/>
          </p:cNvSpPr>
          <p:nvPr>
            <p:ph type="ftr" sz="quarter" idx="4"/>
          </p:nvPr>
        </p:nvSpPr>
        <p:spPr>
          <a:noFill/>
        </p:spPr>
        <p:txBody>
          <a:bodyPr/>
          <a:lstStyle/>
          <a:p>
            <a:r>
              <a:rPr lang="es-ES" smtClean="0"/>
              <a:t>Redes</a:t>
            </a:r>
          </a:p>
        </p:txBody>
      </p:sp>
      <p:sp>
        <p:nvSpPr>
          <p:cNvPr id="290820" name="Rectangle 7"/>
          <p:cNvSpPr>
            <a:spLocks noGrp="1" noChangeArrowheads="1"/>
          </p:cNvSpPr>
          <p:nvPr>
            <p:ph type="sldNum" sz="quarter" idx="5"/>
          </p:nvPr>
        </p:nvSpPr>
        <p:spPr>
          <a:noFill/>
        </p:spPr>
        <p:txBody>
          <a:bodyPr/>
          <a:lstStyle/>
          <a:p>
            <a:r>
              <a:rPr lang="es-ES" smtClean="0"/>
              <a:t>1-</a:t>
            </a:r>
            <a:fld id="{3BFF570C-F7DD-4DF3-BACE-79C886AB20A1}" type="slidenum">
              <a:rPr lang="es-ES" smtClean="0"/>
              <a:pPr/>
              <a:t>125</a:t>
            </a:fld>
            <a:endParaRPr lang="es-ES" smtClean="0"/>
          </a:p>
        </p:txBody>
      </p:sp>
      <p:sp>
        <p:nvSpPr>
          <p:cNvPr id="290821" name="Rectangle 2"/>
          <p:cNvSpPr>
            <a:spLocks noGrp="1" noRot="1" noChangeAspect="1" noChangeArrowheads="1" noTextEdit="1"/>
          </p:cNvSpPr>
          <p:nvPr>
            <p:ph type="sldImg"/>
          </p:nvPr>
        </p:nvSpPr>
        <p:spPr>
          <a:ln/>
        </p:spPr>
      </p:sp>
      <p:sp>
        <p:nvSpPr>
          <p:cNvPr id="2908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01249246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a:noFill/>
        </p:spPr>
        <p:txBody>
          <a:bodyPr/>
          <a:lstStyle/>
          <a:p>
            <a:r>
              <a:rPr lang="es-ES" smtClean="0"/>
              <a:t>Puentes y Conmutadores LAN</a:t>
            </a:r>
          </a:p>
        </p:txBody>
      </p:sp>
      <p:sp>
        <p:nvSpPr>
          <p:cNvPr id="291843" name="Rectangle 6"/>
          <p:cNvSpPr>
            <a:spLocks noGrp="1" noChangeArrowheads="1"/>
          </p:cNvSpPr>
          <p:nvPr>
            <p:ph type="ftr" sz="quarter" idx="4"/>
          </p:nvPr>
        </p:nvSpPr>
        <p:spPr>
          <a:noFill/>
        </p:spPr>
        <p:txBody>
          <a:bodyPr/>
          <a:lstStyle/>
          <a:p>
            <a:r>
              <a:rPr lang="es-ES" smtClean="0"/>
              <a:t>Redes</a:t>
            </a:r>
          </a:p>
        </p:txBody>
      </p:sp>
      <p:sp>
        <p:nvSpPr>
          <p:cNvPr id="291844" name="Rectangle 7"/>
          <p:cNvSpPr>
            <a:spLocks noGrp="1" noChangeArrowheads="1"/>
          </p:cNvSpPr>
          <p:nvPr>
            <p:ph type="sldNum" sz="quarter" idx="5"/>
          </p:nvPr>
        </p:nvSpPr>
        <p:spPr>
          <a:noFill/>
        </p:spPr>
        <p:txBody>
          <a:bodyPr/>
          <a:lstStyle/>
          <a:p>
            <a:r>
              <a:rPr lang="es-ES" smtClean="0"/>
              <a:t>1-</a:t>
            </a:r>
            <a:fld id="{33348536-EC59-4A7C-9951-606E79FD9186}" type="slidenum">
              <a:rPr lang="es-ES" smtClean="0"/>
              <a:pPr/>
              <a:t>126</a:t>
            </a:fld>
            <a:endParaRPr lang="es-ES" smtClean="0"/>
          </a:p>
        </p:txBody>
      </p:sp>
      <p:sp>
        <p:nvSpPr>
          <p:cNvPr id="291845" name="Rectangle 2"/>
          <p:cNvSpPr>
            <a:spLocks noGrp="1" noRot="1" noChangeAspect="1" noChangeArrowheads="1" noTextEdit="1"/>
          </p:cNvSpPr>
          <p:nvPr>
            <p:ph type="sldImg"/>
          </p:nvPr>
        </p:nvSpPr>
        <p:spPr>
          <a:ln/>
        </p:spPr>
      </p:sp>
      <p:sp>
        <p:nvSpPr>
          <p:cNvPr id="2918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6756298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hdr" sz="quarter"/>
          </p:nvPr>
        </p:nvSpPr>
        <p:spPr>
          <a:noFill/>
        </p:spPr>
        <p:txBody>
          <a:bodyPr/>
          <a:lstStyle/>
          <a:p>
            <a:r>
              <a:rPr lang="es-ES" smtClean="0"/>
              <a:t>Puentes y Conmutadores LAN</a:t>
            </a:r>
          </a:p>
        </p:txBody>
      </p:sp>
      <p:sp>
        <p:nvSpPr>
          <p:cNvPr id="292867" name="Rectangle 6"/>
          <p:cNvSpPr>
            <a:spLocks noGrp="1" noChangeArrowheads="1"/>
          </p:cNvSpPr>
          <p:nvPr>
            <p:ph type="ftr" sz="quarter" idx="4"/>
          </p:nvPr>
        </p:nvSpPr>
        <p:spPr>
          <a:noFill/>
        </p:spPr>
        <p:txBody>
          <a:bodyPr/>
          <a:lstStyle/>
          <a:p>
            <a:r>
              <a:rPr lang="es-ES" smtClean="0"/>
              <a:t>Redes</a:t>
            </a:r>
          </a:p>
        </p:txBody>
      </p:sp>
      <p:sp>
        <p:nvSpPr>
          <p:cNvPr id="292868" name="Rectangle 7"/>
          <p:cNvSpPr>
            <a:spLocks noGrp="1" noChangeArrowheads="1"/>
          </p:cNvSpPr>
          <p:nvPr>
            <p:ph type="sldNum" sz="quarter" idx="5"/>
          </p:nvPr>
        </p:nvSpPr>
        <p:spPr>
          <a:noFill/>
        </p:spPr>
        <p:txBody>
          <a:bodyPr/>
          <a:lstStyle/>
          <a:p>
            <a:r>
              <a:rPr lang="es-ES" smtClean="0"/>
              <a:t>1-</a:t>
            </a:r>
            <a:fld id="{9A7E895D-7330-41E9-B426-A16E044432AA}" type="slidenum">
              <a:rPr lang="es-ES" smtClean="0"/>
              <a:pPr/>
              <a:t>127</a:t>
            </a:fld>
            <a:endParaRPr lang="es-ES" smtClean="0"/>
          </a:p>
        </p:txBody>
      </p:sp>
      <p:sp>
        <p:nvSpPr>
          <p:cNvPr id="292869" name="Rectangle 2"/>
          <p:cNvSpPr>
            <a:spLocks noGrp="1" noRot="1" noChangeAspect="1" noChangeArrowheads="1" noTextEdit="1"/>
          </p:cNvSpPr>
          <p:nvPr>
            <p:ph type="sldImg"/>
          </p:nvPr>
        </p:nvSpPr>
        <p:spPr>
          <a:ln/>
        </p:spPr>
      </p:sp>
      <p:sp>
        <p:nvSpPr>
          <p:cNvPr id="2928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5026019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hdr" sz="quarter"/>
          </p:nvPr>
        </p:nvSpPr>
        <p:spPr>
          <a:noFill/>
        </p:spPr>
        <p:txBody>
          <a:bodyPr/>
          <a:lstStyle/>
          <a:p>
            <a:r>
              <a:rPr lang="es-ES" smtClean="0"/>
              <a:t>Puentes y Conmutadores LAN</a:t>
            </a:r>
          </a:p>
        </p:txBody>
      </p:sp>
      <p:sp>
        <p:nvSpPr>
          <p:cNvPr id="293891" name="Rectangle 6"/>
          <p:cNvSpPr>
            <a:spLocks noGrp="1" noChangeArrowheads="1"/>
          </p:cNvSpPr>
          <p:nvPr>
            <p:ph type="ftr" sz="quarter" idx="4"/>
          </p:nvPr>
        </p:nvSpPr>
        <p:spPr>
          <a:noFill/>
        </p:spPr>
        <p:txBody>
          <a:bodyPr/>
          <a:lstStyle/>
          <a:p>
            <a:r>
              <a:rPr lang="es-ES" smtClean="0"/>
              <a:t>Redes</a:t>
            </a:r>
          </a:p>
        </p:txBody>
      </p:sp>
      <p:sp>
        <p:nvSpPr>
          <p:cNvPr id="293892" name="Rectangle 7"/>
          <p:cNvSpPr>
            <a:spLocks noGrp="1" noChangeArrowheads="1"/>
          </p:cNvSpPr>
          <p:nvPr>
            <p:ph type="sldNum" sz="quarter" idx="5"/>
          </p:nvPr>
        </p:nvSpPr>
        <p:spPr>
          <a:noFill/>
        </p:spPr>
        <p:txBody>
          <a:bodyPr/>
          <a:lstStyle/>
          <a:p>
            <a:r>
              <a:rPr lang="es-ES" smtClean="0"/>
              <a:t>1-</a:t>
            </a:r>
            <a:fld id="{3AFE6E64-8D1F-4520-95C5-72DE63A6278D}" type="slidenum">
              <a:rPr lang="es-ES" smtClean="0"/>
              <a:pPr/>
              <a:t>128</a:t>
            </a:fld>
            <a:endParaRPr lang="es-ES" smtClean="0"/>
          </a:p>
        </p:txBody>
      </p:sp>
      <p:sp>
        <p:nvSpPr>
          <p:cNvPr id="293893" name="Rectangle 2"/>
          <p:cNvSpPr>
            <a:spLocks noGrp="1" noRot="1" noChangeAspect="1" noChangeArrowheads="1" noTextEdit="1"/>
          </p:cNvSpPr>
          <p:nvPr>
            <p:ph type="sldImg"/>
          </p:nvPr>
        </p:nvSpPr>
        <p:spPr>
          <a:ln/>
        </p:spPr>
      </p:sp>
      <p:sp>
        <p:nvSpPr>
          <p:cNvPr id="2938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9674446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a:noFill/>
        </p:spPr>
        <p:txBody>
          <a:bodyPr/>
          <a:lstStyle/>
          <a:p>
            <a:r>
              <a:rPr lang="es-ES" smtClean="0"/>
              <a:t>Puentes y Conmutadores LAN</a:t>
            </a:r>
          </a:p>
        </p:txBody>
      </p:sp>
      <p:sp>
        <p:nvSpPr>
          <p:cNvPr id="310275" name="Rectangle 6"/>
          <p:cNvSpPr>
            <a:spLocks noGrp="1" noChangeArrowheads="1"/>
          </p:cNvSpPr>
          <p:nvPr>
            <p:ph type="ftr" sz="quarter" idx="4"/>
          </p:nvPr>
        </p:nvSpPr>
        <p:spPr>
          <a:noFill/>
        </p:spPr>
        <p:txBody>
          <a:bodyPr/>
          <a:lstStyle/>
          <a:p>
            <a:r>
              <a:rPr lang="es-ES" smtClean="0"/>
              <a:t>Redes</a:t>
            </a:r>
          </a:p>
        </p:txBody>
      </p:sp>
      <p:sp>
        <p:nvSpPr>
          <p:cNvPr id="310276" name="Rectangle 7"/>
          <p:cNvSpPr>
            <a:spLocks noGrp="1" noChangeArrowheads="1"/>
          </p:cNvSpPr>
          <p:nvPr>
            <p:ph type="sldNum" sz="quarter" idx="5"/>
          </p:nvPr>
        </p:nvSpPr>
        <p:spPr>
          <a:noFill/>
        </p:spPr>
        <p:txBody>
          <a:bodyPr/>
          <a:lstStyle/>
          <a:p>
            <a:r>
              <a:rPr lang="es-ES" smtClean="0"/>
              <a:t>1-</a:t>
            </a:r>
            <a:fld id="{85CB3672-8FDA-4BE7-9832-4EE5BF848D8E}" type="slidenum">
              <a:rPr lang="es-ES" smtClean="0"/>
              <a:pPr/>
              <a:t>129</a:t>
            </a:fld>
            <a:endParaRPr lang="es-ES" smtClean="0"/>
          </a:p>
        </p:txBody>
      </p:sp>
      <p:sp>
        <p:nvSpPr>
          <p:cNvPr id="310277" name="Rectangle 2"/>
          <p:cNvSpPr>
            <a:spLocks noGrp="1" noRot="1" noChangeAspect="1" noChangeArrowheads="1" noTextEdit="1"/>
          </p:cNvSpPr>
          <p:nvPr>
            <p:ph type="sldImg"/>
          </p:nvPr>
        </p:nvSpPr>
        <p:spPr>
          <a:ln/>
        </p:spPr>
      </p:sp>
      <p:sp>
        <p:nvSpPr>
          <p:cNvPr id="3102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37568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p:spPr>
        <p:txBody>
          <a:bodyPr/>
          <a:lstStyle/>
          <a:p>
            <a:r>
              <a:rPr lang="es-ES" smtClean="0"/>
              <a:t>Puentes y Conmutadores LAN</a:t>
            </a:r>
          </a:p>
        </p:txBody>
      </p:sp>
      <p:sp>
        <p:nvSpPr>
          <p:cNvPr id="174083" name="Rectangle 6"/>
          <p:cNvSpPr>
            <a:spLocks noGrp="1" noChangeArrowheads="1"/>
          </p:cNvSpPr>
          <p:nvPr>
            <p:ph type="ftr" sz="quarter" idx="4"/>
          </p:nvPr>
        </p:nvSpPr>
        <p:spPr>
          <a:noFill/>
        </p:spPr>
        <p:txBody>
          <a:bodyPr/>
          <a:lstStyle/>
          <a:p>
            <a:r>
              <a:rPr lang="es-ES" smtClean="0"/>
              <a:t>Redes</a:t>
            </a:r>
          </a:p>
        </p:txBody>
      </p:sp>
      <p:sp>
        <p:nvSpPr>
          <p:cNvPr id="174084" name="Rectangle 7"/>
          <p:cNvSpPr>
            <a:spLocks noGrp="1" noChangeArrowheads="1"/>
          </p:cNvSpPr>
          <p:nvPr>
            <p:ph type="sldNum" sz="quarter" idx="5"/>
          </p:nvPr>
        </p:nvSpPr>
        <p:spPr>
          <a:noFill/>
        </p:spPr>
        <p:txBody>
          <a:bodyPr/>
          <a:lstStyle/>
          <a:p>
            <a:r>
              <a:rPr lang="es-ES" smtClean="0"/>
              <a:t>1-</a:t>
            </a:r>
            <a:fld id="{40D8AA2A-2270-4C73-8B62-2E8E853D81D5}" type="slidenum">
              <a:rPr lang="es-ES" smtClean="0"/>
              <a:pPr/>
              <a:t>13</a:t>
            </a:fld>
            <a:endParaRPr lang="es-ES" smtClean="0"/>
          </a:p>
        </p:txBody>
      </p:sp>
      <p:sp>
        <p:nvSpPr>
          <p:cNvPr id="174085" name="Rectangle 2"/>
          <p:cNvSpPr>
            <a:spLocks noGrp="1" noRot="1" noChangeAspect="1" noChangeArrowheads="1" noTextEdit="1"/>
          </p:cNvSpPr>
          <p:nvPr>
            <p:ph type="sldImg"/>
          </p:nvPr>
        </p:nvSpPr>
        <p:spPr>
          <a:xfrm>
            <a:off x="920750" y="512763"/>
            <a:ext cx="4953000" cy="3714750"/>
          </a:xfrm>
          <a:ln/>
        </p:spPr>
      </p:sp>
      <p:sp>
        <p:nvSpPr>
          <p:cNvPr id="174086" name="Rectangle 3"/>
          <p:cNvSpPr>
            <a:spLocks noGrp="1" noChangeArrowheads="1"/>
          </p:cNvSpPr>
          <p:nvPr>
            <p:ph type="body" idx="1"/>
          </p:nvPr>
        </p:nvSpPr>
        <p:spPr>
          <a:xfrm>
            <a:off x="605972" y="4467569"/>
            <a:ext cx="5654130" cy="4782700"/>
          </a:xfrm>
          <a:noFill/>
          <a:ln/>
        </p:spPr>
        <p:txBody>
          <a:bodyPr/>
          <a:lstStyle/>
          <a:p>
            <a:pPr eaLnBrk="1" hangingPunct="1"/>
            <a:r>
              <a:rPr lang="es-ES" smtClean="0"/>
              <a:t>El nivel físico de Ethernet (IEEE 802.3) puede hacer uso de cables de cobre o de fibra óptica de varios tipos y con varias velocidades de transmisión. Para identificar cada uno de los medios físicos se utiliza una notación que utiliza tres o cuatro campos diferentes.</a:t>
            </a:r>
          </a:p>
          <a:p>
            <a:pPr eaLnBrk="1" hangingPunct="1"/>
            <a:r>
              <a:rPr lang="es-ES" smtClean="0"/>
              <a:t>El primer campo es un número que especifica la velocidad en Mb/s, o en Gb/s si va seguido de una G.</a:t>
            </a:r>
          </a:p>
          <a:p>
            <a:pPr eaLnBrk="1" hangingPunct="1"/>
            <a:r>
              <a:rPr lang="es-ES" smtClean="0"/>
              <a:t>El segundo campo es casi siempre (en el 99,99% de los casos) la palabra BASE  y en el 0,01% restante la palabra BROAD: BASE significa que la transmisión se hace en banda base, es decir que los datos se transmiten de forma digital, sin modularlos en una portadora analógica. BROAD significa justo lo contrario, que se utiliza una red de banda ancha en la que los datos se transmiten modulados en una portadora analógica utilizando un canal en la banda de la UHF, de una forma parecida a la transmisión en redes CATV (de televisión por cable). Este tipo de medio físico se ha utilizado muy raramente.</a:t>
            </a:r>
          </a:p>
          <a:p>
            <a:pPr eaLnBrk="1" hangingPunct="1"/>
            <a:r>
              <a:rPr lang="es-ES" smtClean="0"/>
              <a:t>El tercer campo era al principio un número que indicaba la longitud máxima por segmento, en hectómetros. A partir de la Ethernet sobre cable de pares (10BASE-T) se añadió un guión separador y el campo pasó a ser una letra que indica el tipo de cable, T (Twisted), C (Coaxial) ó F (Fiber). Cabe mencionar que el coaxial referido por la letra C es un cable coaxial de 75</a:t>
            </a:r>
            <a:r>
              <a:rPr lang="el-GR" smtClean="0">
                <a:latin typeface="Arial" charset="0"/>
                <a:cs typeface="Arial" charset="0"/>
              </a:rPr>
              <a:t> Ω</a:t>
            </a:r>
            <a:r>
              <a:rPr lang="es-ES" smtClean="0">
                <a:latin typeface="Arial" charset="0"/>
                <a:cs typeface="Arial" charset="0"/>
              </a:rPr>
              <a:t>,</a:t>
            </a:r>
            <a:r>
              <a:rPr lang="el-GR" smtClean="0">
                <a:latin typeface="Arial" charset="0"/>
                <a:cs typeface="Arial" charset="0"/>
              </a:rPr>
              <a:t> </a:t>
            </a:r>
            <a:r>
              <a:rPr lang="es-ES" smtClean="0"/>
              <a:t>diferente del coaxial de 50 </a:t>
            </a:r>
            <a:r>
              <a:rPr lang="el-GR" smtClean="0">
                <a:latin typeface="Arial" charset="0"/>
                <a:cs typeface="Arial" charset="0"/>
              </a:rPr>
              <a:t>Ω </a:t>
            </a:r>
            <a:r>
              <a:rPr lang="es-ES" smtClean="0">
                <a:latin typeface="Arial" charset="0"/>
                <a:cs typeface="Arial" charset="0"/>
              </a:rPr>
              <a:t>de </a:t>
            </a:r>
            <a:r>
              <a:rPr lang="es-ES" smtClean="0"/>
              <a:t>la Ethernet original. Mas recientemente la F se ha sustituido por las letras S, L y E, que indican la longitud de onda (o ventana) utilizada.</a:t>
            </a:r>
          </a:p>
          <a:p>
            <a:pPr eaLnBrk="1" hangingPunct="1"/>
            <a:r>
              <a:rPr lang="es-ES" smtClean="0"/>
              <a:t>El  cuarto campo, presente a partir de 100BASE-TX, identifica el tipo de codificación, es decir la manera como se representan los bits para su transmisión por el medio físico. Para cada velocidad existe una codificación que podríamos considerar normal o ‘nativa’ que se representa con la letra X. La Ethernet original de 10 Mb/s utilizaba la misma codificación en todos los medios físicos, por lo que este campo no era necesario.</a:t>
            </a:r>
          </a:p>
        </p:txBody>
      </p:sp>
    </p:spTree>
    <p:extLst>
      <p:ext uri="{BB962C8B-B14F-4D97-AF65-F5344CB8AC3E}">
        <p14:creationId xmlns:p14="http://schemas.microsoft.com/office/powerpoint/2010/main" val="385488590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a:noFill/>
        </p:spPr>
        <p:txBody>
          <a:bodyPr/>
          <a:lstStyle/>
          <a:p>
            <a:r>
              <a:rPr lang="es-ES" smtClean="0"/>
              <a:t>Puentes y Conmutadores LAN</a:t>
            </a:r>
          </a:p>
        </p:txBody>
      </p:sp>
      <p:sp>
        <p:nvSpPr>
          <p:cNvPr id="314371" name="Rectangle 6"/>
          <p:cNvSpPr>
            <a:spLocks noGrp="1" noChangeArrowheads="1"/>
          </p:cNvSpPr>
          <p:nvPr>
            <p:ph type="ftr" sz="quarter" idx="4"/>
          </p:nvPr>
        </p:nvSpPr>
        <p:spPr>
          <a:noFill/>
        </p:spPr>
        <p:txBody>
          <a:bodyPr/>
          <a:lstStyle/>
          <a:p>
            <a:r>
              <a:rPr lang="es-ES" smtClean="0"/>
              <a:t>Redes</a:t>
            </a:r>
          </a:p>
        </p:txBody>
      </p:sp>
      <p:sp>
        <p:nvSpPr>
          <p:cNvPr id="314372" name="Rectangle 7"/>
          <p:cNvSpPr>
            <a:spLocks noGrp="1" noChangeArrowheads="1"/>
          </p:cNvSpPr>
          <p:nvPr>
            <p:ph type="sldNum" sz="quarter" idx="5"/>
          </p:nvPr>
        </p:nvSpPr>
        <p:spPr>
          <a:noFill/>
        </p:spPr>
        <p:txBody>
          <a:bodyPr/>
          <a:lstStyle/>
          <a:p>
            <a:r>
              <a:rPr lang="es-ES" smtClean="0"/>
              <a:t>1-</a:t>
            </a:r>
            <a:fld id="{BDF0F680-8845-41C1-B936-51358C035E03}" type="slidenum">
              <a:rPr lang="es-ES" smtClean="0"/>
              <a:pPr/>
              <a:t>130</a:t>
            </a:fld>
            <a:endParaRPr lang="es-ES" smtClean="0"/>
          </a:p>
        </p:txBody>
      </p:sp>
      <p:sp>
        <p:nvSpPr>
          <p:cNvPr id="314373" name="Rectangle 2"/>
          <p:cNvSpPr>
            <a:spLocks noGrp="1" noRot="1" noChangeAspect="1" noChangeArrowheads="1" noTextEdit="1"/>
          </p:cNvSpPr>
          <p:nvPr>
            <p:ph type="sldImg"/>
          </p:nvPr>
        </p:nvSpPr>
        <p:spPr>
          <a:ln/>
        </p:spPr>
      </p:sp>
      <p:sp>
        <p:nvSpPr>
          <p:cNvPr id="3143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9722247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a:noFill/>
        </p:spPr>
        <p:txBody>
          <a:bodyPr/>
          <a:lstStyle/>
          <a:p>
            <a:r>
              <a:rPr lang="es-ES" smtClean="0"/>
              <a:t>Puentes y Conmutadores LAN</a:t>
            </a:r>
          </a:p>
        </p:txBody>
      </p:sp>
      <p:sp>
        <p:nvSpPr>
          <p:cNvPr id="315395" name="Rectangle 6"/>
          <p:cNvSpPr>
            <a:spLocks noGrp="1" noChangeArrowheads="1"/>
          </p:cNvSpPr>
          <p:nvPr>
            <p:ph type="ftr" sz="quarter" idx="4"/>
          </p:nvPr>
        </p:nvSpPr>
        <p:spPr>
          <a:noFill/>
        </p:spPr>
        <p:txBody>
          <a:bodyPr/>
          <a:lstStyle/>
          <a:p>
            <a:r>
              <a:rPr lang="es-ES" smtClean="0"/>
              <a:t>Redes</a:t>
            </a:r>
          </a:p>
        </p:txBody>
      </p:sp>
      <p:sp>
        <p:nvSpPr>
          <p:cNvPr id="315396" name="Rectangle 7"/>
          <p:cNvSpPr>
            <a:spLocks noGrp="1" noChangeArrowheads="1"/>
          </p:cNvSpPr>
          <p:nvPr>
            <p:ph type="sldNum" sz="quarter" idx="5"/>
          </p:nvPr>
        </p:nvSpPr>
        <p:spPr>
          <a:noFill/>
        </p:spPr>
        <p:txBody>
          <a:bodyPr/>
          <a:lstStyle/>
          <a:p>
            <a:r>
              <a:rPr lang="es-ES" smtClean="0"/>
              <a:t>1-</a:t>
            </a:r>
            <a:fld id="{F7A719C9-3361-4C94-98D3-DBA7177E7593}" type="slidenum">
              <a:rPr lang="es-ES" smtClean="0"/>
              <a:pPr/>
              <a:t>131</a:t>
            </a:fld>
            <a:endParaRPr lang="es-ES" smtClean="0"/>
          </a:p>
        </p:txBody>
      </p:sp>
      <p:sp>
        <p:nvSpPr>
          <p:cNvPr id="315397" name="Rectangle 2"/>
          <p:cNvSpPr>
            <a:spLocks noGrp="1" noRot="1" noChangeAspect="1" noChangeArrowheads="1" noTextEdit="1"/>
          </p:cNvSpPr>
          <p:nvPr>
            <p:ph type="sldImg"/>
          </p:nvPr>
        </p:nvSpPr>
        <p:spPr>
          <a:ln/>
        </p:spPr>
      </p:sp>
      <p:sp>
        <p:nvSpPr>
          <p:cNvPr id="3153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11236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p:spPr>
        <p:txBody>
          <a:bodyPr/>
          <a:lstStyle/>
          <a:p>
            <a:r>
              <a:rPr lang="es-ES" smtClean="0"/>
              <a:t>Puentes y Conmutadores LAN</a:t>
            </a:r>
          </a:p>
        </p:txBody>
      </p:sp>
      <p:sp>
        <p:nvSpPr>
          <p:cNvPr id="175107" name="Rectangle 6"/>
          <p:cNvSpPr>
            <a:spLocks noGrp="1" noChangeArrowheads="1"/>
          </p:cNvSpPr>
          <p:nvPr>
            <p:ph type="ftr" sz="quarter" idx="4"/>
          </p:nvPr>
        </p:nvSpPr>
        <p:spPr>
          <a:noFill/>
        </p:spPr>
        <p:txBody>
          <a:bodyPr/>
          <a:lstStyle/>
          <a:p>
            <a:r>
              <a:rPr lang="es-ES" smtClean="0"/>
              <a:t>Redes</a:t>
            </a:r>
          </a:p>
        </p:txBody>
      </p:sp>
      <p:sp>
        <p:nvSpPr>
          <p:cNvPr id="175108" name="Rectangle 7"/>
          <p:cNvSpPr>
            <a:spLocks noGrp="1" noChangeArrowheads="1"/>
          </p:cNvSpPr>
          <p:nvPr>
            <p:ph type="sldNum" sz="quarter" idx="5"/>
          </p:nvPr>
        </p:nvSpPr>
        <p:spPr>
          <a:noFill/>
        </p:spPr>
        <p:txBody>
          <a:bodyPr/>
          <a:lstStyle/>
          <a:p>
            <a:r>
              <a:rPr lang="es-ES" smtClean="0"/>
              <a:t>1-</a:t>
            </a:r>
            <a:fld id="{177275AE-15F6-4272-A4E0-D39053E94015}" type="slidenum">
              <a:rPr lang="es-ES" smtClean="0"/>
              <a:pPr/>
              <a:t>14</a:t>
            </a:fld>
            <a:endParaRPr lang="es-ES" smtClean="0"/>
          </a:p>
        </p:txBody>
      </p:sp>
      <p:sp>
        <p:nvSpPr>
          <p:cNvPr id="175109" name="Rectangle 2"/>
          <p:cNvSpPr>
            <a:spLocks noGrp="1" noRot="1" noChangeAspect="1" noChangeArrowheads="1" noTextEdit="1"/>
          </p:cNvSpPr>
          <p:nvPr>
            <p:ph type="sldImg"/>
          </p:nvPr>
        </p:nvSpPr>
        <p:spPr>
          <a:xfrm>
            <a:off x="920750" y="742950"/>
            <a:ext cx="4953000" cy="3714750"/>
          </a:xfrm>
          <a:ln/>
        </p:spPr>
      </p:sp>
      <p:sp>
        <p:nvSpPr>
          <p:cNvPr id="175110" name="Rectangle 3"/>
          <p:cNvSpPr>
            <a:spLocks noGrp="1" noChangeArrowheads="1"/>
          </p:cNvSpPr>
          <p:nvPr>
            <p:ph type="body" idx="1"/>
          </p:nvPr>
        </p:nvSpPr>
        <p:spPr>
          <a:xfrm>
            <a:off x="906570" y="4704714"/>
            <a:ext cx="4981361" cy="4458019"/>
          </a:xfrm>
          <a:noFill/>
          <a:ln/>
        </p:spPr>
        <p:txBody>
          <a:bodyPr/>
          <a:lstStyle/>
          <a:p>
            <a:pPr eaLnBrk="1" hangingPunct="1"/>
            <a:r>
              <a:rPr lang="es-ES" smtClean="0"/>
              <a:t>En la tabla se muestran en orden más o menos cronológico algunos de los principales medios físicos de Ethernet. Los que aparecen entre paréntesis están en desuso, pero se han incluido por su interés histórico y porque algunos tuvieron amplia difusión en su momento.</a:t>
            </a:r>
          </a:p>
          <a:p>
            <a:pPr eaLnBrk="1" hangingPunct="1"/>
            <a:r>
              <a:rPr lang="es-ES" smtClean="0"/>
              <a:t>1BASE5: desarrollada a mediados de los 80 y conocida como StarLAN, esta versión ralentizada de Ethernet fué un fracaso comercial, pero ostenta el mérito de ser la primera versión de Ethernet que funcionó sobre cable de pares, precursora de 10BASE-T.</a:t>
            </a:r>
          </a:p>
          <a:p>
            <a:pPr eaLnBrk="1" hangingPunct="1"/>
            <a:r>
              <a:rPr lang="es-ES" smtClean="0"/>
              <a:t>10BASE5 fue la primera versión de Ethernet. </a:t>
            </a:r>
          </a:p>
          <a:p>
            <a:pPr eaLnBrk="1" hangingPunct="1"/>
            <a:r>
              <a:rPr lang="es-ES" smtClean="0"/>
              <a:t>10BASE2: la ‘hermana menor’ de 10BASE5, llamada ‘Cheapernet’ ya que utilizaba un cable coaxial más fino y simplificaba la instalación, lo cual reducía considerablemente los costes.</a:t>
            </a:r>
          </a:p>
          <a:p>
            <a:pPr eaLnBrk="1" hangingPunct="1"/>
            <a:r>
              <a:rPr lang="es-ES" smtClean="0"/>
              <a:t>10BROAD36: la única variante de Ethernet desarrollada sobre banda ancha. Su principal ventaja era el mayor alcance, pero el costo exagerado y la llegada de la fibra óptica que también permitía gran alcance impidieron su difusión.</a:t>
            </a:r>
          </a:p>
          <a:p>
            <a:pPr eaLnBrk="1" hangingPunct="1"/>
            <a:r>
              <a:rPr lang="es-ES" smtClean="0"/>
              <a:t>La estandarización de las variantes de Ethernet a 40 y 100 Gb/s está prevista para 2010.</a:t>
            </a:r>
          </a:p>
          <a:p>
            <a:pPr eaLnBrk="1" hangingPunct="1"/>
            <a:endParaRPr lang="es-ES" smtClean="0"/>
          </a:p>
          <a:p>
            <a:pPr eaLnBrk="1" hangingPunct="1"/>
            <a:endParaRPr lang="es-ES" smtClean="0"/>
          </a:p>
        </p:txBody>
      </p:sp>
    </p:spTree>
    <p:extLst>
      <p:ext uri="{BB962C8B-B14F-4D97-AF65-F5344CB8AC3E}">
        <p14:creationId xmlns:p14="http://schemas.microsoft.com/office/powerpoint/2010/main" val="187063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p:spPr>
        <p:txBody>
          <a:bodyPr/>
          <a:lstStyle/>
          <a:p>
            <a:r>
              <a:rPr lang="es-ES" smtClean="0"/>
              <a:t>Puentes y Conmutadores LAN</a:t>
            </a:r>
          </a:p>
        </p:txBody>
      </p:sp>
      <p:sp>
        <p:nvSpPr>
          <p:cNvPr id="176131" name="Rectangle 6"/>
          <p:cNvSpPr>
            <a:spLocks noGrp="1" noChangeArrowheads="1"/>
          </p:cNvSpPr>
          <p:nvPr>
            <p:ph type="ftr" sz="quarter" idx="4"/>
          </p:nvPr>
        </p:nvSpPr>
        <p:spPr>
          <a:noFill/>
        </p:spPr>
        <p:txBody>
          <a:bodyPr/>
          <a:lstStyle/>
          <a:p>
            <a:r>
              <a:rPr lang="es-ES" smtClean="0"/>
              <a:t>Redes</a:t>
            </a:r>
          </a:p>
        </p:txBody>
      </p:sp>
      <p:sp>
        <p:nvSpPr>
          <p:cNvPr id="176132" name="Rectangle 7"/>
          <p:cNvSpPr>
            <a:spLocks noGrp="1" noChangeArrowheads="1"/>
          </p:cNvSpPr>
          <p:nvPr>
            <p:ph type="sldNum" sz="quarter" idx="5"/>
          </p:nvPr>
        </p:nvSpPr>
        <p:spPr>
          <a:noFill/>
        </p:spPr>
        <p:txBody>
          <a:bodyPr/>
          <a:lstStyle/>
          <a:p>
            <a:r>
              <a:rPr lang="es-ES" smtClean="0"/>
              <a:t>1-</a:t>
            </a:r>
            <a:fld id="{481B8B5C-6F59-4419-89CB-0418576E561A}" type="slidenum">
              <a:rPr lang="es-ES" smtClean="0"/>
              <a:pPr/>
              <a:t>15</a:t>
            </a:fld>
            <a:endParaRPr lang="es-ES" smtClean="0"/>
          </a:p>
        </p:txBody>
      </p:sp>
      <p:sp>
        <p:nvSpPr>
          <p:cNvPr id="176133" name="Rectangle 2"/>
          <p:cNvSpPr>
            <a:spLocks noGrp="1" noRot="1" noChangeAspect="1" noChangeArrowheads="1" noTextEdit="1"/>
          </p:cNvSpPr>
          <p:nvPr>
            <p:ph type="sldImg"/>
          </p:nvPr>
        </p:nvSpPr>
        <p:spPr>
          <a:ln/>
        </p:spPr>
      </p:sp>
      <p:sp>
        <p:nvSpPr>
          <p:cNvPr id="1761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66529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p:spPr>
        <p:txBody>
          <a:bodyPr/>
          <a:lstStyle/>
          <a:p>
            <a:r>
              <a:rPr lang="es-ES" smtClean="0"/>
              <a:t>Puentes y Conmutadores LAN</a:t>
            </a:r>
          </a:p>
        </p:txBody>
      </p:sp>
      <p:sp>
        <p:nvSpPr>
          <p:cNvPr id="177155" name="Rectangle 6"/>
          <p:cNvSpPr>
            <a:spLocks noGrp="1" noChangeArrowheads="1"/>
          </p:cNvSpPr>
          <p:nvPr>
            <p:ph type="ftr" sz="quarter" idx="4"/>
          </p:nvPr>
        </p:nvSpPr>
        <p:spPr>
          <a:noFill/>
        </p:spPr>
        <p:txBody>
          <a:bodyPr/>
          <a:lstStyle/>
          <a:p>
            <a:r>
              <a:rPr lang="es-ES" smtClean="0"/>
              <a:t>Redes</a:t>
            </a:r>
          </a:p>
        </p:txBody>
      </p:sp>
      <p:sp>
        <p:nvSpPr>
          <p:cNvPr id="177156" name="Rectangle 7"/>
          <p:cNvSpPr>
            <a:spLocks noGrp="1" noChangeArrowheads="1"/>
          </p:cNvSpPr>
          <p:nvPr>
            <p:ph type="sldNum" sz="quarter" idx="5"/>
          </p:nvPr>
        </p:nvSpPr>
        <p:spPr>
          <a:noFill/>
        </p:spPr>
        <p:txBody>
          <a:bodyPr/>
          <a:lstStyle/>
          <a:p>
            <a:r>
              <a:rPr lang="es-ES" smtClean="0"/>
              <a:t>1-</a:t>
            </a:r>
            <a:fld id="{9F858235-FC2A-439A-B97E-A90B8AB4F60D}" type="slidenum">
              <a:rPr lang="es-ES" smtClean="0"/>
              <a:pPr/>
              <a:t>16</a:t>
            </a:fld>
            <a:endParaRPr lang="es-ES" smtClean="0"/>
          </a:p>
        </p:txBody>
      </p:sp>
      <p:sp>
        <p:nvSpPr>
          <p:cNvPr id="177157" name="Rectangle 2"/>
          <p:cNvSpPr>
            <a:spLocks noGrp="1" noRot="1" noChangeAspect="1" noChangeArrowheads="1" noTextEdit="1"/>
          </p:cNvSpPr>
          <p:nvPr>
            <p:ph type="sldImg"/>
          </p:nvPr>
        </p:nvSpPr>
        <p:spPr>
          <a:xfrm>
            <a:off x="565150" y="488950"/>
            <a:ext cx="5664200" cy="4249738"/>
          </a:xfrm>
          <a:ln/>
        </p:spPr>
      </p:sp>
      <p:sp>
        <p:nvSpPr>
          <p:cNvPr id="177158" name="Rectangle 3"/>
          <p:cNvSpPr>
            <a:spLocks noGrp="1" noChangeArrowheads="1"/>
          </p:cNvSpPr>
          <p:nvPr>
            <p:ph type="body" idx="1"/>
          </p:nvPr>
        </p:nvSpPr>
        <p:spPr>
          <a:xfrm>
            <a:off x="372915" y="4809758"/>
            <a:ext cx="5987824" cy="4751754"/>
          </a:xfrm>
          <a:noFill/>
          <a:ln/>
        </p:spPr>
        <p:txBody>
          <a:bodyPr/>
          <a:lstStyle/>
          <a:p>
            <a:pPr eaLnBrk="1" hangingPunct="1"/>
            <a:r>
              <a:rPr lang="es-ES" dirty="0" smtClean="0"/>
              <a:t>En la Ethernet original cada ordenador se conectaba a la red mediante un cable ‘</a:t>
            </a:r>
            <a:r>
              <a:rPr lang="es-ES" dirty="0" err="1" smtClean="0"/>
              <a:t>drop</a:t>
            </a:r>
            <a:r>
              <a:rPr lang="es-ES" dirty="0" smtClean="0"/>
              <a:t>’ y un </a:t>
            </a:r>
            <a:r>
              <a:rPr lang="es-ES" dirty="0" err="1" smtClean="0"/>
              <a:t>transceiver</a:t>
            </a:r>
            <a:r>
              <a:rPr lang="es-ES" dirty="0" smtClean="0"/>
              <a:t>, que se conectaba al cable coaxial por medio de un conector ‘vampiro’, así llamado porque tenía una aguja que pinchaba el cable para hacer contacto con el núcleo. Esta singular conexión permitía conectar equipos a la red en cualquier momento, y en cualquier punto del cable, sin interrumpir el servicio al resto de los usuarios.</a:t>
            </a:r>
          </a:p>
          <a:p>
            <a:pPr eaLnBrk="1" hangingPunct="1"/>
            <a:r>
              <a:rPr lang="es-ES" dirty="0" smtClean="0"/>
              <a:t>El funcionamiento de la red Ethernet es el siguiente: Cuando el ordenador quiere transmitir una trama solicita acceso al </a:t>
            </a:r>
            <a:r>
              <a:rPr lang="es-ES" dirty="0" err="1" smtClean="0"/>
              <a:t>transceiver</a:t>
            </a:r>
            <a:r>
              <a:rPr lang="es-ES" dirty="0" smtClean="0"/>
              <a:t>, el cual antes comprueba que el canal esté libre; si está ocupado espera a que se libere antes de iniciar la transmisión. Durante la transmisión el </a:t>
            </a:r>
            <a:r>
              <a:rPr lang="es-ES" dirty="0" err="1" smtClean="0"/>
              <a:t>transceiver</a:t>
            </a:r>
            <a:r>
              <a:rPr lang="es-ES" dirty="0" smtClean="0"/>
              <a:t> sigue monitorizando el canal para comprobar que no se produzca una colisión durante ese tiempo; en caso de ocurrir aborta inmediatamente la transmisión, reintentando más tarde. Esto es lo que se conoce como CSMA/CD, el protocolo MAC inventado por </a:t>
            </a:r>
            <a:r>
              <a:rPr lang="es-ES" dirty="0" err="1" smtClean="0"/>
              <a:t>Metcalfe</a:t>
            </a:r>
            <a:r>
              <a:rPr lang="es-ES" dirty="0" smtClean="0"/>
              <a:t> característico de Ethernet.</a:t>
            </a:r>
          </a:p>
          <a:p>
            <a:pPr eaLnBrk="1" hangingPunct="1"/>
            <a:r>
              <a:rPr lang="es-ES" dirty="0" smtClean="0"/>
              <a:t>Además de controlar las transmisiones de la propia estación el </a:t>
            </a:r>
            <a:r>
              <a:rPr lang="es-ES" dirty="0" err="1" smtClean="0"/>
              <a:t>transceiver</a:t>
            </a:r>
            <a:r>
              <a:rPr lang="es-ES" dirty="0" smtClean="0"/>
              <a:t> se ocupa de recibir las emisiones de otras estaciones. En este sentido su labor es más sencilla, ya que simplemente se encarga de recibir todo lo que le llegue por el cable coaxial y reenviarlo por el cable </a:t>
            </a:r>
            <a:r>
              <a:rPr lang="es-ES" dirty="0" err="1" smtClean="0"/>
              <a:t>drop</a:t>
            </a:r>
            <a:r>
              <a:rPr lang="es-ES" dirty="0" smtClean="0"/>
              <a:t> hacia su correspondiente interfaz de red. La interfaz de red se encargará de filtrar el tráfico, pasando al nivel de red (la CPU) únicamente el tráfico que vaya dirigido a dicha estación (es decir a su dirección MAC) y el tráfico </a:t>
            </a:r>
            <a:r>
              <a:rPr lang="es-ES" dirty="0" err="1" smtClean="0"/>
              <a:t>broadcast</a:t>
            </a:r>
            <a:r>
              <a:rPr lang="es-ES" dirty="0" smtClean="0"/>
              <a:t> (a la dirección FF:FF:FF:FF:FF:FF).</a:t>
            </a:r>
          </a:p>
          <a:p>
            <a:pPr eaLnBrk="1" hangingPunct="1"/>
            <a:r>
              <a:rPr lang="es-ES" dirty="0" smtClean="0"/>
              <a:t>Decimos que una red Ethernet es de tipo </a:t>
            </a:r>
            <a:r>
              <a:rPr lang="es-ES" dirty="0" err="1" smtClean="0"/>
              <a:t>broadcast</a:t>
            </a:r>
            <a:r>
              <a:rPr lang="es-ES" dirty="0" smtClean="0"/>
              <a:t>, porque cualquier trama puede ser recibida por todos los equipos. Normalmente una buena parte de ese tráfico es descartado por la interfaz de red, pero es bastante sencillo suprimir el filtro y programar una interfaz de red para que pase al nivel de red todo el tráfico capturado, lo cual plantea un posible problema de seguridad, ya que permite a un usuario husmear tráfico que no le corresponde.</a:t>
            </a:r>
          </a:p>
        </p:txBody>
      </p:sp>
    </p:spTree>
    <p:extLst>
      <p:ext uri="{BB962C8B-B14F-4D97-AF65-F5344CB8AC3E}">
        <p14:creationId xmlns:p14="http://schemas.microsoft.com/office/powerpoint/2010/main" val="538752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Marcador de imagen de diapositiva"/>
          <p:cNvSpPr>
            <a:spLocks noGrp="1" noRot="1" noChangeAspect="1" noTextEdit="1"/>
          </p:cNvSpPr>
          <p:nvPr>
            <p:ph type="sldImg"/>
          </p:nvPr>
        </p:nvSpPr>
        <p:spPr>
          <a:xfrm>
            <a:off x="533400" y="441325"/>
            <a:ext cx="5662613" cy="4248150"/>
          </a:xfrm>
          <a:ln/>
        </p:spPr>
      </p:sp>
      <p:sp>
        <p:nvSpPr>
          <p:cNvPr id="178179" name="2 Marcador de notas"/>
          <p:cNvSpPr>
            <a:spLocks noGrp="1"/>
          </p:cNvSpPr>
          <p:nvPr>
            <p:ph type="body" idx="1"/>
          </p:nvPr>
        </p:nvSpPr>
        <p:spPr>
          <a:noFill/>
          <a:ln/>
        </p:spPr>
        <p:txBody>
          <a:bodyPr/>
          <a:lstStyle/>
          <a:p>
            <a:endParaRPr lang="es-ES" smtClean="0"/>
          </a:p>
        </p:txBody>
      </p:sp>
      <p:sp>
        <p:nvSpPr>
          <p:cNvPr id="178180" name="3 Marcador de encabezado"/>
          <p:cNvSpPr>
            <a:spLocks noGrp="1"/>
          </p:cNvSpPr>
          <p:nvPr>
            <p:ph type="hdr" sz="quarter"/>
          </p:nvPr>
        </p:nvSpPr>
        <p:spPr>
          <a:noFill/>
        </p:spPr>
        <p:txBody>
          <a:bodyPr/>
          <a:lstStyle/>
          <a:p>
            <a:r>
              <a:rPr lang="es-ES" smtClean="0"/>
              <a:t>Puentes y Conmutadores LAN</a:t>
            </a:r>
          </a:p>
        </p:txBody>
      </p:sp>
      <p:sp>
        <p:nvSpPr>
          <p:cNvPr id="178181" name="4 Marcador de pie de página"/>
          <p:cNvSpPr>
            <a:spLocks noGrp="1"/>
          </p:cNvSpPr>
          <p:nvPr>
            <p:ph type="ftr" sz="quarter" idx="4"/>
          </p:nvPr>
        </p:nvSpPr>
        <p:spPr>
          <a:noFill/>
        </p:spPr>
        <p:txBody>
          <a:bodyPr/>
          <a:lstStyle/>
          <a:p>
            <a:r>
              <a:rPr lang="es-ES" smtClean="0"/>
              <a:t>Redes</a:t>
            </a:r>
          </a:p>
        </p:txBody>
      </p:sp>
      <p:sp>
        <p:nvSpPr>
          <p:cNvPr id="178182" name="5 Marcador de número de diapositiva"/>
          <p:cNvSpPr>
            <a:spLocks noGrp="1"/>
          </p:cNvSpPr>
          <p:nvPr>
            <p:ph type="sldNum" sz="quarter" idx="5"/>
          </p:nvPr>
        </p:nvSpPr>
        <p:spPr>
          <a:noFill/>
        </p:spPr>
        <p:txBody>
          <a:bodyPr/>
          <a:lstStyle/>
          <a:p>
            <a:r>
              <a:rPr lang="es-ES" smtClean="0"/>
              <a:t>1-</a:t>
            </a:r>
            <a:fld id="{1DCEE51B-FD5F-4B49-B0DC-0FC8863187D3}" type="slidenum">
              <a:rPr lang="es-ES" smtClean="0"/>
              <a:pPr/>
              <a:t>17</a:t>
            </a:fld>
            <a:endParaRPr lang="es-ES" smtClean="0"/>
          </a:p>
        </p:txBody>
      </p:sp>
    </p:spTree>
    <p:extLst>
      <p:ext uri="{BB962C8B-B14F-4D97-AF65-F5344CB8AC3E}">
        <p14:creationId xmlns:p14="http://schemas.microsoft.com/office/powerpoint/2010/main" val="195425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Marcador de imagen de diapositiva"/>
          <p:cNvSpPr>
            <a:spLocks noGrp="1" noRot="1" noChangeAspect="1" noTextEdit="1"/>
          </p:cNvSpPr>
          <p:nvPr>
            <p:ph type="sldImg"/>
          </p:nvPr>
        </p:nvSpPr>
        <p:spPr>
          <a:ln/>
        </p:spPr>
      </p:sp>
      <p:sp>
        <p:nvSpPr>
          <p:cNvPr id="179203" name="2 Marcador de notas"/>
          <p:cNvSpPr>
            <a:spLocks noGrp="1"/>
          </p:cNvSpPr>
          <p:nvPr>
            <p:ph type="body" idx="1"/>
          </p:nvPr>
        </p:nvSpPr>
        <p:spPr>
          <a:noFill/>
          <a:ln/>
        </p:spPr>
        <p:txBody>
          <a:bodyPr/>
          <a:lstStyle/>
          <a:p>
            <a:endParaRPr lang="es-ES" smtClean="0"/>
          </a:p>
        </p:txBody>
      </p:sp>
      <p:sp>
        <p:nvSpPr>
          <p:cNvPr id="179204" name="3 Marcador de encabezado"/>
          <p:cNvSpPr>
            <a:spLocks noGrp="1"/>
          </p:cNvSpPr>
          <p:nvPr>
            <p:ph type="hdr" sz="quarter"/>
          </p:nvPr>
        </p:nvSpPr>
        <p:spPr>
          <a:noFill/>
        </p:spPr>
        <p:txBody>
          <a:bodyPr/>
          <a:lstStyle/>
          <a:p>
            <a:r>
              <a:rPr lang="es-ES" smtClean="0"/>
              <a:t>Puentes y Conmutadores LAN</a:t>
            </a:r>
          </a:p>
        </p:txBody>
      </p:sp>
      <p:sp>
        <p:nvSpPr>
          <p:cNvPr id="179205" name="4 Marcador de pie de página"/>
          <p:cNvSpPr>
            <a:spLocks noGrp="1"/>
          </p:cNvSpPr>
          <p:nvPr>
            <p:ph type="ftr" sz="quarter" idx="4"/>
          </p:nvPr>
        </p:nvSpPr>
        <p:spPr>
          <a:noFill/>
        </p:spPr>
        <p:txBody>
          <a:bodyPr/>
          <a:lstStyle/>
          <a:p>
            <a:r>
              <a:rPr lang="es-ES" smtClean="0"/>
              <a:t>Redes</a:t>
            </a:r>
          </a:p>
        </p:txBody>
      </p:sp>
      <p:sp>
        <p:nvSpPr>
          <p:cNvPr id="179206" name="5 Marcador de número de diapositiva"/>
          <p:cNvSpPr>
            <a:spLocks noGrp="1"/>
          </p:cNvSpPr>
          <p:nvPr>
            <p:ph type="sldNum" sz="quarter" idx="5"/>
          </p:nvPr>
        </p:nvSpPr>
        <p:spPr>
          <a:noFill/>
        </p:spPr>
        <p:txBody>
          <a:bodyPr/>
          <a:lstStyle/>
          <a:p>
            <a:r>
              <a:rPr lang="es-ES" smtClean="0"/>
              <a:t>1-</a:t>
            </a:r>
            <a:fld id="{CCE51E9F-CB20-4739-BEFF-FB6745D0B676}" type="slidenum">
              <a:rPr lang="es-ES" smtClean="0"/>
              <a:pPr/>
              <a:t>18</a:t>
            </a:fld>
            <a:endParaRPr lang="es-ES" smtClean="0"/>
          </a:p>
        </p:txBody>
      </p:sp>
    </p:spTree>
    <p:extLst>
      <p:ext uri="{BB962C8B-B14F-4D97-AF65-F5344CB8AC3E}">
        <p14:creationId xmlns:p14="http://schemas.microsoft.com/office/powerpoint/2010/main" val="733880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p:spPr>
        <p:txBody>
          <a:bodyPr/>
          <a:lstStyle/>
          <a:p>
            <a:r>
              <a:rPr lang="es-ES" smtClean="0"/>
              <a:t>Puentes y Conmutadores LAN</a:t>
            </a:r>
          </a:p>
        </p:txBody>
      </p:sp>
      <p:sp>
        <p:nvSpPr>
          <p:cNvPr id="180227" name="Rectangle 6"/>
          <p:cNvSpPr>
            <a:spLocks noGrp="1" noChangeArrowheads="1"/>
          </p:cNvSpPr>
          <p:nvPr>
            <p:ph type="ftr" sz="quarter" idx="4"/>
          </p:nvPr>
        </p:nvSpPr>
        <p:spPr>
          <a:noFill/>
        </p:spPr>
        <p:txBody>
          <a:bodyPr/>
          <a:lstStyle/>
          <a:p>
            <a:r>
              <a:rPr lang="es-ES" smtClean="0"/>
              <a:t>Redes</a:t>
            </a:r>
          </a:p>
        </p:txBody>
      </p:sp>
      <p:sp>
        <p:nvSpPr>
          <p:cNvPr id="180228" name="Rectangle 7"/>
          <p:cNvSpPr>
            <a:spLocks noGrp="1" noChangeArrowheads="1"/>
          </p:cNvSpPr>
          <p:nvPr>
            <p:ph type="sldNum" sz="quarter" idx="5"/>
          </p:nvPr>
        </p:nvSpPr>
        <p:spPr>
          <a:noFill/>
        </p:spPr>
        <p:txBody>
          <a:bodyPr/>
          <a:lstStyle/>
          <a:p>
            <a:r>
              <a:rPr lang="es-ES" smtClean="0"/>
              <a:t>1-</a:t>
            </a:r>
            <a:fld id="{8C667F10-4EB8-4C7A-A074-A703194F6C93}" type="slidenum">
              <a:rPr lang="es-ES" smtClean="0"/>
              <a:pPr/>
              <a:t>19</a:t>
            </a:fld>
            <a:endParaRPr lang="es-ES" smtClean="0"/>
          </a:p>
        </p:txBody>
      </p:sp>
      <p:sp>
        <p:nvSpPr>
          <p:cNvPr id="180229" name="Rectangle 2"/>
          <p:cNvSpPr>
            <a:spLocks noGrp="1" noRot="1" noChangeAspect="1" noChangeArrowheads="1" noTextEdit="1"/>
          </p:cNvSpPr>
          <p:nvPr>
            <p:ph type="sldImg"/>
          </p:nvPr>
        </p:nvSpPr>
        <p:spPr>
          <a:xfrm>
            <a:off x="920750" y="742950"/>
            <a:ext cx="4953000" cy="3714750"/>
          </a:xfrm>
          <a:ln/>
        </p:spPr>
      </p:sp>
      <p:sp>
        <p:nvSpPr>
          <p:cNvPr id="180230" name="Rectangle 3"/>
          <p:cNvSpPr>
            <a:spLocks noGrp="1" noChangeArrowheads="1"/>
          </p:cNvSpPr>
          <p:nvPr>
            <p:ph type="body" idx="1"/>
          </p:nvPr>
        </p:nvSpPr>
        <p:spPr>
          <a:xfrm>
            <a:off x="906570" y="4704714"/>
            <a:ext cx="4981361" cy="4458019"/>
          </a:xfrm>
          <a:noFill/>
          <a:ln/>
        </p:spPr>
        <p:txBody>
          <a:bodyPr/>
          <a:lstStyle/>
          <a:p>
            <a:pPr eaLnBrk="1" hangingPunct="1"/>
            <a:r>
              <a:rPr lang="es-ES" smtClean="0"/>
              <a:t>Cuando Metcalfe desarrolló Ehternet utilizó cable coaxial por sus características netamente superiores a las del cable de pares para la transmisión de datos a alta velocidad. En los años 70 y principios de los 80 era impensable utilizar cable de pares para este tipo de aplicaciones. </a:t>
            </a:r>
          </a:p>
          <a:p>
            <a:pPr eaLnBrk="1" hangingPunct="1"/>
            <a:r>
              <a:rPr lang="es-ES" smtClean="0"/>
              <a:t>A partir de mediados de los 80 las mejoras en los sistemas de transmisión de datos empezaron a hacer factible el uso de cable de pares, como quedó demostrado en 1987 por las red 1BASE5 y en 1990 con la estandarización de 10BASE-T. En 1990 se empezaron a publicar también los estándares de cableado estructurado </a:t>
            </a:r>
            <a:r>
              <a:rPr lang="es-ES_tradnl" smtClean="0"/>
              <a:t>EIA/TIA 568 e ISO/IEC 11801</a:t>
            </a:r>
            <a:r>
              <a:rPr lang="es-ES" smtClean="0"/>
              <a:t>, que contemplaban la instalación de cable de pares en entornos de oficinas, ya que el mismo cable podía utilizarse tanto para transmisión de datos como para telefonía. En cambio el cable coaxial, bastante más caro, no podía utilizarse para telefonía y nunca ha sido habitual en estas instalaciones.</a:t>
            </a:r>
          </a:p>
          <a:p>
            <a:pPr eaLnBrk="1" hangingPunct="1"/>
            <a:r>
              <a:rPr lang="es-ES" smtClean="0"/>
              <a:t>En una red 10BASE-T los ordenadores se conectan a una caja denominada concentrador o ‘hub’ (eje en inglés) dando lugar a una topología en estrella. Se pueden interconectar varios hubs entre sí, creando topologías más complejas. Independientemente de la topología física, el funcionamiento de úna red 10BASE-T es idéntico al de la red de cable coaxial, ya que sigue utilizando el protocolo CSMA/CD. Por tasto se dispone de un canal de 10 Mb/s compartido entre todas las estaciones conectadas a la red, y todas comparten el mismo dominio de colisiones.</a:t>
            </a:r>
          </a:p>
        </p:txBody>
      </p:sp>
    </p:spTree>
    <p:extLst>
      <p:ext uri="{BB962C8B-B14F-4D97-AF65-F5344CB8AC3E}">
        <p14:creationId xmlns:p14="http://schemas.microsoft.com/office/powerpoint/2010/main" val="285476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p:spPr>
        <p:txBody>
          <a:bodyPr/>
          <a:lstStyle/>
          <a:p>
            <a:r>
              <a:rPr lang="es-ES" smtClean="0"/>
              <a:t>Puentes y Conmutadores LAN</a:t>
            </a:r>
          </a:p>
        </p:txBody>
      </p:sp>
      <p:sp>
        <p:nvSpPr>
          <p:cNvPr id="160771" name="Rectangle 6"/>
          <p:cNvSpPr>
            <a:spLocks noGrp="1" noChangeArrowheads="1"/>
          </p:cNvSpPr>
          <p:nvPr>
            <p:ph type="ftr" sz="quarter" idx="4"/>
          </p:nvPr>
        </p:nvSpPr>
        <p:spPr>
          <a:noFill/>
        </p:spPr>
        <p:txBody>
          <a:bodyPr/>
          <a:lstStyle/>
          <a:p>
            <a:r>
              <a:rPr lang="es-ES" smtClean="0"/>
              <a:t>Redes</a:t>
            </a:r>
          </a:p>
        </p:txBody>
      </p:sp>
      <p:sp>
        <p:nvSpPr>
          <p:cNvPr id="160772" name="Rectangle 7"/>
          <p:cNvSpPr>
            <a:spLocks noGrp="1" noChangeArrowheads="1"/>
          </p:cNvSpPr>
          <p:nvPr>
            <p:ph type="sldNum" sz="quarter" idx="5"/>
          </p:nvPr>
        </p:nvSpPr>
        <p:spPr>
          <a:noFill/>
        </p:spPr>
        <p:txBody>
          <a:bodyPr/>
          <a:lstStyle/>
          <a:p>
            <a:r>
              <a:rPr lang="es-ES" smtClean="0"/>
              <a:t>1-</a:t>
            </a:r>
            <a:fld id="{6F8D5F37-4A65-49D7-9011-C75F14380FC3}" type="slidenum">
              <a:rPr lang="es-ES" smtClean="0"/>
              <a:pPr/>
              <a:t>2</a:t>
            </a:fld>
            <a:endParaRPr lang="es-ES" smtClean="0"/>
          </a:p>
        </p:txBody>
      </p:sp>
      <p:sp>
        <p:nvSpPr>
          <p:cNvPr id="160773" name="Rectangle 2"/>
          <p:cNvSpPr>
            <a:spLocks noGrp="1" noRot="1" noChangeAspect="1" noChangeArrowheads="1" noTextEdit="1"/>
          </p:cNvSpPr>
          <p:nvPr>
            <p:ph type="sldImg"/>
          </p:nvPr>
        </p:nvSpPr>
        <p:spPr>
          <a:ln/>
        </p:spPr>
      </p:sp>
      <p:sp>
        <p:nvSpPr>
          <p:cNvPr id="1607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3820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p:spPr>
        <p:txBody>
          <a:bodyPr/>
          <a:lstStyle/>
          <a:p>
            <a:r>
              <a:rPr lang="es-ES" smtClean="0"/>
              <a:t>Puentes y Conmutadores LAN</a:t>
            </a:r>
          </a:p>
        </p:txBody>
      </p:sp>
      <p:sp>
        <p:nvSpPr>
          <p:cNvPr id="181251" name="Rectangle 6"/>
          <p:cNvSpPr>
            <a:spLocks noGrp="1" noChangeArrowheads="1"/>
          </p:cNvSpPr>
          <p:nvPr>
            <p:ph type="ftr" sz="quarter" idx="4"/>
          </p:nvPr>
        </p:nvSpPr>
        <p:spPr>
          <a:noFill/>
        </p:spPr>
        <p:txBody>
          <a:bodyPr/>
          <a:lstStyle/>
          <a:p>
            <a:r>
              <a:rPr lang="es-ES" smtClean="0"/>
              <a:t>Redes</a:t>
            </a:r>
          </a:p>
        </p:txBody>
      </p:sp>
      <p:sp>
        <p:nvSpPr>
          <p:cNvPr id="181252" name="Rectangle 7"/>
          <p:cNvSpPr>
            <a:spLocks noGrp="1" noChangeArrowheads="1"/>
          </p:cNvSpPr>
          <p:nvPr>
            <p:ph type="sldNum" sz="quarter" idx="5"/>
          </p:nvPr>
        </p:nvSpPr>
        <p:spPr>
          <a:noFill/>
        </p:spPr>
        <p:txBody>
          <a:bodyPr/>
          <a:lstStyle/>
          <a:p>
            <a:r>
              <a:rPr lang="es-ES" smtClean="0"/>
              <a:t>1-</a:t>
            </a:r>
            <a:fld id="{997C13D9-354D-4DB0-AC71-C9F76C845937}" type="slidenum">
              <a:rPr lang="es-ES" smtClean="0"/>
              <a:pPr/>
              <a:t>20</a:t>
            </a:fld>
            <a:endParaRPr lang="es-ES" smtClean="0"/>
          </a:p>
        </p:txBody>
      </p:sp>
      <p:sp>
        <p:nvSpPr>
          <p:cNvPr id="181253" name="Rectangle 2"/>
          <p:cNvSpPr>
            <a:spLocks noGrp="1" noRot="1" noChangeAspect="1" noChangeArrowheads="1" noTextEdit="1"/>
          </p:cNvSpPr>
          <p:nvPr>
            <p:ph type="sldImg"/>
          </p:nvPr>
        </p:nvSpPr>
        <p:spPr>
          <a:xfrm>
            <a:off x="920750" y="742950"/>
            <a:ext cx="4953000" cy="3714750"/>
          </a:xfrm>
          <a:ln/>
        </p:spPr>
      </p:sp>
      <p:sp>
        <p:nvSpPr>
          <p:cNvPr id="181254" name="Rectangle 3"/>
          <p:cNvSpPr>
            <a:spLocks noGrp="1" noChangeArrowheads="1"/>
          </p:cNvSpPr>
          <p:nvPr>
            <p:ph type="body" idx="1"/>
          </p:nvPr>
        </p:nvSpPr>
        <p:spPr>
          <a:xfrm>
            <a:off x="906570" y="4704714"/>
            <a:ext cx="4981361" cy="4458019"/>
          </a:xfrm>
          <a:noFill/>
          <a:ln/>
        </p:spPr>
        <p:txBody>
          <a:bodyPr/>
          <a:lstStyle/>
          <a:p>
            <a:pPr eaLnBrk="1" hangingPunct="1"/>
            <a:r>
              <a:rPr lang="es-ES" dirty="0" smtClean="0"/>
              <a:t>En 1990 la empresa </a:t>
            </a:r>
            <a:r>
              <a:rPr lang="es-ES" dirty="0" err="1" smtClean="0"/>
              <a:t>Kalpana</a:t>
            </a:r>
            <a:r>
              <a:rPr lang="es-ES" dirty="0" smtClean="0"/>
              <a:t> comercializó los primeros conmutadores LAN. El desarrollo de estos equipos fue posible gracias al desarrollo de chips con un número elevado de transistores que permitía incorporar en hardware a un precio razonable el algoritmo de los puentes transparentes.</a:t>
            </a:r>
          </a:p>
          <a:p>
            <a:pPr eaLnBrk="1" hangingPunct="1"/>
            <a:r>
              <a:rPr lang="es-ES" dirty="0" smtClean="0"/>
              <a:t>Las redes formadas con conmutadores LAN utilizaban el mismo cableado y tenían la misma topología que las formadas con concentradores. Sin embargo había una diferencia fundamental: cada puerto del conmutador era una red Ethernet independiente, que ejecutaba de forma independiente el protocolo CSMA/CD. Decimos que cada puerto del conmutador constituye un dominio de colisión independiente.</a:t>
            </a:r>
          </a:p>
          <a:p>
            <a:pPr eaLnBrk="1" hangingPunct="1"/>
            <a:r>
              <a:rPr lang="es-ES" dirty="0" smtClean="0"/>
              <a:t>En un conmutador es posible conectar ordenadores a diferentes velocidades, cosa que no es posible n un concentrador. A menudo los conmutadores incorporan una  función de </a:t>
            </a:r>
            <a:r>
              <a:rPr lang="es-ES" dirty="0" err="1" smtClean="0"/>
              <a:t>autonegociación</a:t>
            </a:r>
            <a:r>
              <a:rPr lang="es-ES" dirty="0" smtClean="0"/>
              <a:t> de la velocidad, de manera que en cada puerto se utiliza la velocidad máxima soportada simultáneamente por el conmutador y el ordenador a él conectado.</a:t>
            </a:r>
          </a:p>
        </p:txBody>
      </p:sp>
    </p:spTree>
    <p:extLst>
      <p:ext uri="{BB962C8B-B14F-4D97-AF65-F5344CB8AC3E}">
        <p14:creationId xmlns:p14="http://schemas.microsoft.com/office/powerpoint/2010/main" val="1286930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noFill/>
        </p:spPr>
        <p:txBody>
          <a:bodyPr/>
          <a:lstStyle/>
          <a:p>
            <a:r>
              <a:rPr lang="es-ES" smtClean="0"/>
              <a:t>Puentes y Conmutadores LAN</a:t>
            </a:r>
          </a:p>
        </p:txBody>
      </p:sp>
      <p:sp>
        <p:nvSpPr>
          <p:cNvPr id="182275" name="Rectangle 6"/>
          <p:cNvSpPr>
            <a:spLocks noGrp="1" noChangeArrowheads="1"/>
          </p:cNvSpPr>
          <p:nvPr>
            <p:ph type="ftr" sz="quarter" idx="4"/>
          </p:nvPr>
        </p:nvSpPr>
        <p:spPr>
          <a:noFill/>
        </p:spPr>
        <p:txBody>
          <a:bodyPr/>
          <a:lstStyle/>
          <a:p>
            <a:r>
              <a:rPr lang="es-ES" smtClean="0"/>
              <a:t>Redes</a:t>
            </a:r>
          </a:p>
        </p:txBody>
      </p:sp>
      <p:sp>
        <p:nvSpPr>
          <p:cNvPr id="182276" name="Rectangle 7"/>
          <p:cNvSpPr>
            <a:spLocks noGrp="1" noChangeArrowheads="1"/>
          </p:cNvSpPr>
          <p:nvPr>
            <p:ph type="sldNum" sz="quarter" idx="5"/>
          </p:nvPr>
        </p:nvSpPr>
        <p:spPr>
          <a:noFill/>
        </p:spPr>
        <p:txBody>
          <a:bodyPr/>
          <a:lstStyle/>
          <a:p>
            <a:r>
              <a:rPr lang="es-ES" smtClean="0"/>
              <a:t>1-</a:t>
            </a:r>
            <a:fld id="{BD07FF7C-BB4D-442B-B898-11A735284E36}" type="slidenum">
              <a:rPr lang="es-ES" smtClean="0"/>
              <a:pPr/>
              <a:t>21</a:t>
            </a:fld>
            <a:endParaRPr lang="es-ES" smtClean="0"/>
          </a:p>
        </p:txBody>
      </p:sp>
      <p:sp>
        <p:nvSpPr>
          <p:cNvPr id="182277" name="Rectangle 2"/>
          <p:cNvSpPr>
            <a:spLocks noGrp="1" noRot="1" noChangeAspect="1" noChangeArrowheads="1" noTextEdit="1"/>
          </p:cNvSpPr>
          <p:nvPr>
            <p:ph type="sldImg"/>
          </p:nvPr>
        </p:nvSpPr>
        <p:spPr>
          <a:xfrm>
            <a:off x="920750" y="742950"/>
            <a:ext cx="4953000" cy="3714750"/>
          </a:xfrm>
          <a:ln/>
        </p:spPr>
      </p:sp>
      <p:sp>
        <p:nvSpPr>
          <p:cNvPr id="182278" name="Rectangle 3"/>
          <p:cNvSpPr>
            <a:spLocks noGrp="1" noChangeArrowheads="1"/>
          </p:cNvSpPr>
          <p:nvPr>
            <p:ph type="body" idx="1"/>
          </p:nvPr>
        </p:nvSpPr>
        <p:spPr>
          <a:xfrm>
            <a:off x="906570" y="4704714"/>
            <a:ext cx="4981361" cy="4458019"/>
          </a:xfrm>
          <a:noFill/>
          <a:ln/>
        </p:spPr>
        <p:txBody>
          <a:bodyPr/>
          <a:lstStyle/>
          <a:p>
            <a:pPr eaLnBrk="1" hangingPunct="1"/>
            <a:r>
              <a:rPr lang="es-ES" dirty="0" smtClean="0"/>
              <a:t>En una red se pueden combinar conmutadores y concentradores dando lugar a configuraciones híbridas en las que normalmente los conmutadores ocupan los niveles superiores de la jerarquía y los concentrados los niveles inferiores debido a sus menores prestaciones.</a:t>
            </a:r>
          </a:p>
          <a:p>
            <a:pPr eaLnBrk="1" hangingPunct="1"/>
            <a:r>
              <a:rPr lang="es-ES" dirty="0" smtClean="0"/>
              <a:t>En el ejemplo de la figura tenemos un conmutador principal al que se conectan algunos ordenadores directamente y otros a través de dos concentradores. Los ordenadores conectados a un mismo concentrador constituyen un dominio de colisión, mientras que los que están conectados directamente al conmutador forman cada uno de ellos un dominio de colisión independiente, es decir disfrutan de forma exclusiva los 10 o 100 Mb/s de la conexión Ethernet.</a:t>
            </a:r>
          </a:p>
        </p:txBody>
      </p:sp>
    </p:spTree>
    <p:extLst>
      <p:ext uri="{BB962C8B-B14F-4D97-AF65-F5344CB8AC3E}">
        <p14:creationId xmlns:p14="http://schemas.microsoft.com/office/powerpoint/2010/main" val="398845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a:noFill/>
        </p:spPr>
        <p:txBody>
          <a:bodyPr/>
          <a:lstStyle/>
          <a:p>
            <a:r>
              <a:rPr lang="es-ES" smtClean="0"/>
              <a:t>Puentes y Conmutadores LAN</a:t>
            </a:r>
          </a:p>
        </p:txBody>
      </p:sp>
      <p:sp>
        <p:nvSpPr>
          <p:cNvPr id="184323" name="Rectangle 6"/>
          <p:cNvSpPr>
            <a:spLocks noGrp="1" noChangeArrowheads="1"/>
          </p:cNvSpPr>
          <p:nvPr>
            <p:ph type="ftr" sz="quarter" idx="4"/>
          </p:nvPr>
        </p:nvSpPr>
        <p:spPr>
          <a:noFill/>
        </p:spPr>
        <p:txBody>
          <a:bodyPr/>
          <a:lstStyle/>
          <a:p>
            <a:r>
              <a:rPr lang="es-ES" smtClean="0"/>
              <a:t>Redes</a:t>
            </a:r>
          </a:p>
        </p:txBody>
      </p:sp>
      <p:sp>
        <p:nvSpPr>
          <p:cNvPr id="184324" name="Rectangle 7"/>
          <p:cNvSpPr>
            <a:spLocks noGrp="1" noChangeArrowheads="1"/>
          </p:cNvSpPr>
          <p:nvPr>
            <p:ph type="sldNum" sz="quarter" idx="5"/>
          </p:nvPr>
        </p:nvSpPr>
        <p:spPr>
          <a:noFill/>
        </p:spPr>
        <p:txBody>
          <a:bodyPr/>
          <a:lstStyle/>
          <a:p>
            <a:r>
              <a:rPr lang="es-ES" smtClean="0"/>
              <a:t>1-</a:t>
            </a:r>
            <a:fld id="{B21C29FB-5B35-437F-BB3A-5287E3CA6C0B}" type="slidenum">
              <a:rPr lang="es-ES" smtClean="0"/>
              <a:pPr/>
              <a:t>22</a:t>
            </a:fld>
            <a:endParaRPr lang="es-ES" smtClean="0"/>
          </a:p>
        </p:txBody>
      </p:sp>
      <p:sp>
        <p:nvSpPr>
          <p:cNvPr id="184325" name="Rectangle 2"/>
          <p:cNvSpPr>
            <a:spLocks noGrp="1" noRot="1" noChangeAspect="1" noChangeArrowheads="1" noTextEdit="1"/>
          </p:cNvSpPr>
          <p:nvPr>
            <p:ph type="sldImg"/>
          </p:nvPr>
        </p:nvSpPr>
        <p:spPr>
          <a:ln/>
        </p:spPr>
      </p:sp>
      <p:sp>
        <p:nvSpPr>
          <p:cNvPr id="184326" name="Rectangle 3"/>
          <p:cNvSpPr>
            <a:spLocks noGrp="1" noChangeArrowheads="1"/>
          </p:cNvSpPr>
          <p:nvPr>
            <p:ph type="body" idx="1"/>
          </p:nvPr>
        </p:nvSpPr>
        <p:spPr>
          <a:noFill/>
          <a:ln/>
        </p:spPr>
        <p:txBody>
          <a:bodyPr/>
          <a:lstStyle/>
          <a:p>
            <a:pPr eaLnBrk="1" hangingPunct="1"/>
            <a:r>
              <a:rPr lang="es-ES" dirty="0" smtClean="0"/>
              <a:t>La trama MAC de Ethernet tiene una longitud mínima de 64 bytes, y máxima de 1518. La longitud mínima garantiza la detección de colisiones en cualquier topología de red. Si la cantidad de datos de la trama es menor que 46 bytes la trama es demasiado pequeña para llegar a la longitud mínima; en ese caso </a:t>
            </a:r>
            <a:r>
              <a:rPr lang="es-ES" smtClean="0"/>
              <a:t>se le añade </a:t>
            </a:r>
            <a:r>
              <a:rPr lang="es-ES" dirty="0" smtClean="0"/>
              <a:t>el relleno necesario para garantizar la longitud mínima. La longitud máxima se eligió para imponer un límite al tamaño de los búferes de las interfaces sin encarecer excesivamente su construcción (debemos tener en cuenta que estos parámetros se fijaron en los años 0-80).</a:t>
            </a:r>
          </a:p>
          <a:p>
            <a:pPr eaLnBrk="1" hangingPunct="1"/>
            <a:r>
              <a:rPr lang="es-ES" dirty="0" smtClean="0"/>
              <a:t>Cuando la trama MAC se transmite por el medio físico se le añade un preámbulo de 8 bytes. El preámbulo sirve para que las estaciones receptoras se puedan sincronizar con el emisor e interpreten correctamente el contenido de la trama enviada. Además, para que se reconozca adecuadamente el final de la trama  y no se confunda con el principio de la siguiente se debe mantener un silencio mínimo equivalente a 12 bytes al final de cada trama. Por tanto la longitud de la trama a nivel físico es siempre 20 bytes más que la longitud a nivel MAC. </a:t>
            </a:r>
          </a:p>
        </p:txBody>
      </p:sp>
    </p:spTree>
    <p:extLst>
      <p:ext uri="{BB962C8B-B14F-4D97-AF65-F5344CB8AC3E}">
        <p14:creationId xmlns:p14="http://schemas.microsoft.com/office/powerpoint/2010/main" val="3044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p:spPr>
        <p:txBody>
          <a:bodyPr/>
          <a:lstStyle/>
          <a:p>
            <a:r>
              <a:rPr lang="es-ES" smtClean="0"/>
              <a:t>Puentes y Conmutadores LAN</a:t>
            </a:r>
          </a:p>
        </p:txBody>
      </p:sp>
      <p:sp>
        <p:nvSpPr>
          <p:cNvPr id="185347" name="Rectangle 6"/>
          <p:cNvSpPr>
            <a:spLocks noGrp="1" noChangeArrowheads="1"/>
          </p:cNvSpPr>
          <p:nvPr>
            <p:ph type="ftr" sz="quarter" idx="4"/>
          </p:nvPr>
        </p:nvSpPr>
        <p:spPr>
          <a:noFill/>
        </p:spPr>
        <p:txBody>
          <a:bodyPr/>
          <a:lstStyle/>
          <a:p>
            <a:r>
              <a:rPr lang="es-ES" smtClean="0"/>
              <a:t>Redes</a:t>
            </a:r>
          </a:p>
        </p:txBody>
      </p:sp>
      <p:sp>
        <p:nvSpPr>
          <p:cNvPr id="185348" name="Rectangle 7"/>
          <p:cNvSpPr>
            <a:spLocks noGrp="1" noChangeArrowheads="1"/>
          </p:cNvSpPr>
          <p:nvPr>
            <p:ph type="sldNum" sz="quarter" idx="5"/>
          </p:nvPr>
        </p:nvSpPr>
        <p:spPr>
          <a:noFill/>
        </p:spPr>
        <p:txBody>
          <a:bodyPr/>
          <a:lstStyle/>
          <a:p>
            <a:r>
              <a:rPr lang="es-ES" smtClean="0"/>
              <a:t>1-</a:t>
            </a:r>
            <a:fld id="{37B2E741-DCB7-4918-979F-8C111FAD065D}" type="slidenum">
              <a:rPr lang="es-ES" smtClean="0"/>
              <a:pPr/>
              <a:t>23</a:t>
            </a:fld>
            <a:endParaRPr lang="es-ES" smtClean="0"/>
          </a:p>
        </p:txBody>
      </p:sp>
      <p:sp>
        <p:nvSpPr>
          <p:cNvPr id="185349" name="Rectangle 2"/>
          <p:cNvSpPr>
            <a:spLocks noGrp="1" noRot="1" noChangeAspect="1" noChangeArrowheads="1" noTextEdit="1"/>
          </p:cNvSpPr>
          <p:nvPr>
            <p:ph type="sldImg"/>
          </p:nvPr>
        </p:nvSpPr>
        <p:spPr>
          <a:ln/>
        </p:spPr>
      </p:sp>
      <p:sp>
        <p:nvSpPr>
          <p:cNvPr id="1853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61619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noFill/>
        </p:spPr>
        <p:txBody>
          <a:bodyPr/>
          <a:lstStyle/>
          <a:p>
            <a:r>
              <a:rPr lang="es-ES" smtClean="0"/>
              <a:t>Puentes y Conmutadores LAN</a:t>
            </a:r>
          </a:p>
        </p:txBody>
      </p:sp>
      <p:sp>
        <p:nvSpPr>
          <p:cNvPr id="186371" name="Rectangle 6"/>
          <p:cNvSpPr>
            <a:spLocks noGrp="1" noChangeArrowheads="1"/>
          </p:cNvSpPr>
          <p:nvPr>
            <p:ph type="ftr" sz="quarter" idx="4"/>
          </p:nvPr>
        </p:nvSpPr>
        <p:spPr>
          <a:noFill/>
        </p:spPr>
        <p:txBody>
          <a:bodyPr/>
          <a:lstStyle/>
          <a:p>
            <a:r>
              <a:rPr lang="es-ES" smtClean="0"/>
              <a:t>Redes</a:t>
            </a:r>
          </a:p>
        </p:txBody>
      </p:sp>
      <p:sp>
        <p:nvSpPr>
          <p:cNvPr id="186372" name="Rectangle 7"/>
          <p:cNvSpPr>
            <a:spLocks noGrp="1" noChangeArrowheads="1"/>
          </p:cNvSpPr>
          <p:nvPr>
            <p:ph type="sldNum" sz="quarter" idx="5"/>
          </p:nvPr>
        </p:nvSpPr>
        <p:spPr>
          <a:noFill/>
        </p:spPr>
        <p:txBody>
          <a:bodyPr/>
          <a:lstStyle/>
          <a:p>
            <a:r>
              <a:rPr lang="es-ES" smtClean="0"/>
              <a:t>1-</a:t>
            </a:r>
            <a:fld id="{93B3A096-C7A9-49C4-97DC-5E186CC8EE3D}" type="slidenum">
              <a:rPr lang="es-ES" smtClean="0"/>
              <a:pPr/>
              <a:t>24</a:t>
            </a:fld>
            <a:endParaRPr lang="es-ES" smtClean="0"/>
          </a:p>
        </p:txBody>
      </p:sp>
      <p:sp>
        <p:nvSpPr>
          <p:cNvPr id="186373" name="Rectangle 2"/>
          <p:cNvSpPr>
            <a:spLocks noGrp="1" noRot="1" noChangeAspect="1" noChangeArrowheads="1" noTextEdit="1"/>
          </p:cNvSpPr>
          <p:nvPr>
            <p:ph type="sldImg"/>
          </p:nvPr>
        </p:nvSpPr>
        <p:spPr>
          <a:xfrm>
            <a:off x="920750" y="742950"/>
            <a:ext cx="4953000" cy="3714750"/>
          </a:xfrm>
          <a:ln/>
        </p:spPr>
      </p:sp>
      <p:sp>
        <p:nvSpPr>
          <p:cNvPr id="186374" name="Rectangle 3"/>
          <p:cNvSpPr>
            <a:spLocks noGrp="1" noChangeArrowheads="1"/>
          </p:cNvSpPr>
          <p:nvPr>
            <p:ph type="body" idx="1"/>
          </p:nvPr>
        </p:nvSpPr>
        <p:spPr>
          <a:xfrm>
            <a:off x="660947" y="4666516"/>
            <a:ext cx="5385313" cy="4822988"/>
          </a:xfrm>
          <a:noFill/>
          <a:ln/>
        </p:spPr>
        <p:txBody>
          <a:bodyPr/>
          <a:lstStyle/>
          <a:p>
            <a:pPr eaLnBrk="1" hangingPunct="1"/>
            <a:r>
              <a:rPr lang="es-ES" dirty="0" smtClean="0"/>
              <a:t>Para la Ethernet original </a:t>
            </a:r>
            <a:r>
              <a:rPr lang="es-ES" dirty="0" err="1" smtClean="0"/>
              <a:t>Metcalfe</a:t>
            </a:r>
            <a:r>
              <a:rPr lang="es-ES" dirty="0" smtClean="0"/>
              <a:t> ideó unas direcciones de 6 bytes organizadas en un prefijo y un sufijo, de tres bytes cada uno. El prefijo, llamado OUI (</a:t>
            </a:r>
            <a:r>
              <a:rPr lang="es-ES" dirty="0" err="1" smtClean="0"/>
              <a:t>Organizationally</a:t>
            </a:r>
            <a:r>
              <a:rPr lang="es-ES" dirty="0" smtClean="0"/>
              <a:t> </a:t>
            </a:r>
            <a:r>
              <a:rPr lang="es-ES" dirty="0" err="1" smtClean="0"/>
              <a:t>Unique</a:t>
            </a:r>
            <a:r>
              <a:rPr lang="es-ES" dirty="0" smtClean="0"/>
              <a:t> </a:t>
            </a:r>
            <a:r>
              <a:rPr lang="es-ES" dirty="0" err="1" smtClean="0"/>
              <a:t>identifier</a:t>
            </a:r>
            <a:r>
              <a:rPr lang="es-ES" dirty="0" smtClean="0"/>
              <a:t>), identifica al fabricante de la interfaz. El sufijo identifica a la interfaz concreta. Un administrador de </a:t>
            </a:r>
            <a:r>
              <a:rPr lang="es-ES" dirty="0" err="1" smtClean="0"/>
              <a:t>OUIs</a:t>
            </a:r>
            <a:r>
              <a:rPr lang="es-ES" dirty="0" smtClean="0"/>
              <a:t> se encarga de repartir prefijos a los fabricantes que lo soliciten, y cada fabricante se encarga de administrar los sufijos dentro de su prefijo. Por este sencillo mecanismo se asegura que todas las direcciones sean globalmente (es decir mundialmente) únicas, evitando el grave problema de la  duplicidad de direcciones.</a:t>
            </a:r>
          </a:p>
          <a:p>
            <a:pPr eaLnBrk="1" hangingPunct="1"/>
            <a:r>
              <a:rPr lang="es-ES" dirty="0" smtClean="0"/>
              <a:t>Los dos primeros bits del primer byte de la dirección MAC tienen significados especiales. En las redes que utilizan formato </a:t>
            </a:r>
            <a:r>
              <a:rPr lang="es-ES" dirty="0" err="1" smtClean="0"/>
              <a:t>little-endian</a:t>
            </a:r>
            <a:r>
              <a:rPr lang="es-ES" dirty="0" smtClean="0"/>
              <a:t> estos bits se encuentran efectivamente en las posiciones 1 y 2 del primer byte, mientras que en las redes que, como Ethernet, utilizan formato </a:t>
            </a:r>
            <a:r>
              <a:rPr lang="es-ES" dirty="0" err="1" smtClean="0"/>
              <a:t>big-endian</a:t>
            </a:r>
            <a:r>
              <a:rPr lang="es-ES" dirty="0" smtClean="0"/>
              <a:t>, estos bits se encuentran en las posiciones 7 y 8, como se muestra en la figura.</a:t>
            </a:r>
          </a:p>
          <a:p>
            <a:pPr eaLnBrk="1" hangingPunct="1"/>
            <a:r>
              <a:rPr lang="es-ES" dirty="0" smtClean="0"/>
              <a:t>Cuando el primer bit vale 0 indica que se trata de una dirección individual o </a:t>
            </a:r>
            <a:r>
              <a:rPr lang="es-ES" dirty="0" err="1" smtClean="0"/>
              <a:t>unicast</a:t>
            </a:r>
            <a:r>
              <a:rPr lang="es-ES" dirty="0" smtClean="0"/>
              <a:t>. Si vale 1 indica que se trata de una dirección de grupo (</a:t>
            </a:r>
            <a:r>
              <a:rPr lang="es-ES" dirty="0" err="1" smtClean="0"/>
              <a:t>multicast</a:t>
            </a:r>
            <a:r>
              <a:rPr lang="es-ES" dirty="0" smtClean="0"/>
              <a:t> o </a:t>
            </a:r>
            <a:r>
              <a:rPr lang="es-ES" dirty="0" err="1" smtClean="0"/>
              <a:t>broadcast</a:t>
            </a:r>
            <a:r>
              <a:rPr lang="es-ES" dirty="0" smtClean="0"/>
              <a:t>).</a:t>
            </a:r>
          </a:p>
          <a:p>
            <a:pPr eaLnBrk="1" hangingPunct="1"/>
            <a:r>
              <a:rPr lang="es-ES" dirty="0" smtClean="0"/>
              <a:t>Si el segundo bit vale 0 indica que se trata de una dirección global, si vale 1 es una dirección local. Las direcciones globales son las que siguen el esquema de prefijo-sufijo antes descrito, y son las que van grabadas en el hardware. Las direcciones locales son elegidas por el administrador de la LAN y asignadas por software cuando interesa emplear direcciones diferentes de las que van escritas en el hardware. En este caso es el administrador de la LAN el que debe asegurarse de no asignar direcciones duplicadas. </a:t>
            </a:r>
          </a:p>
          <a:p>
            <a:pPr eaLnBrk="1" hangingPunct="1"/>
            <a:endParaRPr lang="es-ES" dirty="0" smtClean="0"/>
          </a:p>
        </p:txBody>
      </p:sp>
    </p:spTree>
    <p:extLst>
      <p:ext uri="{BB962C8B-B14F-4D97-AF65-F5344CB8AC3E}">
        <p14:creationId xmlns:p14="http://schemas.microsoft.com/office/powerpoint/2010/main" val="3249372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a:noFill/>
        </p:spPr>
        <p:txBody>
          <a:bodyPr/>
          <a:lstStyle/>
          <a:p>
            <a:r>
              <a:rPr lang="es-ES" smtClean="0"/>
              <a:t>Puentes y Conmutadores LAN</a:t>
            </a:r>
          </a:p>
        </p:txBody>
      </p:sp>
      <p:sp>
        <p:nvSpPr>
          <p:cNvPr id="187395" name="Rectangle 6"/>
          <p:cNvSpPr>
            <a:spLocks noGrp="1" noChangeArrowheads="1"/>
          </p:cNvSpPr>
          <p:nvPr>
            <p:ph type="ftr" sz="quarter" idx="4"/>
          </p:nvPr>
        </p:nvSpPr>
        <p:spPr>
          <a:noFill/>
        </p:spPr>
        <p:txBody>
          <a:bodyPr/>
          <a:lstStyle/>
          <a:p>
            <a:r>
              <a:rPr lang="es-ES" smtClean="0"/>
              <a:t>Redes</a:t>
            </a:r>
          </a:p>
        </p:txBody>
      </p:sp>
      <p:sp>
        <p:nvSpPr>
          <p:cNvPr id="187396" name="Rectangle 7"/>
          <p:cNvSpPr>
            <a:spLocks noGrp="1" noChangeArrowheads="1"/>
          </p:cNvSpPr>
          <p:nvPr>
            <p:ph type="sldNum" sz="quarter" idx="5"/>
          </p:nvPr>
        </p:nvSpPr>
        <p:spPr>
          <a:noFill/>
        </p:spPr>
        <p:txBody>
          <a:bodyPr/>
          <a:lstStyle/>
          <a:p>
            <a:r>
              <a:rPr lang="es-ES" smtClean="0"/>
              <a:t>1-</a:t>
            </a:r>
            <a:fld id="{BC7340F8-9BAC-4ED8-BFF6-8AD0BAC7F051}" type="slidenum">
              <a:rPr lang="es-ES" smtClean="0"/>
              <a:pPr/>
              <a:t>25</a:t>
            </a:fld>
            <a:endParaRPr lang="es-ES" smtClean="0"/>
          </a:p>
        </p:txBody>
      </p:sp>
      <p:sp>
        <p:nvSpPr>
          <p:cNvPr id="187397" name="Rectangle 2"/>
          <p:cNvSpPr>
            <a:spLocks noGrp="1" noRot="1" noChangeAspect="1" noChangeArrowheads="1" noTextEdit="1"/>
          </p:cNvSpPr>
          <p:nvPr>
            <p:ph type="sldImg"/>
          </p:nvPr>
        </p:nvSpPr>
        <p:spPr>
          <a:ln/>
        </p:spPr>
      </p:sp>
      <p:sp>
        <p:nvSpPr>
          <p:cNvPr id="187398" name="Rectangle 3"/>
          <p:cNvSpPr>
            <a:spLocks noGrp="1" noChangeArrowheads="1"/>
          </p:cNvSpPr>
          <p:nvPr>
            <p:ph type="body" idx="1"/>
          </p:nvPr>
        </p:nvSpPr>
        <p:spPr>
          <a:noFill/>
          <a:ln/>
        </p:spPr>
        <p:txBody>
          <a:bodyPr/>
          <a:lstStyle/>
          <a:p>
            <a:pPr eaLnBrk="1" hangingPunct="1"/>
            <a:r>
              <a:rPr lang="es-ES" smtClean="0"/>
              <a:t>Inicialmente las direcciones MAC de 6 bytes eran utilizaadas únicamente por Ethernet. Consecuentemente los OUIs eran asignados y administrados por Xerox. Más tarde este formato fue adoptado por el IEEE como parte general del estándar 802, motivo por el cual el IEEE pasó a encargarse de la administración de los OUIs.</a:t>
            </a:r>
          </a:p>
          <a:p>
            <a:pPr eaLnBrk="1" hangingPunct="1"/>
            <a:endParaRPr lang="es-ES" smtClean="0"/>
          </a:p>
        </p:txBody>
      </p:sp>
    </p:spTree>
    <p:extLst>
      <p:ext uri="{BB962C8B-B14F-4D97-AF65-F5344CB8AC3E}">
        <p14:creationId xmlns:p14="http://schemas.microsoft.com/office/powerpoint/2010/main" val="140425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p:spPr>
        <p:txBody>
          <a:bodyPr/>
          <a:lstStyle/>
          <a:p>
            <a:r>
              <a:rPr lang="es-ES" smtClean="0"/>
              <a:t>Puentes y Conmutadores LAN</a:t>
            </a:r>
          </a:p>
        </p:txBody>
      </p:sp>
      <p:sp>
        <p:nvSpPr>
          <p:cNvPr id="188419" name="Rectangle 6"/>
          <p:cNvSpPr>
            <a:spLocks noGrp="1" noChangeArrowheads="1"/>
          </p:cNvSpPr>
          <p:nvPr>
            <p:ph type="ftr" sz="quarter" idx="4"/>
          </p:nvPr>
        </p:nvSpPr>
        <p:spPr>
          <a:noFill/>
        </p:spPr>
        <p:txBody>
          <a:bodyPr/>
          <a:lstStyle/>
          <a:p>
            <a:r>
              <a:rPr lang="es-ES" smtClean="0"/>
              <a:t>Redes</a:t>
            </a:r>
          </a:p>
        </p:txBody>
      </p:sp>
      <p:sp>
        <p:nvSpPr>
          <p:cNvPr id="188420" name="Rectangle 7"/>
          <p:cNvSpPr>
            <a:spLocks noGrp="1" noChangeArrowheads="1"/>
          </p:cNvSpPr>
          <p:nvPr>
            <p:ph type="sldNum" sz="quarter" idx="5"/>
          </p:nvPr>
        </p:nvSpPr>
        <p:spPr>
          <a:noFill/>
        </p:spPr>
        <p:txBody>
          <a:bodyPr/>
          <a:lstStyle/>
          <a:p>
            <a:r>
              <a:rPr lang="es-ES" smtClean="0"/>
              <a:t>1-</a:t>
            </a:r>
            <a:fld id="{4FC3F9FB-18D7-44BA-8625-9AF9C3D8CB0C}" type="slidenum">
              <a:rPr lang="es-ES" smtClean="0"/>
              <a:pPr/>
              <a:t>26</a:t>
            </a:fld>
            <a:endParaRPr lang="es-ES" smtClean="0"/>
          </a:p>
        </p:txBody>
      </p:sp>
      <p:sp>
        <p:nvSpPr>
          <p:cNvPr id="188421" name="Rectangle 2"/>
          <p:cNvSpPr>
            <a:spLocks noGrp="1" noRot="1" noChangeAspect="1" noChangeArrowheads="1" noTextEdit="1"/>
          </p:cNvSpPr>
          <p:nvPr>
            <p:ph type="sldImg"/>
          </p:nvPr>
        </p:nvSpPr>
        <p:spPr>
          <a:ln/>
        </p:spPr>
      </p:sp>
      <p:sp>
        <p:nvSpPr>
          <p:cNvPr id="1884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2671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p:cNvSpPr>
            <a:spLocks noGrp="1" noRot="1" noChangeAspect="1" noTextEdit="1"/>
          </p:cNvSpPr>
          <p:nvPr>
            <p:ph type="sldImg"/>
          </p:nvPr>
        </p:nvSpPr>
        <p:spPr>
          <a:ln/>
        </p:spPr>
      </p:sp>
      <p:sp>
        <p:nvSpPr>
          <p:cNvPr id="189443" name="2 Marcador de notas"/>
          <p:cNvSpPr>
            <a:spLocks noGrp="1"/>
          </p:cNvSpPr>
          <p:nvPr>
            <p:ph type="body" idx="1"/>
          </p:nvPr>
        </p:nvSpPr>
        <p:spPr>
          <a:noFill/>
          <a:ln/>
        </p:spPr>
        <p:txBody>
          <a:bodyPr/>
          <a:lstStyle/>
          <a:p>
            <a:endParaRPr lang="es-ES" smtClean="0"/>
          </a:p>
        </p:txBody>
      </p:sp>
      <p:sp>
        <p:nvSpPr>
          <p:cNvPr id="189444" name="3 Marcador de encabezado"/>
          <p:cNvSpPr>
            <a:spLocks noGrp="1"/>
          </p:cNvSpPr>
          <p:nvPr>
            <p:ph type="hdr" sz="quarter"/>
          </p:nvPr>
        </p:nvSpPr>
        <p:spPr>
          <a:noFill/>
        </p:spPr>
        <p:txBody>
          <a:bodyPr/>
          <a:lstStyle/>
          <a:p>
            <a:r>
              <a:rPr lang="es-ES" smtClean="0"/>
              <a:t>Puentes y Conmutadores LAN</a:t>
            </a:r>
          </a:p>
        </p:txBody>
      </p:sp>
      <p:sp>
        <p:nvSpPr>
          <p:cNvPr id="189445" name="4 Marcador de pie de página"/>
          <p:cNvSpPr>
            <a:spLocks noGrp="1"/>
          </p:cNvSpPr>
          <p:nvPr>
            <p:ph type="ftr" sz="quarter" idx="4"/>
          </p:nvPr>
        </p:nvSpPr>
        <p:spPr>
          <a:noFill/>
        </p:spPr>
        <p:txBody>
          <a:bodyPr/>
          <a:lstStyle/>
          <a:p>
            <a:r>
              <a:rPr lang="es-ES" smtClean="0"/>
              <a:t>Redes</a:t>
            </a:r>
          </a:p>
        </p:txBody>
      </p:sp>
      <p:sp>
        <p:nvSpPr>
          <p:cNvPr id="189446" name="5 Marcador de número de diapositiva"/>
          <p:cNvSpPr>
            <a:spLocks noGrp="1"/>
          </p:cNvSpPr>
          <p:nvPr>
            <p:ph type="sldNum" sz="quarter" idx="5"/>
          </p:nvPr>
        </p:nvSpPr>
        <p:spPr>
          <a:noFill/>
        </p:spPr>
        <p:txBody>
          <a:bodyPr/>
          <a:lstStyle/>
          <a:p>
            <a:r>
              <a:rPr lang="es-ES" smtClean="0"/>
              <a:t>1-</a:t>
            </a:r>
            <a:fld id="{DA3A1181-849E-4BEB-B0BD-F9798CD0D51D}" type="slidenum">
              <a:rPr lang="es-ES" smtClean="0"/>
              <a:pPr/>
              <a:t>27</a:t>
            </a:fld>
            <a:endParaRPr lang="es-ES" smtClean="0"/>
          </a:p>
        </p:txBody>
      </p:sp>
    </p:spTree>
    <p:extLst>
      <p:ext uri="{BB962C8B-B14F-4D97-AF65-F5344CB8AC3E}">
        <p14:creationId xmlns:p14="http://schemas.microsoft.com/office/powerpoint/2010/main" val="3038706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noFill/>
        </p:spPr>
        <p:txBody>
          <a:bodyPr/>
          <a:lstStyle/>
          <a:p>
            <a:r>
              <a:rPr lang="es-ES" smtClean="0"/>
              <a:t>Puentes y Conmutadores LAN</a:t>
            </a:r>
          </a:p>
        </p:txBody>
      </p:sp>
      <p:sp>
        <p:nvSpPr>
          <p:cNvPr id="190467" name="Rectangle 6"/>
          <p:cNvSpPr>
            <a:spLocks noGrp="1" noChangeArrowheads="1"/>
          </p:cNvSpPr>
          <p:nvPr>
            <p:ph type="ftr" sz="quarter" idx="4"/>
          </p:nvPr>
        </p:nvSpPr>
        <p:spPr>
          <a:noFill/>
        </p:spPr>
        <p:txBody>
          <a:bodyPr/>
          <a:lstStyle/>
          <a:p>
            <a:r>
              <a:rPr lang="es-ES" smtClean="0"/>
              <a:t>Redes</a:t>
            </a:r>
          </a:p>
        </p:txBody>
      </p:sp>
      <p:sp>
        <p:nvSpPr>
          <p:cNvPr id="190468" name="Rectangle 7"/>
          <p:cNvSpPr>
            <a:spLocks noGrp="1" noChangeArrowheads="1"/>
          </p:cNvSpPr>
          <p:nvPr>
            <p:ph type="sldNum" sz="quarter" idx="5"/>
          </p:nvPr>
        </p:nvSpPr>
        <p:spPr>
          <a:noFill/>
        </p:spPr>
        <p:txBody>
          <a:bodyPr/>
          <a:lstStyle/>
          <a:p>
            <a:r>
              <a:rPr lang="es-ES" smtClean="0"/>
              <a:t>1-</a:t>
            </a:r>
            <a:fld id="{027DF5CF-E5F7-433A-9517-007EB6B257CA}" type="slidenum">
              <a:rPr lang="es-ES" smtClean="0"/>
              <a:pPr/>
              <a:t>28</a:t>
            </a:fld>
            <a:endParaRPr lang="es-ES" smtClean="0"/>
          </a:p>
        </p:txBody>
      </p:sp>
      <p:sp>
        <p:nvSpPr>
          <p:cNvPr id="190469" name="Rectangle 2"/>
          <p:cNvSpPr>
            <a:spLocks noGrp="1" noRot="1" noChangeAspect="1" noChangeArrowheads="1" noTextEdit="1"/>
          </p:cNvSpPr>
          <p:nvPr>
            <p:ph type="sldImg"/>
          </p:nvPr>
        </p:nvSpPr>
        <p:spPr>
          <a:ln/>
        </p:spPr>
      </p:sp>
      <p:sp>
        <p:nvSpPr>
          <p:cNvPr id="1904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789670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p:spPr>
        <p:txBody>
          <a:bodyPr/>
          <a:lstStyle/>
          <a:p>
            <a:r>
              <a:rPr lang="es-ES" smtClean="0"/>
              <a:t>Puentes y Conmutadores LAN</a:t>
            </a:r>
          </a:p>
        </p:txBody>
      </p:sp>
      <p:sp>
        <p:nvSpPr>
          <p:cNvPr id="191491" name="Rectangle 6"/>
          <p:cNvSpPr>
            <a:spLocks noGrp="1" noChangeArrowheads="1"/>
          </p:cNvSpPr>
          <p:nvPr>
            <p:ph type="ftr" sz="quarter" idx="4"/>
          </p:nvPr>
        </p:nvSpPr>
        <p:spPr>
          <a:noFill/>
        </p:spPr>
        <p:txBody>
          <a:bodyPr/>
          <a:lstStyle/>
          <a:p>
            <a:r>
              <a:rPr lang="es-ES" smtClean="0"/>
              <a:t>Redes</a:t>
            </a:r>
          </a:p>
        </p:txBody>
      </p:sp>
      <p:sp>
        <p:nvSpPr>
          <p:cNvPr id="191492" name="Rectangle 7"/>
          <p:cNvSpPr>
            <a:spLocks noGrp="1" noChangeArrowheads="1"/>
          </p:cNvSpPr>
          <p:nvPr>
            <p:ph type="sldNum" sz="quarter" idx="5"/>
          </p:nvPr>
        </p:nvSpPr>
        <p:spPr>
          <a:noFill/>
        </p:spPr>
        <p:txBody>
          <a:bodyPr/>
          <a:lstStyle/>
          <a:p>
            <a:r>
              <a:rPr lang="es-ES" smtClean="0"/>
              <a:t>1-</a:t>
            </a:r>
            <a:fld id="{5AE981A8-9F1F-4DA8-BEF1-6F3060C47081}" type="slidenum">
              <a:rPr lang="es-ES" smtClean="0"/>
              <a:pPr/>
              <a:t>29</a:t>
            </a:fld>
            <a:endParaRPr lang="es-ES" smtClean="0"/>
          </a:p>
        </p:txBody>
      </p:sp>
      <p:sp>
        <p:nvSpPr>
          <p:cNvPr id="191493" name="Rectangle 2"/>
          <p:cNvSpPr>
            <a:spLocks noGrp="1" noRot="1" noChangeAspect="1" noChangeArrowheads="1" noTextEdit="1"/>
          </p:cNvSpPr>
          <p:nvPr>
            <p:ph type="sldImg"/>
          </p:nvPr>
        </p:nvSpPr>
        <p:spPr>
          <a:ln/>
        </p:spPr>
      </p:sp>
      <p:sp>
        <p:nvSpPr>
          <p:cNvPr id="1914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78813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p:spPr>
        <p:txBody>
          <a:bodyPr/>
          <a:lstStyle/>
          <a:p>
            <a:r>
              <a:rPr lang="es-ES" smtClean="0"/>
              <a:t>Puentes y Conmutadores LAN</a:t>
            </a:r>
          </a:p>
        </p:txBody>
      </p:sp>
      <p:sp>
        <p:nvSpPr>
          <p:cNvPr id="161795" name="Rectangle 6"/>
          <p:cNvSpPr>
            <a:spLocks noGrp="1" noChangeArrowheads="1"/>
          </p:cNvSpPr>
          <p:nvPr>
            <p:ph type="ftr" sz="quarter" idx="4"/>
          </p:nvPr>
        </p:nvSpPr>
        <p:spPr>
          <a:noFill/>
        </p:spPr>
        <p:txBody>
          <a:bodyPr/>
          <a:lstStyle/>
          <a:p>
            <a:r>
              <a:rPr lang="es-ES" smtClean="0"/>
              <a:t>Redes</a:t>
            </a:r>
          </a:p>
        </p:txBody>
      </p:sp>
      <p:sp>
        <p:nvSpPr>
          <p:cNvPr id="161796" name="Rectangle 7"/>
          <p:cNvSpPr>
            <a:spLocks noGrp="1" noChangeArrowheads="1"/>
          </p:cNvSpPr>
          <p:nvPr>
            <p:ph type="sldNum" sz="quarter" idx="5"/>
          </p:nvPr>
        </p:nvSpPr>
        <p:spPr>
          <a:noFill/>
        </p:spPr>
        <p:txBody>
          <a:bodyPr/>
          <a:lstStyle/>
          <a:p>
            <a:r>
              <a:rPr lang="es-ES" smtClean="0"/>
              <a:t>1-</a:t>
            </a:r>
            <a:fld id="{256D15A3-222C-4A5A-80FE-9B7C75628C19}" type="slidenum">
              <a:rPr lang="es-ES" smtClean="0"/>
              <a:pPr/>
              <a:t>3</a:t>
            </a:fld>
            <a:endParaRPr lang="es-ES" smtClean="0"/>
          </a:p>
        </p:txBody>
      </p:sp>
      <p:sp>
        <p:nvSpPr>
          <p:cNvPr id="161797" name="Rectangle 2"/>
          <p:cNvSpPr>
            <a:spLocks noGrp="1" noRot="1" noChangeAspect="1" noChangeArrowheads="1" noTextEdit="1"/>
          </p:cNvSpPr>
          <p:nvPr>
            <p:ph type="sldImg"/>
          </p:nvPr>
        </p:nvSpPr>
        <p:spPr>
          <a:xfrm>
            <a:off x="565150" y="488950"/>
            <a:ext cx="5664200" cy="4249738"/>
          </a:xfrm>
          <a:ln/>
        </p:spPr>
      </p:sp>
      <p:sp>
        <p:nvSpPr>
          <p:cNvPr id="161798" name="Rectangle 3"/>
          <p:cNvSpPr>
            <a:spLocks noGrp="1" noChangeArrowheads="1"/>
          </p:cNvSpPr>
          <p:nvPr>
            <p:ph type="body" idx="1"/>
          </p:nvPr>
        </p:nvSpPr>
        <p:spPr>
          <a:xfrm>
            <a:off x="505770" y="4965733"/>
            <a:ext cx="5803636" cy="4462793"/>
          </a:xfrm>
          <a:noFill/>
          <a:ln/>
        </p:spPr>
        <p:txBody>
          <a:bodyPr/>
          <a:lstStyle/>
          <a:p>
            <a:pPr eaLnBrk="1" hangingPunct="1"/>
            <a:r>
              <a:rPr lang="es-ES" dirty="0" smtClean="0"/>
              <a:t>Generalmente las redes telemáticas se describen siguiendo el modelo de referencia OSI (Open </a:t>
            </a:r>
            <a:r>
              <a:rPr lang="es-ES" dirty="0" err="1" smtClean="0"/>
              <a:t>Systems</a:t>
            </a:r>
            <a:r>
              <a:rPr lang="es-ES" dirty="0" smtClean="0"/>
              <a:t> </a:t>
            </a:r>
            <a:r>
              <a:rPr lang="es-ES" dirty="0" err="1" smtClean="0"/>
              <a:t>Interconnect</a:t>
            </a:r>
            <a:r>
              <a:rPr lang="es-ES" dirty="0" smtClean="0"/>
              <a:t>) que utiliza 7 capas. Sin embargo en el modelo utilizado en Internet las capas de sesión y de presentación se suelen ignorar, quedando sus funciones asumidas por las capas de transporte y de aplicación. Por otro lado en Internet se intenta minimizar la interacción con la capa física, que en cierto modo se puede considerar parte de la capa de enlace. Por todo esto podemos hablar en Internet de un modelo de 4 capas y media.</a:t>
            </a:r>
          </a:p>
        </p:txBody>
      </p:sp>
    </p:spTree>
    <p:extLst>
      <p:ext uri="{BB962C8B-B14F-4D97-AF65-F5344CB8AC3E}">
        <p14:creationId xmlns:p14="http://schemas.microsoft.com/office/powerpoint/2010/main" val="894410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3"/>
          <p:cNvSpPr>
            <a:spLocks noGrp="1" noChangeArrowheads="1"/>
          </p:cNvSpPr>
          <p:nvPr>
            <p:ph type="hdr" sz="quarter"/>
          </p:nvPr>
        </p:nvSpPr>
        <p:spPr>
          <a:noFill/>
        </p:spPr>
        <p:txBody>
          <a:bodyPr/>
          <a:lstStyle/>
          <a:p>
            <a:r>
              <a:rPr lang="es-ES" smtClean="0"/>
              <a:t>Redes Locales</a:t>
            </a:r>
          </a:p>
        </p:txBody>
      </p:sp>
      <p:sp>
        <p:nvSpPr>
          <p:cNvPr id="192515" name="Rectangle 18"/>
          <p:cNvSpPr>
            <a:spLocks noGrp="1" noChangeArrowheads="1"/>
          </p:cNvSpPr>
          <p:nvPr>
            <p:ph type="sldNum" sz="quarter" idx="5"/>
          </p:nvPr>
        </p:nvSpPr>
        <p:spPr>
          <a:noFill/>
        </p:spPr>
        <p:txBody>
          <a:bodyPr/>
          <a:lstStyle/>
          <a:p>
            <a:fld id="{42E524F3-96B3-4A3A-85AB-84C374292011}" type="slidenum">
              <a:rPr lang="es-ES" smtClean="0"/>
              <a:pPr/>
              <a:t>30</a:t>
            </a:fld>
            <a:endParaRPr lang="es-ES" smtClean="0"/>
          </a:p>
        </p:txBody>
      </p:sp>
      <p:sp>
        <p:nvSpPr>
          <p:cNvPr id="192516" name="Rectangle 2"/>
          <p:cNvSpPr>
            <a:spLocks noGrp="1" noRot="1" noChangeAspect="1" noChangeArrowheads="1" noTextEdit="1"/>
          </p:cNvSpPr>
          <p:nvPr>
            <p:ph type="sldImg"/>
          </p:nvPr>
        </p:nvSpPr>
        <p:spPr>
          <a:xfrm>
            <a:off x="565150" y="488950"/>
            <a:ext cx="5664200" cy="4248150"/>
          </a:xfrm>
          <a:ln/>
        </p:spPr>
      </p:sp>
      <p:sp>
        <p:nvSpPr>
          <p:cNvPr id="192517"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323840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p:spPr>
        <p:txBody>
          <a:bodyPr/>
          <a:lstStyle/>
          <a:p>
            <a:r>
              <a:rPr lang="es-ES" smtClean="0"/>
              <a:t>Puentes y Conmutadores LAN</a:t>
            </a:r>
          </a:p>
        </p:txBody>
      </p:sp>
      <p:sp>
        <p:nvSpPr>
          <p:cNvPr id="193539" name="Rectangle 6"/>
          <p:cNvSpPr>
            <a:spLocks noGrp="1" noChangeArrowheads="1"/>
          </p:cNvSpPr>
          <p:nvPr>
            <p:ph type="ftr" sz="quarter" idx="4"/>
          </p:nvPr>
        </p:nvSpPr>
        <p:spPr>
          <a:noFill/>
        </p:spPr>
        <p:txBody>
          <a:bodyPr/>
          <a:lstStyle/>
          <a:p>
            <a:r>
              <a:rPr lang="es-ES" smtClean="0"/>
              <a:t>Redes</a:t>
            </a:r>
          </a:p>
        </p:txBody>
      </p:sp>
      <p:sp>
        <p:nvSpPr>
          <p:cNvPr id="193540" name="Rectangle 7"/>
          <p:cNvSpPr>
            <a:spLocks noGrp="1" noChangeArrowheads="1"/>
          </p:cNvSpPr>
          <p:nvPr>
            <p:ph type="sldNum" sz="quarter" idx="5"/>
          </p:nvPr>
        </p:nvSpPr>
        <p:spPr>
          <a:noFill/>
        </p:spPr>
        <p:txBody>
          <a:bodyPr/>
          <a:lstStyle/>
          <a:p>
            <a:r>
              <a:rPr lang="es-ES" smtClean="0"/>
              <a:t>1-</a:t>
            </a:r>
            <a:fld id="{DDFD3F13-1757-47F2-9BAC-16ACBAC7DC0D}" type="slidenum">
              <a:rPr lang="es-ES" smtClean="0"/>
              <a:pPr/>
              <a:t>31</a:t>
            </a:fld>
            <a:endParaRPr lang="es-ES" smtClean="0"/>
          </a:p>
        </p:txBody>
      </p:sp>
      <p:sp>
        <p:nvSpPr>
          <p:cNvPr id="193541" name="Rectangle 2"/>
          <p:cNvSpPr>
            <a:spLocks noGrp="1" noRot="1" noChangeAspect="1" noChangeArrowheads="1" noTextEdit="1"/>
          </p:cNvSpPr>
          <p:nvPr>
            <p:ph type="sldImg"/>
          </p:nvPr>
        </p:nvSpPr>
        <p:spPr>
          <a:ln/>
        </p:spPr>
      </p:sp>
      <p:sp>
        <p:nvSpPr>
          <p:cNvPr id="1935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31602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noFill/>
        </p:spPr>
        <p:txBody>
          <a:bodyPr/>
          <a:lstStyle/>
          <a:p>
            <a:r>
              <a:rPr lang="es-ES" smtClean="0"/>
              <a:t>Puentes y Conmutadores LAN</a:t>
            </a:r>
          </a:p>
        </p:txBody>
      </p:sp>
      <p:sp>
        <p:nvSpPr>
          <p:cNvPr id="194563" name="Rectangle 6"/>
          <p:cNvSpPr>
            <a:spLocks noGrp="1" noChangeArrowheads="1"/>
          </p:cNvSpPr>
          <p:nvPr>
            <p:ph type="ftr" sz="quarter" idx="4"/>
          </p:nvPr>
        </p:nvSpPr>
        <p:spPr>
          <a:noFill/>
        </p:spPr>
        <p:txBody>
          <a:bodyPr/>
          <a:lstStyle/>
          <a:p>
            <a:r>
              <a:rPr lang="es-ES" smtClean="0"/>
              <a:t>Redes</a:t>
            </a:r>
          </a:p>
        </p:txBody>
      </p:sp>
      <p:sp>
        <p:nvSpPr>
          <p:cNvPr id="194564" name="Rectangle 7"/>
          <p:cNvSpPr>
            <a:spLocks noGrp="1" noChangeArrowheads="1"/>
          </p:cNvSpPr>
          <p:nvPr>
            <p:ph type="sldNum" sz="quarter" idx="5"/>
          </p:nvPr>
        </p:nvSpPr>
        <p:spPr>
          <a:noFill/>
        </p:spPr>
        <p:txBody>
          <a:bodyPr/>
          <a:lstStyle/>
          <a:p>
            <a:r>
              <a:rPr lang="es-ES" smtClean="0"/>
              <a:t>1-</a:t>
            </a:r>
            <a:fld id="{FD5F398A-BED4-4406-B3BA-9D6C057F8659}" type="slidenum">
              <a:rPr lang="es-ES" smtClean="0"/>
              <a:pPr/>
              <a:t>32</a:t>
            </a:fld>
            <a:endParaRPr lang="es-ES" smtClean="0"/>
          </a:p>
        </p:txBody>
      </p:sp>
      <p:sp>
        <p:nvSpPr>
          <p:cNvPr id="194565" name="Rectangle 2"/>
          <p:cNvSpPr>
            <a:spLocks noGrp="1" noRot="1" noChangeAspect="1" noChangeArrowheads="1" noTextEdit="1"/>
          </p:cNvSpPr>
          <p:nvPr>
            <p:ph type="sldImg"/>
          </p:nvPr>
        </p:nvSpPr>
        <p:spPr>
          <a:ln/>
        </p:spPr>
      </p:sp>
      <p:sp>
        <p:nvSpPr>
          <p:cNvPr id="1945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29157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p:spPr>
        <p:txBody>
          <a:bodyPr/>
          <a:lstStyle/>
          <a:p>
            <a:r>
              <a:rPr lang="es-ES" smtClean="0"/>
              <a:t>Puentes y Conmutadores LAN</a:t>
            </a:r>
          </a:p>
        </p:txBody>
      </p:sp>
      <p:sp>
        <p:nvSpPr>
          <p:cNvPr id="197635" name="Rectangle 6"/>
          <p:cNvSpPr>
            <a:spLocks noGrp="1" noChangeArrowheads="1"/>
          </p:cNvSpPr>
          <p:nvPr>
            <p:ph type="ftr" sz="quarter" idx="4"/>
          </p:nvPr>
        </p:nvSpPr>
        <p:spPr>
          <a:noFill/>
        </p:spPr>
        <p:txBody>
          <a:bodyPr/>
          <a:lstStyle/>
          <a:p>
            <a:r>
              <a:rPr lang="es-ES" smtClean="0"/>
              <a:t>Redes</a:t>
            </a:r>
          </a:p>
        </p:txBody>
      </p:sp>
      <p:sp>
        <p:nvSpPr>
          <p:cNvPr id="197636" name="Rectangle 7"/>
          <p:cNvSpPr>
            <a:spLocks noGrp="1" noChangeArrowheads="1"/>
          </p:cNvSpPr>
          <p:nvPr>
            <p:ph type="sldNum" sz="quarter" idx="5"/>
          </p:nvPr>
        </p:nvSpPr>
        <p:spPr>
          <a:noFill/>
        </p:spPr>
        <p:txBody>
          <a:bodyPr/>
          <a:lstStyle/>
          <a:p>
            <a:r>
              <a:rPr lang="es-ES" smtClean="0"/>
              <a:t>1-</a:t>
            </a:r>
            <a:fld id="{B717386F-1368-4D5A-B4D0-9445C1504ED5}" type="slidenum">
              <a:rPr lang="es-ES" smtClean="0"/>
              <a:pPr/>
              <a:t>33</a:t>
            </a:fld>
            <a:endParaRPr lang="es-ES" smtClean="0"/>
          </a:p>
        </p:txBody>
      </p:sp>
      <p:sp>
        <p:nvSpPr>
          <p:cNvPr id="197637" name="Rectangle 2"/>
          <p:cNvSpPr>
            <a:spLocks noGrp="1" noRot="1" noChangeAspect="1" noChangeArrowheads="1" noTextEdit="1"/>
          </p:cNvSpPr>
          <p:nvPr>
            <p:ph type="sldImg"/>
          </p:nvPr>
        </p:nvSpPr>
        <p:spPr>
          <a:ln/>
        </p:spPr>
      </p:sp>
      <p:sp>
        <p:nvSpPr>
          <p:cNvPr id="1976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10472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a:noFill/>
        </p:spPr>
        <p:txBody>
          <a:bodyPr/>
          <a:lstStyle/>
          <a:p>
            <a:r>
              <a:rPr lang="es-ES" smtClean="0"/>
              <a:t>Puentes y Conmutadores LAN</a:t>
            </a:r>
          </a:p>
        </p:txBody>
      </p:sp>
      <p:sp>
        <p:nvSpPr>
          <p:cNvPr id="198659" name="Rectangle 6"/>
          <p:cNvSpPr>
            <a:spLocks noGrp="1" noChangeArrowheads="1"/>
          </p:cNvSpPr>
          <p:nvPr>
            <p:ph type="ftr" sz="quarter" idx="4"/>
          </p:nvPr>
        </p:nvSpPr>
        <p:spPr>
          <a:noFill/>
        </p:spPr>
        <p:txBody>
          <a:bodyPr/>
          <a:lstStyle/>
          <a:p>
            <a:r>
              <a:rPr lang="es-ES" smtClean="0"/>
              <a:t>Redes</a:t>
            </a:r>
          </a:p>
        </p:txBody>
      </p:sp>
      <p:sp>
        <p:nvSpPr>
          <p:cNvPr id="198660" name="Rectangle 7"/>
          <p:cNvSpPr>
            <a:spLocks noGrp="1" noChangeArrowheads="1"/>
          </p:cNvSpPr>
          <p:nvPr>
            <p:ph type="sldNum" sz="quarter" idx="5"/>
          </p:nvPr>
        </p:nvSpPr>
        <p:spPr>
          <a:noFill/>
        </p:spPr>
        <p:txBody>
          <a:bodyPr/>
          <a:lstStyle/>
          <a:p>
            <a:r>
              <a:rPr lang="es-ES" smtClean="0"/>
              <a:t>1-</a:t>
            </a:r>
            <a:fld id="{ACA30BF3-BD6B-4589-9681-8D7B4CD32ECE}" type="slidenum">
              <a:rPr lang="es-ES" smtClean="0"/>
              <a:pPr/>
              <a:t>34</a:t>
            </a:fld>
            <a:endParaRPr lang="es-ES" smtClean="0"/>
          </a:p>
        </p:txBody>
      </p:sp>
      <p:sp>
        <p:nvSpPr>
          <p:cNvPr id="198661" name="Rectangle 2"/>
          <p:cNvSpPr>
            <a:spLocks noGrp="1" noRot="1" noChangeAspect="1" noChangeArrowheads="1" noTextEdit="1"/>
          </p:cNvSpPr>
          <p:nvPr>
            <p:ph type="sldImg"/>
          </p:nvPr>
        </p:nvSpPr>
        <p:spPr>
          <a:ln/>
        </p:spPr>
      </p:sp>
      <p:sp>
        <p:nvSpPr>
          <p:cNvPr id="1986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619757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noFill/>
        </p:spPr>
        <p:txBody>
          <a:bodyPr/>
          <a:lstStyle/>
          <a:p>
            <a:r>
              <a:rPr lang="es-ES" smtClean="0"/>
              <a:t>Puentes y Conmutadores LAN</a:t>
            </a:r>
          </a:p>
        </p:txBody>
      </p:sp>
      <p:sp>
        <p:nvSpPr>
          <p:cNvPr id="199683" name="Rectangle 6"/>
          <p:cNvSpPr>
            <a:spLocks noGrp="1" noChangeArrowheads="1"/>
          </p:cNvSpPr>
          <p:nvPr>
            <p:ph type="ftr" sz="quarter" idx="4"/>
          </p:nvPr>
        </p:nvSpPr>
        <p:spPr>
          <a:noFill/>
        </p:spPr>
        <p:txBody>
          <a:bodyPr/>
          <a:lstStyle/>
          <a:p>
            <a:r>
              <a:rPr lang="es-ES" smtClean="0"/>
              <a:t>Redes</a:t>
            </a:r>
          </a:p>
        </p:txBody>
      </p:sp>
      <p:sp>
        <p:nvSpPr>
          <p:cNvPr id="199684" name="Rectangle 7"/>
          <p:cNvSpPr>
            <a:spLocks noGrp="1" noChangeArrowheads="1"/>
          </p:cNvSpPr>
          <p:nvPr>
            <p:ph type="sldNum" sz="quarter" idx="5"/>
          </p:nvPr>
        </p:nvSpPr>
        <p:spPr>
          <a:noFill/>
        </p:spPr>
        <p:txBody>
          <a:bodyPr/>
          <a:lstStyle/>
          <a:p>
            <a:r>
              <a:rPr lang="es-ES" smtClean="0"/>
              <a:t>1-</a:t>
            </a:r>
            <a:fld id="{21DB5068-7233-4187-96C9-4463194685C5}" type="slidenum">
              <a:rPr lang="es-ES" smtClean="0"/>
              <a:pPr/>
              <a:t>35</a:t>
            </a:fld>
            <a:endParaRPr lang="es-ES" smtClean="0"/>
          </a:p>
        </p:txBody>
      </p:sp>
      <p:sp>
        <p:nvSpPr>
          <p:cNvPr id="199685" name="Rectangle 2"/>
          <p:cNvSpPr>
            <a:spLocks noGrp="1" noRot="1" noChangeAspect="1" noChangeArrowheads="1" noTextEdit="1"/>
          </p:cNvSpPr>
          <p:nvPr>
            <p:ph type="sldImg"/>
          </p:nvPr>
        </p:nvSpPr>
        <p:spPr>
          <a:ln/>
        </p:spPr>
      </p:sp>
      <p:sp>
        <p:nvSpPr>
          <p:cNvPr id="1996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975102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noFill/>
        </p:spPr>
        <p:txBody>
          <a:bodyPr/>
          <a:lstStyle/>
          <a:p>
            <a:r>
              <a:rPr lang="es-ES" smtClean="0"/>
              <a:t>Puentes y Conmutadores LAN</a:t>
            </a:r>
          </a:p>
        </p:txBody>
      </p:sp>
      <p:sp>
        <p:nvSpPr>
          <p:cNvPr id="196611" name="Rectangle 6"/>
          <p:cNvSpPr>
            <a:spLocks noGrp="1" noChangeArrowheads="1"/>
          </p:cNvSpPr>
          <p:nvPr>
            <p:ph type="ftr" sz="quarter" idx="4"/>
          </p:nvPr>
        </p:nvSpPr>
        <p:spPr>
          <a:noFill/>
        </p:spPr>
        <p:txBody>
          <a:bodyPr/>
          <a:lstStyle/>
          <a:p>
            <a:r>
              <a:rPr lang="es-ES" smtClean="0"/>
              <a:t>Redes</a:t>
            </a:r>
          </a:p>
        </p:txBody>
      </p:sp>
      <p:sp>
        <p:nvSpPr>
          <p:cNvPr id="196612" name="Rectangle 7"/>
          <p:cNvSpPr>
            <a:spLocks noGrp="1" noChangeArrowheads="1"/>
          </p:cNvSpPr>
          <p:nvPr>
            <p:ph type="sldNum" sz="quarter" idx="5"/>
          </p:nvPr>
        </p:nvSpPr>
        <p:spPr>
          <a:noFill/>
        </p:spPr>
        <p:txBody>
          <a:bodyPr/>
          <a:lstStyle/>
          <a:p>
            <a:r>
              <a:rPr lang="es-ES" smtClean="0"/>
              <a:t>1-</a:t>
            </a:r>
            <a:fld id="{A8D69D8C-96FC-4883-BC73-3CDF8DFB0743}" type="slidenum">
              <a:rPr lang="es-ES" smtClean="0"/>
              <a:pPr/>
              <a:t>36</a:t>
            </a:fld>
            <a:endParaRPr lang="es-ES" smtClean="0"/>
          </a:p>
        </p:txBody>
      </p:sp>
      <p:sp>
        <p:nvSpPr>
          <p:cNvPr id="196613" name="Rectangle 2"/>
          <p:cNvSpPr>
            <a:spLocks noGrp="1" noRot="1" noChangeAspect="1" noChangeArrowheads="1" noTextEdit="1"/>
          </p:cNvSpPr>
          <p:nvPr>
            <p:ph type="sldImg"/>
          </p:nvPr>
        </p:nvSpPr>
        <p:spPr>
          <a:ln/>
        </p:spPr>
      </p:sp>
      <p:sp>
        <p:nvSpPr>
          <p:cNvPr id="196614" name="Rectangle 3"/>
          <p:cNvSpPr>
            <a:spLocks noGrp="1" noChangeArrowheads="1"/>
          </p:cNvSpPr>
          <p:nvPr>
            <p:ph type="body" idx="1"/>
          </p:nvPr>
        </p:nvSpPr>
        <p:spPr>
          <a:noFill/>
          <a:ln/>
        </p:spPr>
        <p:txBody>
          <a:bodyPr/>
          <a:lstStyle/>
          <a:p>
            <a:pPr eaLnBrk="1" hangingPunct="1"/>
            <a:r>
              <a:rPr lang="es-ES_tradnl" smtClean="0"/>
              <a:t>Los puentes transparentes forman parte del estándar IEEE 802.1. En el modelo utilizado por dichos estándares los puentes transparentes se encuentran en la capa de enlace, justo por encima de la parte específica de cada tecnología LAN. De esta forma resultan ser independientes del tipo de LAN y aplicables a todas ellas.</a:t>
            </a:r>
            <a:endParaRPr lang="es-ES" smtClean="0"/>
          </a:p>
        </p:txBody>
      </p:sp>
    </p:spTree>
    <p:extLst>
      <p:ext uri="{BB962C8B-B14F-4D97-AF65-F5344CB8AC3E}">
        <p14:creationId xmlns:p14="http://schemas.microsoft.com/office/powerpoint/2010/main" val="1964651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p:spPr>
        <p:txBody>
          <a:bodyPr/>
          <a:lstStyle/>
          <a:p>
            <a:r>
              <a:rPr lang="es-ES" smtClean="0"/>
              <a:t>Puentes y Conmutadores LAN</a:t>
            </a:r>
          </a:p>
        </p:txBody>
      </p:sp>
      <p:sp>
        <p:nvSpPr>
          <p:cNvPr id="201731" name="Rectangle 6"/>
          <p:cNvSpPr>
            <a:spLocks noGrp="1" noChangeArrowheads="1"/>
          </p:cNvSpPr>
          <p:nvPr>
            <p:ph type="ftr" sz="quarter" idx="4"/>
          </p:nvPr>
        </p:nvSpPr>
        <p:spPr>
          <a:noFill/>
        </p:spPr>
        <p:txBody>
          <a:bodyPr/>
          <a:lstStyle/>
          <a:p>
            <a:r>
              <a:rPr lang="es-ES" smtClean="0"/>
              <a:t>Redes</a:t>
            </a:r>
          </a:p>
        </p:txBody>
      </p:sp>
      <p:sp>
        <p:nvSpPr>
          <p:cNvPr id="201732" name="Rectangle 7"/>
          <p:cNvSpPr>
            <a:spLocks noGrp="1" noChangeArrowheads="1"/>
          </p:cNvSpPr>
          <p:nvPr>
            <p:ph type="sldNum" sz="quarter" idx="5"/>
          </p:nvPr>
        </p:nvSpPr>
        <p:spPr>
          <a:noFill/>
        </p:spPr>
        <p:txBody>
          <a:bodyPr/>
          <a:lstStyle/>
          <a:p>
            <a:r>
              <a:rPr lang="es-ES" smtClean="0"/>
              <a:t>1-</a:t>
            </a:r>
            <a:fld id="{5B8D7603-4577-4C51-9A6B-178B5D1D8D45}" type="slidenum">
              <a:rPr lang="es-ES" smtClean="0"/>
              <a:pPr/>
              <a:t>37</a:t>
            </a:fld>
            <a:endParaRPr lang="es-ES" smtClean="0"/>
          </a:p>
        </p:txBody>
      </p:sp>
      <p:sp>
        <p:nvSpPr>
          <p:cNvPr id="201733" name="Rectangle 2"/>
          <p:cNvSpPr>
            <a:spLocks noGrp="1" noRot="1" noChangeAspect="1" noChangeArrowheads="1" noTextEdit="1"/>
          </p:cNvSpPr>
          <p:nvPr>
            <p:ph type="sldImg"/>
          </p:nvPr>
        </p:nvSpPr>
        <p:spPr>
          <a:ln/>
        </p:spPr>
      </p:sp>
      <p:sp>
        <p:nvSpPr>
          <p:cNvPr id="2017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4277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p:spPr>
        <p:txBody>
          <a:bodyPr/>
          <a:lstStyle/>
          <a:p>
            <a:r>
              <a:rPr lang="es-ES" smtClean="0"/>
              <a:t>Puentes y Conmutadores LAN</a:t>
            </a:r>
          </a:p>
        </p:txBody>
      </p:sp>
      <p:sp>
        <p:nvSpPr>
          <p:cNvPr id="203779" name="Rectangle 6"/>
          <p:cNvSpPr>
            <a:spLocks noGrp="1" noChangeArrowheads="1"/>
          </p:cNvSpPr>
          <p:nvPr>
            <p:ph type="ftr" sz="quarter" idx="4"/>
          </p:nvPr>
        </p:nvSpPr>
        <p:spPr>
          <a:noFill/>
        </p:spPr>
        <p:txBody>
          <a:bodyPr/>
          <a:lstStyle/>
          <a:p>
            <a:r>
              <a:rPr lang="es-ES" smtClean="0"/>
              <a:t>Redes</a:t>
            </a:r>
          </a:p>
        </p:txBody>
      </p:sp>
      <p:sp>
        <p:nvSpPr>
          <p:cNvPr id="203780" name="Rectangle 7"/>
          <p:cNvSpPr>
            <a:spLocks noGrp="1" noChangeArrowheads="1"/>
          </p:cNvSpPr>
          <p:nvPr>
            <p:ph type="sldNum" sz="quarter" idx="5"/>
          </p:nvPr>
        </p:nvSpPr>
        <p:spPr>
          <a:noFill/>
        </p:spPr>
        <p:txBody>
          <a:bodyPr/>
          <a:lstStyle/>
          <a:p>
            <a:r>
              <a:rPr lang="es-ES" smtClean="0"/>
              <a:t>1-</a:t>
            </a:r>
            <a:fld id="{A442A753-CBDF-4702-AF65-595572F8E4C5}" type="slidenum">
              <a:rPr lang="es-ES" smtClean="0"/>
              <a:pPr/>
              <a:t>38</a:t>
            </a:fld>
            <a:endParaRPr lang="es-ES" smtClean="0"/>
          </a:p>
        </p:txBody>
      </p:sp>
      <p:sp>
        <p:nvSpPr>
          <p:cNvPr id="203781" name="Rectangle 2"/>
          <p:cNvSpPr>
            <a:spLocks noGrp="1" noRot="1" noChangeAspect="1" noChangeArrowheads="1" noTextEdit="1"/>
          </p:cNvSpPr>
          <p:nvPr>
            <p:ph type="sldImg"/>
          </p:nvPr>
        </p:nvSpPr>
        <p:spPr>
          <a:ln/>
        </p:spPr>
      </p:sp>
      <p:sp>
        <p:nvSpPr>
          <p:cNvPr id="2037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59523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a:noFill/>
        </p:spPr>
        <p:txBody>
          <a:bodyPr/>
          <a:lstStyle/>
          <a:p>
            <a:r>
              <a:rPr lang="es-ES" smtClean="0"/>
              <a:t>Puentes y Conmutadores LAN</a:t>
            </a:r>
          </a:p>
        </p:txBody>
      </p:sp>
      <p:sp>
        <p:nvSpPr>
          <p:cNvPr id="195587" name="Rectangle 6"/>
          <p:cNvSpPr>
            <a:spLocks noGrp="1" noChangeArrowheads="1"/>
          </p:cNvSpPr>
          <p:nvPr>
            <p:ph type="ftr" sz="quarter" idx="4"/>
          </p:nvPr>
        </p:nvSpPr>
        <p:spPr>
          <a:noFill/>
        </p:spPr>
        <p:txBody>
          <a:bodyPr/>
          <a:lstStyle/>
          <a:p>
            <a:r>
              <a:rPr lang="es-ES" smtClean="0"/>
              <a:t>Redes</a:t>
            </a:r>
          </a:p>
        </p:txBody>
      </p:sp>
      <p:sp>
        <p:nvSpPr>
          <p:cNvPr id="195588" name="Rectangle 7"/>
          <p:cNvSpPr>
            <a:spLocks noGrp="1" noChangeArrowheads="1"/>
          </p:cNvSpPr>
          <p:nvPr>
            <p:ph type="sldNum" sz="quarter" idx="5"/>
          </p:nvPr>
        </p:nvSpPr>
        <p:spPr>
          <a:noFill/>
        </p:spPr>
        <p:txBody>
          <a:bodyPr/>
          <a:lstStyle/>
          <a:p>
            <a:r>
              <a:rPr lang="es-ES" smtClean="0"/>
              <a:t>1-</a:t>
            </a:r>
            <a:fld id="{F9566569-2A56-40F4-85F3-625672691D00}" type="slidenum">
              <a:rPr lang="es-ES" smtClean="0"/>
              <a:pPr/>
              <a:t>39</a:t>
            </a:fld>
            <a:endParaRPr lang="es-ES" smtClean="0"/>
          </a:p>
        </p:txBody>
      </p:sp>
      <p:sp>
        <p:nvSpPr>
          <p:cNvPr id="195589" name="Rectangle 2"/>
          <p:cNvSpPr>
            <a:spLocks noGrp="1" noRot="1" noChangeAspect="1" noChangeArrowheads="1" noTextEdit="1"/>
          </p:cNvSpPr>
          <p:nvPr>
            <p:ph type="sldImg"/>
          </p:nvPr>
        </p:nvSpPr>
        <p:spPr>
          <a:ln/>
        </p:spPr>
      </p:sp>
      <p:sp>
        <p:nvSpPr>
          <p:cNvPr id="195590" name="Rectangle 3"/>
          <p:cNvSpPr>
            <a:spLocks noGrp="1" noChangeArrowheads="1"/>
          </p:cNvSpPr>
          <p:nvPr>
            <p:ph type="body" idx="1"/>
          </p:nvPr>
        </p:nvSpPr>
        <p:spPr>
          <a:noFill/>
          <a:ln/>
        </p:spPr>
        <p:txBody>
          <a:bodyPr/>
          <a:lstStyle/>
          <a:p>
            <a:pPr eaLnBrk="1" hangingPunct="1"/>
            <a:r>
              <a:rPr lang="es-ES_tradnl" smtClean="0"/>
              <a:t>Los puentes permiten aislar tráfico de carácter local con el fin de mejorar el rendimiento global de la red. En este ejemplo de una red universitaria en los años 80 hay una red troncal que une entre sí las diferentes facultades, de forma que el tráfico interno de cada una no es propagado al exterior. Esto permite que la red en su conjunto soporte un tráfico mayor que el que podría circular si todo fuera el mismo medio compartido. Los puentes también permiten superar las limitaciones de alcance máximo de las redes locales, lo cual en un campus puede ser un problema importante. </a:t>
            </a:r>
          </a:p>
          <a:p>
            <a:pPr eaLnBrk="1" hangingPunct="1"/>
            <a:r>
              <a:rPr lang="es-ES_tradnl" smtClean="0"/>
              <a:t>Aunque en este ejemplo se supone que todas las redes son Ethernet los puentes también pueden utilizarse en redes de otro tipo (Token RIng y FDDI, por ejemplo). Incluso se puede unir redes de diferente tipo mediante puentes.</a:t>
            </a:r>
            <a:endParaRPr lang="es-ES" smtClean="0"/>
          </a:p>
        </p:txBody>
      </p:sp>
    </p:spTree>
    <p:extLst>
      <p:ext uri="{BB962C8B-B14F-4D97-AF65-F5344CB8AC3E}">
        <p14:creationId xmlns:p14="http://schemas.microsoft.com/office/powerpoint/2010/main" val="398241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p:spPr>
        <p:txBody>
          <a:bodyPr/>
          <a:lstStyle/>
          <a:p>
            <a:r>
              <a:rPr lang="es-ES" smtClean="0"/>
              <a:t>Puentes y Conmutadores LAN</a:t>
            </a:r>
          </a:p>
        </p:txBody>
      </p:sp>
      <p:sp>
        <p:nvSpPr>
          <p:cNvPr id="162819" name="Rectangle 6"/>
          <p:cNvSpPr>
            <a:spLocks noGrp="1" noChangeArrowheads="1"/>
          </p:cNvSpPr>
          <p:nvPr>
            <p:ph type="ftr" sz="quarter" idx="4"/>
          </p:nvPr>
        </p:nvSpPr>
        <p:spPr>
          <a:noFill/>
        </p:spPr>
        <p:txBody>
          <a:bodyPr/>
          <a:lstStyle/>
          <a:p>
            <a:r>
              <a:rPr lang="es-ES" smtClean="0"/>
              <a:t>Redes</a:t>
            </a:r>
          </a:p>
        </p:txBody>
      </p:sp>
      <p:sp>
        <p:nvSpPr>
          <p:cNvPr id="162820" name="Rectangle 7"/>
          <p:cNvSpPr>
            <a:spLocks noGrp="1" noChangeArrowheads="1"/>
          </p:cNvSpPr>
          <p:nvPr>
            <p:ph type="sldNum" sz="quarter" idx="5"/>
          </p:nvPr>
        </p:nvSpPr>
        <p:spPr>
          <a:noFill/>
        </p:spPr>
        <p:txBody>
          <a:bodyPr/>
          <a:lstStyle/>
          <a:p>
            <a:r>
              <a:rPr lang="es-ES" smtClean="0"/>
              <a:t>1-</a:t>
            </a:r>
            <a:fld id="{0FE0E212-7D7D-49ED-86ED-9F72793DE943}" type="slidenum">
              <a:rPr lang="es-ES" smtClean="0"/>
              <a:pPr/>
              <a:t>4</a:t>
            </a:fld>
            <a:endParaRPr lang="es-ES" smtClean="0"/>
          </a:p>
        </p:txBody>
      </p:sp>
      <p:sp>
        <p:nvSpPr>
          <p:cNvPr id="162821" name="Rectangle 2"/>
          <p:cNvSpPr>
            <a:spLocks noGrp="1" noRot="1" noChangeAspect="1" noChangeArrowheads="1" noTextEdit="1"/>
          </p:cNvSpPr>
          <p:nvPr>
            <p:ph type="sldImg"/>
          </p:nvPr>
        </p:nvSpPr>
        <p:spPr>
          <a:xfrm>
            <a:off x="920750" y="495300"/>
            <a:ext cx="4953000" cy="3714750"/>
          </a:xfrm>
          <a:ln/>
        </p:spPr>
      </p:sp>
      <p:sp>
        <p:nvSpPr>
          <p:cNvPr id="162822" name="Rectangle 3"/>
          <p:cNvSpPr>
            <a:spLocks noGrp="1" noChangeArrowheads="1"/>
          </p:cNvSpPr>
          <p:nvPr>
            <p:ph type="body" idx="1"/>
          </p:nvPr>
        </p:nvSpPr>
        <p:spPr>
          <a:xfrm>
            <a:off x="904980" y="4458020"/>
            <a:ext cx="4984542" cy="4704713"/>
          </a:xfrm>
          <a:noFill/>
          <a:ln/>
        </p:spPr>
        <p:txBody>
          <a:bodyPr/>
          <a:lstStyle/>
          <a:p>
            <a:pPr eaLnBrk="1" hangingPunct="1"/>
            <a:r>
              <a:rPr lang="es-ES_tradnl" smtClean="0"/>
              <a:t>El nivel físico es el primero en todos los modelos de redes</a:t>
            </a:r>
          </a:p>
          <a:p>
            <a:pPr eaLnBrk="1" hangingPunct="1"/>
            <a:r>
              <a:rPr lang="es-ES_tradnl" smtClean="0"/>
              <a:t>Su misión es ofrecer un servicio de transporte de bits. Este servicio puede o no ser fiable, es decir los bits pueden perderse o llegar alterados. Los niveles superiores han de tomar las precauciones adecuadas si lo consideran necesario.</a:t>
            </a:r>
          </a:p>
          <a:p>
            <a:pPr eaLnBrk="1" hangingPunct="1"/>
            <a:r>
              <a:rPr lang="es-ES_tradnl" smtClean="0"/>
              <a:t>El nivel físico se ocupa de especificar los tipos de conectores utilizados, las señales que se envían por cada contacto y sus voltajes, los cables que se deben utilizar y las longitudes máximas. También se especifica la velocidad o velocidades que se pueden utilizar en cada caso.</a:t>
            </a:r>
          </a:p>
          <a:p>
            <a:pPr eaLnBrk="1" hangingPunct="1"/>
            <a:endParaRPr lang="es-ES" smtClean="0"/>
          </a:p>
        </p:txBody>
      </p:sp>
    </p:spTree>
    <p:extLst>
      <p:ext uri="{BB962C8B-B14F-4D97-AF65-F5344CB8AC3E}">
        <p14:creationId xmlns:p14="http://schemas.microsoft.com/office/powerpoint/2010/main" val="865280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a:noFill/>
        </p:spPr>
        <p:txBody>
          <a:bodyPr/>
          <a:lstStyle/>
          <a:p>
            <a:r>
              <a:rPr lang="es-ES" smtClean="0"/>
              <a:t>Puentes y Conmutadores LAN</a:t>
            </a:r>
          </a:p>
        </p:txBody>
      </p:sp>
      <p:sp>
        <p:nvSpPr>
          <p:cNvPr id="204803" name="Rectangle 6"/>
          <p:cNvSpPr>
            <a:spLocks noGrp="1" noChangeArrowheads="1"/>
          </p:cNvSpPr>
          <p:nvPr>
            <p:ph type="ftr" sz="quarter" idx="4"/>
          </p:nvPr>
        </p:nvSpPr>
        <p:spPr>
          <a:noFill/>
        </p:spPr>
        <p:txBody>
          <a:bodyPr/>
          <a:lstStyle/>
          <a:p>
            <a:r>
              <a:rPr lang="es-ES" smtClean="0"/>
              <a:t>Redes</a:t>
            </a:r>
          </a:p>
        </p:txBody>
      </p:sp>
      <p:sp>
        <p:nvSpPr>
          <p:cNvPr id="204804" name="Rectangle 7"/>
          <p:cNvSpPr>
            <a:spLocks noGrp="1" noChangeArrowheads="1"/>
          </p:cNvSpPr>
          <p:nvPr>
            <p:ph type="sldNum" sz="quarter" idx="5"/>
          </p:nvPr>
        </p:nvSpPr>
        <p:spPr>
          <a:noFill/>
        </p:spPr>
        <p:txBody>
          <a:bodyPr/>
          <a:lstStyle/>
          <a:p>
            <a:r>
              <a:rPr lang="es-ES" smtClean="0"/>
              <a:t>1-</a:t>
            </a:r>
            <a:fld id="{7725AD7C-CB13-4104-B662-7AD0C2BDEC41}" type="slidenum">
              <a:rPr lang="es-ES" smtClean="0"/>
              <a:pPr/>
              <a:t>40</a:t>
            </a:fld>
            <a:endParaRPr lang="es-ES" smtClean="0"/>
          </a:p>
        </p:txBody>
      </p:sp>
      <p:sp>
        <p:nvSpPr>
          <p:cNvPr id="204805" name="Rectangle 2"/>
          <p:cNvSpPr>
            <a:spLocks noGrp="1" noRot="1" noChangeAspect="1" noChangeArrowheads="1" noTextEdit="1"/>
          </p:cNvSpPr>
          <p:nvPr>
            <p:ph type="sldImg"/>
          </p:nvPr>
        </p:nvSpPr>
        <p:spPr>
          <a:ln/>
        </p:spPr>
      </p:sp>
      <p:sp>
        <p:nvSpPr>
          <p:cNvPr id="2048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347691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p:spPr>
        <p:txBody>
          <a:bodyPr/>
          <a:lstStyle/>
          <a:p>
            <a:r>
              <a:rPr lang="es-ES" smtClean="0"/>
              <a:t>Puentes y Conmutadores LAN</a:t>
            </a:r>
          </a:p>
        </p:txBody>
      </p:sp>
      <p:sp>
        <p:nvSpPr>
          <p:cNvPr id="205827" name="Rectangle 6"/>
          <p:cNvSpPr>
            <a:spLocks noGrp="1" noChangeArrowheads="1"/>
          </p:cNvSpPr>
          <p:nvPr>
            <p:ph type="ftr" sz="quarter" idx="4"/>
          </p:nvPr>
        </p:nvSpPr>
        <p:spPr>
          <a:noFill/>
        </p:spPr>
        <p:txBody>
          <a:bodyPr/>
          <a:lstStyle/>
          <a:p>
            <a:r>
              <a:rPr lang="es-ES" smtClean="0"/>
              <a:t>Redes</a:t>
            </a:r>
          </a:p>
        </p:txBody>
      </p:sp>
      <p:sp>
        <p:nvSpPr>
          <p:cNvPr id="205828" name="Rectangle 7"/>
          <p:cNvSpPr>
            <a:spLocks noGrp="1" noChangeArrowheads="1"/>
          </p:cNvSpPr>
          <p:nvPr>
            <p:ph type="sldNum" sz="quarter" idx="5"/>
          </p:nvPr>
        </p:nvSpPr>
        <p:spPr>
          <a:noFill/>
        </p:spPr>
        <p:txBody>
          <a:bodyPr/>
          <a:lstStyle/>
          <a:p>
            <a:r>
              <a:rPr lang="es-ES" smtClean="0"/>
              <a:t>1-</a:t>
            </a:r>
            <a:fld id="{E2374FE9-D527-41D8-9403-AFBD4ED114CE}" type="slidenum">
              <a:rPr lang="es-ES" smtClean="0"/>
              <a:pPr/>
              <a:t>41</a:t>
            </a:fld>
            <a:endParaRPr lang="es-ES" smtClean="0"/>
          </a:p>
        </p:txBody>
      </p:sp>
      <p:sp>
        <p:nvSpPr>
          <p:cNvPr id="205829" name="Rectangle 2"/>
          <p:cNvSpPr>
            <a:spLocks noGrp="1" noRot="1" noChangeAspect="1" noChangeArrowheads="1" noTextEdit="1"/>
          </p:cNvSpPr>
          <p:nvPr>
            <p:ph type="sldImg"/>
          </p:nvPr>
        </p:nvSpPr>
        <p:spPr>
          <a:ln/>
        </p:spPr>
      </p:sp>
      <p:sp>
        <p:nvSpPr>
          <p:cNvPr id="2058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04098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noFill/>
        </p:spPr>
        <p:txBody>
          <a:bodyPr/>
          <a:lstStyle/>
          <a:p>
            <a:r>
              <a:rPr lang="es-ES" smtClean="0"/>
              <a:t>Puentes y Conmutadores LAN</a:t>
            </a:r>
          </a:p>
        </p:txBody>
      </p:sp>
      <p:sp>
        <p:nvSpPr>
          <p:cNvPr id="202755" name="Rectangle 6"/>
          <p:cNvSpPr>
            <a:spLocks noGrp="1" noChangeArrowheads="1"/>
          </p:cNvSpPr>
          <p:nvPr>
            <p:ph type="ftr" sz="quarter" idx="4"/>
          </p:nvPr>
        </p:nvSpPr>
        <p:spPr>
          <a:noFill/>
        </p:spPr>
        <p:txBody>
          <a:bodyPr/>
          <a:lstStyle/>
          <a:p>
            <a:r>
              <a:rPr lang="es-ES" smtClean="0"/>
              <a:t>Redes</a:t>
            </a:r>
          </a:p>
        </p:txBody>
      </p:sp>
      <p:sp>
        <p:nvSpPr>
          <p:cNvPr id="202756" name="Rectangle 7"/>
          <p:cNvSpPr>
            <a:spLocks noGrp="1" noChangeArrowheads="1"/>
          </p:cNvSpPr>
          <p:nvPr>
            <p:ph type="sldNum" sz="quarter" idx="5"/>
          </p:nvPr>
        </p:nvSpPr>
        <p:spPr>
          <a:noFill/>
        </p:spPr>
        <p:txBody>
          <a:bodyPr/>
          <a:lstStyle/>
          <a:p>
            <a:r>
              <a:rPr lang="es-ES" smtClean="0"/>
              <a:t>1-</a:t>
            </a:r>
            <a:fld id="{B7CF0E93-D84C-41E7-BCEB-281AFC5AB94D}" type="slidenum">
              <a:rPr lang="es-ES" smtClean="0"/>
              <a:pPr/>
              <a:t>42</a:t>
            </a:fld>
            <a:endParaRPr lang="es-ES" smtClean="0"/>
          </a:p>
        </p:txBody>
      </p:sp>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325201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a:noFill/>
        </p:spPr>
        <p:txBody>
          <a:bodyPr/>
          <a:lstStyle/>
          <a:p>
            <a:r>
              <a:rPr lang="es-ES" smtClean="0"/>
              <a:t>Puentes y Conmutadores LAN</a:t>
            </a:r>
          </a:p>
        </p:txBody>
      </p:sp>
      <p:sp>
        <p:nvSpPr>
          <p:cNvPr id="206851" name="Rectangle 6"/>
          <p:cNvSpPr>
            <a:spLocks noGrp="1" noChangeArrowheads="1"/>
          </p:cNvSpPr>
          <p:nvPr>
            <p:ph type="ftr" sz="quarter" idx="4"/>
          </p:nvPr>
        </p:nvSpPr>
        <p:spPr>
          <a:noFill/>
        </p:spPr>
        <p:txBody>
          <a:bodyPr/>
          <a:lstStyle/>
          <a:p>
            <a:r>
              <a:rPr lang="es-ES" smtClean="0"/>
              <a:t>Redes</a:t>
            </a:r>
          </a:p>
        </p:txBody>
      </p:sp>
      <p:sp>
        <p:nvSpPr>
          <p:cNvPr id="206852" name="Rectangle 7"/>
          <p:cNvSpPr>
            <a:spLocks noGrp="1" noChangeArrowheads="1"/>
          </p:cNvSpPr>
          <p:nvPr>
            <p:ph type="sldNum" sz="quarter" idx="5"/>
          </p:nvPr>
        </p:nvSpPr>
        <p:spPr>
          <a:noFill/>
        </p:spPr>
        <p:txBody>
          <a:bodyPr/>
          <a:lstStyle/>
          <a:p>
            <a:r>
              <a:rPr lang="es-ES" smtClean="0"/>
              <a:t>1-</a:t>
            </a:r>
            <a:fld id="{45D9F032-8069-4E3E-92CF-03DBC08229E8}" type="slidenum">
              <a:rPr lang="es-ES" smtClean="0"/>
              <a:pPr/>
              <a:t>43</a:t>
            </a:fld>
            <a:endParaRPr lang="es-ES" smtClean="0"/>
          </a:p>
        </p:txBody>
      </p:sp>
      <p:sp>
        <p:nvSpPr>
          <p:cNvPr id="206853" name="Rectangle 2"/>
          <p:cNvSpPr>
            <a:spLocks noGrp="1" noRot="1" noChangeAspect="1" noChangeArrowheads="1" noTextEdit="1"/>
          </p:cNvSpPr>
          <p:nvPr>
            <p:ph type="sldImg"/>
          </p:nvPr>
        </p:nvSpPr>
        <p:spPr>
          <a:ln/>
        </p:spPr>
      </p:sp>
      <p:sp>
        <p:nvSpPr>
          <p:cNvPr id="206854" name="Rectangle 3"/>
          <p:cNvSpPr>
            <a:spLocks noGrp="1" noChangeArrowheads="1"/>
          </p:cNvSpPr>
          <p:nvPr>
            <p:ph type="body" idx="1"/>
          </p:nvPr>
        </p:nvSpPr>
        <p:spPr>
          <a:noFill/>
          <a:ln/>
        </p:spPr>
        <p:txBody>
          <a:bodyPr/>
          <a:lstStyle/>
          <a:p>
            <a:pPr eaLnBrk="1" hangingPunct="1"/>
            <a:r>
              <a:rPr lang="es-ES_tradnl" smtClean="0"/>
              <a:t>Los conmutadores LAN son puentes con muchas interfaces. </a:t>
            </a:r>
          </a:p>
          <a:p>
            <a:pPr eaLnBrk="1" hangingPunct="1"/>
            <a:r>
              <a:rPr lang="es-ES_tradnl" smtClean="0"/>
              <a:t>En la figura se muestra un conmutador con 24 interfaces de 10 Mb/s (Ethernet 0/1 a 0/24) y dos interfaces de 100 Mb/s (FastEthernet 0/26 y 0/27).</a:t>
            </a:r>
          </a:p>
          <a:p>
            <a:pPr eaLnBrk="1" hangingPunct="1"/>
            <a:r>
              <a:rPr lang="es-ES_tradnl" smtClean="0"/>
              <a:t>La tabla mostrada detalla las direcciones MAC aprendidas por el conmutador y las interfaces correspondientes.Puesto que no hay más de un ordenado conetado por interfaz podemos ver que cada interfaz solo tiene una dirección MAC.</a:t>
            </a:r>
          </a:p>
          <a:p>
            <a:pPr eaLnBrk="1" hangingPunct="1"/>
            <a:r>
              <a:rPr lang="es-ES_tradnl" smtClean="0"/>
              <a:t>Algunas interfaces (por ejemplo la Ethernet 0/6) no aparecen en la tabla por no tener ninguna dirección MAC asociada: Esto puede deberse a que no tengan conectado ningún ordenador, a que el que está conectado esté apagado o a que no haya transmitido ninguna trama durante los últimos cinco minutos, puesto que en ese caso la entrada correspondiente ya habrá caducado.</a:t>
            </a:r>
            <a:endParaRPr lang="es-ES" smtClean="0"/>
          </a:p>
        </p:txBody>
      </p:sp>
    </p:spTree>
    <p:extLst>
      <p:ext uri="{BB962C8B-B14F-4D97-AF65-F5344CB8AC3E}">
        <p14:creationId xmlns:p14="http://schemas.microsoft.com/office/powerpoint/2010/main" val="3777759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a:noFill/>
        </p:spPr>
        <p:txBody>
          <a:bodyPr/>
          <a:lstStyle/>
          <a:p>
            <a:r>
              <a:rPr lang="es-ES" smtClean="0"/>
              <a:t>Puentes y Conmutadores LAN</a:t>
            </a:r>
          </a:p>
        </p:txBody>
      </p:sp>
      <p:sp>
        <p:nvSpPr>
          <p:cNvPr id="218115" name="Rectangle 6"/>
          <p:cNvSpPr>
            <a:spLocks noGrp="1" noChangeArrowheads="1"/>
          </p:cNvSpPr>
          <p:nvPr>
            <p:ph type="ftr" sz="quarter" idx="4"/>
          </p:nvPr>
        </p:nvSpPr>
        <p:spPr>
          <a:noFill/>
        </p:spPr>
        <p:txBody>
          <a:bodyPr/>
          <a:lstStyle/>
          <a:p>
            <a:r>
              <a:rPr lang="es-ES" smtClean="0"/>
              <a:t>Redes</a:t>
            </a:r>
          </a:p>
        </p:txBody>
      </p:sp>
      <p:sp>
        <p:nvSpPr>
          <p:cNvPr id="218116" name="Rectangle 7"/>
          <p:cNvSpPr>
            <a:spLocks noGrp="1" noChangeArrowheads="1"/>
          </p:cNvSpPr>
          <p:nvPr>
            <p:ph type="sldNum" sz="quarter" idx="5"/>
          </p:nvPr>
        </p:nvSpPr>
        <p:spPr>
          <a:noFill/>
        </p:spPr>
        <p:txBody>
          <a:bodyPr/>
          <a:lstStyle/>
          <a:p>
            <a:r>
              <a:rPr lang="es-ES" smtClean="0"/>
              <a:t>1-</a:t>
            </a:r>
            <a:fld id="{D361D29A-91D2-40B3-A2A1-EE7C707D9846}" type="slidenum">
              <a:rPr lang="es-ES" smtClean="0"/>
              <a:pPr/>
              <a:t>44</a:t>
            </a:fld>
            <a:endParaRPr lang="es-ES" smtClean="0"/>
          </a:p>
        </p:txBody>
      </p:sp>
      <p:sp>
        <p:nvSpPr>
          <p:cNvPr id="218117" name="Rectangle 2"/>
          <p:cNvSpPr>
            <a:spLocks noGrp="1" noRot="1" noChangeAspect="1" noChangeArrowheads="1" noTextEdit="1"/>
          </p:cNvSpPr>
          <p:nvPr>
            <p:ph type="sldImg"/>
          </p:nvPr>
        </p:nvSpPr>
        <p:spPr>
          <a:ln/>
        </p:spPr>
      </p:sp>
      <p:sp>
        <p:nvSpPr>
          <p:cNvPr id="2181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508885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a:noFill/>
        </p:spPr>
        <p:txBody>
          <a:bodyPr/>
          <a:lstStyle/>
          <a:p>
            <a:r>
              <a:rPr lang="es-ES" smtClean="0"/>
              <a:t>Puentes y Conmutadores LAN</a:t>
            </a:r>
          </a:p>
        </p:txBody>
      </p:sp>
      <p:sp>
        <p:nvSpPr>
          <p:cNvPr id="219139" name="Rectangle 6"/>
          <p:cNvSpPr>
            <a:spLocks noGrp="1" noChangeArrowheads="1"/>
          </p:cNvSpPr>
          <p:nvPr>
            <p:ph type="ftr" sz="quarter" idx="4"/>
          </p:nvPr>
        </p:nvSpPr>
        <p:spPr>
          <a:noFill/>
        </p:spPr>
        <p:txBody>
          <a:bodyPr/>
          <a:lstStyle/>
          <a:p>
            <a:r>
              <a:rPr lang="es-ES" smtClean="0"/>
              <a:t>Redes</a:t>
            </a:r>
          </a:p>
        </p:txBody>
      </p:sp>
      <p:sp>
        <p:nvSpPr>
          <p:cNvPr id="219140" name="Rectangle 7"/>
          <p:cNvSpPr>
            <a:spLocks noGrp="1" noChangeArrowheads="1"/>
          </p:cNvSpPr>
          <p:nvPr>
            <p:ph type="sldNum" sz="quarter" idx="5"/>
          </p:nvPr>
        </p:nvSpPr>
        <p:spPr>
          <a:noFill/>
        </p:spPr>
        <p:txBody>
          <a:bodyPr/>
          <a:lstStyle/>
          <a:p>
            <a:r>
              <a:rPr lang="es-ES" smtClean="0"/>
              <a:t>1-</a:t>
            </a:r>
            <a:fld id="{D745B77F-D029-4645-9EDC-E26D3952C80D}" type="slidenum">
              <a:rPr lang="es-ES" smtClean="0"/>
              <a:pPr/>
              <a:t>45</a:t>
            </a:fld>
            <a:endParaRPr lang="es-ES" smtClean="0"/>
          </a:p>
        </p:txBody>
      </p:sp>
      <p:sp>
        <p:nvSpPr>
          <p:cNvPr id="219141" name="Rectangle 2"/>
          <p:cNvSpPr>
            <a:spLocks noGrp="1" noRot="1" noChangeAspect="1" noChangeArrowheads="1" noTextEdit="1"/>
          </p:cNvSpPr>
          <p:nvPr>
            <p:ph type="sldImg"/>
          </p:nvPr>
        </p:nvSpPr>
        <p:spPr>
          <a:ln/>
        </p:spPr>
      </p:sp>
      <p:sp>
        <p:nvSpPr>
          <p:cNvPr id="21914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961922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a:noFill/>
        </p:spPr>
        <p:txBody>
          <a:bodyPr/>
          <a:lstStyle/>
          <a:p>
            <a:r>
              <a:rPr lang="es-ES" smtClean="0"/>
              <a:t>Puentes y Conmutadores LAN</a:t>
            </a:r>
          </a:p>
        </p:txBody>
      </p:sp>
      <p:sp>
        <p:nvSpPr>
          <p:cNvPr id="221187" name="Rectangle 6"/>
          <p:cNvSpPr>
            <a:spLocks noGrp="1" noChangeArrowheads="1"/>
          </p:cNvSpPr>
          <p:nvPr>
            <p:ph type="ftr" sz="quarter" idx="4"/>
          </p:nvPr>
        </p:nvSpPr>
        <p:spPr>
          <a:noFill/>
        </p:spPr>
        <p:txBody>
          <a:bodyPr/>
          <a:lstStyle/>
          <a:p>
            <a:r>
              <a:rPr lang="es-ES" smtClean="0"/>
              <a:t>Redes</a:t>
            </a:r>
          </a:p>
        </p:txBody>
      </p:sp>
      <p:sp>
        <p:nvSpPr>
          <p:cNvPr id="221188" name="Rectangle 7"/>
          <p:cNvSpPr>
            <a:spLocks noGrp="1" noChangeArrowheads="1"/>
          </p:cNvSpPr>
          <p:nvPr>
            <p:ph type="sldNum" sz="quarter" idx="5"/>
          </p:nvPr>
        </p:nvSpPr>
        <p:spPr>
          <a:noFill/>
        </p:spPr>
        <p:txBody>
          <a:bodyPr/>
          <a:lstStyle/>
          <a:p>
            <a:r>
              <a:rPr lang="es-ES" smtClean="0"/>
              <a:t>1-</a:t>
            </a:r>
            <a:fld id="{5380E87E-2526-4D2C-B16D-2D5770438C5B}" type="slidenum">
              <a:rPr lang="es-ES" smtClean="0"/>
              <a:pPr/>
              <a:t>46</a:t>
            </a:fld>
            <a:endParaRPr lang="es-ES" smtClean="0"/>
          </a:p>
        </p:txBody>
      </p:sp>
      <p:sp>
        <p:nvSpPr>
          <p:cNvPr id="221189" name="Rectangle 2"/>
          <p:cNvSpPr>
            <a:spLocks noGrp="1" noRot="1" noChangeAspect="1" noChangeArrowheads="1" noTextEdit="1"/>
          </p:cNvSpPr>
          <p:nvPr>
            <p:ph type="sldImg"/>
          </p:nvPr>
        </p:nvSpPr>
        <p:spPr>
          <a:ln/>
        </p:spPr>
      </p:sp>
      <p:sp>
        <p:nvSpPr>
          <p:cNvPr id="221190" name="Rectangle 3"/>
          <p:cNvSpPr>
            <a:spLocks noGrp="1" noChangeArrowheads="1"/>
          </p:cNvSpPr>
          <p:nvPr>
            <p:ph type="body" idx="1"/>
          </p:nvPr>
        </p:nvSpPr>
        <p:spPr>
          <a:noFill/>
          <a:ln/>
        </p:spPr>
        <p:txBody>
          <a:bodyPr/>
          <a:lstStyle/>
          <a:p>
            <a:pPr eaLnBrk="1" hangingPunct="1"/>
            <a:r>
              <a:rPr lang="es-ES_tradnl" smtClean="0"/>
              <a:t>La microsegmentación es la culminación de un proceso evolutivo de las redes Ethernet que se inició con la aparición del cableado estructurado basado en cable UTP, a  principios de los años 90. Por aquel entonces el uso de hubs permitió pasar de una red física (de cableado) con topológía de bus a una con topología en estrella, con el objeto de dar una mayor fiabilidad a las redes Ethernet (las redes Token Ring habían utilizado hubs y topologías en estrella desde el principio). Sin embargo este cambio de topología no suponía un aumento del rendimiento ya que la red seguía siendo un medio compartido de 10 Mb/s.</a:t>
            </a:r>
          </a:p>
          <a:p>
            <a:pPr eaLnBrk="1" hangingPunct="1"/>
            <a:r>
              <a:rPr lang="es-ES_tradnl" smtClean="0"/>
              <a:t>La introducción de conmutadores, cada vez a un nivel más bajo en la jeraquía de la red hasta llegar finalmente al equipo del usuario final, sí suponía un aumento del rendimiento por cuanto que permitía a cada usuario disfrutar de los 10 Mb/s para el solo, y con la introducción de velocidades superiores de 100 ó 1000 Mb/s.</a:t>
            </a:r>
          </a:p>
          <a:p>
            <a:pPr eaLnBrk="1" hangingPunct="1"/>
            <a:r>
              <a:rPr lang="es-ES_tradnl" smtClean="0"/>
              <a:t>Curiosamente en muchos casos el costo económico de la instalación de cableado estructurado en un edificio es mayor que la introducción de conmutadores en la red. Es decir, la evolución de la fase 1 a la fase 2 es normalmente más cara que la de la fase 2 a la fase 3.  </a:t>
            </a:r>
            <a:endParaRPr lang="es-ES" smtClean="0"/>
          </a:p>
        </p:txBody>
      </p:sp>
    </p:spTree>
    <p:extLst>
      <p:ext uri="{BB962C8B-B14F-4D97-AF65-F5344CB8AC3E}">
        <p14:creationId xmlns:p14="http://schemas.microsoft.com/office/powerpoint/2010/main" val="187069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a:noFill/>
        </p:spPr>
        <p:txBody>
          <a:bodyPr/>
          <a:lstStyle/>
          <a:p>
            <a:r>
              <a:rPr lang="es-ES" smtClean="0"/>
              <a:t>Puentes y Conmutadores LAN</a:t>
            </a:r>
          </a:p>
        </p:txBody>
      </p:sp>
      <p:sp>
        <p:nvSpPr>
          <p:cNvPr id="222211" name="Rectangle 6"/>
          <p:cNvSpPr>
            <a:spLocks noGrp="1" noChangeArrowheads="1"/>
          </p:cNvSpPr>
          <p:nvPr>
            <p:ph type="ftr" sz="quarter" idx="4"/>
          </p:nvPr>
        </p:nvSpPr>
        <p:spPr>
          <a:noFill/>
        </p:spPr>
        <p:txBody>
          <a:bodyPr/>
          <a:lstStyle/>
          <a:p>
            <a:r>
              <a:rPr lang="es-ES" smtClean="0"/>
              <a:t>Redes</a:t>
            </a:r>
          </a:p>
        </p:txBody>
      </p:sp>
      <p:sp>
        <p:nvSpPr>
          <p:cNvPr id="222212" name="Rectangle 7"/>
          <p:cNvSpPr>
            <a:spLocks noGrp="1" noChangeArrowheads="1"/>
          </p:cNvSpPr>
          <p:nvPr>
            <p:ph type="sldNum" sz="quarter" idx="5"/>
          </p:nvPr>
        </p:nvSpPr>
        <p:spPr>
          <a:noFill/>
        </p:spPr>
        <p:txBody>
          <a:bodyPr/>
          <a:lstStyle/>
          <a:p>
            <a:r>
              <a:rPr lang="es-ES" smtClean="0"/>
              <a:t>1-</a:t>
            </a:r>
            <a:fld id="{9426915B-7F89-4A5D-A8A1-842C247EFE02}" type="slidenum">
              <a:rPr lang="es-ES" smtClean="0"/>
              <a:pPr/>
              <a:t>47</a:t>
            </a:fld>
            <a:endParaRPr lang="es-ES" smtClean="0"/>
          </a:p>
        </p:txBody>
      </p:sp>
      <p:sp>
        <p:nvSpPr>
          <p:cNvPr id="222213" name="Rectangle 2"/>
          <p:cNvSpPr>
            <a:spLocks noGrp="1" noRot="1" noChangeAspect="1" noChangeArrowheads="1" noTextEdit="1"/>
          </p:cNvSpPr>
          <p:nvPr>
            <p:ph type="sldImg"/>
          </p:nvPr>
        </p:nvSpPr>
        <p:spPr>
          <a:ln/>
        </p:spPr>
      </p:sp>
      <p:sp>
        <p:nvSpPr>
          <p:cNvPr id="2222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604898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noFill/>
        </p:spPr>
        <p:txBody>
          <a:bodyPr/>
          <a:lstStyle/>
          <a:p>
            <a:r>
              <a:rPr lang="es-ES" smtClean="0"/>
              <a:t>Puentes y Conmutadores LAN</a:t>
            </a:r>
          </a:p>
        </p:txBody>
      </p:sp>
      <p:sp>
        <p:nvSpPr>
          <p:cNvPr id="223235" name="Rectangle 6"/>
          <p:cNvSpPr>
            <a:spLocks noGrp="1" noChangeArrowheads="1"/>
          </p:cNvSpPr>
          <p:nvPr>
            <p:ph type="ftr" sz="quarter" idx="4"/>
          </p:nvPr>
        </p:nvSpPr>
        <p:spPr>
          <a:noFill/>
        </p:spPr>
        <p:txBody>
          <a:bodyPr/>
          <a:lstStyle/>
          <a:p>
            <a:r>
              <a:rPr lang="es-ES" smtClean="0"/>
              <a:t>Redes</a:t>
            </a:r>
          </a:p>
        </p:txBody>
      </p:sp>
      <p:sp>
        <p:nvSpPr>
          <p:cNvPr id="223236" name="Rectangle 7"/>
          <p:cNvSpPr>
            <a:spLocks noGrp="1" noChangeArrowheads="1"/>
          </p:cNvSpPr>
          <p:nvPr>
            <p:ph type="sldNum" sz="quarter" idx="5"/>
          </p:nvPr>
        </p:nvSpPr>
        <p:spPr>
          <a:noFill/>
        </p:spPr>
        <p:txBody>
          <a:bodyPr/>
          <a:lstStyle/>
          <a:p>
            <a:r>
              <a:rPr lang="es-ES" smtClean="0"/>
              <a:t>1-</a:t>
            </a:r>
            <a:fld id="{E34B276F-2091-421D-95E7-79081307A81D}" type="slidenum">
              <a:rPr lang="es-ES" smtClean="0"/>
              <a:pPr/>
              <a:t>48</a:t>
            </a:fld>
            <a:endParaRPr lang="es-ES" smtClean="0"/>
          </a:p>
        </p:txBody>
      </p:sp>
      <p:sp>
        <p:nvSpPr>
          <p:cNvPr id="223237" name="Rectangle 2"/>
          <p:cNvSpPr>
            <a:spLocks noGrp="1" noRot="1" noChangeAspect="1" noChangeArrowheads="1" noTextEdit="1"/>
          </p:cNvSpPr>
          <p:nvPr>
            <p:ph type="sldImg"/>
          </p:nvPr>
        </p:nvSpPr>
        <p:spPr>
          <a:ln/>
        </p:spPr>
      </p:sp>
      <p:sp>
        <p:nvSpPr>
          <p:cNvPr id="2232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75633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p:spPr>
        <p:txBody>
          <a:bodyPr/>
          <a:lstStyle/>
          <a:p>
            <a:r>
              <a:rPr lang="es-ES" smtClean="0"/>
              <a:t>Puentes y Conmutadores LAN</a:t>
            </a:r>
          </a:p>
        </p:txBody>
      </p:sp>
      <p:sp>
        <p:nvSpPr>
          <p:cNvPr id="224259" name="Rectangle 6"/>
          <p:cNvSpPr>
            <a:spLocks noGrp="1" noChangeArrowheads="1"/>
          </p:cNvSpPr>
          <p:nvPr>
            <p:ph type="ftr" sz="quarter" idx="4"/>
          </p:nvPr>
        </p:nvSpPr>
        <p:spPr>
          <a:noFill/>
        </p:spPr>
        <p:txBody>
          <a:bodyPr/>
          <a:lstStyle/>
          <a:p>
            <a:r>
              <a:rPr lang="es-ES" smtClean="0"/>
              <a:t>Redes</a:t>
            </a:r>
          </a:p>
        </p:txBody>
      </p:sp>
      <p:sp>
        <p:nvSpPr>
          <p:cNvPr id="224260" name="Rectangle 7"/>
          <p:cNvSpPr>
            <a:spLocks noGrp="1" noChangeArrowheads="1"/>
          </p:cNvSpPr>
          <p:nvPr>
            <p:ph type="sldNum" sz="quarter" idx="5"/>
          </p:nvPr>
        </p:nvSpPr>
        <p:spPr>
          <a:noFill/>
        </p:spPr>
        <p:txBody>
          <a:bodyPr/>
          <a:lstStyle/>
          <a:p>
            <a:r>
              <a:rPr lang="es-ES" smtClean="0"/>
              <a:t>1-</a:t>
            </a:r>
            <a:fld id="{32D5BC83-9657-4EA7-80F1-0FA2D72AD18D}" type="slidenum">
              <a:rPr lang="es-ES" smtClean="0"/>
              <a:pPr/>
              <a:t>49</a:t>
            </a:fld>
            <a:endParaRPr lang="es-ES" smtClean="0"/>
          </a:p>
        </p:txBody>
      </p:sp>
      <p:sp>
        <p:nvSpPr>
          <p:cNvPr id="224261" name="Rectangle 2"/>
          <p:cNvSpPr>
            <a:spLocks noGrp="1" noRot="1" noChangeAspect="1" noChangeArrowheads="1" noTextEdit="1"/>
          </p:cNvSpPr>
          <p:nvPr>
            <p:ph type="sldImg"/>
          </p:nvPr>
        </p:nvSpPr>
        <p:spPr>
          <a:ln/>
        </p:spPr>
      </p:sp>
      <p:sp>
        <p:nvSpPr>
          <p:cNvPr id="2242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64064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noFill/>
        </p:spPr>
        <p:txBody>
          <a:bodyPr/>
          <a:lstStyle/>
          <a:p>
            <a:r>
              <a:rPr lang="es-ES" smtClean="0"/>
              <a:t>Puentes y Conmutadores LAN</a:t>
            </a:r>
          </a:p>
        </p:txBody>
      </p:sp>
      <p:sp>
        <p:nvSpPr>
          <p:cNvPr id="163843" name="Rectangle 6"/>
          <p:cNvSpPr>
            <a:spLocks noGrp="1" noChangeArrowheads="1"/>
          </p:cNvSpPr>
          <p:nvPr>
            <p:ph type="ftr" sz="quarter" idx="4"/>
          </p:nvPr>
        </p:nvSpPr>
        <p:spPr>
          <a:noFill/>
        </p:spPr>
        <p:txBody>
          <a:bodyPr/>
          <a:lstStyle/>
          <a:p>
            <a:r>
              <a:rPr lang="es-ES" smtClean="0"/>
              <a:t>Redes</a:t>
            </a:r>
          </a:p>
        </p:txBody>
      </p:sp>
      <p:sp>
        <p:nvSpPr>
          <p:cNvPr id="163844" name="Rectangle 7"/>
          <p:cNvSpPr>
            <a:spLocks noGrp="1" noChangeArrowheads="1"/>
          </p:cNvSpPr>
          <p:nvPr>
            <p:ph type="sldNum" sz="quarter" idx="5"/>
          </p:nvPr>
        </p:nvSpPr>
        <p:spPr>
          <a:noFill/>
        </p:spPr>
        <p:txBody>
          <a:bodyPr/>
          <a:lstStyle/>
          <a:p>
            <a:r>
              <a:rPr lang="es-ES" smtClean="0"/>
              <a:t>1-</a:t>
            </a:r>
            <a:fld id="{B6FA5E7C-96FC-43FB-8B00-7E0B9A2999B7}" type="slidenum">
              <a:rPr lang="es-ES" smtClean="0"/>
              <a:pPr/>
              <a:t>5</a:t>
            </a:fld>
            <a:endParaRPr lang="es-ES" smtClean="0"/>
          </a:p>
        </p:txBody>
      </p:sp>
      <p:sp>
        <p:nvSpPr>
          <p:cNvPr id="163845" name="Rectangle 2"/>
          <p:cNvSpPr>
            <a:spLocks noGrp="1" noRot="1" noChangeAspect="1" noChangeArrowheads="1" noTextEdit="1"/>
          </p:cNvSpPr>
          <p:nvPr>
            <p:ph type="sldImg"/>
          </p:nvPr>
        </p:nvSpPr>
        <p:spPr>
          <a:xfrm>
            <a:off x="920750" y="742950"/>
            <a:ext cx="4953000" cy="3714750"/>
          </a:xfrm>
          <a:ln/>
        </p:spPr>
      </p:sp>
      <p:sp>
        <p:nvSpPr>
          <p:cNvPr id="163846" name="Rectangle 3"/>
          <p:cNvSpPr>
            <a:spLocks noGrp="1" noChangeArrowheads="1"/>
          </p:cNvSpPr>
          <p:nvPr>
            <p:ph type="body" idx="1"/>
          </p:nvPr>
        </p:nvSpPr>
        <p:spPr>
          <a:xfrm>
            <a:off x="904980" y="4704714"/>
            <a:ext cx="4984542" cy="4458019"/>
          </a:xfrm>
          <a:noFill/>
          <a:ln/>
        </p:spPr>
        <p:txBody>
          <a:bodyPr/>
          <a:lstStyle/>
          <a:p>
            <a:pPr eaLnBrk="1" hangingPunct="1"/>
            <a:r>
              <a:rPr lang="es-ES" smtClean="0"/>
              <a:t>Existen muchos tipos de fibra óptica y de cable de cobre en uso en redes telemáticas. Esta tabla compara de forma muy general las principales características de una y otro, tomando el caso mas favorable para cada parámetro.</a:t>
            </a:r>
          </a:p>
          <a:p>
            <a:pPr eaLnBrk="1" hangingPunct="1"/>
            <a:r>
              <a:rPr lang="es-ES" smtClean="0"/>
              <a:t>Como se ha dicho muchas veces la capacidad de transmisión de datos de la fibra óptica es enorme, como se pone de manifiesto en la tabla. Sin embargo otra característica igualmente importante es la baja atenuación de la fibra respecto al cobre: mientras que en un cable de cobre, del tipo normalmente utilizado en redes locales, la intensidad de la señal disminuye a la mitad en un trayecto de tan solo 20 metros, en fibra óptica esa disminución se produce después de un trayecto de 15 Km. Una consecuencia de la baja atenuación de la fibra es su alcance, considerablemente mayor que el del cobre, lo cual es especialmente útil en enlaces submarinos.</a:t>
            </a:r>
          </a:p>
        </p:txBody>
      </p:sp>
    </p:spTree>
    <p:extLst>
      <p:ext uri="{BB962C8B-B14F-4D97-AF65-F5344CB8AC3E}">
        <p14:creationId xmlns:p14="http://schemas.microsoft.com/office/powerpoint/2010/main" val="1101122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a:noFill/>
        </p:spPr>
        <p:txBody>
          <a:bodyPr/>
          <a:lstStyle/>
          <a:p>
            <a:r>
              <a:rPr lang="es-ES" smtClean="0"/>
              <a:t>Puentes y Conmutadores LAN</a:t>
            </a:r>
          </a:p>
        </p:txBody>
      </p:sp>
      <p:sp>
        <p:nvSpPr>
          <p:cNvPr id="225283" name="Rectangle 6"/>
          <p:cNvSpPr>
            <a:spLocks noGrp="1" noChangeArrowheads="1"/>
          </p:cNvSpPr>
          <p:nvPr>
            <p:ph type="ftr" sz="quarter" idx="4"/>
          </p:nvPr>
        </p:nvSpPr>
        <p:spPr>
          <a:noFill/>
        </p:spPr>
        <p:txBody>
          <a:bodyPr/>
          <a:lstStyle/>
          <a:p>
            <a:r>
              <a:rPr lang="es-ES" smtClean="0"/>
              <a:t>Redes</a:t>
            </a:r>
          </a:p>
        </p:txBody>
      </p:sp>
      <p:sp>
        <p:nvSpPr>
          <p:cNvPr id="225284" name="Rectangle 7"/>
          <p:cNvSpPr>
            <a:spLocks noGrp="1" noChangeArrowheads="1"/>
          </p:cNvSpPr>
          <p:nvPr>
            <p:ph type="sldNum" sz="quarter" idx="5"/>
          </p:nvPr>
        </p:nvSpPr>
        <p:spPr>
          <a:noFill/>
        </p:spPr>
        <p:txBody>
          <a:bodyPr/>
          <a:lstStyle/>
          <a:p>
            <a:r>
              <a:rPr lang="es-ES" smtClean="0"/>
              <a:t>1-</a:t>
            </a:r>
            <a:fld id="{ADA3DA1F-0429-4ED6-AB8C-FC5B7C188C43}" type="slidenum">
              <a:rPr lang="es-ES" smtClean="0"/>
              <a:pPr/>
              <a:t>50</a:t>
            </a:fld>
            <a:endParaRPr lang="es-ES" smtClean="0"/>
          </a:p>
        </p:txBody>
      </p:sp>
      <p:sp>
        <p:nvSpPr>
          <p:cNvPr id="225285" name="Rectangle 2"/>
          <p:cNvSpPr>
            <a:spLocks noGrp="1" noRot="1" noChangeAspect="1" noChangeArrowheads="1" noTextEdit="1"/>
          </p:cNvSpPr>
          <p:nvPr>
            <p:ph type="sldImg"/>
          </p:nvPr>
        </p:nvSpPr>
        <p:spPr>
          <a:ln/>
        </p:spPr>
      </p:sp>
      <p:sp>
        <p:nvSpPr>
          <p:cNvPr id="2252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99118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a:noFill/>
        </p:spPr>
        <p:txBody>
          <a:bodyPr/>
          <a:lstStyle/>
          <a:p>
            <a:r>
              <a:rPr lang="es-ES" smtClean="0"/>
              <a:t>Puentes y Conmutadores LAN</a:t>
            </a:r>
          </a:p>
        </p:txBody>
      </p:sp>
      <p:sp>
        <p:nvSpPr>
          <p:cNvPr id="229379" name="Rectangle 6"/>
          <p:cNvSpPr>
            <a:spLocks noGrp="1" noChangeArrowheads="1"/>
          </p:cNvSpPr>
          <p:nvPr>
            <p:ph type="ftr" sz="quarter" idx="4"/>
          </p:nvPr>
        </p:nvSpPr>
        <p:spPr>
          <a:noFill/>
        </p:spPr>
        <p:txBody>
          <a:bodyPr/>
          <a:lstStyle/>
          <a:p>
            <a:r>
              <a:rPr lang="es-ES" smtClean="0"/>
              <a:t>Redes</a:t>
            </a:r>
          </a:p>
        </p:txBody>
      </p:sp>
      <p:sp>
        <p:nvSpPr>
          <p:cNvPr id="229380" name="Rectangle 7"/>
          <p:cNvSpPr>
            <a:spLocks noGrp="1" noChangeArrowheads="1"/>
          </p:cNvSpPr>
          <p:nvPr>
            <p:ph type="sldNum" sz="quarter" idx="5"/>
          </p:nvPr>
        </p:nvSpPr>
        <p:spPr>
          <a:noFill/>
        </p:spPr>
        <p:txBody>
          <a:bodyPr/>
          <a:lstStyle/>
          <a:p>
            <a:r>
              <a:rPr lang="es-ES" smtClean="0"/>
              <a:t>1-</a:t>
            </a:r>
            <a:fld id="{66285532-E4A0-4844-906B-4D80143FBC1D}" type="slidenum">
              <a:rPr lang="es-ES" smtClean="0"/>
              <a:pPr/>
              <a:t>51</a:t>
            </a:fld>
            <a:endParaRPr lang="es-ES" smtClean="0"/>
          </a:p>
        </p:txBody>
      </p:sp>
      <p:sp>
        <p:nvSpPr>
          <p:cNvPr id="229381" name="Rectangle 2"/>
          <p:cNvSpPr>
            <a:spLocks noGrp="1" noRot="1" noChangeAspect="1" noChangeArrowheads="1" noTextEdit="1"/>
          </p:cNvSpPr>
          <p:nvPr>
            <p:ph type="sldImg"/>
          </p:nvPr>
        </p:nvSpPr>
        <p:spPr>
          <a:ln/>
        </p:spPr>
      </p:sp>
      <p:sp>
        <p:nvSpPr>
          <p:cNvPr id="2293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303870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a:noFill/>
        </p:spPr>
        <p:txBody>
          <a:bodyPr/>
          <a:lstStyle/>
          <a:p>
            <a:r>
              <a:rPr lang="es-ES" smtClean="0"/>
              <a:t>Puentes y Conmutadores LAN</a:t>
            </a:r>
          </a:p>
        </p:txBody>
      </p:sp>
      <p:sp>
        <p:nvSpPr>
          <p:cNvPr id="232451" name="Rectangle 6"/>
          <p:cNvSpPr>
            <a:spLocks noGrp="1" noChangeArrowheads="1"/>
          </p:cNvSpPr>
          <p:nvPr>
            <p:ph type="ftr" sz="quarter" idx="4"/>
          </p:nvPr>
        </p:nvSpPr>
        <p:spPr>
          <a:noFill/>
        </p:spPr>
        <p:txBody>
          <a:bodyPr/>
          <a:lstStyle/>
          <a:p>
            <a:r>
              <a:rPr lang="es-ES" smtClean="0"/>
              <a:t>Redes</a:t>
            </a:r>
          </a:p>
        </p:txBody>
      </p:sp>
      <p:sp>
        <p:nvSpPr>
          <p:cNvPr id="232452" name="Rectangle 7"/>
          <p:cNvSpPr>
            <a:spLocks noGrp="1" noChangeArrowheads="1"/>
          </p:cNvSpPr>
          <p:nvPr>
            <p:ph type="sldNum" sz="quarter" idx="5"/>
          </p:nvPr>
        </p:nvSpPr>
        <p:spPr>
          <a:noFill/>
        </p:spPr>
        <p:txBody>
          <a:bodyPr/>
          <a:lstStyle/>
          <a:p>
            <a:r>
              <a:rPr lang="es-ES" smtClean="0"/>
              <a:t>1-</a:t>
            </a:r>
            <a:fld id="{FDC92742-A50E-4985-80BB-D9D73D517A20}" type="slidenum">
              <a:rPr lang="es-ES" smtClean="0"/>
              <a:pPr/>
              <a:t>52</a:t>
            </a:fld>
            <a:endParaRPr lang="es-ES" smtClean="0"/>
          </a:p>
        </p:txBody>
      </p:sp>
      <p:sp>
        <p:nvSpPr>
          <p:cNvPr id="232453" name="Rectangle 2"/>
          <p:cNvSpPr>
            <a:spLocks noGrp="1" noRot="1" noChangeAspect="1" noChangeArrowheads="1" noTextEdit="1"/>
          </p:cNvSpPr>
          <p:nvPr>
            <p:ph type="sldImg"/>
          </p:nvPr>
        </p:nvSpPr>
        <p:spPr>
          <a:ln/>
        </p:spPr>
      </p:sp>
      <p:sp>
        <p:nvSpPr>
          <p:cNvPr id="2324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74329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a:noFill/>
        </p:spPr>
        <p:txBody>
          <a:bodyPr/>
          <a:lstStyle/>
          <a:p>
            <a:r>
              <a:rPr lang="es-ES" smtClean="0"/>
              <a:t>Puentes y Conmutadores LAN</a:t>
            </a:r>
          </a:p>
        </p:txBody>
      </p:sp>
      <p:sp>
        <p:nvSpPr>
          <p:cNvPr id="234499" name="Rectangle 6"/>
          <p:cNvSpPr>
            <a:spLocks noGrp="1" noChangeArrowheads="1"/>
          </p:cNvSpPr>
          <p:nvPr>
            <p:ph type="ftr" sz="quarter" idx="4"/>
          </p:nvPr>
        </p:nvSpPr>
        <p:spPr>
          <a:noFill/>
        </p:spPr>
        <p:txBody>
          <a:bodyPr/>
          <a:lstStyle/>
          <a:p>
            <a:r>
              <a:rPr lang="es-ES" smtClean="0"/>
              <a:t>Redes</a:t>
            </a:r>
          </a:p>
        </p:txBody>
      </p:sp>
      <p:sp>
        <p:nvSpPr>
          <p:cNvPr id="234500" name="Rectangle 7"/>
          <p:cNvSpPr>
            <a:spLocks noGrp="1" noChangeArrowheads="1"/>
          </p:cNvSpPr>
          <p:nvPr>
            <p:ph type="sldNum" sz="quarter" idx="5"/>
          </p:nvPr>
        </p:nvSpPr>
        <p:spPr>
          <a:noFill/>
        </p:spPr>
        <p:txBody>
          <a:bodyPr/>
          <a:lstStyle/>
          <a:p>
            <a:r>
              <a:rPr lang="es-ES" smtClean="0"/>
              <a:t>1-</a:t>
            </a:r>
            <a:fld id="{BEBA87CE-9D6C-41C5-B14F-D5C0B70B4458}" type="slidenum">
              <a:rPr lang="es-ES" smtClean="0"/>
              <a:pPr/>
              <a:t>53</a:t>
            </a:fld>
            <a:endParaRPr lang="es-ES" smtClean="0"/>
          </a:p>
        </p:txBody>
      </p:sp>
      <p:sp>
        <p:nvSpPr>
          <p:cNvPr id="234501" name="Rectangle 2"/>
          <p:cNvSpPr>
            <a:spLocks noGrp="1" noRot="1" noChangeAspect="1" noChangeArrowheads="1" noTextEdit="1"/>
          </p:cNvSpPr>
          <p:nvPr>
            <p:ph type="sldImg"/>
          </p:nvPr>
        </p:nvSpPr>
        <p:spPr>
          <a:ln/>
        </p:spPr>
      </p:sp>
      <p:sp>
        <p:nvSpPr>
          <p:cNvPr id="23450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006256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Marcador de imagen de diapositiva"/>
          <p:cNvSpPr>
            <a:spLocks noGrp="1" noRot="1" noChangeAspect="1" noTextEdit="1"/>
          </p:cNvSpPr>
          <p:nvPr>
            <p:ph type="sldImg"/>
          </p:nvPr>
        </p:nvSpPr>
        <p:spPr>
          <a:ln/>
        </p:spPr>
      </p:sp>
      <p:sp>
        <p:nvSpPr>
          <p:cNvPr id="235523" name="2 Marcador de notas"/>
          <p:cNvSpPr>
            <a:spLocks noGrp="1"/>
          </p:cNvSpPr>
          <p:nvPr>
            <p:ph type="body" idx="1"/>
          </p:nvPr>
        </p:nvSpPr>
        <p:spPr>
          <a:noFill/>
          <a:ln/>
        </p:spPr>
        <p:txBody>
          <a:bodyPr/>
          <a:lstStyle/>
          <a:p>
            <a:endParaRPr lang="es-ES" smtClean="0"/>
          </a:p>
        </p:txBody>
      </p:sp>
      <p:sp>
        <p:nvSpPr>
          <p:cNvPr id="235524" name="3 Marcador de encabezado"/>
          <p:cNvSpPr>
            <a:spLocks noGrp="1"/>
          </p:cNvSpPr>
          <p:nvPr>
            <p:ph type="hdr" sz="quarter"/>
          </p:nvPr>
        </p:nvSpPr>
        <p:spPr>
          <a:noFill/>
        </p:spPr>
        <p:txBody>
          <a:bodyPr/>
          <a:lstStyle/>
          <a:p>
            <a:r>
              <a:rPr lang="es-ES" smtClean="0"/>
              <a:t>Puentes y Conmutadores LAN</a:t>
            </a:r>
          </a:p>
        </p:txBody>
      </p:sp>
      <p:sp>
        <p:nvSpPr>
          <p:cNvPr id="235525" name="4 Marcador de pie de página"/>
          <p:cNvSpPr>
            <a:spLocks noGrp="1"/>
          </p:cNvSpPr>
          <p:nvPr>
            <p:ph type="ftr" sz="quarter" idx="4"/>
          </p:nvPr>
        </p:nvSpPr>
        <p:spPr>
          <a:noFill/>
        </p:spPr>
        <p:txBody>
          <a:bodyPr/>
          <a:lstStyle/>
          <a:p>
            <a:r>
              <a:rPr lang="es-ES" smtClean="0"/>
              <a:t>Redes</a:t>
            </a:r>
          </a:p>
        </p:txBody>
      </p:sp>
      <p:sp>
        <p:nvSpPr>
          <p:cNvPr id="235526" name="5 Marcador de número de diapositiva"/>
          <p:cNvSpPr>
            <a:spLocks noGrp="1"/>
          </p:cNvSpPr>
          <p:nvPr>
            <p:ph type="sldNum" sz="quarter" idx="5"/>
          </p:nvPr>
        </p:nvSpPr>
        <p:spPr>
          <a:noFill/>
        </p:spPr>
        <p:txBody>
          <a:bodyPr/>
          <a:lstStyle/>
          <a:p>
            <a:r>
              <a:rPr lang="es-ES" smtClean="0"/>
              <a:t>1-</a:t>
            </a:r>
            <a:fld id="{3FE0B3A8-B84C-4619-AE1B-5E99153652E8}" type="slidenum">
              <a:rPr lang="es-ES" smtClean="0"/>
              <a:pPr/>
              <a:t>54</a:t>
            </a:fld>
            <a:endParaRPr lang="es-ES" smtClean="0"/>
          </a:p>
        </p:txBody>
      </p:sp>
    </p:spTree>
    <p:extLst>
      <p:ext uri="{BB962C8B-B14F-4D97-AF65-F5344CB8AC3E}">
        <p14:creationId xmlns:p14="http://schemas.microsoft.com/office/powerpoint/2010/main" val="2979562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noFill/>
        </p:spPr>
        <p:txBody>
          <a:bodyPr/>
          <a:lstStyle/>
          <a:p>
            <a:r>
              <a:rPr lang="es-ES" smtClean="0"/>
              <a:t>Puentes y Conmutadores LAN</a:t>
            </a:r>
          </a:p>
        </p:txBody>
      </p:sp>
      <p:sp>
        <p:nvSpPr>
          <p:cNvPr id="207875" name="Rectangle 6"/>
          <p:cNvSpPr>
            <a:spLocks noGrp="1" noChangeArrowheads="1"/>
          </p:cNvSpPr>
          <p:nvPr>
            <p:ph type="ftr" sz="quarter" idx="4"/>
          </p:nvPr>
        </p:nvSpPr>
        <p:spPr>
          <a:noFill/>
        </p:spPr>
        <p:txBody>
          <a:bodyPr/>
          <a:lstStyle/>
          <a:p>
            <a:r>
              <a:rPr lang="es-ES" smtClean="0"/>
              <a:t>Redes</a:t>
            </a:r>
          </a:p>
        </p:txBody>
      </p:sp>
      <p:sp>
        <p:nvSpPr>
          <p:cNvPr id="207876" name="Rectangle 7"/>
          <p:cNvSpPr>
            <a:spLocks noGrp="1" noChangeArrowheads="1"/>
          </p:cNvSpPr>
          <p:nvPr>
            <p:ph type="sldNum" sz="quarter" idx="5"/>
          </p:nvPr>
        </p:nvSpPr>
        <p:spPr>
          <a:noFill/>
        </p:spPr>
        <p:txBody>
          <a:bodyPr/>
          <a:lstStyle/>
          <a:p>
            <a:r>
              <a:rPr lang="es-ES" smtClean="0"/>
              <a:t>1-</a:t>
            </a:r>
            <a:fld id="{4BC70443-07E8-424A-997F-4521210D4F5E}" type="slidenum">
              <a:rPr lang="es-ES" smtClean="0"/>
              <a:pPr/>
              <a:t>55</a:t>
            </a:fld>
            <a:endParaRPr lang="es-ES" smtClean="0"/>
          </a:p>
        </p:txBody>
      </p:sp>
      <p:sp>
        <p:nvSpPr>
          <p:cNvPr id="207877" name="Rectangle 2"/>
          <p:cNvSpPr>
            <a:spLocks noGrp="1" noRot="1" noChangeAspect="1" noChangeArrowheads="1" noTextEdit="1"/>
          </p:cNvSpPr>
          <p:nvPr>
            <p:ph type="sldImg"/>
          </p:nvPr>
        </p:nvSpPr>
        <p:spPr>
          <a:ln/>
        </p:spPr>
      </p:sp>
      <p:sp>
        <p:nvSpPr>
          <p:cNvPr id="20787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966340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Marcador de imagen de diapositiva"/>
          <p:cNvSpPr>
            <a:spLocks noGrp="1" noRot="1" noChangeAspect="1" noTextEdit="1"/>
          </p:cNvSpPr>
          <p:nvPr>
            <p:ph type="sldImg"/>
          </p:nvPr>
        </p:nvSpPr>
        <p:spPr>
          <a:ln/>
        </p:spPr>
      </p:sp>
      <p:sp>
        <p:nvSpPr>
          <p:cNvPr id="208899" name="2 Marcador de notas"/>
          <p:cNvSpPr>
            <a:spLocks noGrp="1"/>
          </p:cNvSpPr>
          <p:nvPr>
            <p:ph type="body" idx="1"/>
          </p:nvPr>
        </p:nvSpPr>
        <p:spPr>
          <a:noFill/>
          <a:ln/>
        </p:spPr>
        <p:txBody>
          <a:bodyPr/>
          <a:lstStyle/>
          <a:p>
            <a:pPr eaLnBrk="1" hangingPunct="1"/>
            <a:endParaRPr lang="es-ES" smtClean="0"/>
          </a:p>
        </p:txBody>
      </p:sp>
      <p:sp>
        <p:nvSpPr>
          <p:cNvPr id="208900" name="3 Marcador de encabezado"/>
          <p:cNvSpPr>
            <a:spLocks noGrp="1"/>
          </p:cNvSpPr>
          <p:nvPr>
            <p:ph type="hdr" sz="quarter"/>
          </p:nvPr>
        </p:nvSpPr>
        <p:spPr>
          <a:noFill/>
        </p:spPr>
        <p:txBody>
          <a:bodyPr/>
          <a:lstStyle/>
          <a:p>
            <a:r>
              <a:rPr lang="es-ES" smtClean="0"/>
              <a:t>El Nivel de Transporte en Internet</a:t>
            </a:r>
          </a:p>
        </p:txBody>
      </p:sp>
      <p:sp>
        <p:nvSpPr>
          <p:cNvPr id="208901" name="4 Marcador de pie de página"/>
          <p:cNvSpPr>
            <a:spLocks noGrp="1"/>
          </p:cNvSpPr>
          <p:nvPr>
            <p:ph type="ftr" sz="quarter" idx="4"/>
          </p:nvPr>
        </p:nvSpPr>
        <p:spPr>
          <a:noFill/>
        </p:spPr>
        <p:txBody>
          <a:bodyPr/>
          <a:lstStyle/>
          <a:p>
            <a:r>
              <a:rPr lang="es-ES" smtClean="0"/>
              <a:t>Redes</a:t>
            </a:r>
          </a:p>
        </p:txBody>
      </p:sp>
      <p:sp>
        <p:nvSpPr>
          <p:cNvPr id="208902" name="5 Marcador de número de diapositiva"/>
          <p:cNvSpPr>
            <a:spLocks noGrp="1"/>
          </p:cNvSpPr>
          <p:nvPr>
            <p:ph type="sldNum" sz="quarter" idx="5"/>
          </p:nvPr>
        </p:nvSpPr>
        <p:spPr>
          <a:noFill/>
        </p:spPr>
        <p:txBody>
          <a:bodyPr/>
          <a:lstStyle/>
          <a:p>
            <a:r>
              <a:rPr lang="es-ES" dirty="0"/>
              <a:t>1</a:t>
            </a:r>
            <a:r>
              <a:rPr lang="es-ES" dirty="0" smtClean="0"/>
              <a:t>-</a:t>
            </a:r>
            <a:fld id="{09B5C5D0-3A80-4041-8F90-8FDF3B8E6518}" type="slidenum">
              <a:rPr lang="es-ES" smtClean="0"/>
              <a:pPr/>
              <a:t>56</a:t>
            </a:fld>
            <a:endParaRPr lang="es-ES" dirty="0" smtClean="0"/>
          </a:p>
        </p:txBody>
      </p:sp>
    </p:spTree>
    <p:extLst>
      <p:ext uri="{BB962C8B-B14F-4D97-AF65-F5344CB8AC3E}">
        <p14:creationId xmlns:p14="http://schemas.microsoft.com/office/powerpoint/2010/main" val="1359867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Marcador de imagen de diapositiva"/>
          <p:cNvSpPr>
            <a:spLocks noGrp="1" noRot="1" noChangeAspect="1" noTextEdit="1"/>
          </p:cNvSpPr>
          <p:nvPr>
            <p:ph type="sldImg"/>
          </p:nvPr>
        </p:nvSpPr>
        <p:spPr>
          <a:ln/>
        </p:spPr>
      </p:sp>
      <p:sp>
        <p:nvSpPr>
          <p:cNvPr id="209923" name="2 Marcador de notas"/>
          <p:cNvSpPr>
            <a:spLocks noGrp="1"/>
          </p:cNvSpPr>
          <p:nvPr>
            <p:ph type="body" idx="1"/>
          </p:nvPr>
        </p:nvSpPr>
        <p:spPr>
          <a:noFill/>
          <a:ln/>
        </p:spPr>
        <p:txBody>
          <a:bodyPr/>
          <a:lstStyle/>
          <a:p>
            <a:pPr eaLnBrk="1" hangingPunct="1"/>
            <a:endParaRPr lang="es-ES" smtClean="0"/>
          </a:p>
        </p:txBody>
      </p:sp>
      <p:sp>
        <p:nvSpPr>
          <p:cNvPr id="209924" name="3 Marcador de encabezado"/>
          <p:cNvSpPr>
            <a:spLocks noGrp="1"/>
          </p:cNvSpPr>
          <p:nvPr>
            <p:ph type="hdr" sz="quarter"/>
          </p:nvPr>
        </p:nvSpPr>
        <p:spPr>
          <a:noFill/>
        </p:spPr>
        <p:txBody>
          <a:bodyPr/>
          <a:lstStyle/>
          <a:p>
            <a:r>
              <a:rPr lang="es-ES" smtClean="0"/>
              <a:t>El Nivel de Transporte en Internet</a:t>
            </a:r>
          </a:p>
        </p:txBody>
      </p:sp>
      <p:sp>
        <p:nvSpPr>
          <p:cNvPr id="209925" name="4 Marcador de pie de página"/>
          <p:cNvSpPr>
            <a:spLocks noGrp="1"/>
          </p:cNvSpPr>
          <p:nvPr>
            <p:ph type="ftr" sz="quarter" idx="4"/>
          </p:nvPr>
        </p:nvSpPr>
        <p:spPr>
          <a:noFill/>
        </p:spPr>
        <p:txBody>
          <a:bodyPr/>
          <a:lstStyle/>
          <a:p>
            <a:r>
              <a:rPr lang="es-ES" smtClean="0"/>
              <a:t>Redes</a:t>
            </a:r>
          </a:p>
        </p:txBody>
      </p:sp>
      <p:sp>
        <p:nvSpPr>
          <p:cNvPr id="209926" name="5 Marcador de número de diapositiva"/>
          <p:cNvSpPr>
            <a:spLocks noGrp="1"/>
          </p:cNvSpPr>
          <p:nvPr>
            <p:ph type="sldNum" sz="quarter" idx="5"/>
          </p:nvPr>
        </p:nvSpPr>
        <p:spPr>
          <a:noFill/>
        </p:spPr>
        <p:txBody>
          <a:bodyPr/>
          <a:lstStyle/>
          <a:p>
            <a:r>
              <a:rPr lang="es-ES" dirty="0"/>
              <a:t>1</a:t>
            </a:r>
            <a:r>
              <a:rPr lang="es-ES" dirty="0" smtClean="0"/>
              <a:t>-</a:t>
            </a:r>
            <a:fld id="{E8EE8597-0498-4A08-A421-6CE4A34967C7}" type="slidenum">
              <a:rPr lang="es-ES" smtClean="0"/>
              <a:pPr/>
              <a:t>57</a:t>
            </a:fld>
            <a:endParaRPr lang="es-ES" dirty="0" smtClean="0"/>
          </a:p>
        </p:txBody>
      </p:sp>
    </p:spTree>
    <p:extLst>
      <p:ext uri="{BB962C8B-B14F-4D97-AF65-F5344CB8AC3E}">
        <p14:creationId xmlns:p14="http://schemas.microsoft.com/office/powerpoint/2010/main" val="886543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Marcador de imagen de diapositiva"/>
          <p:cNvSpPr>
            <a:spLocks noGrp="1" noRot="1" noChangeAspect="1" noTextEdit="1"/>
          </p:cNvSpPr>
          <p:nvPr>
            <p:ph type="sldImg"/>
          </p:nvPr>
        </p:nvSpPr>
        <p:spPr>
          <a:ln/>
        </p:spPr>
      </p:sp>
      <p:sp>
        <p:nvSpPr>
          <p:cNvPr id="210947" name="2 Marcador de notas"/>
          <p:cNvSpPr>
            <a:spLocks noGrp="1"/>
          </p:cNvSpPr>
          <p:nvPr>
            <p:ph type="body" idx="1"/>
          </p:nvPr>
        </p:nvSpPr>
        <p:spPr>
          <a:noFill/>
          <a:ln/>
        </p:spPr>
        <p:txBody>
          <a:bodyPr/>
          <a:lstStyle/>
          <a:p>
            <a:pPr eaLnBrk="1" hangingPunct="1"/>
            <a:endParaRPr lang="es-ES" smtClean="0"/>
          </a:p>
        </p:txBody>
      </p:sp>
      <p:sp>
        <p:nvSpPr>
          <p:cNvPr id="210948" name="3 Marcador de encabezado"/>
          <p:cNvSpPr>
            <a:spLocks noGrp="1"/>
          </p:cNvSpPr>
          <p:nvPr>
            <p:ph type="hdr" sz="quarter"/>
          </p:nvPr>
        </p:nvSpPr>
        <p:spPr>
          <a:noFill/>
        </p:spPr>
        <p:txBody>
          <a:bodyPr/>
          <a:lstStyle/>
          <a:p>
            <a:r>
              <a:rPr lang="es-ES" smtClean="0"/>
              <a:t>El Nivel de Transporte en Internet</a:t>
            </a:r>
          </a:p>
        </p:txBody>
      </p:sp>
      <p:sp>
        <p:nvSpPr>
          <p:cNvPr id="210949" name="4 Marcador de pie de página"/>
          <p:cNvSpPr>
            <a:spLocks noGrp="1"/>
          </p:cNvSpPr>
          <p:nvPr>
            <p:ph type="ftr" sz="quarter" idx="4"/>
          </p:nvPr>
        </p:nvSpPr>
        <p:spPr>
          <a:noFill/>
        </p:spPr>
        <p:txBody>
          <a:bodyPr/>
          <a:lstStyle/>
          <a:p>
            <a:r>
              <a:rPr lang="es-ES" smtClean="0"/>
              <a:t>Redes</a:t>
            </a:r>
          </a:p>
        </p:txBody>
      </p:sp>
      <p:sp>
        <p:nvSpPr>
          <p:cNvPr id="210950" name="5 Marcador de número de diapositiva"/>
          <p:cNvSpPr>
            <a:spLocks noGrp="1"/>
          </p:cNvSpPr>
          <p:nvPr>
            <p:ph type="sldNum" sz="quarter" idx="5"/>
          </p:nvPr>
        </p:nvSpPr>
        <p:spPr>
          <a:noFill/>
        </p:spPr>
        <p:txBody>
          <a:bodyPr/>
          <a:lstStyle/>
          <a:p>
            <a:r>
              <a:rPr lang="es-ES" dirty="0"/>
              <a:t>1</a:t>
            </a:r>
            <a:r>
              <a:rPr lang="es-ES" dirty="0" smtClean="0"/>
              <a:t>-</a:t>
            </a:r>
            <a:fld id="{3437530C-AB82-441F-8B67-32C169D83000}" type="slidenum">
              <a:rPr lang="es-ES" smtClean="0"/>
              <a:pPr/>
              <a:t>58</a:t>
            </a:fld>
            <a:endParaRPr lang="es-ES" dirty="0" smtClean="0"/>
          </a:p>
        </p:txBody>
      </p:sp>
    </p:spTree>
    <p:extLst>
      <p:ext uri="{BB962C8B-B14F-4D97-AF65-F5344CB8AC3E}">
        <p14:creationId xmlns:p14="http://schemas.microsoft.com/office/powerpoint/2010/main" val="9687427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1 Marcador de imagen de diapositiva"/>
          <p:cNvSpPr>
            <a:spLocks noGrp="1" noRot="1" noChangeAspect="1" noTextEdit="1"/>
          </p:cNvSpPr>
          <p:nvPr>
            <p:ph type="sldImg"/>
          </p:nvPr>
        </p:nvSpPr>
        <p:spPr>
          <a:ln/>
        </p:spPr>
      </p:sp>
      <p:sp>
        <p:nvSpPr>
          <p:cNvPr id="211971" name="2 Marcador de notas"/>
          <p:cNvSpPr>
            <a:spLocks noGrp="1"/>
          </p:cNvSpPr>
          <p:nvPr>
            <p:ph type="body" idx="1"/>
          </p:nvPr>
        </p:nvSpPr>
        <p:spPr>
          <a:noFill/>
          <a:ln/>
        </p:spPr>
        <p:txBody>
          <a:bodyPr/>
          <a:lstStyle/>
          <a:p>
            <a:pPr eaLnBrk="1" hangingPunct="1"/>
            <a:endParaRPr lang="es-ES" smtClean="0"/>
          </a:p>
        </p:txBody>
      </p:sp>
      <p:sp>
        <p:nvSpPr>
          <p:cNvPr id="211972" name="3 Marcador de encabezado"/>
          <p:cNvSpPr>
            <a:spLocks noGrp="1"/>
          </p:cNvSpPr>
          <p:nvPr>
            <p:ph type="hdr" sz="quarter"/>
          </p:nvPr>
        </p:nvSpPr>
        <p:spPr>
          <a:noFill/>
        </p:spPr>
        <p:txBody>
          <a:bodyPr/>
          <a:lstStyle/>
          <a:p>
            <a:r>
              <a:rPr lang="es-ES" smtClean="0"/>
              <a:t>El Nivel de Transporte en Internet</a:t>
            </a:r>
          </a:p>
        </p:txBody>
      </p:sp>
      <p:sp>
        <p:nvSpPr>
          <p:cNvPr id="211973" name="4 Marcador de pie de página"/>
          <p:cNvSpPr>
            <a:spLocks noGrp="1"/>
          </p:cNvSpPr>
          <p:nvPr>
            <p:ph type="ftr" sz="quarter" idx="4"/>
          </p:nvPr>
        </p:nvSpPr>
        <p:spPr>
          <a:noFill/>
        </p:spPr>
        <p:txBody>
          <a:bodyPr/>
          <a:lstStyle/>
          <a:p>
            <a:r>
              <a:rPr lang="es-ES" smtClean="0"/>
              <a:t>Redes</a:t>
            </a:r>
          </a:p>
        </p:txBody>
      </p:sp>
      <p:sp>
        <p:nvSpPr>
          <p:cNvPr id="211974" name="5 Marcador de número de diapositiva"/>
          <p:cNvSpPr>
            <a:spLocks noGrp="1"/>
          </p:cNvSpPr>
          <p:nvPr>
            <p:ph type="sldNum" sz="quarter" idx="5"/>
          </p:nvPr>
        </p:nvSpPr>
        <p:spPr>
          <a:noFill/>
        </p:spPr>
        <p:txBody>
          <a:bodyPr/>
          <a:lstStyle/>
          <a:p>
            <a:r>
              <a:rPr lang="es-ES" dirty="0"/>
              <a:t>1</a:t>
            </a:r>
            <a:r>
              <a:rPr lang="es-ES" dirty="0" smtClean="0"/>
              <a:t>-</a:t>
            </a:r>
            <a:fld id="{E375F72E-F22B-4C35-9669-2D64252148D9}" type="slidenum">
              <a:rPr lang="es-ES" smtClean="0"/>
              <a:pPr/>
              <a:t>59</a:t>
            </a:fld>
            <a:endParaRPr lang="es-ES" dirty="0" smtClean="0"/>
          </a:p>
        </p:txBody>
      </p:sp>
    </p:spTree>
    <p:extLst>
      <p:ext uri="{BB962C8B-B14F-4D97-AF65-F5344CB8AC3E}">
        <p14:creationId xmlns:p14="http://schemas.microsoft.com/office/powerpoint/2010/main" val="347450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p:spPr>
        <p:txBody>
          <a:bodyPr/>
          <a:lstStyle/>
          <a:p>
            <a:r>
              <a:rPr lang="es-ES" smtClean="0"/>
              <a:t>Puentes y Conmutadores LAN</a:t>
            </a:r>
          </a:p>
        </p:txBody>
      </p:sp>
      <p:sp>
        <p:nvSpPr>
          <p:cNvPr id="164867" name="Rectangle 6"/>
          <p:cNvSpPr>
            <a:spLocks noGrp="1" noChangeArrowheads="1"/>
          </p:cNvSpPr>
          <p:nvPr>
            <p:ph type="ftr" sz="quarter" idx="4"/>
          </p:nvPr>
        </p:nvSpPr>
        <p:spPr>
          <a:noFill/>
        </p:spPr>
        <p:txBody>
          <a:bodyPr/>
          <a:lstStyle/>
          <a:p>
            <a:r>
              <a:rPr lang="es-ES" smtClean="0"/>
              <a:t>Redes</a:t>
            </a:r>
          </a:p>
        </p:txBody>
      </p:sp>
      <p:sp>
        <p:nvSpPr>
          <p:cNvPr id="164868" name="Rectangle 7"/>
          <p:cNvSpPr>
            <a:spLocks noGrp="1" noChangeArrowheads="1"/>
          </p:cNvSpPr>
          <p:nvPr>
            <p:ph type="sldNum" sz="quarter" idx="5"/>
          </p:nvPr>
        </p:nvSpPr>
        <p:spPr>
          <a:noFill/>
        </p:spPr>
        <p:txBody>
          <a:bodyPr/>
          <a:lstStyle/>
          <a:p>
            <a:r>
              <a:rPr lang="es-ES" smtClean="0"/>
              <a:t>1-</a:t>
            </a:r>
            <a:fld id="{6A7E4747-B22F-443B-9054-F359921182B0}" type="slidenum">
              <a:rPr lang="es-ES" smtClean="0"/>
              <a:pPr/>
              <a:t>6</a:t>
            </a:fld>
            <a:endParaRPr lang="es-ES" smtClean="0"/>
          </a:p>
        </p:txBody>
      </p:sp>
      <p:sp>
        <p:nvSpPr>
          <p:cNvPr id="164869" name="Rectangle 2"/>
          <p:cNvSpPr>
            <a:spLocks noGrp="1" noRot="1" noChangeAspect="1" noChangeArrowheads="1" noTextEdit="1"/>
          </p:cNvSpPr>
          <p:nvPr>
            <p:ph type="sldImg"/>
          </p:nvPr>
        </p:nvSpPr>
        <p:spPr>
          <a:xfrm>
            <a:off x="920750" y="742950"/>
            <a:ext cx="4953000" cy="3714750"/>
          </a:xfrm>
          <a:ln/>
        </p:spPr>
      </p:sp>
      <p:sp>
        <p:nvSpPr>
          <p:cNvPr id="164870" name="Rectangle 3"/>
          <p:cNvSpPr>
            <a:spLocks noGrp="1" noChangeArrowheads="1"/>
          </p:cNvSpPr>
          <p:nvPr>
            <p:ph type="body" idx="1"/>
          </p:nvPr>
        </p:nvSpPr>
        <p:spPr>
          <a:xfrm>
            <a:off x="904980" y="4704714"/>
            <a:ext cx="4984542" cy="4458019"/>
          </a:xfrm>
          <a:noFill/>
          <a:ln/>
        </p:spPr>
        <p:txBody>
          <a:bodyPr/>
          <a:lstStyle/>
          <a:p>
            <a:pPr eaLnBrk="1" hangingPunct="1"/>
            <a:r>
              <a:rPr lang="es-ES_tradnl" smtClean="0"/>
              <a:t>La transmisión inalámbrica se utiliza en dos entornos muy diferentes.</a:t>
            </a:r>
          </a:p>
          <a:p>
            <a:pPr eaLnBrk="1" hangingPunct="1"/>
            <a:r>
              <a:rPr lang="es-ES_tradnl" smtClean="0"/>
              <a:t>Por un lado tenemos los enlaces inalámbricos fijos, es decir en los que el emisor y el receptor están quietos. Este es el caso de los enlaces terrestres de microondas o los enlaces vía satélite. En estos casos la transmisión tiene una capacidad y fiabilidad comparable a los cables de cobre y algo menor que la de las fibras ópticas, pero el costo es menor (se estima que una red de radioenlaces de microondas tiene un costo cinco veces menor que la misma red basada en cables de cobre o fibra).</a:t>
            </a:r>
          </a:p>
          <a:p>
            <a:pPr eaLnBrk="1" hangingPunct="1"/>
            <a:r>
              <a:rPr lang="es-ES_tradnl" smtClean="0"/>
              <a:t>Por  otro lado tenemos los enlaces con equipos móviles, como la telefonía GSM. En estos casos el medio de transmisión tiene una fiabilidad y una capacidad muy bajas, lo cual lo hace inapropiado para la transmisión de información audiovisual (que tiene unos requerimientos elevados de capacidad). A pesar de los avances que se están produciendo y se producirán en este campo es de esperar que las limitaciones actuales perduren durante al menos cinco años. </a:t>
            </a:r>
            <a:endParaRPr lang="es-ES" smtClean="0"/>
          </a:p>
        </p:txBody>
      </p:sp>
    </p:spTree>
    <p:extLst>
      <p:ext uri="{BB962C8B-B14F-4D97-AF65-F5344CB8AC3E}">
        <p14:creationId xmlns:p14="http://schemas.microsoft.com/office/powerpoint/2010/main" val="22905411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1 Marcador de imagen de diapositiva"/>
          <p:cNvSpPr>
            <a:spLocks noGrp="1" noRot="1" noChangeAspect="1" noTextEdit="1"/>
          </p:cNvSpPr>
          <p:nvPr>
            <p:ph type="sldImg"/>
          </p:nvPr>
        </p:nvSpPr>
        <p:spPr>
          <a:ln/>
        </p:spPr>
      </p:sp>
      <p:sp>
        <p:nvSpPr>
          <p:cNvPr id="212995" name="2 Marcador de notas"/>
          <p:cNvSpPr>
            <a:spLocks noGrp="1"/>
          </p:cNvSpPr>
          <p:nvPr>
            <p:ph type="body" idx="1"/>
          </p:nvPr>
        </p:nvSpPr>
        <p:spPr>
          <a:noFill/>
          <a:ln/>
        </p:spPr>
        <p:txBody>
          <a:bodyPr/>
          <a:lstStyle/>
          <a:p>
            <a:pPr eaLnBrk="1" hangingPunct="1"/>
            <a:endParaRPr lang="es-ES" smtClean="0"/>
          </a:p>
        </p:txBody>
      </p:sp>
      <p:sp>
        <p:nvSpPr>
          <p:cNvPr id="212996" name="3 Marcador de encabezado"/>
          <p:cNvSpPr>
            <a:spLocks noGrp="1"/>
          </p:cNvSpPr>
          <p:nvPr>
            <p:ph type="hdr" sz="quarter"/>
          </p:nvPr>
        </p:nvSpPr>
        <p:spPr>
          <a:noFill/>
        </p:spPr>
        <p:txBody>
          <a:bodyPr/>
          <a:lstStyle/>
          <a:p>
            <a:r>
              <a:rPr lang="es-ES" smtClean="0"/>
              <a:t>El Nivel de Transporte en Internet</a:t>
            </a:r>
          </a:p>
        </p:txBody>
      </p:sp>
      <p:sp>
        <p:nvSpPr>
          <p:cNvPr id="212997" name="4 Marcador de pie de página"/>
          <p:cNvSpPr>
            <a:spLocks noGrp="1"/>
          </p:cNvSpPr>
          <p:nvPr>
            <p:ph type="ftr" sz="quarter" idx="4"/>
          </p:nvPr>
        </p:nvSpPr>
        <p:spPr>
          <a:noFill/>
        </p:spPr>
        <p:txBody>
          <a:bodyPr/>
          <a:lstStyle/>
          <a:p>
            <a:r>
              <a:rPr lang="es-ES" smtClean="0"/>
              <a:t>Redes</a:t>
            </a:r>
          </a:p>
        </p:txBody>
      </p:sp>
      <p:sp>
        <p:nvSpPr>
          <p:cNvPr id="212998" name="5 Marcador de número de diapositiva"/>
          <p:cNvSpPr>
            <a:spLocks noGrp="1"/>
          </p:cNvSpPr>
          <p:nvPr>
            <p:ph type="sldNum" sz="quarter" idx="5"/>
          </p:nvPr>
        </p:nvSpPr>
        <p:spPr>
          <a:noFill/>
        </p:spPr>
        <p:txBody>
          <a:bodyPr/>
          <a:lstStyle/>
          <a:p>
            <a:r>
              <a:rPr lang="es-ES" dirty="0"/>
              <a:t>1</a:t>
            </a:r>
            <a:r>
              <a:rPr lang="es-ES" dirty="0" smtClean="0"/>
              <a:t>-</a:t>
            </a:r>
            <a:fld id="{241ADF36-128E-4432-8C04-7269971EA17B}" type="slidenum">
              <a:rPr lang="es-ES" smtClean="0"/>
              <a:pPr/>
              <a:t>60</a:t>
            </a:fld>
            <a:endParaRPr lang="es-ES" dirty="0" smtClean="0"/>
          </a:p>
        </p:txBody>
      </p:sp>
    </p:spTree>
    <p:extLst>
      <p:ext uri="{BB962C8B-B14F-4D97-AF65-F5344CB8AC3E}">
        <p14:creationId xmlns:p14="http://schemas.microsoft.com/office/powerpoint/2010/main" val="3273177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1 Marcador de imagen de diapositiva"/>
          <p:cNvSpPr>
            <a:spLocks noGrp="1" noRot="1" noChangeAspect="1" noTextEdit="1"/>
          </p:cNvSpPr>
          <p:nvPr>
            <p:ph type="sldImg"/>
          </p:nvPr>
        </p:nvSpPr>
        <p:spPr>
          <a:ln/>
        </p:spPr>
      </p:sp>
      <p:sp>
        <p:nvSpPr>
          <p:cNvPr id="214019" name="2 Marcador de notas"/>
          <p:cNvSpPr>
            <a:spLocks noGrp="1"/>
          </p:cNvSpPr>
          <p:nvPr>
            <p:ph type="body" idx="1"/>
          </p:nvPr>
        </p:nvSpPr>
        <p:spPr>
          <a:noFill/>
          <a:ln/>
        </p:spPr>
        <p:txBody>
          <a:bodyPr/>
          <a:lstStyle/>
          <a:p>
            <a:pPr eaLnBrk="1" hangingPunct="1"/>
            <a:endParaRPr lang="es-ES" smtClean="0"/>
          </a:p>
        </p:txBody>
      </p:sp>
      <p:sp>
        <p:nvSpPr>
          <p:cNvPr id="214020" name="3 Marcador de encabezado"/>
          <p:cNvSpPr>
            <a:spLocks noGrp="1"/>
          </p:cNvSpPr>
          <p:nvPr>
            <p:ph type="hdr" sz="quarter"/>
          </p:nvPr>
        </p:nvSpPr>
        <p:spPr>
          <a:noFill/>
        </p:spPr>
        <p:txBody>
          <a:bodyPr/>
          <a:lstStyle/>
          <a:p>
            <a:r>
              <a:rPr lang="es-ES" smtClean="0"/>
              <a:t>El Nivel de Transporte en Internet</a:t>
            </a:r>
          </a:p>
        </p:txBody>
      </p:sp>
      <p:sp>
        <p:nvSpPr>
          <p:cNvPr id="214021" name="4 Marcador de pie de página"/>
          <p:cNvSpPr>
            <a:spLocks noGrp="1"/>
          </p:cNvSpPr>
          <p:nvPr>
            <p:ph type="ftr" sz="quarter" idx="4"/>
          </p:nvPr>
        </p:nvSpPr>
        <p:spPr>
          <a:noFill/>
        </p:spPr>
        <p:txBody>
          <a:bodyPr/>
          <a:lstStyle/>
          <a:p>
            <a:r>
              <a:rPr lang="es-ES" smtClean="0"/>
              <a:t>Redes</a:t>
            </a:r>
          </a:p>
        </p:txBody>
      </p:sp>
      <p:sp>
        <p:nvSpPr>
          <p:cNvPr id="214022" name="5 Marcador de número de diapositiva"/>
          <p:cNvSpPr>
            <a:spLocks noGrp="1"/>
          </p:cNvSpPr>
          <p:nvPr>
            <p:ph type="sldNum" sz="quarter" idx="5"/>
          </p:nvPr>
        </p:nvSpPr>
        <p:spPr>
          <a:noFill/>
        </p:spPr>
        <p:txBody>
          <a:bodyPr/>
          <a:lstStyle/>
          <a:p>
            <a:r>
              <a:rPr lang="es-ES" dirty="0"/>
              <a:t>1</a:t>
            </a:r>
            <a:r>
              <a:rPr lang="es-ES" dirty="0" smtClean="0"/>
              <a:t>-</a:t>
            </a:r>
            <a:fld id="{9865BAF3-B294-4EC1-BB3B-28B6E66921F7}" type="slidenum">
              <a:rPr lang="es-ES" smtClean="0"/>
              <a:pPr/>
              <a:t>61</a:t>
            </a:fld>
            <a:endParaRPr lang="es-ES" dirty="0" smtClean="0"/>
          </a:p>
        </p:txBody>
      </p:sp>
    </p:spTree>
    <p:extLst>
      <p:ext uri="{BB962C8B-B14F-4D97-AF65-F5344CB8AC3E}">
        <p14:creationId xmlns:p14="http://schemas.microsoft.com/office/powerpoint/2010/main" val="3200574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1 Marcador de imagen de diapositiva"/>
          <p:cNvSpPr>
            <a:spLocks noGrp="1" noRot="1" noChangeAspect="1" noTextEdit="1"/>
          </p:cNvSpPr>
          <p:nvPr>
            <p:ph type="sldImg"/>
          </p:nvPr>
        </p:nvSpPr>
        <p:spPr>
          <a:ln/>
        </p:spPr>
      </p:sp>
      <p:sp>
        <p:nvSpPr>
          <p:cNvPr id="215043" name="2 Marcador de notas"/>
          <p:cNvSpPr>
            <a:spLocks noGrp="1"/>
          </p:cNvSpPr>
          <p:nvPr>
            <p:ph type="body" idx="1"/>
          </p:nvPr>
        </p:nvSpPr>
        <p:spPr>
          <a:noFill/>
          <a:ln/>
        </p:spPr>
        <p:txBody>
          <a:bodyPr/>
          <a:lstStyle/>
          <a:p>
            <a:endParaRPr lang="es-ES" smtClean="0"/>
          </a:p>
        </p:txBody>
      </p:sp>
      <p:sp>
        <p:nvSpPr>
          <p:cNvPr id="215044" name="3 Marcador de encabezado"/>
          <p:cNvSpPr>
            <a:spLocks noGrp="1"/>
          </p:cNvSpPr>
          <p:nvPr>
            <p:ph type="hdr" sz="quarter"/>
          </p:nvPr>
        </p:nvSpPr>
        <p:spPr>
          <a:noFill/>
        </p:spPr>
        <p:txBody>
          <a:bodyPr/>
          <a:lstStyle/>
          <a:p>
            <a:r>
              <a:rPr lang="es-ES" smtClean="0"/>
              <a:t>Puentes y Conmutadores LAN</a:t>
            </a:r>
          </a:p>
        </p:txBody>
      </p:sp>
      <p:sp>
        <p:nvSpPr>
          <p:cNvPr id="215045" name="4 Marcador de pie de página"/>
          <p:cNvSpPr>
            <a:spLocks noGrp="1"/>
          </p:cNvSpPr>
          <p:nvPr>
            <p:ph type="ftr" sz="quarter" idx="4"/>
          </p:nvPr>
        </p:nvSpPr>
        <p:spPr>
          <a:noFill/>
        </p:spPr>
        <p:txBody>
          <a:bodyPr/>
          <a:lstStyle/>
          <a:p>
            <a:r>
              <a:rPr lang="es-ES" smtClean="0"/>
              <a:t>Redes</a:t>
            </a:r>
          </a:p>
        </p:txBody>
      </p:sp>
      <p:sp>
        <p:nvSpPr>
          <p:cNvPr id="215046" name="5 Marcador de número de diapositiva"/>
          <p:cNvSpPr>
            <a:spLocks noGrp="1"/>
          </p:cNvSpPr>
          <p:nvPr>
            <p:ph type="sldNum" sz="quarter" idx="5"/>
          </p:nvPr>
        </p:nvSpPr>
        <p:spPr>
          <a:noFill/>
        </p:spPr>
        <p:txBody>
          <a:bodyPr/>
          <a:lstStyle/>
          <a:p>
            <a:r>
              <a:rPr lang="es-ES" smtClean="0"/>
              <a:t>1-</a:t>
            </a:r>
            <a:fld id="{DDBDD9AF-C0E0-48BA-9640-C1B65299969F}" type="slidenum">
              <a:rPr lang="es-ES" smtClean="0"/>
              <a:pPr/>
              <a:t>62</a:t>
            </a:fld>
            <a:endParaRPr lang="es-ES" smtClean="0"/>
          </a:p>
        </p:txBody>
      </p:sp>
    </p:spTree>
    <p:extLst>
      <p:ext uri="{BB962C8B-B14F-4D97-AF65-F5344CB8AC3E}">
        <p14:creationId xmlns:p14="http://schemas.microsoft.com/office/powerpoint/2010/main" val="3743111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1 Marcador de imagen de diapositiva"/>
          <p:cNvSpPr>
            <a:spLocks noGrp="1" noRot="1" noChangeAspect="1" noTextEdit="1"/>
          </p:cNvSpPr>
          <p:nvPr>
            <p:ph type="sldImg"/>
          </p:nvPr>
        </p:nvSpPr>
        <p:spPr>
          <a:ln/>
        </p:spPr>
      </p:sp>
      <p:sp>
        <p:nvSpPr>
          <p:cNvPr id="216067" name="2 Marcador de notas"/>
          <p:cNvSpPr>
            <a:spLocks noGrp="1"/>
          </p:cNvSpPr>
          <p:nvPr>
            <p:ph type="body" idx="1"/>
          </p:nvPr>
        </p:nvSpPr>
        <p:spPr>
          <a:noFill/>
          <a:ln/>
        </p:spPr>
        <p:txBody>
          <a:bodyPr/>
          <a:lstStyle/>
          <a:p>
            <a:pPr eaLnBrk="1" hangingPunct="1"/>
            <a:endParaRPr lang="es-ES" smtClean="0"/>
          </a:p>
        </p:txBody>
      </p:sp>
      <p:sp>
        <p:nvSpPr>
          <p:cNvPr id="216068" name="3 Marcador de encabezado"/>
          <p:cNvSpPr>
            <a:spLocks noGrp="1"/>
          </p:cNvSpPr>
          <p:nvPr>
            <p:ph type="hdr" sz="quarter"/>
          </p:nvPr>
        </p:nvSpPr>
        <p:spPr>
          <a:noFill/>
        </p:spPr>
        <p:txBody>
          <a:bodyPr/>
          <a:lstStyle/>
          <a:p>
            <a:r>
              <a:rPr lang="es-ES" smtClean="0"/>
              <a:t>El Nivel de Transporte en Internet</a:t>
            </a:r>
          </a:p>
        </p:txBody>
      </p:sp>
      <p:sp>
        <p:nvSpPr>
          <p:cNvPr id="216069" name="4 Marcador de pie de página"/>
          <p:cNvSpPr>
            <a:spLocks noGrp="1"/>
          </p:cNvSpPr>
          <p:nvPr>
            <p:ph type="ftr" sz="quarter" idx="4"/>
          </p:nvPr>
        </p:nvSpPr>
        <p:spPr>
          <a:noFill/>
        </p:spPr>
        <p:txBody>
          <a:bodyPr/>
          <a:lstStyle/>
          <a:p>
            <a:r>
              <a:rPr lang="es-ES" smtClean="0"/>
              <a:t>Redes</a:t>
            </a:r>
          </a:p>
        </p:txBody>
      </p:sp>
      <p:sp>
        <p:nvSpPr>
          <p:cNvPr id="216070" name="5 Marcador de número de diapositiva"/>
          <p:cNvSpPr>
            <a:spLocks noGrp="1"/>
          </p:cNvSpPr>
          <p:nvPr>
            <p:ph type="sldNum" sz="quarter" idx="5"/>
          </p:nvPr>
        </p:nvSpPr>
        <p:spPr>
          <a:noFill/>
        </p:spPr>
        <p:txBody>
          <a:bodyPr/>
          <a:lstStyle/>
          <a:p>
            <a:r>
              <a:rPr lang="es-ES" dirty="0"/>
              <a:t>1</a:t>
            </a:r>
            <a:r>
              <a:rPr lang="es-ES" dirty="0" smtClean="0"/>
              <a:t>-</a:t>
            </a:r>
            <a:fld id="{7CF302E5-924C-4BE5-9977-168533301F8D}" type="slidenum">
              <a:rPr lang="es-ES" smtClean="0"/>
              <a:pPr/>
              <a:t>63</a:t>
            </a:fld>
            <a:endParaRPr lang="es-ES" dirty="0" smtClean="0"/>
          </a:p>
        </p:txBody>
      </p:sp>
    </p:spTree>
    <p:extLst>
      <p:ext uri="{BB962C8B-B14F-4D97-AF65-F5344CB8AC3E}">
        <p14:creationId xmlns:p14="http://schemas.microsoft.com/office/powerpoint/2010/main" val="40962169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Marcador de imagen de diapositiva"/>
          <p:cNvSpPr>
            <a:spLocks noGrp="1" noRot="1" noChangeAspect="1" noTextEdit="1"/>
          </p:cNvSpPr>
          <p:nvPr>
            <p:ph type="sldImg"/>
          </p:nvPr>
        </p:nvSpPr>
        <p:spPr>
          <a:ln/>
        </p:spPr>
      </p:sp>
      <p:sp>
        <p:nvSpPr>
          <p:cNvPr id="217091" name="2 Marcador de notas"/>
          <p:cNvSpPr>
            <a:spLocks noGrp="1"/>
          </p:cNvSpPr>
          <p:nvPr>
            <p:ph type="body" idx="1"/>
          </p:nvPr>
        </p:nvSpPr>
        <p:spPr>
          <a:noFill/>
          <a:ln/>
        </p:spPr>
        <p:txBody>
          <a:bodyPr/>
          <a:lstStyle/>
          <a:p>
            <a:pPr eaLnBrk="1" hangingPunct="1"/>
            <a:endParaRPr lang="es-ES" smtClean="0"/>
          </a:p>
        </p:txBody>
      </p:sp>
      <p:sp>
        <p:nvSpPr>
          <p:cNvPr id="217092" name="3 Marcador de encabezado"/>
          <p:cNvSpPr>
            <a:spLocks noGrp="1"/>
          </p:cNvSpPr>
          <p:nvPr>
            <p:ph type="hdr" sz="quarter"/>
          </p:nvPr>
        </p:nvSpPr>
        <p:spPr>
          <a:noFill/>
        </p:spPr>
        <p:txBody>
          <a:bodyPr/>
          <a:lstStyle/>
          <a:p>
            <a:r>
              <a:rPr lang="es-ES" smtClean="0"/>
              <a:t>El Nivel de Transporte en Internet</a:t>
            </a:r>
          </a:p>
        </p:txBody>
      </p:sp>
      <p:sp>
        <p:nvSpPr>
          <p:cNvPr id="217093" name="4 Marcador de pie de página"/>
          <p:cNvSpPr>
            <a:spLocks noGrp="1"/>
          </p:cNvSpPr>
          <p:nvPr>
            <p:ph type="ftr" sz="quarter" idx="4"/>
          </p:nvPr>
        </p:nvSpPr>
        <p:spPr>
          <a:noFill/>
        </p:spPr>
        <p:txBody>
          <a:bodyPr/>
          <a:lstStyle/>
          <a:p>
            <a:r>
              <a:rPr lang="es-ES" smtClean="0"/>
              <a:t>Redes</a:t>
            </a:r>
          </a:p>
        </p:txBody>
      </p:sp>
      <p:sp>
        <p:nvSpPr>
          <p:cNvPr id="217094" name="5 Marcador de número de diapositiva"/>
          <p:cNvSpPr>
            <a:spLocks noGrp="1"/>
          </p:cNvSpPr>
          <p:nvPr>
            <p:ph type="sldNum" sz="quarter" idx="5"/>
          </p:nvPr>
        </p:nvSpPr>
        <p:spPr>
          <a:noFill/>
        </p:spPr>
        <p:txBody>
          <a:bodyPr/>
          <a:lstStyle/>
          <a:p>
            <a:r>
              <a:rPr lang="es-ES" dirty="0"/>
              <a:t>1</a:t>
            </a:r>
            <a:r>
              <a:rPr lang="es-ES" dirty="0" smtClean="0"/>
              <a:t>-</a:t>
            </a:r>
            <a:fld id="{9298B1B1-E915-465D-834F-44E85D64A4CE}" type="slidenum">
              <a:rPr lang="es-ES" smtClean="0"/>
              <a:pPr/>
              <a:t>64</a:t>
            </a:fld>
            <a:endParaRPr lang="es-ES" dirty="0" smtClean="0"/>
          </a:p>
        </p:txBody>
      </p:sp>
    </p:spTree>
    <p:extLst>
      <p:ext uri="{BB962C8B-B14F-4D97-AF65-F5344CB8AC3E}">
        <p14:creationId xmlns:p14="http://schemas.microsoft.com/office/powerpoint/2010/main" val="4311287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hdr" sz="quarter"/>
          </p:nvPr>
        </p:nvSpPr>
        <p:spPr>
          <a:noFill/>
        </p:spPr>
        <p:txBody>
          <a:bodyPr/>
          <a:lstStyle/>
          <a:p>
            <a:r>
              <a:rPr lang="es-ES" smtClean="0"/>
              <a:t>Puentes y Conmutadores LAN</a:t>
            </a:r>
          </a:p>
        </p:txBody>
      </p:sp>
      <p:sp>
        <p:nvSpPr>
          <p:cNvPr id="296963" name="Rectangle 6"/>
          <p:cNvSpPr>
            <a:spLocks noGrp="1" noChangeArrowheads="1"/>
          </p:cNvSpPr>
          <p:nvPr>
            <p:ph type="ftr" sz="quarter" idx="4"/>
          </p:nvPr>
        </p:nvSpPr>
        <p:spPr>
          <a:noFill/>
        </p:spPr>
        <p:txBody>
          <a:bodyPr/>
          <a:lstStyle/>
          <a:p>
            <a:r>
              <a:rPr lang="es-ES" smtClean="0"/>
              <a:t>Redes</a:t>
            </a:r>
          </a:p>
        </p:txBody>
      </p:sp>
      <p:sp>
        <p:nvSpPr>
          <p:cNvPr id="296964" name="Rectangle 7"/>
          <p:cNvSpPr>
            <a:spLocks noGrp="1" noChangeArrowheads="1"/>
          </p:cNvSpPr>
          <p:nvPr>
            <p:ph type="sldNum" sz="quarter" idx="5"/>
          </p:nvPr>
        </p:nvSpPr>
        <p:spPr>
          <a:noFill/>
        </p:spPr>
        <p:txBody>
          <a:bodyPr/>
          <a:lstStyle/>
          <a:p>
            <a:r>
              <a:rPr lang="es-ES" smtClean="0"/>
              <a:t>1-</a:t>
            </a:r>
            <a:fld id="{FB8353DD-9F89-4940-82F7-042F70D8DD70}" type="slidenum">
              <a:rPr lang="es-ES" smtClean="0"/>
              <a:pPr/>
              <a:t>65</a:t>
            </a:fld>
            <a:endParaRPr lang="es-ES" smtClean="0"/>
          </a:p>
        </p:txBody>
      </p:sp>
      <p:sp>
        <p:nvSpPr>
          <p:cNvPr id="296965" name="Rectangle 2"/>
          <p:cNvSpPr>
            <a:spLocks noGrp="1" noRot="1" noChangeAspect="1" noChangeArrowheads="1" noTextEdit="1"/>
          </p:cNvSpPr>
          <p:nvPr>
            <p:ph type="sldImg"/>
          </p:nvPr>
        </p:nvSpPr>
        <p:spPr>
          <a:ln/>
        </p:spPr>
      </p:sp>
      <p:sp>
        <p:nvSpPr>
          <p:cNvPr id="29696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083712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a:noFill/>
        </p:spPr>
        <p:txBody>
          <a:bodyPr/>
          <a:lstStyle/>
          <a:p>
            <a:r>
              <a:rPr lang="es-ES" smtClean="0"/>
              <a:t>Puentes y Conmutadores LAN</a:t>
            </a:r>
          </a:p>
        </p:txBody>
      </p:sp>
      <p:sp>
        <p:nvSpPr>
          <p:cNvPr id="299011" name="Rectangle 6"/>
          <p:cNvSpPr>
            <a:spLocks noGrp="1" noChangeArrowheads="1"/>
          </p:cNvSpPr>
          <p:nvPr>
            <p:ph type="ftr" sz="quarter" idx="4"/>
          </p:nvPr>
        </p:nvSpPr>
        <p:spPr>
          <a:noFill/>
        </p:spPr>
        <p:txBody>
          <a:bodyPr/>
          <a:lstStyle/>
          <a:p>
            <a:r>
              <a:rPr lang="es-ES" smtClean="0"/>
              <a:t>Redes</a:t>
            </a:r>
          </a:p>
        </p:txBody>
      </p:sp>
      <p:sp>
        <p:nvSpPr>
          <p:cNvPr id="299012" name="Rectangle 7"/>
          <p:cNvSpPr>
            <a:spLocks noGrp="1" noChangeArrowheads="1"/>
          </p:cNvSpPr>
          <p:nvPr>
            <p:ph type="sldNum" sz="quarter" idx="5"/>
          </p:nvPr>
        </p:nvSpPr>
        <p:spPr>
          <a:noFill/>
        </p:spPr>
        <p:txBody>
          <a:bodyPr/>
          <a:lstStyle/>
          <a:p>
            <a:r>
              <a:rPr lang="es-ES" smtClean="0"/>
              <a:t>1-</a:t>
            </a:r>
            <a:fld id="{2750145B-2580-4884-984E-22DD1FA13001}" type="slidenum">
              <a:rPr lang="es-ES" smtClean="0"/>
              <a:pPr/>
              <a:t>66</a:t>
            </a:fld>
            <a:endParaRPr lang="es-ES" smtClean="0"/>
          </a:p>
        </p:txBody>
      </p:sp>
      <p:sp>
        <p:nvSpPr>
          <p:cNvPr id="299013" name="Rectangle 2"/>
          <p:cNvSpPr>
            <a:spLocks noGrp="1" noRot="1" noChangeAspect="1" noChangeArrowheads="1" noTextEdit="1"/>
          </p:cNvSpPr>
          <p:nvPr>
            <p:ph type="sldImg"/>
          </p:nvPr>
        </p:nvSpPr>
        <p:spPr>
          <a:ln/>
        </p:spPr>
      </p:sp>
      <p:sp>
        <p:nvSpPr>
          <p:cNvPr id="29901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1547682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a:noFill/>
        </p:spPr>
        <p:txBody>
          <a:bodyPr/>
          <a:lstStyle/>
          <a:p>
            <a:r>
              <a:rPr lang="es-ES" smtClean="0"/>
              <a:t>Puentes y Conmutadores LAN</a:t>
            </a:r>
          </a:p>
        </p:txBody>
      </p:sp>
      <p:sp>
        <p:nvSpPr>
          <p:cNvPr id="300035" name="Rectangle 6"/>
          <p:cNvSpPr>
            <a:spLocks noGrp="1" noChangeArrowheads="1"/>
          </p:cNvSpPr>
          <p:nvPr>
            <p:ph type="ftr" sz="quarter" idx="4"/>
          </p:nvPr>
        </p:nvSpPr>
        <p:spPr>
          <a:noFill/>
        </p:spPr>
        <p:txBody>
          <a:bodyPr/>
          <a:lstStyle/>
          <a:p>
            <a:r>
              <a:rPr lang="es-ES" smtClean="0"/>
              <a:t>Redes</a:t>
            </a:r>
          </a:p>
        </p:txBody>
      </p:sp>
      <p:sp>
        <p:nvSpPr>
          <p:cNvPr id="300036" name="Rectangle 7"/>
          <p:cNvSpPr>
            <a:spLocks noGrp="1" noChangeArrowheads="1"/>
          </p:cNvSpPr>
          <p:nvPr>
            <p:ph type="sldNum" sz="quarter" idx="5"/>
          </p:nvPr>
        </p:nvSpPr>
        <p:spPr>
          <a:noFill/>
        </p:spPr>
        <p:txBody>
          <a:bodyPr/>
          <a:lstStyle/>
          <a:p>
            <a:r>
              <a:rPr lang="es-ES" smtClean="0"/>
              <a:t>1-</a:t>
            </a:r>
            <a:fld id="{DC6D8AFA-9205-4CDC-B236-8E098EC43939}" type="slidenum">
              <a:rPr lang="es-ES" smtClean="0"/>
              <a:pPr/>
              <a:t>67</a:t>
            </a:fld>
            <a:endParaRPr lang="es-ES" smtClean="0"/>
          </a:p>
        </p:txBody>
      </p:sp>
      <p:sp>
        <p:nvSpPr>
          <p:cNvPr id="300037" name="Rectangle 2"/>
          <p:cNvSpPr>
            <a:spLocks noGrp="1" noRot="1" noChangeAspect="1" noChangeArrowheads="1" noTextEdit="1"/>
          </p:cNvSpPr>
          <p:nvPr>
            <p:ph type="sldImg"/>
          </p:nvPr>
        </p:nvSpPr>
        <p:spPr>
          <a:ln/>
        </p:spPr>
      </p:sp>
      <p:sp>
        <p:nvSpPr>
          <p:cNvPr id="3000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9237123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hdr" sz="quarter"/>
          </p:nvPr>
        </p:nvSpPr>
        <p:spPr>
          <a:noFill/>
        </p:spPr>
        <p:txBody>
          <a:bodyPr/>
          <a:lstStyle/>
          <a:p>
            <a:r>
              <a:rPr lang="es-ES" smtClean="0"/>
              <a:t>Puentes y Conmutadores LAN</a:t>
            </a:r>
          </a:p>
        </p:txBody>
      </p:sp>
      <p:sp>
        <p:nvSpPr>
          <p:cNvPr id="302083" name="Rectangle 6"/>
          <p:cNvSpPr>
            <a:spLocks noGrp="1" noChangeArrowheads="1"/>
          </p:cNvSpPr>
          <p:nvPr>
            <p:ph type="ftr" sz="quarter" idx="4"/>
          </p:nvPr>
        </p:nvSpPr>
        <p:spPr>
          <a:noFill/>
        </p:spPr>
        <p:txBody>
          <a:bodyPr/>
          <a:lstStyle/>
          <a:p>
            <a:r>
              <a:rPr lang="es-ES" smtClean="0"/>
              <a:t>Redes</a:t>
            </a:r>
          </a:p>
        </p:txBody>
      </p:sp>
      <p:sp>
        <p:nvSpPr>
          <p:cNvPr id="302084" name="Rectangle 7"/>
          <p:cNvSpPr>
            <a:spLocks noGrp="1" noChangeArrowheads="1"/>
          </p:cNvSpPr>
          <p:nvPr>
            <p:ph type="sldNum" sz="quarter" idx="5"/>
          </p:nvPr>
        </p:nvSpPr>
        <p:spPr>
          <a:noFill/>
        </p:spPr>
        <p:txBody>
          <a:bodyPr/>
          <a:lstStyle/>
          <a:p>
            <a:r>
              <a:rPr lang="es-ES" smtClean="0"/>
              <a:t>1-</a:t>
            </a:r>
            <a:fld id="{135DB786-315F-4521-B2C0-8B35D337B1FB}" type="slidenum">
              <a:rPr lang="es-ES" smtClean="0"/>
              <a:pPr/>
              <a:t>68</a:t>
            </a:fld>
            <a:endParaRPr lang="es-ES" smtClean="0"/>
          </a:p>
        </p:txBody>
      </p:sp>
      <p:sp>
        <p:nvSpPr>
          <p:cNvPr id="302085" name="Rectangle 2"/>
          <p:cNvSpPr>
            <a:spLocks noGrp="1" noRot="1" noChangeAspect="1" noChangeArrowheads="1" noTextEdit="1"/>
          </p:cNvSpPr>
          <p:nvPr>
            <p:ph type="sldImg"/>
          </p:nvPr>
        </p:nvSpPr>
        <p:spPr>
          <a:ln/>
        </p:spPr>
      </p:sp>
      <p:sp>
        <p:nvSpPr>
          <p:cNvPr id="3020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777019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a:noFill/>
        </p:spPr>
        <p:txBody>
          <a:bodyPr/>
          <a:lstStyle/>
          <a:p>
            <a:r>
              <a:rPr lang="es-ES" smtClean="0"/>
              <a:t>Puentes y Conmutadores LAN</a:t>
            </a:r>
          </a:p>
        </p:txBody>
      </p:sp>
      <p:sp>
        <p:nvSpPr>
          <p:cNvPr id="303107" name="Rectangle 6"/>
          <p:cNvSpPr>
            <a:spLocks noGrp="1" noChangeArrowheads="1"/>
          </p:cNvSpPr>
          <p:nvPr>
            <p:ph type="ftr" sz="quarter" idx="4"/>
          </p:nvPr>
        </p:nvSpPr>
        <p:spPr>
          <a:noFill/>
        </p:spPr>
        <p:txBody>
          <a:bodyPr/>
          <a:lstStyle/>
          <a:p>
            <a:r>
              <a:rPr lang="es-ES" smtClean="0"/>
              <a:t>Redes</a:t>
            </a:r>
          </a:p>
        </p:txBody>
      </p:sp>
      <p:sp>
        <p:nvSpPr>
          <p:cNvPr id="303108" name="Rectangle 7"/>
          <p:cNvSpPr>
            <a:spLocks noGrp="1" noChangeArrowheads="1"/>
          </p:cNvSpPr>
          <p:nvPr>
            <p:ph type="sldNum" sz="quarter" idx="5"/>
          </p:nvPr>
        </p:nvSpPr>
        <p:spPr>
          <a:noFill/>
        </p:spPr>
        <p:txBody>
          <a:bodyPr/>
          <a:lstStyle/>
          <a:p>
            <a:r>
              <a:rPr lang="es-ES" smtClean="0"/>
              <a:t>1-</a:t>
            </a:r>
            <a:fld id="{7248DA02-E39D-46EE-A705-54A08E6950D9}" type="slidenum">
              <a:rPr lang="es-ES" smtClean="0"/>
              <a:pPr/>
              <a:t>69</a:t>
            </a:fld>
            <a:endParaRPr lang="es-ES" smtClean="0"/>
          </a:p>
        </p:txBody>
      </p:sp>
      <p:sp>
        <p:nvSpPr>
          <p:cNvPr id="303109" name="Rectangle 2"/>
          <p:cNvSpPr>
            <a:spLocks noGrp="1" noRot="1" noChangeAspect="1" noChangeArrowheads="1" noTextEdit="1"/>
          </p:cNvSpPr>
          <p:nvPr>
            <p:ph type="sldImg"/>
          </p:nvPr>
        </p:nvSpPr>
        <p:spPr>
          <a:ln/>
        </p:spPr>
      </p:sp>
      <p:sp>
        <p:nvSpPr>
          <p:cNvPr id="303110" name="Rectangle 3"/>
          <p:cNvSpPr>
            <a:spLocks noGrp="1" noChangeArrowheads="1"/>
          </p:cNvSpPr>
          <p:nvPr>
            <p:ph type="body" idx="1"/>
          </p:nvPr>
        </p:nvSpPr>
        <p:spPr>
          <a:noFill/>
          <a:ln/>
        </p:spPr>
        <p:txBody>
          <a:bodyPr/>
          <a:lstStyle/>
          <a:p>
            <a:pPr eaLnBrk="1" hangingPunct="1"/>
            <a:r>
              <a:rPr lang="es-ES_tradnl" smtClean="0"/>
              <a:t>En esta fotografía se muestra un conmutador típico de bajo costo con dos puertos Gigabit Ethernet y 24 puertos Fast Ethernet.</a:t>
            </a:r>
          </a:p>
          <a:p>
            <a:pPr eaLnBrk="1" hangingPunct="1"/>
            <a:r>
              <a:rPr lang="es-ES_tradnl" smtClean="0"/>
              <a:t>Según el fabricante este equipo dispone de una matriz de conmutación capaz de soportar un tráfico de 5,4 Gb/s y 6,5 Mpps (millones de paquetes por segundo).</a:t>
            </a:r>
          </a:p>
          <a:p>
            <a:pPr eaLnBrk="1" hangingPunct="1"/>
            <a:r>
              <a:rPr lang="es-ES_tradnl" smtClean="0"/>
              <a:t>Con 24 interfaces de 100 Mb/s y 2 interfaces de 1 Gb/s el máximo tráfico que puede pasar por la matriz de conmutación del equipo es de (2 * 1000 + 24 * 100) *2 = 8.800 Mb/s, por lo que la matriz de conmutación podría llegar a limitar el rendimiento del equipo, en e caso (poco probable) de que el tráfico generado por los equipos conectados supere los 5,4 Gb/s. Decimos pues que se trata de un conmutador ‘bloqueante’.</a:t>
            </a:r>
          </a:p>
          <a:p>
            <a:pPr eaLnBrk="1" hangingPunct="1"/>
            <a:r>
              <a:rPr lang="es-ES_tradnl" smtClean="0"/>
              <a:t>En cuanto al número máximo de paquetes vamos a suponer el caso más desfavorable, que es enviar paquetes de 64 bytes (el tamaño más pequeño posible en Ethernet). En realidad a nivel físico un paquete Ethernet ocupa 20 bytes más que el tamaño de la trama, o sea 84 byets en este caso. Así pues una Ethernet de 100 Mb/s es capaz de transmitir 148,8 Kpps (100.000.000/(84*8)= 148.800), y una de 1 Gb/s 1.488 Kpps. Por tanto en nuestro caso:</a:t>
            </a:r>
          </a:p>
          <a:p>
            <a:pPr eaLnBrk="1" hangingPunct="1"/>
            <a:r>
              <a:rPr lang="es-ES_tradnl" smtClean="0"/>
              <a:t>	24 x 148,8 + 2 x 1.488 = 6.547 Kpps</a:t>
            </a:r>
          </a:p>
          <a:p>
            <a:pPr eaLnBrk="1" hangingPunct="1"/>
            <a:r>
              <a:rPr lang="es-ES_tradnl" smtClean="0"/>
              <a:t>Podemos pues afirmar que desde el punto de vista de rendimiento en paquetes por segundo el conmutador es no bloqueante.</a:t>
            </a:r>
          </a:p>
          <a:p>
            <a:pPr eaLnBrk="1" hangingPunct="1"/>
            <a:endParaRPr lang="es-ES" smtClean="0"/>
          </a:p>
        </p:txBody>
      </p:sp>
    </p:spTree>
    <p:extLst>
      <p:ext uri="{BB962C8B-B14F-4D97-AF65-F5344CB8AC3E}">
        <p14:creationId xmlns:p14="http://schemas.microsoft.com/office/powerpoint/2010/main" val="40672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p:spPr>
        <p:txBody>
          <a:bodyPr/>
          <a:lstStyle/>
          <a:p>
            <a:r>
              <a:rPr lang="es-ES" smtClean="0"/>
              <a:t>Puentes y Conmutadores LAN</a:t>
            </a:r>
          </a:p>
        </p:txBody>
      </p:sp>
      <p:sp>
        <p:nvSpPr>
          <p:cNvPr id="166915" name="Rectangle 6"/>
          <p:cNvSpPr>
            <a:spLocks noGrp="1" noChangeArrowheads="1"/>
          </p:cNvSpPr>
          <p:nvPr>
            <p:ph type="ftr" sz="quarter" idx="4"/>
          </p:nvPr>
        </p:nvSpPr>
        <p:spPr>
          <a:noFill/>
        </p:spPr>
        <p:txBody>
          <a:bodyPr/>
          <a:lstStyle/>
          <a:p>
            <a:r>
              <a:rPr lang="es-ES" smtClean="0"/>
              <a:t>Redes</a:t>
            </a:r>
          </a:p>
        </p:txBody>
      </p:sp>
      <p:sp>
        <p:nvSpPr>
          <p:cNvPr id="166916" name="Rectangle 7"/>
          <p:cNvSpPr>
            <a:spLocks noGrp="1" noChangeArrowheads="1"/>
          </p:cNvSpPr>
          <p:nvPr>
            <p:ph type="sldNum" sz="quarter" idx="5"/>
          </p:nvPr>
        </p:nvSpPr>
        <p:spPr>
          <a:noFill/>
        </p:spPr>
        <p:txBody>
          <a:bodyPr/>
          <a:lstStyle/>
          <a:p>
            <a:r>
              <a:rPr lang="es-ES" smtClean="0"/>
              <a:t>1-</a:t>
            </a:r>
            <a:fld id="{2EBA4940-F989-4CCA-9408-9CB8B4A58E7C}" type="slidenum">
              <a:rPr lang="es-ES" smtClean="0"/>
              <a:pPr/>
              <a:t>7</a:t>
            </a:fld>
            <a:endParaRPr lang="es-ES" smtClean="0"/>
          </a:p>
        </p:txBody>
      </p:sp>
      <p:sp>
        <p:nvSpPr>
          <p:cNvPr id="166917" name="Rectangle 2"/>
          <p:cNvSpPr>
            <a:spLocks noGrp="1" noRot="1" noChangeAspect="1" noChangeArrowheads="1" noTextEdit="1"/>
          </p:cNvSpPr>
          <p:nvPr>
            <p:ph type="sldImg"/>
          </p:nvPr>
        </p:nvSpPr>
        <p:spPr>
          <a:xfrm>
            <a:off x="920750" y="742950"/>
            <a:ext cx="4953000" cy="3714750"/>
          </a:xfrm>
          <a:ln/>
        </p:spPr>
      </p:sp>
      <p:sp>
        <p:nvSpPr>
          <p:cNvPr id="166918" name="Rectangle 3"/>
          <p:cNvSpPr>
            <a:spLocks noGrp="1" noChangeArrowheads="1"/>
          </p:cNvSpPr>
          <p:nvPr>
            <p:ph type="body" idx="1"/>
          </p:nvPr>
        </p:nvSpPr>
        <p:spPr>
          <a:xfrm>
            <a:off x="904980" y="4704714"/>
            <a:ext cx="4984542" cy="4458019"/>
          </a:xfrm>
          <a:noFill/>
          <a:ln/>
        </p:spPr>
        <p:txBody>
          <a:bodyPr/>
          <a:lstStyle/>
          <a:p>
            <a:pPr eaLnBrk="1" hangingPunct="1"/>
            <a:endParaRPr lang="es-ES" smtClean="0"/>
          </a:p>
        </p:txBody>
      </p:sp>
    </p:spTree>
    <p:extLst>
      <p:ext uri="{BB962C8B-B14F-4D97-AF65-F5344CB8AC3E}">
        <p14:creationId xmlns:p14="http://schemas.microsoft.com/office/powerpoint/2010/main" val="26159774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hdr" sz="quarter"/>
          </p:nvPr>
        </p:nvSpPr>
        <p:spPr>
          <a:noFill/>
        </p:spPr>
        <p:txBody>
          <a:bodyPr/>
          <a:lstStyle/>
          <a:p>
            <a:r>
              <a:rPr lang="es-ES" smtClean="0"/>
              <a:t>Puentes y Conmutadores LAN</a:t>
            </a:r>
          </a:p>
        </p:txBody>
      </p:sp>
      <p:sp>
        <p:nvSpPr>
          <p:cNvPr id="305155" name="Rectangle 6"/>
          <p:cNvSpPr>
            <a:spLocks noGrp="1" noChangeArrowheads="1"/>
          </p:cNvSpPr>
          <p:nvPr>
            <p:ph type="ftr" sz="quarter" idx="4"/>
          </p:nvPr>
        </p:nvSpPr>
        <p:spPr>
          <a:noFill/>
        </p:spPr>
        <p:txBody>
          <a:bodyPr/>
          <a:lstStyle/>
          <a:p>
            <a:r>
              <a:rPr lang="es-ES" smtClean="0"/>
              <a:t>Redes</a:t>
            </a:r>
          </a:p>
        </p:txBody>
      </p:sp>
      <p:sp>
        <p:nvSpPr>
          <p:cNvPr id="305156" name="Rectangle 7"/>
          <p:cNvSpPr>
            <a:spLocks noGrp="1" noChangeArrowheads="1"/>
          </p:cNvSpPr>
          <p:nvPr>
            <p:ph type="sldNum" sz="quarter" idx="5"/>
          </p:nvPr>
        </p:nvSpPr>
        <p:spPr>
          <a:noFill/>
        </p:spPr>
        <p:txBody>
          <a:bodyPr/>
          <a:lstStyle/>
          <a:p>
            <a:r>
              <a:rPr lang="es-ES" smtClean="0"/>
              <a:t>1-</a:t>
            </a:r>
            <a:fld id="{B31C85F1-4840-42E7-BC28-30505B4E4F5D}" type="slidenum">
              <a:rPr lang="es-ES" smtClean="0"/>
              <a:pPr/>
              <a:t>70</a:t>
            </a:fld>
            <a:endParaRPr lang="es-ES" smtClean="0"/>
          </a:p>
        </p:txBody>
      </p:sp>
      <p:sp>
        <p:nvSpPr>
          <p:cNvPr id="305157" name="Rectangle 2"/>
          <p:cNvSpPr>
            <a:spLocks noGrp="1" noRot="1" noChangeAspect="1" noChangeArrowheads="1" noTextEdit="1"/>
          </p:cNvSpPr>
          <p:nvPr>
            <p:ph type="sldImg"/>
          </p:nvPr>
        </p:nvSpPr>
        <p:spPr>
          <a:ln/>
        </p:spPr>
      </p:sp>
      <p:sp>
        <p:nvSpPr>
          <p:cNvPr id="305158" name="Rectangle 3"/>
          <p:cNvSpPr>
            <a:spLocks noGrp="1" noChangeArrowheads="1"/>
          </p:cNvSpPr>
          <p:nvPr>
            <p:ph type="body" idx="1"/>
          </p:nvPr>
        </p:nvSpPr>
        <p:spPr>
          <a:noFill/>
          <a:ln/>
        </p:spPr>
        <p:txBody>
          <a:bodyPr/>
          <a:lstStyle/>
          <a:p>
            <a:pPr eaLnBrk="1" hangingPunct="1"/>
            <a:r>
              <a:rPr lang="es-ES_tradnl" smtClean="0"/>
              <a:t>En principio los switches no necesitan tener direcciones MAC propias, ya que no modifican las direcciones MAC en las tramas que reenvían. Sin embargo los switches gestionables han de enviar tramas propias, para lo cual sí necesitan disponer de una dirección MAC.</a:t>
            </a:r>
          </a:p>
          <a:p>
            <a:pPr eaLnBrk="1" hangingPunct="1"/>
            <a:r>
              <a:rPr lang="es-ES_tradnl" smtClean="0"/>
              <a:t>En algunos casos se necesita disponer además de una dirección para cada puerto del switch.</a:t>
            </a:r>
            <a:endParaRPr lang="es-ES" smtClean="0"/>
          </a:p>
        </p:txBody>
      </p:sp>
    </p:spTree>
    <p:extLst>
      <p:ext uri="{BB962C8B-B14F-4D97-AF65-F5344CB8AC3E}">
        <p14:creationId xmlns:p14="http://schemas.microsoft.com/office/powerpoint/2010/main" val="13846077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a:noFill/>
        </p:spPr>
        <p:txBody>
          <a:bodyPr/>
          <a:lstStyle/>
          <a:p>
            <a:r>
              <a:rPr lang="es-ES" smtClean="0"/>
              <a:t>Puentes y Conmutadores LAN</a:t>
            </a:r>
          </a:p>
        </p:txBody>
      </p:sp>
      <p:sp>
        <p:nvSpPr>
          <p:cNvPr id="306179" name="Rectangle 6"/>
          <p:cNvSpPr>
            <a:spLocks noGrp="1" noChangeArrowheads="1"/>
          </p:cNvSpPr>
          <p:nvPr>
            <p:ph type="ftr" sz="quarter" idx="4"/>
          </p:nvPr>
        </p:nvSpPr>
        <p:spPr>
          <a:noFill/>
        </p:spPr>
        <p:txBody>
          <a:bodyPr/>
          <a:lstStyle/>
          <a:p>
            <a:r>
              <a:rPr lang="es-ES" smtClean="0"/>
              <a:t>Redes</a:t>
            </a:r>
          </a:p>
        </p:txBody>
      </p:sp>
      <p:sp>
        <p:nvSpPr>
          <p:cNvPr id="306180" name="Rectangle 7"/>
          <p:cNvSpPr>
            <a:spLocks noGrp="1" noChangeArrowheads="1"/>
          </p:cNvSpPr>
          <p:nvPr>
            <p:ph type="sldNum" sz="quarter" idx="5"/>
          </p:nvPr>
        </p:nvSpPr>
        <p:spPr>
          <a:noFill/>
        </p:spPr>
        <p:txBody>
          <a:bodyPr/>
          <a:lstStyle/>
          <a:p>
            <a:r>
              <a:rPr lang="es-ES" smtClean="0"/>
              <a:t>1-</a:t>
            </a:r>
            <a:fld id="{34883464-FA81-410C-8629-7D96724B1F78}" type="slidenum">
              <a:rPr lang="es-ES" smtClean="0"/>
              <a:pPr/>
              <a:t>71</a:t>
            </a:fld>
            <a:endParaRPr lang="es-ES" smtClean="0"/>
          </a:p>
        </p:txBody>
      </p:sp>
      <p:sp>
        <p:nvSpPr>
          <p:cNvPr id="306181" name="Rectangle 2"/>
          <p:cNvSpPr>
            <a:spLocks noGrp="1" noRot="1" noChangeAspect="1" noChangeArrowheads="1" noTextEdit="1"/>
          </p:cNvSpPr>
          <p:nvPr>
            <p:ph type="sldImg"/>
          </p:nvPr>
        </p:nvSpPr>
        <p:spPr>
          <a:ln/>
        </p:spPr>
      </p:sp>
      <p:sp>
        <p:nvSpPr>
          <p:cNvPr id="3061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7732209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a:noFill/>
        </p:spPr>
        <p:txBody>
          <a:bodyPr/>
          <a:lstStyle/>
          <a:p>
            <a:r>
              <a:rPr lang="es-ES" smtClean="0"/>
              <a:t>Puentes y Conmutadores LAN</a:t>
            </a:r>
          </a:p>
        </p:txBody>
      </p:sp>
      <p:sp>
        <p:nvSpPr>
          <p:cNvPr id="307203" name="Rectangle 6"/>
          <p:cNvSpPr>
            <a:spLocks noGrp="1" noChangeArrowheads="1"/>
          </p:cNvSpPr>
          <p:nvPr>
            <p:ph type="ftr" sz="quarter" idx="4"/>
          </p:nvPr>
        </p:nvSpPr>
        <p:spPr>
          <a:noFill/>
        </p:spPr>
        <p:txBody>
          <a:bodyPr/>
          <a:lstStyle/>
          <a:p>
            <a:r>
              <a:rPr lang="es-ES" smtClean="0"/>
              <a:t>Redes</a:t>
            </a:r>
          </a:p>
        </p:txBody>
      </p:sp>
      <p:sp>
        <p:nvSpPr>
          <p:cNvPr id="307204" name="Rectangle 7"/>
          <p:cNvSpPr>
            <a:spLocks noGrp="1" noChangeArrowheads="1"/>
          </p:cNvSpPr>
          <p:nvPr>
            <p:ph type="sldNum" sz="quarter" idx="5"/>
          </p:nvPr>
        </p:nvSpPr>
        <p:spPr>
          <a:noFill/>
        </p:spPr>
        <p:txBody>
          <a:bodyPr/>
          <a:lstStyle/>
          <a:p>
            <a:r>
              <a:rPr lang="es-ES" smtClean="0"/>
              <a:t>1-</a:t>
            </a:r>
            <a:fld id="{66A286D9-9C5C-4A5F-A8BA-B42F32B8A3B2}" type="slidenum">
              <a:rPr lang="es-ES" smtClean="0"/>
              <a:pPr/>
              <a:t>72</a:t>
            </a:fld>
            <a:endParaRPr lang="es-ES" smtClean="0"/>
          </a:p>
        </p:txBody>
      </p:sp>
      <p:sp>
        <p:nvSpPr>
          <p:cNvPr id="307205" name="Rectangle 2"/>
          <p:cNvSpPr>
            <a:spLocks noGrp="1" noRot="1" noChangeAspect="1" noChangeArrowheads="1" noTextEdit="1"/>
          </p:cNvSpPr>
          <p:nvPr>
            <p:ph type="sldImg"/>
          </p:nvPr>
        </p:nvSpPr>
        <p:spPr>
          <a:ln/>
        </p:spPr>
      </p:sp>
      <p:sp>
        <p:nvSpPr>
          <p:cNvPr id="3072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1292046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a:noFill/>
        </p:spPr>
        <p:txBody>
          <a:bodyPr/>
          <a:lstStyle/>
          <a:p>
            <a:r>
              <a:rPr lang="es-ES" smtClean="0"/>
              <a:t>Puentes y Conmutadores LAN</a:t>
            </a:r>
          </a:p>
        </p:txBody>
      </p:sp>
      <p:sp>
        <p:nvSpPr>
          <p:cNvPr id="309251" name="Rectangle 6"/>
          <p:cNvSpPr>
            <a:spLocks noGrp="1" noChangeArrowheads="1"/>
          </p:cNvSpPr>
          <p:nvPr>
            <p:ph type="ftr" sz="quarter" idx="4"/>
          </p:nvPr>
        </p:nvSpPr>
        <p:spPr>
          <a:noFill/>
        </p:spPr>
        <p:txBody>
          <a:bodyPr/>
          <a:lstStyle/>
          <a:p>
            <a:r>
              <a:rPr lang="es-ES" smtClean="0"/>
              <a:t>Redes</a:t>
            </a:r>
          </a:p>
        </p:txBody>
      </p:sp>
      <p:sp>
        <p:nvSpPr>
          <p:cNvPr id="309252" name="Rectangle 7"/>
          <p:cNvSpPr>
            <a:spLocks noGrp="1" noChangeArrowheads="1"/>
          </p:cNvSpPr>
          <p:nvPr>
            <p:ph type="sldNum" sz="quarter" idx="5"/>
          </p:nvPr>
        </p:nvSpPr>
        <p:spPr>
          <a:noFill/>
        </p:spPr>
        <p:txBody>
          <a:bodyPr/>
          <a:lstStyle/>
          <a:p>
            <a:r>
              <a:rPr lang="es-ES" smtClean="0"/>
              <a:t>1-</a:t>
            </a:r>
            <a:fld id="{5A64F14C-1B70-48E7-BABA-FB8EFC5542EF}" type="slidenum">
              <a:rPr lang="es-ES" smtClean="0"/>
              <a:pPr/>
              <a:t>73</a:t>
            </a:fld>
            <a:endParaRPr lang="es-ES" smtClean="0"/>
          </a:p>
        </p:txBody>
      </p:sp>
      <p:sp>
        <p:nvSpPr>
          <p:cNvPr id="309253" name="Rectangle 2"/>
          <p:cNvSpPr>
            <a:spLocks noGrp="1" noRot="1" noChangeAspect="1" noChangeArrowheads="1" noTextEdit="1"/>
          </p:cNvSpPr>
          <p:nvPr>
            <p:ph type="sldImg"/>
          </p:nvPr>
        </p:nvSpPr>
        <p:spPr>
          <a:ln/>
        </p:spPr>
      </p:sp>
      <p:sp>
        <p:nvSpPr>
          <p:cNvPr id="3092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5460934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a:noFill/>
        </p:spPr>
        <p:txBody>
          <a:bodyPr/>
          <a:lstStyle/>
          <a:p>
            <a:r>
              <a:rPr lang="es-ES" smtClean="0"/>
              <a:t>Puentes y Conmutadores LAN</a:t>
            </a:r>
          </a:p>
        </p:txBody>
      </p:sp>
      <p:sp>
        <p:nvSpPr>
          <p:cNvPr id="236547" name="Rectangle 6"/>
          <p:cNvSpPr>
            <a:spLocks noGrp="1" noChangeArrowheads="1"/>
          </p:cNvSpPr>
          <p:nvPr>
            <p:ph type="ftr" sz="quarter" idx="4"/>
          </p:nvPr>
        </p:nvSpPr>
        <p:spPr>
          <a:noFill/>
        </p:spPr>
        <p:txBody>
          <a:bodyPr/>
          <a:lstStyle/>
          <a:p>
            <a:r>
              <a:rPr lang="es-ES" smtClean="0"/>
              <a:t>Redes</a:t>
            </a:r>
          </a:p>
        </p:txBody>
      </p:sp>
      <p:sp>
        <p:nvSpPr>
          <p:cNvPr id="236548" name="Rectangle 7"/>
          <p:cNvSpPr>
            <a:spLocks noGrp="1" noChangeArrowheads="1"/>
          </p:cNvSpPr>
          <p:nvPr>
            <p:ph type="sldNum" sz="quarter" idx="5"/>
          </p:nvPr>
        </p:nvSpPr>
        <p:spPr>
          <a:noFill/>
        </p:spPr>
        <p:txBody>
          <a:bodyPr/>
          <a:lstStyle/>
          <a:p>
            <a:r>
              <a:rPr lang="es-ES" smtClean="0"/>
              <a:t>1-</a:t>
            </a:r>
            <a:fld id="{37B349C2-4603-4723-A974-3F2462771546}" type="slidenum">
              <a:rPr lang="es-ES" smtClean="0"/>
              <a:pPr/>
              <a:t>74</a:t>
            </a:fld>
            <a:endParaRPr lang="es-ES" smtClean="0"/>
          </a:p>
        </p:txBody>
      </p:sp>
      <p:sp>
        <p:nvSpPr>
          <p:cNvPr id="236549" name="Rectangle 2"/>
          <p:cNvSpPr>
            <a:spLocks noGrp="1" noRot="1" noChangeAspect="1" noChangeArrowheads="1" noTextEdit="1"/>
          </p:cNvSpPr>
          <p:nvPr>
            <p:ph type="sldImg"/>
          </p:nvPr>
        </p:nvSpPr>
        <p:spPr>
          <a:ln/>
        </p:spPr>
      </p:sp>
      <p:sp>
        <p:nvSpPr>
          <p:cNvPr id="2365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894054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noFill/>
        </p:spPr>
        <p:txBody>
          <a:bodyPr/>
          <a:lstStyle/>
          <a:p>
            <a:r>
              <a:rPr lang="es-ES" smtClean="0"/>
              <a:t>Puentes y Conmutadores LAN</a:t>
            </a:r>
          </a:p>
        </p:txBody>
      </p:sp>
      <p:sp>
        <p:nvSpPr>
          <p:cNvPr id="237571" name="Rectangle 6"/>
          <p:cNvSpPr>
            <a:spLocks noGrp="1" noChangeArrowheads="1"/>
          </p:cNvSpPr>
          <p:nvPr>
            <p:ph type="ftr" sz="quarter" idx="4"/>
          </p:nvPr>
        </p:nvSpPr>
        <p:spPr>
          <a:noFill/>
        </p:spPr>
        <p:txBody>
          <a:bodyPr/>
          <a:lstStyle/>
          <a:p>
            <a:r>
              <a:rPr lang="es-ES" smtClean="0"/>
              <a:t>Redes</a:t>
            </a:r>
          </a:p>
        </p:txBody>
      </p:sp>
      <p:sp>
        <p:nvSpPr>
          <p:cNvPr id="237572" name="Rectangle 7"/>
          <p:cNvSpPr>
            <a:spLocks noGrp="1" noChangeArrowheads="1"/>
          </p:cNvSpPr>
          <p:nvPr>
            <p:ph type="sldNum" sz="quarter" idx="5"/>
          </p:nvPr>
        </p:nvSpPr>
        <p:spPr>
          <a:noFill/>
        </p:spPr>
        <p:txBody>
          <a:bodyPr/>
          <a:lstStyle/>
          <a:p>
            <a:r>
              <a:rPr lang="es-ES" smtClean="0"/>
              <a:t>1-</a:t>
            </a:r>
            <a:fld id="{ABA20D93-1B23-4092-8F6E-6FD0173BB206}" type="slidenum">
              <a:rPr lang="es-ES" smtClean="0"/>
              <a:pPr/>
              <a:t>75</a:t>
            </a:fld>
            <a:endParaRPr lang="es-ES" smtClean="0"/>
          </a:p>
        </p:txBody>
      </p:sp>
      <p:sp>
        <p:nvSpPr>
          <p:cNvPr id="237573" name="Rectangle 2"/>
          <p:cNvSpPr>
            <a:spLocks noGrp="1" noRot="1" noChangeAspect="1" noChangeArrowheads="1" noTextEdit="1"/>
          </p:cNvSpPr>
          <p:nvPr>
            <p:ph type="sldImg"/>
          </p:nvPr>
        </p:nvSpPr>
        <p:spPr>
          <a:ln/>
        </p:spPr>
      </p:sp>
      <p:sp>
        <p:nvSpPr>
          <p:cNvPr id="2375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434862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a:noFill/>
        </p:spPr>
        <p:txBody>
          <a:bodyPr/>
          <a:lstStyle/>
          <a:p>
            <a:r>
              <a:rPr lang="es-ES" smtClean="0"/>
              <a:t>Puentes y Conmutadores LAN</a:t>
            </a:r>
          </a:p>
        </p:txBody>
      </p:sp>
      <p:sp>
        <p:nvSpPr>
          <p:cNvPr id="238595" name="Rectangle 6"/>
          <p:cNvSpPr>
            <a:spLocks noGrp="1" noChangeArrowheads="1"/>
          </p:cNvSpPr>
          <p:nvPr>
            <p:ph type="ftr" sz="quarter" idx="4"/>
          </p:nvPr>
        </p:nvSpPr>
        <p:spPr>
          <a:noFill/>
        </p:spPr>
        <p:txBody>
          <a:bodyPr/>
          <a:lstStyle/>
          <a:p>
            <a:r>
              <a:rPr lang="es-ES" smtClean="0"/>
              <a:t>Redes</a:t>
            </a:r>
          </a:p>
        </p:txBody>
      </p:sp>
      <p:sp>
        <p:nvSpPr>
          <p:cNvPr id="238596" name="Rectangle 7"/>
          <p:cNvSpPr>
            <a:spLocks noGrp="1" noChangeArrowheads="1"/>
          </p:cNvSpPr>
          <p:nvPr>
            <p:ph type="sldNum" sz="quarter" idx="5"/>
          </p:nvPr>
        </p:nvSpPr>
        <p:spPr>
          <a:noFill/>
        </p:spPr>
        <p:txBody>
          <a:bodyPr/>
          <a:lstStyle/>
          <a:p>
            <a:r>
              <a:rPr lang="es-ES" smtClean="0"/>
              <a:t>1-</a:t>
            </a:r>
            <a:fld id="{C211126D-D54B-48B2-99C6-60FC41D6D1C4}" type="slidenum">
              <a:rPr lang="es-ES" smtClean="0"/>
              <a:pPr/>
              <a:t>76</a:t>
            </a:fld>
            <a:endParaRPr lang="es-ES" smtClean="0"/>
          </a:p>
        </p:txBody>
      </p:sp>
      <p:sp>
        <p:nvSpPr>
          <p:cNvPr id="238597" name="Rectangle 2"/>
          <p:cNvSpPr>
            <a:spLocks noGrp="1" noRot="1" noChangeAspect="1" noChangeArrowheads="1" noTextEdit="1"/>
          </p:cNvSpPr>
          <p:nvPr>
            <p:ph type="sldImg"/>
          </p:nvPr>
        </p:nvSpPr>
        <p:spPr>
          <a:ln/>
        </p:spPr>
      </p:sp>
      <p:sp>
        <p:nvSpPr>
          <p:cNvPr id="23859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4860024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a:noFill/>
        </p:spPr>
        <p:txBody>
          <a:bodyPr/>
          <a:lstStyle/>
          <a:p>
            <a:r>
              <a:rPr lang="es-ES" smtClean="0"/>
              <a:t>Puentes y Conmutadores LAN</a:t>
            </a:r>
          </a:p>
        </p:txBody>
      </p:sp>
      <p:sp>
        <p:nvSpPr>
          <p:cNvPr id="239619" name="Rectangle 6"/>
          <p:cNvSpPr>
            <a:spLocks noGrp="1" noChangeArrowheads="1"/>
          </p:cNvSpPr>
          <p:nvPr>
            <p:ph type="ftr" sz="quarter" idx="4"/>
          </p:nvPr>
        </p:nvSpPr>
        <p:spPr>
          <a:noFill/>
        </p:spPr>
        <p:txBody>
          <a:bodyPr/>
          <a:lstStyle/>
          <a:p>
            <a:r>
              <a:rPr lang="es-ES" smtClean="0"/>
              <a:t>Redes</a:t>
            </a:r>
          </a:p>
        </p:txBody>
      </p:sp>
      <p:sp>
        <p:nvSpPr>
          <p:cNvPr id="239620" name="Rectangle 7"/>
          <p:cNvSpPr>
            <a:spLocks noGrp="1" noChangeArrowheads="1"/>
          </p:cNvSpPr>
          <p:nvPr>
            <p:ph type="sldNum" sz="quarter" idx="5"/>
          </p:nvPr>
        </p:nvSpPr>
        <p:spPr>
          <a:noFill/>
        </p:spPr>
        <p:txBody>
          <a:bodyPr/>
          <a:lstStyle/>
          <a:p>
            <a:r>
              <a:rPr lang="es-ES" smtClean="0"/>
              <a:t>1-</a:t>
            </a:r>
            <a:fld id="{9F884DF0-7D50-4905-A7BE-707CA276E6A7}" type="slidenum">
              <a:rPr lang="es-ES" smtClean="0"/>
              <a:pPr/>
              <a:t>77</a:t>
            </a:fld>
            <a:endParaRPr lang="es-ES" smtClean="0"/>
          </a:p>
        </p:txBody>
      </p:sp>
      <p:sp>
        <p:nvSpPr>
          <p:cNvPr id="239621" name="Rectangle 2"/>
          <p:cNvSpPr>
            <a:spLocks noGrp="1" noRot="1" noChangeAspect="1" noChangeArrowheads="1" noTextEdit="1"/>
          </p:cNvSpPr>
          <p:nvPr>
            <p:ph type="sldImg"/>
          </p:nvPr>
        </p:nvSpPr>
        <p:spPr>
          <a:ln/>
        </p:spPr>
      </p:sp>
      <p:sp>
        <p:nvSpPr>
          <p:cNvPr id="23962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937630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Puentes y Conmutadores LAN</a:t>
            </a:r>
            <a:endParaRPr lang="es-ES"/>
          </a:p>
        </p:txBody>
      </p:sp>
      <p:sp>
        <p:nvSpPr>
          <p:cNvPr id="5" name="4 Marcador de pie de página"/>
          <p:cNvSpPr>
            <a:spLocks noGrp="1"/>
          </p:cNvSpPr>
          <p:nvPr>
            <p:ph type="ftr" sz="quarter" idx="11"/>
          </p:nvPr>
        </p:nvSpPr>
        <p:spPr/>
        <p:txBody>
          <a:bodyPr/>
          <a:lstStyle/>
          <a:p>
            <a:pPr>
              <a:defRPr/>
            </a:pPr>
            <a:r>
              <a:rPr lang="es-ES" smtClean="0"/>
              <a:t>Redes</a:t>
            </a:r>
            <a:endParaRPr lang="es-ES"/>
          </a:p>
        </p:txBody>
      </p:sp>
      <p:sp>
        <p:nvSpPr>
          <p:cNvPr id="6" name="5 Marcador de número de diapositiva"/>
          <p:cNvSpPr>
            <a:spLocks noGrp="1"/>
          </p:cNvSpPr>
          <p:nvPr>
            <p:ph type="sldNum" sz="quarter" idx="12"/>
          </p:nvPr>
        </p:nvSpPr>
        <p:spPr/>
        <p:txBody>
          <a:bodyPr/>
          <a:lstStyle/>
          <a:p>
            <a:pPr>
              <a:defRPr/>
            </a:pPr>
            <a:r>
              <a:rPr lang="es-ES" smtClean="0"/>
              <a:t>1-</a:t>
            </a:r>
            <a:fld id="{549D177D-6A10-4F1B-8D33-0FADE6288EBF}" type="slidenum">
              <a:rPr lang="es-ES" smtClean="0"/>
              <a:pPr>
                <a:defRPr/>
              </a:pPr>
              <a:t>78</a:t>
            </a:fld>
            <a:endParaRPr lang="es-ES"/>
          </a:p>
        </p:txBody>
      </p:sp>
    </p:spTree>
    <p:extLst>
      <p:ext uri="{BB962C8B-B14F-4D97-AF65-F5344CB8AC3E}">
        <p14:creationId xmlns:p14="http://schemas.microsoft.com/office/powerpoint/2010/main" val="28820597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p:spPr>
        <p:txBody>
          <a:bodyPr/>
          <a:lstStyle/>
          <a:p>
            <a:r>
              <a:rPr lang="es-ES" smtClean="0"/>
              <a:t>Puentes y Conmutadores LAN</a:t>
            </a:r>
          </a:p>
        </p:txBody>
      </p:sp>
      <p:sp>
        <p:nvSpPr>
          <p:cNvPr id="240643" name="Rectangle 6"/>
          <p:cNvSpPr>
            <a:spLocks noGrp="1" noChangeArrowheads="1"/>
          </p:cNvSpPr>
          <p:nvPr>
            <p:ph type="ftr" sz="quarter" idx="4"/>
          </p:nvPr>
        </p:nvSpPr>
        <p:spPr>
          <a:noFill/>
        </p:spPr>
        <p:txBody>
          <a:bodyPr/>
          <a:lstStyle/>
          <a:p>
            <a:r>
              <a:rPr lang="es-ES" smtClean="0"/>
              <a:t>Redes</a:t>
            </a:r>
          </a:p>
        </p:txBody>
      </p:sp>
      <p:sp>
        <p:nvSpPr>
          <p:cNvPr id="240644" name="Rectangle 7"/>
          <p:cNvSpPr>
            <a:spLocks noGrp="1" noChangeArrowheads="1"/>
          </p:cNvSpPr>
          <p:nvPr>
            <p:ph type="sldNum" sz="quarter" idx="5"/>
          </p:nvPr>
        </p:nvSpPr>
        <p:spPr>
          <a:noFill/>
        </p:spPr>
        <p:txBody>
          <a:bodyPr/>
          <a:lstStyle/>
          <a:p>
            <a:r>
              <a:rPr lang="es-ES" smtClean="0"/>
              <a:t>1-</a:t>
            </a:r>
            <a:fld id="{CF248E66-8266-4C04-A834-A1A9109E6F68}" type="slidenum">
              <a:rPr lang="es-ES" smtClean="0"/>
              <a:pPr/>
              <a:t>79</a:t>
            </a:fld>
            <a:endParaRPr lang="es-ES" smtClean="0"/>
          </a:p>
        </p:txBody>
      </p:sp>
      <p:sp>
        <p:nvSpPr>
          <p:cNvPr id="240645" name="Rectangle 2"/>
          <p:cNvSpPr>
            <a:spLocks noGrp="1" noRot="1" noChangeAspect="1" noChangeArrowheads="1" noTextEdit="1"/>
          </p:cNvSpPr>
          <p:nvPr>
            <p:ph type="sldImg"/>
          </p:nvPr>
        </p:nvSpPr>
        <p:spPr>
          <a:ln/>
        </p:spPr>
      </p:sp>
      <p:sp>
        <p:nvSpPr>
          <p:cNvPr id="2406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4451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a:noFill/>
        </p:spPr>
        <p:txBody>
          <a:bodyPr/>
          <a:lstStyle/>
          <a:p>
            <a:r>
              <a:rPr lang="es-ES" smtClean="0"/>
              <a:t>Puentes y Conmutadores LAN</a:t>
            </a:r>
          </a:p>
        </p:txBody>
      </p:sp>
      <p:sp>
        <p:nvSpPr>
          <p:cNvPr id="167939" name="Rectangle 6"/>
          <p:cNvSpPr>
            <a:spLocks noGrp="1" noChangeArrowheads="1"/>
          </p:cNvSpPr>
          <p:nvPr>
            <p:ph type="ftr" sz="quarter" idx="4"/>
          </p:nvPr>
        </p:nvSpPr>
        <p:spPr>
          <a:noFill/>
        </p:spPr>
        <p:txBody>
          <a:bodyPr/>
          <a:lstStyle/>
          <a:p>
            <a:r>
              <a:rPr lang="es-ES" smtClean="0"/>
              <a:t>Redes</a:t>
            </a:r>
          </a:p>
        </p:txBody>
      </p:sp>
      <p:sp>
        <p:nvSpPr>
          <p:cNvPr id="167940" name="Rectangle 7"/>
          <p:cNvSpPr>
            <a:spLocks noGrp="1" noChangeArrowheads="1"/>
          </p:cNvSpPr>
          <p:nvPr>
            <p:ph type="sldNum" sz="quarter" idx="5"/>
          </p:nvPr>
        </p:nvSpPr>
        <p:spPr>
          <a:noFill/>
        </p:spPr>
        <p:txBody>
          <a:bodyPr/>
          <a:lstStyle/>
          <a:p>
            <a:r>
              <a:rPr lang="es-ES" smtClean="0"/>
              <a:t>1-</a:t>
            </a:r>
            <a:fld id="{029700A2-3758-4CFE-9654-B0CE8B6B7DF8}" type="slidenum">
              <a:rPr lang="es-ES" smtClean="0"/>
              <a:pPr/>
              <a:t>8</a:t>
            </a:fld>
            <a:endParaRPr lang="es-ES" smtClean="0"/>
          </a:p>
        </p:txBody>
      </p:sp>
      <p:sp>
        <p:nvSpPr>
          <p:cNvPr id="167941" name="Rectangle 2"/>
          <p:cNvSpPr>
            <a:spLocks noGrp="1" noRot="1" noChangeAspect="1" noChangeArrowheads="1" noTextEdit="1"/>
          </p:cNvSpPr>
          <p:nvPr>
            <p:ph type="sldImg"/>
          </p:nvPr>
        </p:nvSpPr>
        <p:spPr>
          <a:ln/>
        </p:spPr>
      </p:sp>
      <p:sp>
        <p:nvSpPr>
          <p:cNvPr id="167942" name="Rectangle 3"/>
          <p:cNvSpPr>
            <a:spLocks noGrp="1" noChangeArrowheads="1"/>
          </p:cNvSpPr>
          <p:nvPr>
            <p:ph type="body" idx="1"/>
          </p:nvPr>
        </p:nvSpPr>
        <p:spPr>
          <a:noFill/>
          <a:ln/>
        </p:spPr>
        <p:txBody>
          <a:bodyPr/>
          <a:lstStyle/>
          <a:p>
            <a:pPr eaLnBrk="1" hangingPunct="1"/>
            <a:r>
              <a:rPr lang="es-ES_tradnl" smtClean="0"/>
              <a:t>La velocidad, que mas correctamente deberíamos llamar capacidad, indica la cantidad de información por segundo que se puede transmitir por un enlace o interfaz determinados. Se especifica normalmente en Kb/s, Mb/s, etc. (1 Kb/s = 1 Kilobit/s = 1000 bits/s).  Es importante recordar que en telemática se habla en bits, no en bytes, y que los prefijos Kilo, Mega, etc. se interpretan en su sentido métrico (10</a:t>
            </a:r>
            <a:r>
              <a:rPr lang="es-ES_tradnl" baseline="30000" smtClean="0"/>
              <a:t>3</a:t>
            </a:r>
            <a:r>
              <a:rPr lang="es-ES_tradnl" smtClean="0"/>
              <a:t>, 10</a:t>
            </a:r>
            <a:r>
              <a:rPr lang="es-ES_tradnl" baseline="30000" smtClean="0"/>
              <a:t>6</a:t>
            </a:r>
            <a:r>
              <a:rPr lang="es-ES_tradnl" smtClean="0"/>
              <a:t>, etc.) no en el sentido informático (2</a:t>
            </a:r>
            <a:r>
              <a:rPr lang="es-ES_tradnl" baseline="30000" smtClean="0"/>
              <a:t>10 </a:t>
            </a:r>
            <a:r>
              <a:rPr lang="es-ES_tradnl" smtClean="0"/>
              <a:t>=1024, 2</a:t>
            </a:r>
            <a:r>
              <a:rPr lang="es-ES_tradnl" baseline="30000" smtClean="0"/>
              <a:t>20</a:t>
            </a:r>
            <a:r>
              <a:rPr lang="es-ES_tradnl" smtClean="0"/>
              <a:t>, etc.). Aunque para cálculos aproximados el Kilo Informático y métrico pueden considerarse equivalentes, pues la diferencia es de sólo el 2,4%, para cálculos precisos es importante usar el valor correcto; además como puede verse en la tabla el error que se introduce al considerar los prefijos informáticos crece con el tamaño, así el ‘Mega’ informático es ya en torno al 5% mayor que el Mega métrico, el Giga un 7% mayor, el Tera un 10%, etc. </a:t>
            </a:r>
          </a:p>
          <a:p>
            <a:pPr eaLnBrk="1" hangingPunct="1"/>
            <a:r>
              <a:rPr lang="es-ES_tradnl" smtClean="0"/>
              <a:t>Cuando se utiliza un canal analógico para transmitir información digital la capacidad es proporcional al ancho de banda del canal. Por esta razón a menudo se utiliza el término ancho de banda como sinónimo de capacidad, aunque estrictamente hablando este término solo debería utilizarse cuando la transmisión se realiza por un canal analógico.</a:t>
            </a:r>
          </a:p>
          <a:p>
            <a:pPr eaLnBrk="1" hangingPunct="1"/>
            <a:r>
              <a:rPr lang="es-ES_tradnl" smtClean="0"/>
              <a:t>Por último el término caudal se utiliza en ocasiones para indicar la cantidad de tráfico que realmente discurre por un enlace, circuito, etc. Así decimos por ejemplo que sobre un enlace de 155 Mb/s de velocidad o capacidad discurre un caudal de 40 Mb/s.</a:t>
            </a:r>
            <a:endParaRPr lang="es-ES" smtClean="0"/>
          </a:p>
          <a:p>
            <a:pPr eaLnBrk="1" hangingPunct="1"/>
            <a:endParaRPr lang="es-ES" smtClean="0"/>
          </a:p>
        </p:txBody>
      </p:sp>
    </p:spTree>
    <p:extLst>
      <p:ext uri="{BB962C8B-B14F-4D97-AF65-F5344CB8AC3E}">
        <p14:creationId xmlns:p14="http://schemas.microsoft.com/office/powerpoint/2010/main" val="23741353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a:noFill/>
        </p:spPr>
        <p:txBody>
          <a:bodyPr/>
          <a:lstStyle/>
          <a:p>
            <a:r>
              <a:rPr lang="es-ES" smtClean="0"/>
              <a:t>Puentes y Conmutadores LAN</a:t>
            </a:r>
          </a:p>
        </p:txBody>
      </p:sp>
      <p:sp>
        <p:nvSpPr>
          <p:cNvPr id="241667" name="Rectangle 6"/>
          <p:cNvSpPr>
            <a:spLocks noGrp="1" noChangeArrowheads="1"/>
          </p:cNvSpPr>
          <p:nvPr>
            <p:ph type="ftr" sz="quarter" idx="4"/>
          </p:nvPr>
        </p:nvSpPr>
        <p:spPr>
          <a:noFill/>
        </p:spPr>
        <p:txBody>
          <a:bodyPr/>
          <a:lstStyle/>
          <a:p>
            <a:r>
              <a:rPr lang="es-ES" smtClean="0"/>
              <a:t>Redes</a:t>
            </a:r>
          </a:p>
        </p:txBody>
      </p:sp>
      <p:sp>
        <p:nvSpPr>
          <p:cNvPr id="241668" name="Rectangle 7"/>
          <p:cNvSpPr>
            <a:spLocks noGrp="1" noChangeArrowheads="1"/>
          </p:cNvSpPr>
          <p:nvPr>
            <p:ph type="sldNum" sz="quarter" idx="5"/>
          </p:nvPr>
        </p:nvSpPr>
        <p:spPr>
          <a:noFill/>
        </p:spPr>
        <p:txBody>
          <a:bodyPr/>
          <a:lstStyle/>
          <a:p>
            <a:r>
              <a:rPr lang="es-ES" smtClean="0"/>
              <a:t>1-</a:t>
            </a:r>
            <a:fld id="{08F67D2A-6A2B-4F34-B6A2-924F9F663D7F}" type="slidenum">
              <a:rPr lang="es-ES" smtClean="0"/>
              <a:pPr/>
              <a:t>80</a:t>
            </a:fld>
            <a:endParaRPr lang="es-ES" smtClean="0"/>
          </a:p>
        </p:txBody>
      </p:sp>
      <p:sp>
        <p:nvSpPr>
          <p:cNvPr id="241669" name="Rectangle 2"/>
          <p:cNvSpPr>
            <a:spLocks noGrp="1" noRot="1" noChangeAspect="1" noChangeArrowheads="1" noTextEdit="1"/>
          </p:cNvSpPr>
          <p:nvPr>
            <p:ph type="sldImg"/>
          </p:nvPr>
        </p:nvSpPr>
        <p:spPr>
          <a:ln/>
        </p:spPr>
      </p:sp>
      <p:sp>
        <p:nvSpPr>
          <p:cNvPr id="24167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390412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a:noFill/>
        </p:spPr>
        <p:txBody>
          <a:bodyPr/>
          <a:lstStyle/>
          <a:p>
            <a:r>
              <a:rPr lang="es-ES" smtClean="0"/>
              <a:t>Puentes y Conmutadores LAN</a:t>
            </a:r>
          </a:p>
        </p:txBody>
      </p:sp>
      <p:sp>
        <p:nvSpPr>
          <p:cNvPr id="242691" name="Rectangle 6"/>
          <p:cNvSpPr>
            <a:spLocks noGrp="1" noChangeArrowheads="1"/>
          </p:cNvSpPr>
          <p:nvPr>
            <p:ph type="ftr" sz="quarter" idx="4"/>
          </p:nvPr>
        </p:nvSpPr>
        <p:spPr>
          <a:noFill/>
        </p:spPr>
        <p:txBody>
          <a:bodyPr/>
          <a:lstStyle/>
          <a:p>
            <a:r>
              <a:rPr lang="es-ES" smtClean="0"/>
              <a:t>Redes</a:t>
            </a:r>
          </a:p>
        </p:txBody>
      </p:sp>
      <p:sp>
        <p:nvSpPr>
          <p:cNvPr id="242692" name="Rectangle 7"/>
          <p:cNvSpPr>
            <a:spLocks noGrp="1" noChangeArrowheads="1"/>
          </p:cNvSpPr>
          <p:nvPr>
            <p:ph type="sldNum" sz="quarter" idx="5"/>
          </p:nvPr>
        </p:nvSpPr>
        <p:spPr>
          <a:noFill/>
        </p:spPr>
        <p:txBody>
          <a:bodyPr/>
          <a:lstStyle/>
          <a:p>
            <a:r>
              <a:rPr lang="es-ES" smtClean="0"/>
              <a:t>1-</a:t>
            </a:r>
            <a:fld id="{FE4C7D56-F337-4EF3-B7DA-99463FAA20C5}" type="slidenum">
              <a:rPr lang="es-ES" smtClean="0"/>
              <a:pPr/>
              <a:t>81</a:t>
            </a:fld>
            <a:endParaRPr lang="es-ES" smtClean="0"/>
          </a:p>
        </p:txBody>
      </p:sp>
      <p:sp>
        <p:nvSpPr>
          <p:cNvPr id="242693" name="Rectangle 2"/>
          <p:cNvSpPr>
            <a:spLocks noGrp="1" noRot="1" noChangeAspect="1" noChangeArrowheads="1" noTextEdit="1"/>
          </p:cNvSpPr>
          <p:nvPr>
            <p:ph type="sldImg"/>
          </p:nvPr>
        </p:nvSpPr>
        <p:spPr>
          <a:ln/>
        </p:spPr>
      </p:sp>
      <p:sp>
        <p:nvSpPr>
          <p:cNvPr id="24269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08215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a:noFill/>
        </p:spPr>
        <p:txBody>
          <a:bodyPr/>
          <a:lstStyle/>
          <a:p>
            <a:r>
              <a:rPr lang="es-ES" smtClean="0"/>
              <a:t>Puentes y Conmutadores LAN</a:t>
            </a:r>
          </a:p>
        </p:txBody>
      </p:sp>
      <p:sp>
        <p:nvSpPr>
          <p:cNvPr id="243715" name="Rectangle 6"/>
          <p:cNvSpPr>
            <a:spLocks noGrp="1" noChangeArrowheads="1"/>
          </p:cNvSpPr>
          <p:nvPr>
            <p:ph type="ftr" sz="quarter" idx="4"/>
          </p:nvPr>
        </p:nvSpPr>
        <p:spPr>
          <a:noFill/>
        </p:spPr>
        <p:txBody>
          <a:bodyPr/>
          <a:lstStyle/>
          <a:p>
            <a:r>
              <a:rPr lang="es-ES" smtClean="0"/>
              <a:t>Redes</a:t>
            </a:r>
          </a:p>
        </p:txBody>
      </p:sp>
      <p:sp>
        <p:nvSpPr>
          <p:cNvPr id="243716" name="Rectangle 7"/>
          <p:cNvSpPr>
            <a:spLocks noGrp="1" noChangeArrowheads="1"/>
          </p:cNvSpPr>
          <p:nvPr>
            <p:ph type="sldNum" sz="quarter" idx="5"/>
          </p:nvPr>
        </p:nvSpPr>
        <p:spPr>
          <a:noFill/>
        </p:spPr>
        <p:txBody>
          <a:bodyPr/>
          <a:lstStyle/>
          <a:p>
            <a:r>
              <a:rPr lang="es-ES" smtClean="0"/>
              <a:t>1-</a:t>
            </a:r>
            <a:fld id="{B5831B75-D06B-4C20-BC17-1DC8C98A6E26}" type="slidenum">
              <a:rPr lang="es-ES" smtClean="0"/>
              <a:pPr/>
              <a:t>82</a:t>
            </a:fld>
            <a:endParaRPr lang="es-ES" smtClean="0"/>
          </a:p>
        </p:txBody>
      </p:sp>
      <p:sp>
        <p:nvSpPr>
          <p:cNvPr id="243717" name="Rectangle 2"/>
          <p:cNvSpPr>
            <a:spLocks noGrp="1" noRot="1" noChangeAspect="1" noChangeArrowheads="1" noTextEdit="1"/>
          </p:cNvSpPr>
          <p:nvPr>
            <p:ph type="sldImg"/>
          </p:nvPr>
        </p:nvSpPr>
        <p:spPr>
          <a:ln/>
        </p:spPr>
      </p:sp>
      <p:sp>
        <p:nvSpPr>
          <p:cNvPr id="24371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7569558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a:noFill/>
        </p:spPr>
        <p:txBody>
          <a:bodyPr/>
          <a:lstStyle/>
          <a:p>
            <a:r>
              <a:rPr lang="es-ES" smtClean="0"/>
              <a:t>Puentes y Conmutadores LAN</a:t>
            </a:r>
          </a:p>
        </p:txBody>
      </p:sp>
      <p:sp>
        <p:nvSpPr>
          <p:cNvPr id="244739" name="Rectangle 6"/>
          <p:cNvSpPr>
            <a:spLocks noGrp="1" noChangeArrowheads="1"/>
          </p:cNvSpPr>
          <p:nvPr>
            <p:ph type="ftr" sz="quarter" idx="4"/>
          </p:nvPr>
        </p:nvSpPr>
        <p:spPr>
          <a:noFill/>
        </p:spPr>
        <p:txBody>
          <a:bodyPr/>
          <a:lstStyle/>
          <a:p>
            <a:r>
              <a:rPr lang="es-ES" smtClean="0"/>
              <a:t>Redes</a:t>
            </a:r>
          </a:p>
        </p:txBody>
      </p:sp>
      <p:sp>
        <p:nvSpPr>
          <p:cNvPr id="244740" name="Rectangle 7"/>
          <p:cNvSpPr>
            <a:spLocks noGrp="1" noChangeArrowheads="1"/>
          </p:cNvSpPr>
          <p:nvPr>
            <p:ph type="sldNum" sz="quarter" idx="5"/>
          </p:nvPr>
        </p:nvSpPr>
        <p:spPr>
          <a:noFill/>
        </p:spPr>
        <p:txBody>
          <a:bodyPr/>
          <a:lstStyle/>
          <a:p>
            <a:r>
              <a:rPr lang="es-ES" smtClean="0"/>
              <a:t>1-</a:t>
            </a:r>
            <a:fld id="{CEB2B697-60DA-4B84-9996-EDC365E11E1B}" type="slidenum">
              <a:rPr lang="es-ES" smtClean="0"/>
              <a:pPr/>
              <a:t>83</a:t>
            </a:fld>
            <a:endParaRPr lang="es-ES" smtClean="0"/>
          </a:p>
        </p:txBody>
      </p:sp>
      <p:sp>
        <p:nvSpPr>
          <p:cNvPr id="244741" name="Rectangle 2"/>
          <p:cNvSpPr>
            <a:spLocks noGrp="1" noRot="1" noChangeAspect="1" noChangeArrowheads="1" noTextEdit="1"/>
          </p:cNvSpPr>
          <p:nvPr>
            <p:ph type="sldImg"/>
          </p:nvPr>
        </p:nvSpPr>
        <p:spPr>
          <a:ln/>
        </p:spPr>
      </p:sp>
      <p:sp>
        <p:nvSpPr>
          <p:cNvPr id="244742" name="Rectangle 3"/>
          <p:cNvSpPr>
            <a:spLocks noGrp="1" noChangeArrowheads="1"/>
          </p:cNvSpPr>
          <p:nvPr>
            <p:ph type="body" idx="1"/>
          </p:nvPr>
        </p:nvSpPr>
        <p:spPr>
          <a:noFill/>
          <a:ln/>
        </p:spPr>
        <p:txBody>
          <a:bodyPr/>
          <a:lstStyle/>
          <a:p>
            <a:pPr eaLnBrk="1" hangingPunct="1"/>
            <a:r>
              <a:rPr lang="es-ES_tradnl" smtClean="0"/>
              <a:t>Este ejemplo muestra como funciona el protocolo Spanning Tree. Por simplicidad suponemos aquí que el identificador de cada puente es un número de dos dígitos decimales, aunque en la realidad ese identificador sería la prioridad seguida de la dirección MAC canónica. </a:t>
            </a:r>
          </a:p>
          <a:p>
            <a:pPr eaLnBrk="1" hangingPunct="1"/>
            <a:r>
              <a:rPr lang="es-ES_tradnl" smtClean="0"/>
              <a:t>En primer lugar asociamos el costo que corresponde a cada interfaz, de forma inversamente proporcional a su velocidad. A continuación se elige como puente raíz el de identificador más bajo, en este caso el 42. </a:t>
            </a:r>
          </a:p>
          <a:p>
            <a:pPr eaLnBrk="1" hangingPunct="1"/>
            <a:r>
              <a:rPr lang="es-ES_tradnl" smtClean="0"/>
              <a:t>Después vamos a buscar el puerto raíz de cada puente; para este análisis es fundamental tratar los puentes por orden descendente de acuerdo con su identificador. Empezamos por tanto por el puente 97, cuyo puerto raíz es el 2 ya que es el único que le conecta con el raíz. El costo de este camino es de 19. Los puertos 1 y 3 quedan como puertos designados para las LANs 3 y 4, respectivamente.</a:t>
            </a:r>
          </a:p>
          <a:p>
            <a:pPr eaLnBrk="1" hangingPunct="1"/>
            <a:r>
              <a:rPr lang="es-ES_tradnl" smtClean="0"/>
              <a:t>El puente 83 tiene dos posibles caminos hacia el raíz, por el puerto 1 (costo 19) o por el puerto 2 (costo 119). Elegimos por tanto como puerto raíz el 1 y bloqueamos el puerto 2.</a:t>
            </a:r>
          </a:p>
          <a:p>
            <a:pPr eaLnBrk="1" hangingPunct="1"/>
            <a:r>
              <a:rPr lang="es-ES_tradnl" smtClean="0"/>
              <a:t>El puente 45 tiene también dos caminos posibles al raíz, de costo 19 por el puerto 1 y de costo 119 por el 2. Elegimos como puerto raíz el 1 y bloqueamos el 2. </a:t>
            </a:r>
          </a:p>
          <a:p>
            <a:pPr eaLnBrk="1" hangingPunct="1"/>
            <a:r>
              <a:rPr lang="es-ES_tradnl" smtClean="0"/>
              <a:t>El puente 44  elige como puerto raíz el 1 ya que es el único que le comunica con el puente raíz. El puerto 2 de este puente queda como puerto designado para la LAN 5.</a:t>
            </a:r>
          </a:p>
          <a:p>
            <a:pPr eaLnBrk="1" hangingPunct="1"/>
            <a:r>
              <a:rPr lang="es-ES_tradnl" smtClean="0"/>
              <a:t>Por último las LANs 1 y 2 tienen como puertos designados los puertos 1 y 2 del puente raíz, respectivamente.</a:t>
            </a:r>
            <a:endParaRPr lang="es-ES" smtClean="0"/>
          </a:p>
        </p:txBody>
      </p:sp>
    </p:spTree>
    <p:extLst>
      <p:ext uri="{BB962C8B-B14F-4D97-AF65-F5344CB8AC3E}">
        <p14:creationId xmlns:p14="http://schemas.microsoft.com/office/powerpoint/2010/main" val="18252742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a:noFill/>
        </p:spPr>
        <p:txBody>
          <a:bodyPr/>
          <a:lstStyle/>
          <a:p>
            <a:r>
              <a:rPr lang="es-ES" smtClean="0"/>
              <a:t>Puentes y Conmutadores LAN</a:t>
            </a:r>
          </a:p>
        </p:txBody>
      </p:sp>
      <p:sp>
        <p:nvSpPr>
          <p:cNvPr id="245763" name="Rectangle 6"/>
          <p:cNvSpPr>
            <a:spLocks noGrp="1" noChangeArrowheads="1"/>
          </p:cNvSpPr>
          <p:nvPr>
            <p:ph type="ftr" sz="quarter" idx="4"/>
          </p:nvPr>
        </p:nvSpPr>
        <p:spPr>
          <a:noFill/>
        </p:spPr>
        <p:txBody>
          <a:bodyPr/>
          <a:lstStyle/>
          <a:p>
            <a:r>
              <a:rPr lang="es-ES" smtClean="0"/>
              <a:t>Redes</a:t>
            </a:r>
          </a:p>
        </p:txBody>
      </p:sp>
      <p:sp>
        <p:nvSpPr>
          <p:cNvPr id="245764" name="Rectangle 7"/>
          <p:cNvSpPr>
            <a:spLocks noGrp="1" noChangeArrowheads="1"/>
          </p:cNvSpPr>
          <p:nvPr>
            <p:ph type="sldNum" sz="quarter" idx="5"/>
          </p:nvPr>
        </p:nvSpPr>
        <p:spPr>
          <a:noFill/>
        </p:spPr>
        <p:txBody>
          <a:bodyPr/>
          <a:lstStyle/>
          <a:p>
            <a:r>
              <a:rPr lang="es-ES" smtClean="0"/>
              <a:t>1-</a:t>
            </a:r>
            <a:fld id="{171E1CFB-65FC-48F7-86A4-81E5F6627FD5}" type="slidenum">
              <a:rPr lang="es-ES" smtClean="0"/>
              <a:pPr/>
              <a:t>84</a:t>
            </a:fld>
            <a:endParaRPr lang="es-ES" smtClean="0"/>
          </a:p>
        </p:txBody>
      </p:sp>
      <p:sp>
        <p:nvSpPr>
          <p:cNvPr id="245765" name="Rectangle 2"/>
          <p:cNvSpPr>
            <a:spLocks noGrp="1" noRot="1" noChangeAspect="1" noChangeArrowheads="1" noTextEdit="1"/>
          </p:cNvSpPr>
          <p:nvPr>
            <p:ph type="sldImg"/>
          </p:nvPr>
        </p:nvSpPr>
        <p:spPr>
          <a:ln/>
        </p:spPr>
      </p:sp>
      <p:sp>
        <p:nvSpPr>
          <p:cNvPr id="245766" name="Rectangle 3"/>
          <p:cNvSpPr>
            <a:spLocks noGrp="1" noChangeArrowheads="1"/>
          </p:cNvSpPr>
          <p:nvPr>
            <p:ph type="body" idx="1"/>
          </p:nvPr>
        </p:nvSpPr>
        <p:spPr>
          <a:noFill/>
          <a:ln/>
        </p:spPr>
        <p:txBody>
          <a:bodyPr/>
          <a:lstStyle/>
          <a:p>
            <a:pPr eaLnBrk="1" hangingPunct="1"/>
            <a:r>
              <a:rPr lang="es-ES_tradnl" smtClean="0"/>
              <a:t>En esta figura se muestra la representación en grafo arborescente de la red del ejemplo anterior.</a:t>
            </a:r>
          </a:p>
          <a:p>
            <a:pPr eaLnBrk="1" hangingPunct="1"/>
            <a:r>
              <a:rPr lang="es-ES_tradnl" smtClean="0"/>
              <a:t>En caso de que se produjera un cambio en la topología de la red el cálculo del spanning tree se repetiría para obtener una nueva red libre de bucles. Por ejemplo si el puente 44 dejara de funcionar el puerto 2 del puente 45 se desbloquearía quedando como puerto designado para la LAN 5.</a:t>
            </a:r>
            <a:endParaRPr lang="es-ES" smtClean="0"/>
          </a:p>
        </p:txBody>
      </p:sp>
    </p:spTree>
    <p:extLst>
      <p:ext uri="{BB962C8B-B14F-4D97-AF65-F5344CB8AC3E}">
        <p14:creationId xmlns:p14="http://schemas.microsoft.com/office/powerpoint/2010/main" val="23547547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a:noFill/>
        </p:spPr>
        <p:txBody>
          <a:bodyPr/>
          <a:lstStyle/>
          <a:p>
            <a:r>
              <a:rPr lang="es-ES" smtClean="0"/>
              <a:t>Puentes y Conmutadores LAN</a:t>
            </a:r>
          </a:p>
        </p:txBody>
      </p:sp>
      <p:sp>
        <p:nvSpPr>
          <p:cNvPr id="246787" name="Rectangle 6"/>
          <p:cNvSpPr>
            <a:spLocks noGrp="1" noChangeArrowheads="1"/>
          </p:cNvSpPr>
          <p:nvPr>
            <p:ph type="ftr" sz="quarter" idx="4"/>
          </p:nvPr>
        </p:nvSpPr>
        <p:spPr>
          <a:noFill/>
        </p:spPr>
        <p:txBody>
          <a:bodyPr/>
          <a:lstStyle/>
          <a:p>
            <a:r>
              <a:rPr lang="es-ES" smtClean="0"/>
              <a:t>Redes</a:t>
            </a:r>
          </a:p>
        </p:txBody>
      </p:sp>
      <p:sp>
        <p:nvSpPr>
          <p:cNvPr id="246788" name="Rectangle 7"/>
          <p:cNvSpPr>
            <a:spLocks noGrp="1" noChangeArrowheads="1"/>
          </p:cNvSpPr>
          <p:nvPr>
            <p:ph type="sldNum" sz="quarter" idx="5"/>
          </p:nvPr>
        </p:nvSpPr>
        <p:spPr>
          <a:noFill/>
        </p:spPr>
        <p:txBody>
          <a:bodyPr/>
          <a:lstStyle/>
          <a:p>
            <a:r>
              <a:rPr lang="es-ES" smtClean="0"/>
              <a:t>1-</a:t>
            </a:r>
            <a:fld id="{389119AE-3555-4A4D-9B72-49CD793619ED}" type="slidenum">
              <a:rPr lang="es-ES" smtClean="0"/>
              <a:pPr/>
              <a:t>85</a:t>
            </a:fld>
            <a:endParaRPr lang="es-ES" smtClean="0"/>
          </a:p>
        </p:txBody>
      </p:sp>
      <p:sp>
        <p:nvSpPr>
          <p:cNvPr id="246789" name="Rectangle 2"/>
          <p:cNvSpPr>
            <a:spLocks noGrp="1" noRot="1" noChangeAspect="1" noChangeArrowheads="1" noTextEdit="1"/>
          </p:cNvSpPr>
          <p:nvPr>
            <p:ph type="sldImg"/>
          </p:nvPr>
        </p:nvSpPr>
        <p:spPr>
          <a:ln/>
        </p:spPr>
      </p:sp>
      <p:sp>
        <p:nvSpPr>
          <p:cNvPr id="246790" name="Rectangle 3"/>
          <p:cNvSpPr>
            <a:spLocks noGrp="1" noChangeArrowheads="1"/>
          </p:cNvSpPr>
          <p:nvPr>
            <p:ph type="body" idx="1"/>
          </p:nvPr>
        </p:nvSpPr>
        <p:spPr>
          <a:noFill/>
          <a:ln/>
        </p:spPr>
        <p:txBody>
          <a:bodyPr/>
          <a:lstStyle/>
          <a:p>
            <a:pPr eaLnBrk="1" hangingPunct="1"/>
            <a:r>
              <a:rPr lang="es-ES" dirty="0" smtClean="0"/>
              <a:t>La ingeniero de Digital Radia </a:t>
            </a:r>
            <a:r>
              <a:rPr lang="es-ES" dirty="0" err="1" smtClean="0"/>
              <a:t>Perlman</a:t>
            </a:r>
            <a:r>
              <a:rPr lang="es-ES" dirty="0" smtClean="0"/>
              <a:t>, al ser requerida por su jefe para encontrar una solución al problema de los bucles en los puentes transparentes, diseñó en un fin de semana el algoritmo en el cual se basa el protocolo </a:t>
            </a:r>
            <a:r>
              <a:rPr lang="es-ES" dirty="0" err="1" smtClean="0"/>
              <a:t>Spanning</a:t>
            </a:r>
            <a:r>
              <a:rPr lang="es-ES" dirty="0" smtClean="0"/>
              <a:t> </a:t>
            </a:r>
            <a:r>
              <a:rPr lang="es-ES" dirty="0" err="1" smtClean="0"/>
              <a:t>Tree</a:t>
            </a:r>
            <a:r>
              <a:rPr lang="es-ES" dirty="0" smtClean="0"/>
              <a:t>. A continuación escribió un poema describiéndolo basado en el poema ‘</a:t>
            </a:r>
            <a:r>
              <a:rPr lang="es-ES" dirty="0" err="1" smtClean="0"/>
              <a:t>Trees</a:t>
            </a:r>
            <a:r>
              <a:rPr lang="es-ES" dirty="0" smtClean="0"/>
              <a:t>’ de Joyce </a:t>
            </a:r>
            <a:r>
              <a:rPr lang="es-ES" dirty="0" err="1" smtClean="0"/>
              <a:t>Kilmer</a:t>
            </a:r>
            <a:r>
              <a:rPr lang="es-ES" dirty="0" smtClean="0"/>
              <a:t>:</a:t>
            </a:r>
          </a:p>
          <a:p>
            <a:pPr eaLnBrk="1" hangingPunct="1"/>
            <a:endParaRPr lang="es-ES" dirty="0" smtClean="0"/>
          </a:p>
          <a:p>
            <a:pPr lvl="1">
              <a:spcBef>
                <a:spcPts val="0"/>
              </a:spcBef>
            </a:pPr>
            <a:r>
              <a:rPr lang="es-ES_tradnl" b="1" i="1" dirty="0" err="1" smtClean="0"/>
              <a:t>Trees</a:t>
            </a:r>
            <a:endParaRPr lang="es-ES" b="1" i="1" dirty="0" smtClean="0"/>
          </a:p>
          <a:p>
            <a:pPr lvl="1">
              <a:spcBef>
                <a:spcPts val="0"/>
              </a:spcBef>
            </a:pPr>
            <a:endParaRPr lang="es-ES" b="1" i="1" dirty="0" smtClean="0"/>
          </a:p>
          <a:p>
            <a:pPr lvl="1">
              <a:spcBef>
                <a:spcPts val="0"/>
              </a:spcBef>
            </a:pPr>
            <a:r>
              <a:rPr lang="es-ES" i="1" dirty="0" smtClean="0"/>
              <a:t>I THINK </a:t>
            </a:r>
            <a:r>
              <a:rPr lang="es-ES" i="1" dirty="0" err="1" smtClean="0"/>
              <a:t>that</a:t>
            </a:r>
            <a:r>
              <a:rPr lang="es-ES" i="1" dirty="0" smtClean="0"/>
              <a:t> I </a:t>
            </a:r>
            <a:r>
              <a:rPr lang="es-ES" i="1" dirty="0" err="1" smtClean="0"/>
              <a:t>shall</a:t>
            </a:r>
            <a:r>
              <a:rPr lang="es-ES" i="1" dirty="0" smtClean="0"/>
              <a:t> </a:t>
            </a:r>
            <a:r>
              <a:rPr lang="es-ES" i="1" dirty="0" err="1" smtClean="0"/>
              <a:t>never</a:t>
            </a:r>
            <a:r>
              <a:rPr lang="es-ES" i="1" dirty="0" smtClean="0"/>
              <a:t> </a:t>
            </a:r>
            <a:r>
              <a:rPr lang="es-ES" i="1" dirty="0" err="1" smtClean="0"/>
              <a:t>see</a:t>
            </a:r>
            <a:r>
              <a:rPr lang="es-ES" i="1" dirty="0" smtClean="0"/>
              <a:t> </a:t>
            </a:r>
          </a:p>
          <a:p>
            <a:pPr lvl="1">
              <a:spcBef>
                <a:spcPts val="0"/>
              </a:spcBef>
            </a:pPr>
            <a:r>
              <a:rPr lang="es-ES" i="1" dirty="0" smtClean="0"/>
              <a:t>A </a:t>
            </a:r>
            <a:r>
              <a:rPr lang="es-ES" i="1" dirty="0" err="1" smtClean="0"/>
              <a:t>poem</a:t>
            </a:r>
            <a:r>
              <a:rPr lang="es-ES" i="1" dirty="0" smtClean="0"/>
              <a:t> </a:t>
            </a:r>
            <a:r>
              <a:rPr lang="es-ES" i="1" dirty="0" err="1" smtClean="0"/>
              <a:t>lovely</a:t>
            </a:r>
            <a:r>
              <a:rPr lang="es-ES" i="1" dirty="0" smtClean="0"/>
              <a:t> as a </a:t>
            </a:r>
            <a:r>
              <a:rPr lang="es-ES" i="1" dirty="0" err="1" smtClean="0"/>
              <a:t>tree</a:t>
            </a:r>
            <a:r>
              <a:rPr lang="es-ES" i="1" dirty="0" smtClean="0"/>
              <a:t>.   </a:t>
            </a:r>
          </a:p>
          <a:p>
            <a:pPr lvl="1">
              <a:spcBef>
                <a:spcPts val="0"/>
              </a:spcBef>
            </a:pPr>
            <a:r>
              <a:rPr lang="es-ES" i="1" dirty="0" smtClean="0"/>
              <a:t>A </a:t>
            </a:r>
            <a:r>
              <a:rPr lang="es-ES" i="1" dirty="0" err="1" smtClean="0"/>
              <a:t>tree</a:t>
            </a:r>
            <a:r>
              <a:rPr lang="es-ES" i="1" dirty="0" smtClean="0"/>
              <a:t> </a:t>
            </a:r>
            <a:r>
              <a:rPr lang="es-ES" i="1" dirty="0" err="1" smtClean="0"/>
              <a:t>whose</a:t>
            </a:r>
            <a:r>
              <a:rPr lang="es-ES" i="1" dirty="0" smtClean="0"/>
              <a:t> </a:t>
            </a:r>
            <a:r>
              <a:rPr lang="es-ES" i="1" dirty="0" err="1" smtClean="0"/>
              <a:t>hungry</a:t>
            </a:r>
            <a:r>
              <a:rPr lang="es-ES" i="1" dirty="0" smtClean="0"/>
              <a:t> </a:t>
            </a:r>
            <a:r>
              <a:rPr lang="es-ES" i="1" dirty="0" err="1" smtClean="0"/>
              <a:t>mouth</a:t>
            </a:r>
            <a:r>
              <a:rPr lang="es-ES" i="1" dirty="0" smtClean="0"/>
              <a:t> </a:t>
            </a:r>
            <a:r>
              <a:rPr lang="es-ES" i="1" dirty="0" err="1" smtClean="0"/>
              <a:t>is</a:t>
            </a:r>
            <a:r>
              <a:rPr lang="es-ES" i="1" dirty="0" smtClean="0"/>
              <a:t> prest </a:t>
            </a:r>
          </a:p>
          <a:p>
            <a:pPr lvl="1">
              <a:spcBef>
                <a:spcPts val="0"/>
              </a:spcBef>
            </a:pPr>
            <a:r>
              <a:rPr lang="es-ES" i="1" dirty="0" err="1" smtClean="0"/>
              <a:t>Against</a:t>
            </a:r>
            <a:r>
              <a:rPr lang="es-ES" i="1" dirty="0" smtClean="0"/>
              <a:t> </a:t>
            </a:r>
            <a:r>
              <a:rPr lang="es-ES" i="1" dirty="0" err="1" smtClean="0"/>
              <a:t>the</a:t>
            </a:r>
            <a:r>
              <a:rPr lang="es-ES" i="1" dirty="0" smtClean="0"/>
              <a:t> </a:t>
            </a:r>
            <a:r>
              <a:rPr lang="es-ES" i="1" dirty="0" err="1" smtClean="0"/>
              <a:t>sweet</a:t>
            </a:r>
            <a:r>
              <a:rPr lang="es-ES" i="1" dirty="0" smtClean="0"/>
              <a:t> </a:t>
            </a:r>
            <a:r>
              <a:rPr lang="es-ES" i="1" dirty="0" err="1" smtClean="0"/>
              <a:t>earth's</a:t>
            </a:r>
            <a:r>
              <a:rPr lang="es-ES" i="1" dirty="0" smtClean="0"/>
              <a:t> </a:t>
            </a:r>
            <a:r>
              <a:rPr lang="es-ES" i="1" dirty="0" err="1" smtClean="0"/>
              <a:t>flowing</a:t>
            </a:r>
            <a:r>
              <a:rPr lang="es-ES" i="1" dirty="0" smtClean="0"/>
              <a:t> </a:t>
            </a:r>
            <a:r>
              <a:rPr lang="es-ES" i="1" dirty="0" err="1" smtClean="0"/>
              <a:t>breast</a:t>
            </a:r>
            <a:r>
              <a:rPr lang="es-ES" i="1" dirty="0" smtClean="0"/>
              <a:t>;   </a:t>
            </a:r>
          </a:p>
          <a:p>
            <a:pPr lvl="1">
              <a:spcBef>
                <a:spcPts val="0"/>
              </a:spcBef>
            </a:pPr>
            <a:r>
              <a:rPr lang="es-ES" i="1" dirty="0" smtClean="0"/>
              <a:t>A </a:t>
            </a:r>
            <a:r>
              <a:rPr lang="es-ES" i="1" dirty="0" err="1" smtClean="0"/>
              <a:t>tree</a:t>
            </a:r>
            <a:r>
              <a:rPr lang="es-ES" i="1" dirty="0" smtClean="0"/>
              <a:t> </a:t>
            </a:r>
            <a:r>
              <a:rPr lang="es-ES" i="1" dirty="0" err="1" smtClean="0"/>
              <a:t>that</a:t>
            </a:r>
            <a:r>
              <a:rPr lang="es-ES" i="1" dirty="0" smtClean="0"/>
              <a:t> looks at </a:t>
            </a:r>
            <a:r>
              <a:rPr lang="es-ES" i="1" dirty="0" err="1" smtClean="0"/>
              <a:t>God</a:t>
            </a:r>
            <a:r>
              <a:rPr lang="es-ES" i="1" dirty="0" smtClean="0"/>
              <a:t> </a:t>
            </a:r>
            <a:r>
              <a:rPr lang="es-ES" i="1" dirty="0" err="1" smtClean="0"/>
              <a:t>all</a:t>
            </a:r>
            <a:r>
              <a:rPr lang="es-ES" i="1" dirty="0" smtClean="0"/>
              <a:t> </a:t>
            </a:r>
            <a:r>
              <a:rPr lang="es-ES" i="1" dirty="0" err="1" smtClean="0"/>
              <a:t>day</a:t>
            </a:r>
            <a:r>
              <a:rPr lang="es-ES" i="1" dirty="0" smtClean="0"/>
              <a:t>,</a:t>
            </a:r>
          </a:p>
          <a:p>
            <a:pPr lvl="1">
              <a:spcBef>
                <a:spcPts val="0"/>
              </a:spcBef>
            </a:pPr>
            <a:r>
              <a:rPr lang="es-ES" i="1" dirty="0" smtClean="0"/>
              <a:t>And </a:t>
            </a:r>
            <a:r>
              <a:rPr lang="es-ES" i="1" dirty="0" err="1" smtClean="0"/>
              <a:t>lifts</a:t>
            </a:r>
            <a:r>
              <a:rPr lang="es-ES" i="1" dirty="0" smtClean="0"/>
              <a:t> </a:t>
            </a:r>
            <a:r>
              <a:rPr lang="es-ES" i="1" dirty="0" err="1" smtClean="0"/>
              <a:t>her</a:t>
            </a:r>
            <a:r>
              <a:rPr lang="es-ES" i="1" dirty="0" smtClean="0"/>
              <a:t> </a:t>
            </a:r>
            <a:r>
              <a:rPr lang="es-ES" i="1" dirty="0" err="1" smtClean="0"/>
              <a:t>leafy</a:t>
            </a:r>
            <a:r>
              <a:rPr lang="es-ES" i="1" dirty="0" smtClean="0"/>
              <a:t> </a:t>
            </a:r>
            <a:r>
              <a:rPr lang="es-ES" i="1" dirty="0" err="1" smtClean="0"/>
              <a:t>arms</a:t>
            </a:r>
            <a:r>
              <a:rPr lang="es-ES" i="1" dirty="0" smtClean="0"/>
              <a:t> </a:t>
            </a:r>
            <a:r>
              <a:rPr lang="es-ES" i="1" dirty="0" err="1" smtClean="0"/>
              <a:t>to</a:t>
            </a:r>
            <a:r>
              <a:rPr lang="es-ES" i="1" dirty="0" smtClean="0"/>
              <a:t> </a:t>
            </a:r>
            <a:r>
              <a:rPr lang="es-ES" i="1" dirty="0" err="1" smtClean="0"/>
              <a:t>pray</a:t>
            </a:r>
            <a:r>
              <a:rPr lang="es-ES" i="1" dirty="0" smtClean="0"/>
              <a:t>;   </a:t>
            </a:r>
          </a:p>
          <a:p>
            <a:pPr lvl="1">
              <a:spcBef>
                <a:spcPts val="0"/>
              </a:spcBef>
            </a:pPr>
            <a:r>
              <a:rPr lang="es-ES" i="1" dirty="0" smtClean="0"/>
              <a:t>A </a:t>
            </a:r>
            <a:r>
              <a:rPr lang="es-ES" i="1" dirty="0" err="1" smtClean="0"/>
              <a:t>tree</a:t>
            </a:r>
            <a:r>
              <a:rPr lang="es-ES" i="1" dirty="0" smtClean="0"/>
              <a:t> </a:t>
            </a:r>
            <a:r>
              <a:rPr lang="es-ES" i="1" dirty="0" err="1" smtClean="0"/>
              <a:t>that</a:t>
            </a:r>
            <a:r>
              <a:rPr lang="es-ES" i="1" dirty="0" smtClean="0"/>
              <a:t> </a:t>
            </a:r>
            <a:r>
              <a:rPr lang="es-ES" i="1" dirty="0" err="1" smtClean="0"/>
              <a:t>may</a:t>
            </a:r>
            <a:r>
              <a:rPr lang="es-ES" i="1" dirty="0" smtClean="0"/>
              <a:t> in </a:t>
            </a:r>
            <a:r>
              <a:rPr lang="es-ES" i="1" dirty="0" err="1" smtClean="0"/>
              <a:t>summer</a:t>
            </a:r>
            <a:r>
              <a:rPr lang="es-ES" i="1" dirty="0" smtClean="0"/>
              <a:t> </a:t>
            </a:r>
            <a:r>
              <a:rPr lang="es-ES" i="1" dirty="0" err="1" smtClean="0"/>
              <a:t>wear</a:t>
            </a:r>
            <a:r>
              <a:rPr lang="es-ES" i="1" dirty="0" smtClean="0"/>
              <a:t> </a:t>
            </a:r>
          </a:p>
          <a:p>
            <a:pPr lvl="1">
              <a:spcBef>
                <a:spcPts val="0"/>
              </a:spcBef>
            </a:pPr>
            <a:r>
              <a:rPr lang="es-ES" i="1" dirty="0" smtClean="0"/>
              <a:t>A </a:t>
            </a:r>
            <a:r>
              <a:rPr lang="es-ES" i="1" dirty="0" err="1" smtClean="0"/>
              <a:t>nest</a:t>
            </a:r>
            <a:r>
              <a:rPr lang="es-ES" i="1" dirty="0" smtClean="0"/>
              <a:t> of </a:t>
            </a:r>
            <a:r>
              <a:rPr lang="es-ES" i="1" dirty="0" err="1" smtClean="0"/>
              <a:t>robins</a:t>
            </a:r>
            <a:r>
              <a:rPr lang="es-ES" i="1" dirty="0" smtClean="0"/>
              <a:t> in </a:t>
            </a:r>
            <a:r>
              <a:rPr lang="es-ES" i="1" dirty="0" err="1" smtClean="0"/>
              <a:t>her</a:t>
            </a:r>
            <a:r>
              <a:rPr lang="es-ES" i="1" dirty="0" smtClean="0"/>
              <a:t> </a:t>
            </a:r>
            <a:r>
              <a:rPr lang="es-ES" i="1" dirty="0" err="1" smtClean="0"/>
              <a:t>hair</a:t>
            </a:r>
            <a:r>
              <a:rPr lang="es-ES" i="1" dirty="0" smtClean="0"/>
              <a:t>;   </a:t>
            </a:r>
          </a:p>
          <a:p>
            <a:pPr lvl="1">
              <a:spcBef>
                <a:spcPts val="0"/>
              </a:spcBef>
            </a:pPr>
            <a:r>
              <a:rPr lang="es-ES" i="1" dirty="0" err="1" smtClean="0"/>
              <a:t>Upon</a:t>
            </a:r>
            <a:r>
              <a:rPr lang="es-ES" i="1" dirty="0" smtClean="0"/>
              <a:t> </a:t>
            </a:r>
            <a:r>
              <a:rPr lang="es-ES" i="1" dirty="0" err="1" smtClean="0"/>
              <a:t>whose</a:t>
            </a:r>
            <a:r>
              <a:rPr lang="es-ES" i="1" dirty="0" smtClean="0"/>
              <a:t> </a:t>
            </a:r>
            <a:r>
              <a:rPr lang="es-ES" i="1" dirty="0" err="1" smtClean="0"/>
              <a:t>bosom</a:t>
            </a:r>
            <a:r>
              <a:rPr lang="es-ES" i="1" dirty="0" smtClean="0"/>
              <a:t> </a:t>
            </a:r>
            <a:r>
              <a:rPr lang="es-ES" i="1" dirty="0" err="1" smtClean="0"/>
              <a:t>snow</a:t>
            </a:r>
            <a:r>
              <a:rPr lang="es-ES" i="1" dirty="0" smtClean="0"/>
              <a:t> has </a:t>
            </a:r>
            <a:r>
              <a:rPr lang="es-ES" i="1" dirty="0" err="1" smtClean="0"/>
              <a:t>lain</a:t>
            </a:r>
            <a:r>
              <a:rPr lang="es-ES" i="1" dirty="0" smtClean="0"/>
              <a:t>; </a:t>
            </a:r>
          </a:p>
          <a:p>
            <a:pPr lvl="1">
              <a:spcBef>
                <a:spcPts val="0"/>
              </a:spcBef>
            </a:pPr>
            <a:r>
              <a:rPr lang="es-ES" i="1" dirty="0" err="1" smtClean="0"/>
              <a:t>Who</a:t>
            </a:r>
            <a:r>
              <a:rPr lang="es-ES" i="1" dirty="0" smtClean="0"/>
              <a:t> </a:t>
            </a:r>
            <a:r>
              <a:rPr lang="es-ES" i="1" dirty="0" err="1" smtClean="0"/>
              <a:t>intimately</a:t>
            </a:r>
            <a:r>
              <a:rPr lang="es-ES" i="1" dirty="0" smtClean="0"/>
              <a:t> </a:t>
            </a:r>
            <a:r>
              <a:rPr lang="es-ES" i="1" dirty="0" err="1" smtClean="0"/>
              <a:t>lives</a:t>
            </a:r>
            <a:r>
              <a:rPr lang="es-ES" i="1" dirty="0" smtClean="0"/>
              <a:t> </a:t>
            </a:r>
            <a:r>
              <a:rPr lang="es-ES" i="1" dirty="0" err="1" smtClean="0"/>
              <a:t>with</a:t>
            </a:r>
            <a:r>
              <a:rPr lang="es-ES" i="1" dirty="0" smtClean="0"/>
              <a:t> rain.</a:t>
            </a:r>
          </a:p>
          <a:p>
            <a:pPr lvl="1">
              <a:spcBef>
                <a:spcPts val="0"/>
              </a:spcBef>
            </a:pPr>
            <a:r>
              <a:rPr lang="es-ES" i="1" dirty="0" err="1" smtClean="0"/>
              <a:t>Poems</a:t>
            </a:r>
            <a:r>
              <a:rPr lang="es-ES" i="1" dirty="0" smtClean="0"/>
              <a:t> are </a:t>
            </a:r>
            <a:r>
              <a:rPr lang="es-ES" i="1" dirty="0" err="1" smtClean="0"/>
              <a:t>made</a:t>
            </a:r>
            <a:r>
              <a:rPr lang="es-ES" i="1" dirty="0" smtClean="0"/>
              <a:t> </a:t>
            </a:r>
            <a:r>
              <a:rPr lang="es-ES" i="1" dirty="0" err="1" smtClean="0"/>
              <a:t>by</a:t>
            </a:r>
            <a:r>
              <a:rPr lang="es-ES" i="1" dirty="0" smtClean="0"/>
              <a:t> </a:t>
            </a:r>
            <a:r>
              <a:rPr lang="es-ES" i="1" dirty="0" err="1" smtClean="0"/>
              <a:t>fools</a:t>
            </a:r>
            <a:r>
              <a:rPr lang="es-ES" i="1" dirty="0" smtClean="0"/>
              <a:t> </a:t>
            </a:r>
            <a:r>
              <a:rPr lang="es-ES" i="1" dirty="0" err="1" smtClean="0"/>
              <a:t>like</a:t>
            </a:r>
            <a:r>
              <a:rPr lang="es-ES" i="1" dirty="0" smtClean="0"/>
              <a:t> me, </a:t>
            </a:r>
          </a:p>
          <a:p>
            <a:pPr lvl="1">
              <a:spcBef>
                <a:spcPts val="0"/>
              </a:spcBef>
            </a:pPr>
            <a:r>
              <a:rPr lang="es-ES" i="1" dirty="0" err="1" smtClean="0"/>
              <a:t>But</a:t>
            </a:r>
            <a:r>
              <a:rPr lang="es-ES" i="1" dirty="0" smtClean="0"/>
              <a:t> </a:t>
            </a:r>
            <a:r>
              <a:rPr lang="es-ES" i="1" dirty="0" err="1" smtClean="0"/>
              <a:t>only</a:t>
            </a:r>
            <a:r>
              <a:rPr lang="es-ES" i="1" dirty="0" smtClean="0"/>
              <a:t> </a:t>
            </a:r>
            <a:r>
              <a:rPr lang="es-ES" i="1" dirty="0" err="1" smtClean="0"/>
              <a:t>God</a:t>
            </a:r>
            <a:r>
              <a:rPr lang="es-ES" i="1" dirty="0" smtClean="0"/>
              <a:t> can </a:t>
            </a:r>
            <a:r>
              <a:rPr lang="es-ES" i="1" dirty="0" err="1" smtClean="0"/>
              <a:t>make</a:t>
            </a:r>
            <a:r>
              <a:rPr lang="es-ES" i="1" dirty="0" smtClean="0"/>
              <a:t> a </a:t>
            </a:r>
            <a:r>
              <a:rPr lang="es-ES" i="1" dirty="0" err="1" smtClean="0"/>
              <a:t>tree</a:t>
            </a:r>
            <a:r>
              <a:rPr lang="es-ES" i="1" dirty="0" smtClean="0"/>
              <a:t>.</a:t>
            </a:r>
          </a:p>
          <a:p>
            <a:pPr lvl="1">
              <a:spcBef>
                <a:spcPts val="0"/>
              </a:spcBef>
            </a:pPr>
            <a:endParaRPr lang="es-ES_tradnl" i="1" dirty="0" smtClean="0"/>
          </a:p>
          <a:p>
            <a:pPr lvl="1">
              <a:spcBef>
                <a:spcPts val="0"/>
              </a:spcBef>
            </a:pPr>
            <a:r>
              <a:rPr lang="es-ES_tradnl" i="1" dirty="0" smtClean="0"/>
              <a:t>		Joyce </a:t>
            </a:r>
            <a:r>
              <a:rPr lang="es-ES_tradnl" i="1" dirty="0" err="1" smtClean="0"/>
              <a:t>Kilmer</a:t>
            </a:r>
            <a:endParaRPr lang="es-ES" i="1" dirty="0" smtClean="0"/>
          </a:p>
          <a:p>
            <a:pPr eaLnBrk="1" hangingPunct="1"/>
            <a:endParaRPr lang="es-ES" dirty="0" smtClean="0"/>
          </a:p>
        </p:txBody>
      </p:sp>
    </p:spTree>
    <p:extLst>
      <p:ext uri="{BB962C8B-B14F-4D97-AF65-F5344CB8AC3E}">
        <p14:creationId xmlns:p14="http://schemas.microsoft.com/office/powerpoint/2010/main" val="1662121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a:noFill/>
        </p:spPr>
        <p:txBody>
          <a:bodyPr/>
          <a:lstStyle/>
          <a:p>
            <a:r>
              <a:rPr lang="es-ES" smtClean="0"/>
              <a:t>Puentes y Conmutadores LAN</a:t>
            </a:r>
          </a:p>
        </p:txBody>
      </p:sp>
      <p:sp>
        <p:nvSpPr>
          <p:cNvPr id="248835" name="Rectangle 6"/>
          <p:cNvSpPr>
            <a:spLocks noGrp="1" noChangeArrowheads="1"/>
          </p:cNvSpPr>
          <p:nvPr>
            <p:ph type="ftr" sz="quarter" idx="4"/>
          </p:nvPr>
        </p:nvSpPr>
        <p:spPr>
          <a:noFill/>
        </p:spPr>
        <p:txBody>
          <a:bodyPr/>
          <a:lstStyle/>
          <a:p>
            <a:r>
              <a:rPr lang="es-ES" smtClean="0"/>
              <a:t>Redes</a:t>
            </a:r>
          </a:p>
        </p:txBody>
      </p:sp>
      <p:sp>
        <p:nvSpPr>
          <p:cNvPr id="248836" name="Rectangle 7"/>
          <p:cNvSpPr>
            <a:spLocks noGrp="1" noChangeArrowheads="1"/>
          </p:cNvSpPr>
          <p:nvPr>
            <p:ph type="sldNum" sz="quarter" idx="5"/>
          </p:nvPr>
        </p:nvSpPr>
        <p:spPr>
          <a:noFill/>
        </p:spPr>
        <p:txBody>
          <a:bodyPr/>
          <a:lstStyle/>
          <a:p>
            <a:r>
              <a:rPr lang="es-ES" smtClean="0"/>
              <a:t>1-</a:t>
            </a:r>
            <a:fld id="{883CE78F-A826-4889-A9FA-711F4F1D7A14}" type="slidenum">
              <a:rPr lang="es-ES" smtClean="0"/>
              <a:pPr/>
              <a:t>86</a:t>
            </a:fld>
            <a:endParaRPr lang="es-ES" smtClean="0"/>
          </a:p>
        </p:txBody>
      </p:sp>
      <p:sp>
        <p:nvSpPr>
          <p:cNvPr id="248837" name="Rectangle 2"/>
          <p:cNvSpPr>
            <a:spLocks noGrp="1" noRot="1" noChangeAspect="1" noChangeArrowheads="1" noTextEdit="1"/>
          </p:cNvSpPr>
          <p:nvPr>
            <p:ph type="sldImg"/>
          </p:nvPr>
        </p:nvSpPr>
        <p:spPr>
          <a:ln/>
        </p:spPr>
      </p:sp>
      <p:sp>
        <p:nvSpPr>
          <p:cNvPr id="24883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4034968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a:noFill/>
        </p:spPr>
        <p:txBody>
          <a:bodyPr/>
          <a:lstStyle/>
          <a:p>
            <a:r>
              <a:rPr lang="es-ES" smtClean="0"/>
              <a:t>Puentes y Conmutadores LAN</a:t>
            </a:r>
          </a:p>
        </p:txBody>
      </p:sp>
      <p:sp>
        <p:nvSpPr>
          <p:cNvPr id="249859" name="Rectangle 6"/>
          <p:cNvSpPr>
            <a:spLocks noGrp="1" noChangeArrowheads="1"/>
          </p:cNvSpPr>
          <p:nvPr>
            <p:ph type="ftr" sz="quarter" idx="4"/>
          </p:nvPr>
        </p:nvSpPr>
        <p:spPr>
          <a:noFill/>
        </p:spPr>
        <p:txBody>
          <a:bodyPr/>
          <a:lstStyle/>
          <a:p>
            <a:r>
              <a:rPr lang="es-ES" smtClean="0"/>
              <a:t>Redes</a:t>
            </a:r>
          </a:p>
        </p:txBody>
      </p:sp>
      <p:sp>
        <p:nvSpPr>
          <p:cNvPr id="249860" name="Rectangle 7"/>
          <p:cNvSpPr>
            <a:spLocks noGrp="1" noChangeArrowheads="1"/>
          </p:cNvSpPr>
          <p:nvPr>
            <p:ph type="sldNum" sz="quarter" idx="5"/>
          </p:nvPr>
        </p:nvSpPr>
        <p:spPr>
          <a:noFill/>
        </p:spPr>
        <p:txBody>
          <a:bodyPr/>
          <a:lstStyle/>
          <a:p>
            <a:r>
              <a:rPr lang="es-ES" smtClean="0"/>
              <a:t>1-</a:t>
            </a:r>
            <a:fld id="{0DEDCA56-24D6-4BC4-A9B6-BEDC541A54D1}" type="slidenum">
              <a:rPr lang="es-ES" smtClean="0"/>
              <a:pPr/>
              <a:t>87</a:t>
            </a:fld>
            <a:endParaRPr lang="es-ES" smtClean="0"/>
          </a:p>
        </p:txBody>
      </p:sp>
      <p:sp>
        <p:nvSpPr>
          <p:cNvPr id="249861" name="Rectangle 2"/>
          <p:cNvSpPr>
            <a:spLocks noGrp="1" noRot="1" noChangeAspect="1" noChangeArrowheads="1" noTextEdit="1"/>
          </p:cNvSpPr>
          <p:nvPr>
            <p:ph type="sldImg"/>
          </p:nvPr>
        </p:nvSpPr>
        <p:spPr>
          <a:ln/>
        </p:spPr>
      </p:sp>
      <p:sp>
        <p:nvSpPr>
          <p:cNvPr id="24986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870404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a:noFill/>
        </p:spPr>
        <p:txBody>
          <a:bodyPr/>
          <a:lstStyle/>
          <a:p>
            <a:r>
              <a:rPr lang="es-ES" smtClean="0"/>
              <a:t>Puentes y Conmutadores LAN</a:t>
            </a:r>
          </a:p>
        </p:txBody>
      </p:sp>
      <p:sp>
        <p:nvSpPr>
          <p:cNvPr id="250883" name="Rectangle 6"/>
          <p:cNvSpPr>
            <a:spLocks noGrp="1" noChangeArrowheads="1"/>
          </p:cNvSpPr>
          <p:nvPr>
            <p:ph type="ftr" sz="quarter" idx="4"/>
          </p:nvPr>
        </p:nvSpPr>
        <p:spPr>
          <a:noFill/>
        </p:spPr>
        <p:txBody>
          <a:bodyPr/>
          <a:lstStyle/>
          <a:p>
            <a:r>
              <a:rPr lang="es-ES" smtClean="0"/>
              <a:t>Redes</a:t>
            </a:r>
          </a:p>
        </p:txBody>
      </p:sp>
      <p:sp>
        <p:nvSpPr>
          <p:cNvPr id="250884" name="Rectangle 7"/>
          <p:cNvSpPr>
            <a:spLocks noGrp="1" noChangeArrowheads="1"/>
          </p:cNvSpPr>
          <p:nvPr>
            <p:ph type="sldNum" sz="quarter" idx="5"/>
          </p:nvPr>
        </p:nvSpPr>
        <p:spPr>
          <a:noFill/>
        </p:spPr>
        <p:txBody>
          <a:bodyPr/>
          <a:lstStyle/>
          <a:p>
            <a:r>
              <a:rPr lang="es-ES" smtClean="0"/>
              <a:t>1-</a:t>
            </a:r>
            <a:fld id="{FF9607B4-1A21-4795-84E1-94B7106A55EE}" type="slidenum">
              <a:rPr lang="es-ES" smtClean="0"/>
              <a:pPr/>
              <a:t>88</a:t>
            </a:fld>
            <a:endParaRPr lang="es-ES" smtClean="0"/>
          </a:p>
        </p:txBody>
      </p:sp>
      <p:sp>
        <p:nvSpPr>
          <p:cNvPr id="250885" name="Rectangle 2"/>
          <p:cNvSpPr>
            <a:spLocks noGrp="1" noRot="1" noChangeAspect="1" noChangeArrowheads="1" noTextEdit="1"/>
          </p:cNvSpPr>
          <p:nvPr>
            <p:ph type="sldImg"/>
          </p:nvPr>
        </p:nvSpPr>
        <p:spPr>
          <a:ln/>
        </p:spPr>
      </p:sp>
      <p:sp>
        <p:nvSpPr>
          <p:cNvPr id="25088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5817172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a:noFill/>
        </p:spPr>
        <p:txBody>
          <a:bodyPr/>
          <a:lstStyle/>
          <a:p>
            <a:r>
              <a:rPr lang="es-ES" smtClean="0"/>
              <a:t>Puentes y Conmutadores LAN</a:t>
            </a:r>
          </a:p>
        </p:txBody>
      </p:sp>
      <p:sp>
        <p:nvSpPr>
          <p:cNvPr id="251907" name="Rectangle 6"/>
          <p:cNvSpPr>
            <a:spLocks noGrp="1" noChangeArrowheads="1"/>
          </p:cNvSpPr>
          <p:nvPr>
            <p:ph type="ftr" sz="quarter" idx="4"/>
          </p:nvPr>
        </p:nvSpPr>
        <p:spPr>
          <a:noFill/>
        </p:spPr>
        <p:txBody>
          <a:bodyPr/>
          <a:lstStyle/>
          <a:p>
            <a:r>
              <a:rPr lang="es-ES" smtClean="0"/>
              <a:t>Redes</a:t>
            </a:r>
          </a:p>
        </p:txBody>
      </p:sp>
      <p:sp>
        <p:nvSpPr>
          <p:cNvPr id="251908" name="Rectangle 7"/>
          <p:cNvSpPr>
            <a:spLocks noGrp="1" noChangeArrowheads="1"/>
          </p:cNvSpPr>
          <p:nvPr>
            <p:ph type="sldNum" sz="quarter" idx="5"/>
          </p:nvPr>
        </p:nvSpPr>
        <p:spPr>
          <a:noFill/>
        </p:spPr>
        <p:txBody>
          <a:bodyPr/>
          <a:lstStyle/>
          <a:p>
            <a:r>
              <a:rPr lang="es-ES" smtClean="0"/>
              <a:t>1-</a:t>
            </a:r>
            <a:fld id="{34262012-DEFE-4784-B44C-97F5C1FC30AA}" type="slidenum">
              <a:rPr lang="es-ES" smtClean="0"/>
              <a:pPr/>
              <a:t>89</a:t>
            </a:fld>
            <a:endParaRPr lang="es-ES" smtClean="0"/>
          </a:p>
        </p:txBody>
      </p:sp>
      <p:sp>
        <p:nvSpPr>
          <p:cNvPr id="251909" name="Rectangle 2"/>
          <p:cNvSpPr>
            <a:spLocks noGrp="1" noRot="1" noChangeAspect="1" noChangeArrowheads="1" noTextEdit="1"/>
          </p:cNvSpPr>
          <p:nvPr>
            <p:ph type="sldImg"/>
          </p:nvPr>
        </p:nvSpPr>
        <p:spPr>
          <a:ln/>
        </p:spPr>
      </p:sp>
      <p:sp>
        <p:nvSpPr>
          <p:cNvPr id="25191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7756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p>
            <a:r>
              <a:rPr lang="es-ES" smtClean="0"/>
              <a:t>Puentes y Conmutadores LAN</a:t>
            </a:r>
          </a:p>
        </p:txBody>
      </p:sp>
      <p:sp>
        <p:nvSpPr>
          <p:cNvPr id="165891" name="Rectangle 6"/>
          <p:cNvSpPr>
            <a:spLocks noGrp="1" noChangeArrowheads="1"/>
          </p:cNvSpPr>
          <p:nvPr>
            <p:ph type="ftr" sz="quarter" idx="4"/>
          </p:nvPr>
        </p:nvSpPr>
        <p:spPr>
          <a:noFill/>
        </p:spPr>
        <p:txBody>
          <a:bodyPr/>
          <a:lstStyle/>
          <a:p>
            <a:r>
              <a:rPr lang="es-ES" smtClean="0"/>
              <a:t>Redes</a:t>
            </a:r>
          </a:p>
        </p:txBody>
      </p:sp>
      <p:sp>
        <p:nvSpPr>
          <p:cNvPr id="165892" name="Rectangle 7"/>
          <p:cNvSpPr>
            <a:spLocks noGrp="1" noChangeArrowheads="1"/>
          </p:cNvSpPr>
          <p:nvPr>
            <p:ph type="sldNum" sz="quarter" idx="5"/>
          </p:nvPr>
        </p:nvSpPr>
        <p:spPr>
          <a:noFill/>
        </p:spPr>
        <p:txBody>
          <a:bodyPr/>
          <a:lstStyle/>
          <a:p>
            <a:r>
              <a:rPr lang="es-ES" smtClean="0"/>
              <a:t>1-</a:t>
            </a:r>
            <a:fld id="{E8AAAC2F-DD0A-41D5-AE65-A8DC691A3261}" type="slidenum">
              <a:rPr lang="es-ES" smtClean="0"/>
              <a:pPr/>
              <a:t>9</a:t>
            </a:fld>
            <a:endParaRPr lang="es-ES" smtClean="0"/>
          </a:p>
        </p:txBody>
      </p:sp>
      <p:sp>
        <p:nvSpPr>
          <p:cNvPr id="165893" name="Rectangle 2"/>
          <p:cNvSpPr>
            <a:spLocks noGrp="1" noRot="1" noChangeAspect="1" noChangeArrowheads="1" noTextEdit="1"/>
          </p:cNvSpPr>
          <p:nvPr>
            <p:ph type="sldImg"/>
          </p:nvPr>
        </p:nvSpPr>
        <p:spPr>
          <a:xfrm>
            <a:off x="920750" y="742950"/>
            <a:ext cx="4953000" cy="3714750"/>
          </a:xfrm>
          <a:ln/>
        </p:spPr>
      </p:sp>
      <p:sp>
        <p:nvSpPr>
          <p:cNvPr id="165894" name="Rectangle 3"/>
          <p:cNvSpPr>
            <a:spLocks noGrp="1" noChangeArrowheads="1"/>
          </p:cNvSpPr>
          <p:nvPr>
            <p:ph type="body" idx="1"/>
          </p:nvPr>
        </p:nvSpPr>
        <p:spPr>
          <a:xfrm>
            <a:off x="904980" y="4704714"/>
            <a:ext cx="4984542" cy="4458019"/>
          </a:xfrm>
          <a:noFill/>
          <a:ln/>
        </p:spPr>
        <p:txBody>
          <a:bodyPr/>
          <a:lstStyle/>
          <a:p>
            <a:pPr eaLnBrk="1" hangingPunct="1"/>
            <a:r>
              <a:rPr lang="es-ES" smtClean="0"/>
              <a:t>EL CRC es un código detector de errores, no corrector. Cuando el receptor detecta el error en el 99,99% de los casos se limita a descartar la trama errónea sin notificar el problema al emisor. Como consecuencia de esto la trama se pierde. En la mayoría de los casos (90%) será el nivel de transporte el que se encargue de pedir al emisor el reenvío de la información perdida. En el 10% restante no se pedirá ese reenvío, bien porque la aplicación está diseñada para poder funcionar con un transporte no fiable de los datos, o bien porque la aplicación funciona en tiempo real y si se hace el reenvío los datos no llegarán a tiempo. </a:t>
            </a:r>
          </a:p>
        </p:txBody>
      </p:sp>
    </p:spTree>
    <p:extLst>
      <p:ext uri="{BB962C8B-B14F-4D97-AF65-F5344CB8AC3E}">
        <p14:creationId xmlns:p14="http://schemas.microsoft.com/office/powerpoint/2010/main" val="11517461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a:noFill/>
        </p:spPr>
        <p:txBody>
          <a:bodyPr/>
          <a:lstStyle/>
          <a:p>
            <a:r>
              <a:rPr lang="es-ES" smtClean="0"/>
              <a:t>Puentes y Conmutadores LAN</a:t>
            </a:r>
          </a:p>
        </p:txBody>
      </p:sp>
      <p:sp>
        <p:nvSpPr>
          <p:cNvPr id="252931" name="Rectangle 6"/>
          <p:cNvSpPr>
            <a:spLocks noGrp="1" noChangeArrowheads="1"/>
          </p:cNvSpPr>
          <p:nvPr>
            <p:ph type="ftr" sz="quarter" idx="4"/>
          </p:nvPr>
        </p:nvSpPr>
        <p:spPr>
          <a:noFill/>
        </p:spPr>
        <p:txBody>
          <a:bodyPr/>
          <a:lstStyle/>
          <a:p>
            <a:r>
              <a:rPr lang="es-ES" smtClean="0"/>
              <a:t>Redes</a:t>
            </a:r>
          </a:p>
        </p:txBody>
      </p:sp>
      <p:sp>
        <p:nvSpPr>
          <p:cNvPr id="252932" name="Rectangle 7"/>
          <p:cNvSpPr>
            <a:spLocks noGrp="1" noChangeArrowheads="1"/>
          </p:cNvSpPr>
          <p:nvPr>
            <p:ph type="sldNum" sz="quarter" idx="5"/>
          </p:nvPr>
        </p:nvSpPr>
        <p:spPr>
          <a:noFill/>
        </p:spPr>
        <p:txBody>
          <a:bodyPr/>
          <a:lstStyle/>
          <a:p>
            <a:r>
              <a:rPr lang="es-ES" smtClean="0"/>
              <a:t>1-</a:t>
            </a:r>
            <a:fld id="{839287D9-30B9-4831-A031-433BF45FBD35}" type="slidenum">
              <a:rPr lang="es-ES" smtClean="0"/>
              <a:pPr/>
              <a:t>90</a:t>
            </a:fld>
            <a:endParaRPr lang="es-ES" smtClean="0"/>
          </a:p>
        </p:txBody>
      </p:sp>
      <p:sp>
        <p:nvSpPr>
          <p:cNvPr id="252933" name="Rectangle 2"/>
          <p:cNvSpPr>
            <a:spLocks noGrp="1" noRot="1" noChangeAspect="1" noChangeArrowheads="1" noTextEdit="1"/>
          </p:cNvSpPr>
          <p:nvPr>
            <p:ph type="sldImg"/>
          </p:nvPr>
        </p:nvSpPr>
        <p:spPr>
          <a:ln/>
        </p:spPr>
      </p:sp>
      <p:sp>
        <p:nvSpPr>
          <p:cNvPr id="25293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133935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a:noFill/>
        </p:spPr>
        <p:txBody>
          <a:bodyPr/>
          <a:lstStyle/>
          <a:p>
            <a:r>
              <a:rPr lang="es-ES" smtClean="0"/>
              <a:t>Puentes y Conmutadores LAN</a:t>
            </a:r>
          </a:p>
        </p:txBody>
      </p:sp>
      <p:sp>
        <p:nvSpPr>
          <p:cNvPr id="253955" name="Rectangle 6"/>
          <p:cNvSpPr>
            <a:spLocks noGrp="1" noChangeArrowheads="1"/>
          </p:cNvSpPr>
          <p:nvPr>
            <p:ph type="ftr" sz="quarter" idx="4"/>
          </p:nvPr>
        </p:nvSpPr>
        <p:spPr>
          <a:noFill/>
        </p:spPr>
        <p:txBody>
          <a:bodyPr/>
          <a:lstStyle/>
          <a:p>
            <a:r>
              <a:rPr lang="es-ES" smtClean="0"/>
              <a:t>Redes</a:t>
            </a:r>
          </a:p>
        </p:txBody>
      </p:sp>
      <p:sp>
        <p:nvSpPr>
          <p:cNvPr id="253956" name="Rectangle 7"/>
          <p:cNvSpPr>
            <a:spLocks noGrp="1" noChangeArrowheads="1"/>
          </p:cNvSpPr>
          <p:nvPr>
            <p:ph type="sldNum" sz="quarter" idx="5"/>
          </p:nvPr>
        </p:nvSpPr>
        <p:spPr>
          <a:noFill/>
        </p:spPr>
        <p:txBody>
          <a:bodyPr/>
          <a:lstStyle/>
          <a:p>
            <a:r>
              <a:rPr lang="es-ES" smtClean="0"/>
              <a:t>1-</a:t>
            </a:r>
            <a:fld id="{044B94F7-382E-421C-A0B5-18EE1A282FBC}" type="slidenum">
              <a:rPr lang="es-ES" smtClean="0"/>
              <a:pPr/>
              <a:t>91</a:t>
            </a:fld>
            <a:endParaRPr lang="es-ES" smtClean="0"/>
          </a:p>
        </p:txBody>
      </p:sp>
      <p:sp>
        <p:nvSpPr>
          <p:cNvPr id="253957" name="Rectangle 2"/>
          <p:cNvSpPr>
            <a:spLocks noGrp="1" noRot="1" noChangeAspect="1" noChangeArrowheads="1" noTextEdit="1"/>
          </p:cNvSpPr>
          <p:nvPr>
            <p:ph type="sldImg"/>
          </p:nvPr>
        </p:nvSpPr>
        <p:spPr>
          <a:ln/>
        </p:spPr>
      </p:sp>
      <p:sp>
        <p:nvSpPr>
          <p:cNvPr id="253958"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6888904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a:noFill/>
        </p:spPr>
        <p:txBody>
          <a:bodyPr/>
          <a:lstStyle/>
          <a:p>
            <a:r>
              <a:rPr lang="es-ES" smtClean="0"/>
              <a:t>Puentes y Conmutadores LAN</a:t>
            </a:r>
          </a:p>
        </p:txBody>
      </p:sp>
      <p:sp>
        <p:nvSpPr>
          <p:cNvPr id="254979" name="Rectangle 6"/>
          <p:cNvSpPr>
            <a:spLocks noGrp="1" noChangeArrowheads="1"/>
          </p:cNvSpPr>
          <p:nvPr>
            <p:ph type="ftr" sz="quarter" idx="4"/>
          </p:nvPr>
        </p:nvSpPr>
        <p:spPr>
          <a:noFill/>
        </p:spPr>
        <p:txBody>
          <a:bodyPr/>
          <a:lstStyle/>
          <a:p>
            <a:r>
              <a:rPr lang="es-ES" smtClean="0"/>
              <a:t>Redes</a:t>
            </a:r>
          </a:p>
        </p:txBody>
      </p:sp>
      <p:sp>
        <p:nvSpPr>
          <p:cNvPr id="254980" name="Rectangle 7"/>
          <p:cNvSpPr>
            <a:spLocks noGrp="1" noChangeArrowheads="1"/>
          </p:cNvSpPr>
          <p:nvPr>
            <p:ph type="sldNum" sz="quarter" idx="5"/>
          </p:nvPr>
        </p:nvSpPr>
        <p:spPr>
          <a:noFill/>
        </p:spPr>
        <p:txBody>
          <a:bodyPr/>
          <a:lstStyle/>
          <a:p>
            <a:r>
              <a:rPr lang="es-ES" smtClean="0"/>
              <a:t>1-</a:t>
            </a:r>
            <a:fld id="{8C743371-5061-487F-BC91-DF5C364A6E51}" type="slidenum">
              <a:rPr lang="es-ES" smtClean="0"/>
              <a:pPr/>
              <a:t>92</a:t>
            </a:fld>
            <a:endParaRPr lang="es-ES" smtClean="0"/>
          </a:p>
        </p:txBody>
      </p:sp>
      <p:sp>
        <p:nvSpPr>
          <p:cNvPr id="254981" name="Rectangle 2"/>
          <p:cNvSpPr>
            <a:spLocks noGrp="1" noRot="1" noChangeAspect="1" noChangeArrowheads="1" noTextEdit="1"/>
          </p:cNvSpPr>
          <p:nvPr>
            <p:ph type="sldImg"/>
          </p:nvPr>
        </p:nvSpPr>
        <p:spPr>
          <a:ln/>
        </p:spPr>
      </p:sp>
      <p:sp>
        <p:nvSpPr>
          <p:cNvPr id="25498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0972357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a:noFill/>
        </p:spPr>
        <p:txBody>
          <a:bodyPr/>
          <a:lstStyle/>
          <a:p>
            <a:r>
              <a:rPr lang="es-ES" smtClean="0"/>
              <a:t>Puentes y Conmutadores LAN</a:t>
            </a:r>
          </a:p>
        </p:txBody>
      </p:sp>
      <p:sp>
        <p:nvSpPr>
          <p:cNvPr id="256003" name="Rectangle 6"/>
          <p:cNvSpPr>
            <a:spLocks noGrp="1" noChangeArrowheads="1"/>
          </p:cNvSpPr>
          <p:nvPr>
            <p:ph type="ftr" sz="quarter" idx="4"/>
          </p:nvPr>
        </p:nvSpPr>
        <p:spPr>
          <a:noFill/>
        </p:spPr>
        <p:txBody>
          <a:bodyPr/>
          <a:lstStyle/>
          <a:p>
            <a:r>
              <a:rPr lang="es-ES" smtClean="0"/>
              <a:t>Redes</a:t>
            </a:r>
          </a:p>
        </p:txBody>
      </p:sp>
      <p:sp>
        <p:nvSpPr>
          <p:cNvPr id="256004" name="Rectangle 7"/>
          <p:cNvSpPr>
            <a:spLocks noGrp="1" noChangeArrowheads="1"/>
          </p:cNvSpPr>
          <p:nvPr>
            <p:ph type="sldNum" sz="quarter" idx="5"/>
          </p:nvPr>
        </p:nvSpPr>
        <p:spPr>
          <a:noFill/>
        </p:spPr>
        <p:txBody>
          <a:bodyPr/>
          <a:lstStyle/>
          <a:p>
            <a:r>
              <a:rPr lang="es-ES" smtClean="0"/>
              <a:t>1-</a:t>
            </a:r>
            <a:fld id="{82674E33-C144-42CD-BD65-8CFD887265A7}" type="slidenum">
              <a:rPr lang="es-ES" smtClean="0"/>
              <a:pPr/>
              <a:t>93</a:t>
            </a:fld>
            <a:endParaRPr lang="es-ES" smtClean="0"/>
          </a:p>
        </p:txBody>
      </p:sp>
      <p:sp>
        <p:nvSpPr>
          <p:cNvPr id="256005" name="Rectangle 2"/>
          <p:cNvSpPr>
            <a:spLocks noGrp="1" noRot="1" noChangeAspect="1" noChangeArrowheads="1" noTextEdit="1"/>
          </p:cNvSpPr>
          <p:nvPr>
            <p:ph type="sldImg"/>
          </p:nvPr>
        </p:nvSpPr>
        <p:spPr>
          <a:ln/>
        </p:spPr>
      </p:sp>
      <p:sp>
        <p:nvSpPr>
          <p:cNvPr id="25600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6670870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a:noFill/>
        </p:spPr>
        <p:txBody>
          <a:bodyPr/>
          <a:lstStyle/>
          <a:p>
            <a:r>
              <a:rPr lang="es-ES" smtClean="0"/>
              <a:t>Puentes y Conmutadores LAN</a:t>
            </a:r>
          </a:p>
        </p:txBody>
      </p:sp>
      <p:sp>
        <p:nvSpPr>
          <p:cNvPr id="257027" name="Rectangle 6"/>
          <p:cNvSpPr>
            <a:spLocks noGrp="1" noChangeArrowheads="1"/>
          </p:cNvSpPr>
          <p:nvPr>
            <p:ph type="ftr" sz="quarter" idx="4"/>
          </p:nvPr>
        </p:nvSpPr>
        <p:spPr>
          <a:noFill/>
        </p:spPr>
        <p:txBody>
          <a:bodyPr/>
          <a:lstStyle/>
          <a:p>
            <a:r>
              <a:rPr lang="es-ES" smtClean="0"/>
              <a:t>Redes</a:t>
            </a:r>
          </a:p>
        </p:txBody>
      </p:sp>
      <p:sp>
        <p:nvSpPr>
          <p:cNvPr id="257028" name="Rectangle 7"/>
          <p:cNvSpPr>
            <a:spLocks noGrp="1" noChangeArrowheads="1"/>
          </p:cNvSpPr>
          <p:nvPr>
            <p:ph type="sldNum" sz="quarter" idx="5"/>
          </p:nvPr>
        </p:nvSpPr>
        <p:spPr>
          <a:noFill/>
        </p:spPr>
        <p:txBody>
          <a:bodyPr/>
          <a:lstStyle/>
          <a:p>
            <a:r>
              <a:rPr lang="es-ES" smtClean="0"/>
              <a:t>1-</a:t>
            </a:r>
            <a:fld id="{EB618557-E7FA-4E8D-80BC-2E217B4E2BC4}" type="slidenum">
              <a:rPr lang="es-ES" smtClean="0"/>
              <a:pPr/>
              <a:t>94</a:t>
            </a:fld>
            <a:endParaRPr lang="es-ES" smtClean="0"/>
          </a:p>
        </p:txBody>
      </p:sp>
      <p:sp>
        <p:nvSpPr>
          <p:cNvPr id="257029" name="Rectangle 2"/>
          <p:cNvSpPr>
            <a:spLocks noGrp="1" noRot="1" noChangeAspect="1" noChangeArrowheads="1" noTextEdit="1"/>
          </p:cNvSpPr>
          <p:nvPr>
            <p:ph type="sldImg"/>
          </p:nvPr>
        </p:nvSpPr>
        <p:spPr>
          <a:ln/>
        </p:spPr>
      </p:sp>
      <p:sp>
        <p:nvSpPr>
          <p:cNvPr id="25703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7318856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a:noFill/>
        </p:spPr>
        <p:txBody>
          <a:bodyPr/>
          <a:lstStyle/>
          <a:p>
            <a:r>
              <a:rPr lang="es-ES" smtClean="0"/>
              <a:t>Puentes y Conmutadores LAN</a:t>
            </a:r>
          </a:p>
        </p:txBody>
      </p:sp>
      <p:sp>
        <p:nvSpPr>
          <p:cNvPr id="258051" name="Rectangle 6"/>
          <p:cNvSpPr>
            <a:spLocks noGrp="1" noChangeArrowheads="1"/>
          </p:cNvSpPr>
          <p:nvPr>
            <p:ph type="ftr" sz="quarter" idx="4"/>
          </p:nvPr>
        </p:nvSpPr>
        <p:spPr>
          <a:noFill/>
        </p:spPr>
        <p:txBody>
          <a:bodyPr/>
          <a:lstStyle/>
          <a:p>
            <a:r>
              <a:rPr lang="es-ES" smtClean="0"/>
              <a:t>Redes</a:t>
            </a:r>
          </a:p>
        </p:txBody>
      </p:sp>
      <p:sp>
        <p:nvSpPr>
          <p:cNvPr id="258052" name="Rectangle 7"/>
          <p:cNvSpPr>
            <a:spLocks noGrp="1" noChangeArrowheads="1"/>
          </p:cNvSpPr>
          <p:nvPr>
            <p:ph type="sldNum" sz="quarter" idx="5"/>
          </p:nvPr>
        </p:nvSpPr>
        <p:spPr>
          <a:noFill/>
        </p:spPr>
        <p:txBody>
          <a:bodyPr/>
          <a:lstStyle/>
          <a:p>
            <a:r>
              <a:rPr lang="es-ES" smtClean="0"/>
              <a:t>1-</a:t>
            </a:r>
            <a:fld id="{471424C5-56D1-409E-B387-0EBD2CC78976}" type="slidenum">
              <a:rPr lang="es-ES" smtClean="0"/>
              <a:pPr/>
              <a:t>95</a:t>
            </a:fld>
            <a:endParaRPr lang="es-ES" smtClean="0"/>
          </a:p>
        </p:txBody>
      </p:sp>
      <p:sp>
        <p:nvSpPr>
          <p:cNvPr id="258053" name="Rectangle 2"/>
          <p:cNvSpPr>
            <a:spLocks noGrp="1" noRot="1" noChangeAspect="1" noChangeArrowheads="1" noTextEdit="1"/>
          </p:cNvSpPr>
          <p:nvPr>
            <p:ph type="sldImg"/>
          </p:nvPr>
        </p:nvSpPr>
        <p:spPr>
          <a:ln/>
        </p:spPr>
      </p:sp>
      <p:sp>
        <p:nvSpPr>
          <p:cNvPr id="2580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5182279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a:noFill/>
        </p:spPr>
        <p:txBody>
          <a:bodyPr/>
          <a:lstStyle/>
          <a:p>
            <a:r>
              <a:rPr lang="es-ES" smtClean="0"/>
              <a:t>Puentes y Conmutadores LAN</a:t>
            </a:r>
          </a:p>
        </p:txBody>
      </p:sp>
      <p:sp>
        <p:nvSpPr>
          <p:cNvPr id="261123" name="Rectangle 6"/>
          <p:cNvSpPr>
            <a:spLocks noGrp="1" noChangeArrowheads="1"/>
          </p:cNvSpPr>
          <p:nvPr>
            <p:ph type="ftr" sz="quarter" idx="4"/>
          </p:nvPr>
        </p:nvSpPr>
        <p:spPr>
          <a:noFill/>
        </p:spPr>
        <p:txBody>
          <a:bodyPr/>
          <a:lstStyle/>
          <a:p>
            <a:r>
              <a:rPr lang="es-ES" smtClean="0"/>
              <a:t>Redes</a:t>
            </a:r>
          </a:p>
        </p:txBody>
      </p:sp>
      <p:sp>
        <p:nvSpPr>
          <p:cNvPr id="261124" name="Rectangle 7"/>
          <p:cNvSpPr>
            <a:spLocks noGrp="1" noChangeArrowheads="1"/>
          </p:cNvSpPr>
          <p:nvPr>
            <p:ph type="sldNum" sz="quarter" idx="5"/>
          </p:nvPr>
        </p:nvSpPr>
        <p:spPr>
          <a:noFill/>
        </p:spPr>
        <p:txBody>
          <a:bodyPr/>
          <a:lstStyle/>
          <a:p>
            <a:r>
              <a:rPr lang="es-ES" smtClean="0"/>
              <a:t>1-</a:t>
            </a:r>
            <a:fld id="{1C25C702-4407-4FC7-95F3-443B37694F35}" type="slidenum">
              <a:rPr lang="es-ES" smtClean="0"/>
              <a:pPr/>
              <a:t>96</a:t>
            </a:fld>
            <a:endParaRPr lang="es-ES" smtClean="0"/>
          </a:p>
        </p:txBody>
      </p:sp>
      <p:sp>
        <p:nvSpPr>
          <p:cNvPr id="261125" name="Rectangle 2"/>
          <p:cNvSpPr>
            <a:spLocks noGrp="1" noRot="1" noChangeAspect="1" noChangeArrowheads="1" noTextEdit="1"/>
          </p:cNvSpPr>
          <p:nvPr>
            <p:ph type="sldImg"/>
          </p:nvPr>
        </p:nvSpPr>
        <p:spPr>
          <a:ln/>
        </p:spPr>
      </p:sp>
      <p:sp>
        <p:nvSpPr>
          <p:cNvPr id="26112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0680990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a:noFill/>
        </p:spPr>
        <p:txBody>
          <a:bodyPr/>
          <a:lstStyle/>
          <a:p>
            <a:r>
              <a:rPr lang="es-ES" smtClean="0"/>
              <a:t>Puentes y Conmutadores LAN</a:t>
            </a:r>
          </a:p>
        </p:txBody>
      </p:sp>
      <p:sp>
        <p:nvSpPr>
          <p:cNvPr id="262147" name="Rectangle 6"/>
          <p:cNvSpPr>
            <a:spLocks noGrp="1" noChangeArrowheads="1"/>
          </p:cNvSpPr>
          <p:nvPr>
            <p:ph type="ftr" sz="quarter" idx="4"/>
          </p:nvPr>
        </p:nvSpPr>
        <p:spPr>
          <a:noFill/>
        </p:spPr>
        <p:txBody>
          <a:bodyPr/>
          <a:lstStyle/>
          <a:p>
            <a:r>
              <a:rPr lang="es-ES" smtClean="0"/>
              <a:t>Redes</a:t>
            </a:r>
          </a:p>
        </p:txBody>
      </p:sp>
      <p:sp>
        <p:nvSpPr>
          <p:cNvPr id="262148" name="Rectangle 7"/>
          <p:cNvSpPr>
            <a:spLocks noGrp="1" noChangeArrowheads="1"/>
          </p:cNvSpPr>
          <p:nvPr>
            <p:ph type="sldNum" sz="quarter" idx="5"/>
          </p:nvPr>
        </p:nvSpPr>
        <p:spPr>
          <a:noFill/>
        </p:spPr>
        <p:txBody>
          <a:bodyPr/>
          <a:lstStyle/>
          <a:p>
            <a:r>
              <a:rPr lang="es-ES" smtClean="0"/>
              <a:t>1-</a:t>
            </a:r>
            <a:fld id="{FC60CBBB-3AC9-4DBF-88EE-7573214B57D2}" type="slidenum">
              <a:rPr lang="es-ES" smtClean="0"/>
              <a:pPr/>
              <a:t>97</a:t>
            </a:fld>
            <a:endParaRPr lang="es-ES" smtClean="0"/>
          </a:p>
        </p:txBody>
      </p:sp>
      <p:sp>
        <p:nvSpPr>
          <p:cNvPr id="262149" name="Rectangle 2"/>
          <p:cNvSpPr>
            <a:spLocks noGrp="1" noRot="1" noChangeAspect="1" noChangeArrowheads="1" noTextEdit="1"/>
          </p:cNvSpPr>
          <p:nvPr>
            <p:ph type="sldImg"/>
          </p:nvPr>
        </p:nvSpPr>
        <p:spPr>
          <a:ln/>
        </p:spPr>
      </p:sp>
      <p:sp>
        <p:nvSpPr>
          <p:cNvPr id="26215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6331337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1 Marcador de imagen de diapositiva"/>
          <p:cNvSpPr>
            <a:spLocks noGrp="1" noRot="1" noChangeAspect="1" noTextEdit="1"/>
          </p:cNvSpPr>
          <p:nvPr>
            <p:ph type="sldImg"/>
          </p:nvPr>
        </p:nvSpPr>
        <p:spPr>
          <a:ln/>
        </p:spPr>
      </p:sp>
      <p:sp>
        <p:nvSpPr>
          <p:cNvPr id="263171" name="2 Marcador de notas"/>
          <p:cNvSpPr>
            <a:spLocks noGrp="1"/>
          </p:cNvSpPr>
          <p:nvPr>
            <p:ph type="body" idx="1"/>
          </p:nvPr>
        </p:nvSpPr>
        <p:spPr>
          <a:noFill/>
          <a:ln/>
        </p:spPr>
        <p:txBody>
          <a:bodyPr/>
          <a:lstStyle/>
          <a:p>
            <a:endParaRPr lang="es-ES" smtClean="0"/>
          </a:p>
        </p:txBody>
      </p:sp>
      <p:sp>
        <p:nvSpPr>
          <p:cNvPr id="263172" name="3 Marcador de encabezado"/>
          <p:cNvSpPr>
            <a:spLocks noGrp="1"/>
          </p:cNvSpPr>
          <p:nvPr>
            <p:ph type="hdr" sz="quarter"/>
          </p:nvPr>
        </p:nvSpPr>
        <p:spPr>
          <a:noFill/>
        </p:spPr>
        <p:txBody>
          <a:bodyPr/>
          <a:lstStyle/>
          <a:p>
            <a:r>
              <a:rPr lang="es-ES" smtClean="0"/>
              <a:t>Puentes y Conmutadores LAN</a:t>
            </a:r>
          </a:p>
        </p:txBody>
      </p:sp>
      <p:sp>
        <p:nvSpPr>
          <p:cNvPr id="263173" name="4 Marcador de pie de página"/>
          <p:cNvSpPr>
            <a:spLocks noGrp="1"/>
          </p:cNvSpPr>
          <p:nvPr>
            <p:ph type="ftr" sz="quarter" idx="4"/>
          </p:nvPr>
        </p:nvSpPr>
        <p:spPr>
          <a:noFill/>
        </p:spPr>
        <p:txBody>
          <a:bodyPr/>
          <a:lstStyle/>
          <a:p>
            <a:r>
              <a:rPr lang="es-ES" smtClean="0"/>
              <a:t>Redes</a:t>
            </a:r>
          </a:p>
        </p:txBody>
      </p:sp>
      <p:sp>
        <p:nvSpPr>
          <p:cNvPr id="263174" name="5 Marcador de número de diapositiva"/>
          <p:cNvSpPr>
            <a:spLocks noGrp="1"/>
          </p:cNvSpPr>
          <p:nvPr>
            <p:ph type="sldNum" sz="quarter" idx="5"/>
          </p:nvPr>
        </p:nvSpPr>
        <p:spPr>
          <a:noFill/>
        </p:spPr>
        <p:txBody>
          <a:bodyPr/>
          <a:lstStyle/>
          <a:p>
            <a:r>
              <a:rPr lang="es-ES" smtClean="0"/>
              <a:t>1-</a:t>
            </a:r>
            <a:fld id="{9BF9B43B-51A1-4EE2-86C2-62CC9824B0DC}" type="slidenum">
              <a:rPr lang="es-ES" smtClean="0"/>
              <a:pPr/>
              <a:t>98</a:t>
            </a:fld>
            <a:endParaRPr lang="es-ES" smtClean="0"/>
          </a:p>
        </p:txBody>
      </p:sp>
    </p:spTree>
    <p:extLst>
      <p:ext uri="{BB962C8B-B14F-4D97-AF65-F5344CB8AC3E}">
        <p14:creationId xmlns:p14="http://schemas.microsoft.com/office/powerpoint/2010/main" val="36059673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1 Marcador de imagen de diapositiva"/>
          <p:cNvSpPr>
            <a:spLocks noGrp="1" noRot="1" noChangeAspect="1" noTextEdit="1"/>
          </p:cNvSpPr>
          <p:nvPr>
            <p:ph type="sldImg"/>
          </p:nvPr>
        </p:nvSpPr>
        <p:spPr>
          <a:ln/>
        </p:spPr>
      </p:sp>
      <p:sp>
        <p:nvSpPr>
          <p:cNvPr id="264195" name="2 Marcador de notas"/>
          <p:cNvSpPr>
            <a:spLocks noGrp="1"/>
          </p:cNvSpPr>
          <p:nvPr>
            <p:ph type="body" idx="1"/>
          </p:nvPr>
        </p:nvSpPr>
        <p:spPr>
          <a:noFill/>
          <a:ln/>
        </p:spPr>
        <p:txBody>
          <a:bodyPr/>
          <a:lstStyle/>
          <a:p>
            <a:endParaRPr lang="es-ES" smtClean="0"/>
          </a:p>
        </p:txBody>
      </p:sp>
      <p:sp>
        <p:nvSpPr>
          <p:cNvPr id="264196" name="3 Marcador de encabezado"/>
          <p:cNvSpPr>
            <a:spLocks noGrp="1"/>
          </p:cNvSpPr>
          <p:nvPr>
            <p:ph type="hdr" sz="quarter"/>
          </p:nvPr>
        </p:nvSpPr>
        <p:spPr>
          <a:noFill/>
        </p:spPr>
        <p:txBody>
          <a:bodyPr/>
          <a:lstStyle/>
          <a:p>
            <a:r>
              <a:rPr lang="es-ES" smtClean="0"/>
              <a:t>Puentes y Conmutadores LAN</a:t>
            </a:r>
          </a:p>
        </p:txBody>
      </p:sp>
      <p:sp>
        <p:nvSpPr>
          <p:cNvPr id="264197" name="4 Marcador de pie de página"/>
          <p:cNvSpPr>
            <a:spLocks noGrp="1"/>
          </p:cNvSpPr>
          <p:nvPr>
            <p:ph type="ftr" sz="quarter" idx="4"/>
          </p:nvPr>
        </p:nvSpPr>
        <p:spPr>
          <a:noFill/>
        </p:spPr>
        <p:txBody>
          <a:bodyPr/>
          <a:lstStyle/>
          <a:p>
            <a:r>
              <a:rPr lang="es-ES" smtClean="0"/>
              <a:t>Redes</a:t>
            </a:r>
          </a:p>
        </p:txBody>
      </p:sp>
      <p:sp>
        <p:nvSpPr>
          <p:cNvPr id="264198" name="5 Marcador de número de diapositiva"/>
          <p:cNvSpPr>
            <a:spLocks noGrp="1"/>
          </p:cNvSpPr>
          <p:nvPr>
            <p:ph type="sldNum" sz="quarter" idx="5"/>
          </p:nvPr>
        </p:nvSpPr>
        <p:spPr>
          <a:noFill/>
        </p:spPr>
        <p:txBody>
          <a:bodyPr/>
          <a:lstStyle/>
          <a:p>
            <a:r>
              <a:rPr lang="es-ES" smtClean="0"/>
              <a:t>1-</a:t>
            </a:r>
            <a:fld id="{23953535-0DDA-470C-8883-44DA8F5C4174}" type="slidenum">
              <a:rPr lang="es-ES" smtClean="0"/>
              <a:pPr/>
              <a:t>99</a:t>
            </a:fld>
            <a:endParaRPr lang="es-ES" smtClean="0"/>
          </a:p>
        </p:txBody>
      </p:sp>
    </p:spTree>
    <p:extLst>
      <p:ext uri="{BB962C8B-B14F-4D97-AF65-F5344CB8AC3E}">
        <p14:creationId xmlns:p14="http://schemas.microsoft.com/office/powerpoint/2010/main" val="2319992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smtClean="0"/>
          </a:p>
        </p:txBody>
      </p:sp>
    </p:spTree>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2" name="Rectangle 8"/>
          <p:cNvSpPr>
            <a:spLocks noChangeArrowheads="1"/>
          </p:cNvSpPr>
          <p:nvPr userDrawn="1"/>
        </p:nvSpPr>
        <p:spPr bwMode="auto">
          <a:xfrm>
            <a:off x="3892550" y="6524625"/>
            <a:ext cx="1184275" cy="273050"/>
          </a:xfrm>
          <a:prstGeom prst="rect">
            <a:avLst/>
          </a:prstGeom>
          <a:noFill/>
          <a:ln w="9525">
            <a:noFill/>
            <a:miter lim="800000"/>
            <a:headEnd/>
            <a:tailEnd/>
          </a:ln>
          <a:effectLst/>
        </p:spPr>
        <p:txBody>
          <a:bodyPr/>
          <a:lstStyle/>
          <a:p>
            <a:pPr algn="ctr" eaLnBrk="0" hangingPunct="0">
              <a:defRPr/>
            </a:pPr>
            <a:r>
              <a:rPr lang="es-ES" sz="1400">
                <a:latin typeface="Times New Roman" pitchFamily="18" charset="0"/>
              </a:rPr>
              <a:t>Redes 1-</a:t>
            </a:r>
            <a:fld id="{25B532AA-3724-4D7A-8DB1-824D048916B9}" type="slidenum">
              <a:rPr lang="es-ES" sz="1400">
                <a:latin typeface="Times New Roman" pitchFamily="18" charset="0"/>
              </a:rPr>
              <a:pPr algn="ctr" eaLnBrk="0" hangingPunct="0">
                <a:defRPr/>
              </a:pPr>
              <a:t>‹Nº›</a:t>
            </a:fld>
            <a:endParaRPr lang="es-ES" sz="1400">
              <a:latin typeface="Times New Roman" pitchFamily="18" charset="0"/>
            </a:endParaRPr>
          </a:p>
        </p:txBody>
      </p:sp>
      <p:sp>
        <p:nvSpPr>
          <p:cNvPr id="1033" name="Text Box 9"/>
          <p:cNvSpPr txBox="1">
            <a:spLocks noChangeArrowheads="1"/>
          </p:cNvSpPr>
          <p:nvPr userDrawn="1"/>
        </p:nvSpPr>
        <p:spPr bwMode="auto">
          <a:xfrm>
            <a:off x="107950" y="6507163"/>
            <a:ext cx="1944688" cy="304800"/>
          </a:xfrm>
          <a:prstGeom prst="rect">
            <a:avLst/>
          </a:prstGeom>
          <a:noFill/>
          <a:ln w="12700">
            <a:noFill/>
            <a:miter lim="800000"/>
            <a:headEnd/>
            <a:tailEnd/>
          </a:ln>
          <a:effectLst/>
        </p:spPr>
        <p:txBody>
          <a:bodyPr wrap="none">
            <a:spAutoFit/>
          </a:bodyPr>
          <a:lstStyle/>
          <a:p>
            <a:pPr eaLnBrk="0" hangingPunct="0">
              <a:defRPr/>
            </a:pPr>
            <a:r>
              <a:rPr lang="es-ES" sz="1400">
                <a:latin typeface="Times New Roman" pitchFamily="18" charset="0"/>
              </a:rPr>
              <a:t>Universidad de Valencia</a:t>
            </a:r>
          </a:p>
        </p:txBody>
      </p:sp>
      <p:sp>
        <p:nvSpPr>
          <p:cNvPr id="1034" name="Text Box 10"/>
          <p:cNvSpPr txBox="1">
            <a:spLocks noChangeArrowheads="1"/>
          </p:cNvSpPr>
          <p:nvPr userDrawn="1"/>
        </p:nvSpPr>
        <p:spPr bwMode="auto">
          <a:xfrm>
            <a:off x="7442200" y="6508750"/>
            <a:ext cx="1593850" cy="304800"/>
          </a:xfrm>
          <a:prstGeom prst="rect">
            <a:avLst/>
          </a:prstGeom>
          <a:noFill/>
          <a:ln w="12700">
            <a:noFill/>
            <a:miter lim="800000"/>
            <a:headEnd/>
            <a:tailEnd/>
          </a:ln>
          <a:effectLst/>
        </p:spPr>
        <p:txBody>
          <a:bodyPr wrap="none">
            <a:spAutoFit/>
          </a:bodyPr>
          <a:lstStyle/>
          <a:p>
            <a:pPr eaLnBrk="0" hangingPunct="0">
              <a:defRPr/>
            </a:pPr>
            <a:r>
              <a:rPr lang="es-ES" sz="1400">
                <a:latin typeface="Times New Roman" pitchFamily="18" charset="0"/>
              </a:rPr>
              <a:t>Rogelio Montañana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pull dir="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s://i.creativecommons.org/l/by-nc-sa/4.0/88x31.pn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wm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wm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3.wmf"/></Relationships>
</file>

<file path=ppt/slides/_rels/slide10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3.w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1.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4.w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image" Target="../media/image5.wmf"/></Relationships>
</file>

<file path=ppt/slides/_rels/slide1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5.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8.wmf"/></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2.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4.wmf"/></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0.xml"/><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image" Target="../media/image24.wmf"/><Relationship Id="rId4" Type="http://schemas.openxmlformats.org/officeDocument/2006/relationships/image" Target="../media/image23.wmf"/></Relationships>
</file>

<file path=ppt/slides/_rels/slide1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1.xml"/><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ireshark.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8086.net/tools/ma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2.wmf"/><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9.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4.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4.wmf"/></Relationships>
</file>

<file path=ppt/slides/_rels/slide47.xml.rels><?xml version="1.0" encoding="UTF-8" standalone="yes"?>
<Relationships xmlns="http://schemas.openxmlformats.org/package/2006/relationships"><Relationship Id="rId3" Type="http://schemas.openxmlformats.org/officeDocument/2006/relationships/hyperlink" Target="http://www.wireshark.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4.wm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3.wmf"/><Relationship Id="rId4" Type="http://schemas.openxmlformats.org/officeDocument/2006/relationships/image" Target="../media/image2.wmf"/></Relationships>
</file>

<file path=ppt/slides/_rels/slide4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wmf"/></Relationships>
</file>

<file path=ppt/slides/_rels/slide6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4.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9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9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s-ES_tradnl" sz="3600" dirty="0" smtClean="0"/>
              <a:t>Tema 5</a:t>
            </a:r>
            <a:br>
              <a:rPr lang="es-ES_tradnl" sz="3600" dirty="0" smtClean="0"/>
            </a:br>
            <a:r>
              <a:rPr lang="es-ES_tradnl" sz="3600" dirty="0" smtClean="0"/>
              <a:t/>
            </a:r>
            <a:br>
              <a:rPr lang="es-ES_tradnl" sz="3600" dirty="0" smtClean="0"/>
            </a:br>
            <a:r>
              <a:rPr lang="es-ES_tradnl" dirty="0" smtClean="0"/>
              <a:t>Puentes y </a:t>
            </a:r>
            <a:r>
              <a:rPr lang="es-ES_tradnl" sz="4800" dirty="0" smtClean="0"/>
              <a:t>Conmutadores</a:t>
            </a:r>
            <a:r>
              <a:rPr lang="es-ES_tradnl" dirty="0" smtClean="0"/>
              <a:t> LAN</a:t>
            </a:r>
            <a:endParaRPr lang="es-ES_tradnl" sz="2000" dirty="0" smtClean="0"/>
          </a:p>
        </p:txBody>
      </p:sp>
      <p:sp>
        <p:nvSpPr>
          <p:cNvPr id="4" name="Text Box 5"/>
          <p:cNvSpPr txBox="1">
            <a:spLocks noChangeArrowheads="1"/>
          </p:cNvSpPr>
          <p:nvPr/>
        </p:nvSpPr>
        <p:spPr bwMode="auto">
          <a:xfrm>
            <a:off x="3560363" y="5373216"/>
            <a:ext cx="1811714" cy="338554"/>
          </a:xfrm>
          <a:prstGeom prst="rect">
            <a:avLst/>
          </a:prstGeom>
          <a:noFill/>
          <a:ln w="12700">
            <a:noFill/>
            <a:miter lim="800000"/>
            <a:headEnd/>
            <a:tailEnd/>
          </a:ln>
          <a:effectLst/>
        </p:spPr>
        <p:txBody>
          <a:bodyPr wrap="none">
            <a:spAutoFit/>
          </a:bodyPr>
          <a:lstStyle>
            <a:defPPr>
              <a:defRPr lang="es-E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lgn="ctr"/>
            <a:r>
              <a:rPr lang="es-ES" sz="1600" b="0" i="0" dirty="0">
                <a:latin typeface="Times New Roman" panose="02020603050405020304" pitchFamily="18" charset="0"/>
                <a:cs typeface="Times New Roman" panose="02020603050405020304" pitchFamily="18" charset="0"/>
              </a:rPr>
              <a:t>Rogelio </a:t>
            </a:r>
            <a:r>
              <a:rPr lang="es-ES" sz="1600" b="0" i="0" dirty="0" err="1" smtClean="0">
                <a:latin typeface="Times New Roman" panose="02020603050405020304" pitchFamily="18" charset="0"/>
                <a:cs typeface="Times New Roman" panose="02020603050405020304" pitchFamily="18" charset="0"/>
              </a:rPr>
              <a:t>Montañana</a:t>
            </a:r>
            <a:endParaRPr lang="es-ES" sz="1600" b="0" i="0" dirty="0">
              <a:latin typeface="Times New Roman" panose="02020603050405020304" pitchFamily="18" charset="0"/>
              <a:cs typeface="Times New Roman" panose="02020603050405020304" pitchFamily="18" charset="0"/>
            </a:endParaRPr>
          </a:p>
        </p:txBody>
      </p:sp>
      <p:sp>
        <p:nvSpPr>
          <p:cNvPr id="5" name="CuadroTexto 7"/>
          <p:cNvSpPr txBox="1"/>
          <p:nvPr/>
        </p:nvSpPr>
        <p:spPr>
          <a:xfrm>
            <a:off x="421793" y="6113041"/>
            <a:ext cx="8300414" cy="307777"/>
          </a:xfrm>
          <a:prstGeom prst="rect">
            <a:avLst/>
          </a:prstGeom>
          <a:noFill/>
        </p:spPr>
        <p:txBody>
          <a:bodyPr wrap="none" rtlCol="0">
            <a:spAutoFit/>
          </a:bodyPr>
          <a:lstStyle>
            <a:defPPr>
              <a:defRPr lang="es-E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r>
              <a:rPr lang="es-ES" sz="1400" b="0" i="0" dirty="0">
                <a:latin typeface="+mj-lt"/>
              </a:rPr>
              <a:t>Esta obra está bajo una </a:t>
            </a:r>
            <a:r>
              <a:rPr lang="es-ES" sz="1400" b="0" i="0" u="sng" dirty="0">
                <a:latin typeface="+mj-lt"/>
                <a:hlinkClick r:id="rId3"/>
              </a:rPr>
              <a:t>Licencia </a:t>
            </a:r>
            <a:r>
              <a:rPr lang="es-ES" sz="1400" b="0" i="0" u="sng" dirty="0" err="1">
                <a:latin typeface="+mj-lt"/>
                <a:hlinkClick r:id="rId3"/>
              </a:rPr>
              <a:t>Creative</a:t>
            </a:r>
            <a:r>
              <a:rPr lang="es-ES" sz="1400" b="0" i="0" u="sng" dirty="0">
                <a:latin typeface="+mj-lt"/>
                <a:hlinkClick r:id="rId3"/>
              </a:rPr>
              <a:t> </a:t>
            </a:r>
            <a:r>
              <a:rPr lang="es-ES" sz="1400" b="0" i="0" u="sng" dirty="0" err="1">
                <a:latin typeface="+mj-lt"/>
                <a:hlinkClick r:id="rId3"/>
              </a:rPr>
              <a:t>Commons</a:t>
            </a:r>
            <a:r>
              <a:rPr lang="es-ES" sz="1400" b="0" i="0" u="sng" dirty="0">
                <a:latin typeface="+mj-lt"/>
                <a:hlinkClick r:id="rId3"/>
              </a:rPr>
              <a:t> Atribución-</a:t>
            </a:r>
            <a:r>
              <a:rPr lang="es-ES" sz="1400" b="0" i="0" u="sng" dirty="0" err="1">
                <a:latin typeface="+mj-lt"/>
                <a:hlinkClick r:id="rId3"/>
              </a:rPr>
              <a:t>NoComercial</a:t>
            </a:r>
            <a:r>
              <a:rPr lang="es-ES" sz="1400" b="0" i="0" u="sng" dirty="0">
                <a:latin typeface="+mj-lt"/>
                <a:hlinkClick r:id="rId3"/>
              </a:rPr>
              <a:t>-</a:t>
            </a:r>
            <a:r>
              <a:rPr lang="es-ES" sz="1400" b="0" i="0" u="sng" dirty="0" err="1">
                <a:latin typeface="+mj-lt"/>
                <a:hlinkClick r:id="rId3"/>
              </a:rPr>
              <a:t>CompartirIgual</a:t>
            </a:r>
            <a:r>
              <a:rPr lang="es-ES" sz="1400" b="0" i="0" u="sng" dirty="0">
                <a:latin typeface="+mj-lt"/>
                <a:hlinkClick r:id="rId3"/>
              </a:rPr>
              <a:t> 4.0 Internacional</a:t>
            </a:r>
            <a:r>
              <a:rPr lang="es-ES" sz="1400" b="0" i="0" dirty="0">
                <a:latin typeface="+mj-lt"/>
              </a:rPr>
              <a:t>. </a:t>
            </a:r>
          </a:p>
        </p:txBody>
      </p:sp>
      <p:pic>
        <p:nvPicPr>
          <p:cNvPr id="6" name="Picture 1" descr="Licencia Creative Common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15785" y="5789418"/>
            <a:ext cx="838200" cy="296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s-ES" smtClean="0"/>
              <a:t>Capa de enlace: las tramas</a:t>
            </a:r>
          </a:p>
        </p:txBody>
      </p:sp>
      <p:sp>
        <p:nvSpPr>
          <p:cNvPr id="12291" name="Rectangle 3"/>
          <p:cNvSpPr>
            <a:spLocks noGrp="1" noChangeArrowheads="1"/>
          </p:cNvSpPr>
          <p:nvPr>
            <p:ph type="body" sz="half" idx="1"/>
          </p:nvPr>
        </p:nvSpPr>
        <p:spPr>
          <a:xfrm>
            <a:off x="685800" y="1981200"/>
            <a:ext cx="7558088" cy="727075"/>
          </a:xfrm>
        </p:spPr>
        <p:txBody>
          <a:bodyPr/>
          <a:lstStyle/>
          <a:p>
            <a:pPr eaLnBrk="1" hangingPunct="1"/>
            <a:r>
              <a:rPr lang="es-ES" sz="2000" smtClean="0"/>
              <a:t>La capa de enlace transmite la información en tramas (‘frames’ en inglés). De forma general las tramas suelen tener la estructura siguiente:</a:t>
            </a:r>
          </a:p>
        </p:txBody>
      </p:sp>
      <p:grpSp>
        <p:nvGrpSpPr>
          <p:cNvPr id="12292" name="Group 4"/>
          <p:cNvGrpSpPr>
            <a:grpSpLocks noChangeAspect="1"/>
          </p:cNvGrpSpPr>
          <p:nvPr/>
        </p:nvGrpSpPr>
        <p:grpSpPr bwMode="auto">
          <a:xfrm>
            <a:off x="7019925" y="357188"/>
            <a:ext cx="1814513" cy="1493837"/>
            <a:chOff x="1557" y="1488"/>
            <a:chExt cx="2646" cy="2178"/>
          </a:xfrm>
        </p:grpSpPr>
        <p:grpSp>
          <p:nvGrpSpPr>
            <p:cNvPr id="12305" name="Group 5"/>
            <p:cNvGrpSpPr>
              <a:grpSpLocks noChangeAspect="1"/>
            </p:cNvGrpSpPr>
            <p:nvPr/>
          </p:nvGrpSpPr>
          <p:grpSpPr bwMode="auto">
            <a:xfrm>
              <a:off x="1557" y="1488"/>
              <a:ext cx="2646" cy="2178"/>
              <a:chOff x="1557" y="1488"/>
              <a:chExt cx="2646" cy="2178"/>
            </a:xfrm>
          </p:grpSpPr>
          <p:grpSp>
            <p:nvGrpSpPr>
              <p:cNvPr id="12307" name="Group 6"/>
              <p:cNvGrpSpPr>
                <a:grpSpLocks noChangeAspect="1"/>
              </p:cNvGrpSpPr>
              <p:nvPr/>
            </p:nvGrpSpPr>
            <p:grpSpPr bwMode="auto">
              <a:xfrm>
                <a:off x="1557" y="1488"/>
                <a:ext cx="1722" cy="2178"/>
                <a:chOff x="1557" y="1488"/>
                <a:chExt cx="1722" cy="2178"/>
              </a:xfrm>
            </p:grpSpPr>
            <p:sp>
              <p:nvSpPr>
                <p:cNvPr id="12315" name="Freeform 7"/>
                <p:cNvSpPr>
                  <a:spLocks noChangeAspect="1"/>
                </p:cNvSpPr>
                <p:nvPr/>
              </p:nvSpPr>
              <p:spPr bwMode="auto">
                <a:xfrm>
                  <a:off x="1829" y="1905"/>
                  <a:ext cx="1450" cy="1761"/>
                </a:xfrm>
                <a:custGeom>
                  <a:avLst/>
                  <a:gdLst>
                    <a:gd name="T0" fmla="*/ 595 w 1450"/>
                    <a:gd name="T1" fmla="*/ 63 h 1761"/>
                    <a:gd name="T2" fmla="*/ 348 w 1450"/>
                    <a:gd name="T3" fmla="*/ 190 h 1761"/>
                    <a:gd name="T4" fmla="*/ 284 w 1450"/>
                    <a:gd name="T5" fmla="*/ 305 h 1761"/>
                    <a:gd name="T6" fmla="*/ 350 w 1450"/>
                    <a:gd name="T7" fmla="*/ 361 h 1761"/>
                    <a:gd name="T8" fmla="*/ 177 w 1450"/>
                    <a:gd name="T9" fmla="*/ 372 h 1761"/>
                    <a:gd name="T10" fmla="*/ 100 w 1450"/>
                    <a:gd name="T11" fmla="*/ 369 h 1761"/>
                    <a:gd name="T12" fmla="*/ 52 w 1450"/>
                    <a:gd name="T13" fmla="*/ 394 h 1761"/>
                    <a:gd name="T14" fmla="*/ 9 w 1450"/>
                    <a:gd name="T15" fmla="*/ 445 h 1761"/>
                    <a:gd name="T16" fmla="*/ 0 w 1450"/>
                    <a:gd name="T17" fmla="*/ 487 h 1761"/>
                    <a:gd name="T18" fmla="*/ 83 w 1450"/>
                    <a:gd name="T19" fmla="*/ 499 h 1761"/>
                    <a:gd name="T20" fmla="*/ 140 w 1450"/>
                    <a:gd name="T21" fmla="*/ 487 h 1761"/>
                    <a:gd name="T22" fmla="*/ 211 w 1450"/>
                    <a:gd name="T23" fmla="*/ 495 h 1761"/>
                    <a:gd name="T24" fmla="*/ 390 w 1450"/>
                    <a:gd name="T25" fmla="*/ 563 h 1761"/>
                    <a:gd name="T26" fmla="*/ 483 w 1450"/>
                    <a:gd name="T27" fmla="*/ 563 h 1761"/>
                    <a:gd name="T28" fmla="*/ 513 w 1450"/>
                    <a:gd name="T29" fmla="*/ 485 h 1761"/>
                    <a:gd name="T30" fmla="*/ 598 w 1450"/>
                    <a:gd name="T31" fmla="*/ 547 h 1761"/>
                    <a:gd name="T32" fmla="*/ 694 w 1450"/>
                    <a:gd name="T33" fmla="*/ 565 h 1761"/>
                    <a:gd name="T34" fmla="*/ 715 w 1450"/>
                    <a:gd name="T35" fmla="*/ 642 h 1761"/>
                    <a:gd name="T36" fmla="*/ 716 w 1450"/>
                    <a:gd name="T37" fmla="*/ 716 h 1761"/>
                    <a:gd name="T38" fmla="*/ 699 w 1450"/>
                    <a:gd name="T39" fmla="*/ 772 h 1761"/>
                    <a:gd name="T40" fmla="*/ 690 w 1450"/>
                    <a:gd name="T41" fmla="*/ 815 h 1761"/>
                    <a:gd name="T42" fmla="*/ 716 w 1450"/>
                    <a:gd name="T43" fmla="*/ 869 h 1761"/>
                    <a:gd name="T44" fmla="*/ 823 w 1450"/>
                    <a:gd name="T45" fmla="*/ 1055 h 1761"/>
                    <a:gd name="T46" fmla="*/ 862 w 1450"/>
                    <a:gd name="T47" fmla="*/ 1160 h 1761"/>
                    <a:gd name="T48" fmla="*/ 831 w 1450"/>
                    <a:gd name="T49" fmla="*/ 1238 h 1761"/>
                    <a:gd name="T50" fmla="*/ 779 w 1450"/>
                    <a:gd name="T51" fmla="*/ 1338 h 1761"/>
                    <a:gd name="T52" fmla="*/ 749 w 1450"/>
                    <a:gd name="T53" fmla="*/ 1467 h 1761"/>
                    <a:gd name="T54" fmla="*/ 716 w 1450"/>
                    <a:gd name="T55" fmla="*/ 1553 h 1761"/>
                    <a:gd name="T56" fmla="*/ 648 w 1450"/>
                    <a:gd name="T57" fmla="*/ 1575 h 1761"/>
                    <a:gd name="T58" fmla="*/ 619 w 1450"/>
                    <a:gd name="T59" fmla="*/ 1650 h 1761"/>
                    <a:gd name="T60" fmla="*/ 635 w 1450"/>
                    <a:gd name="T61" fmla="*/ 1730 h 1761"/>
                    <a:gd name="T62" fmla="*/ 749 w 1450"/>
                    <a:gd name="T63" fmla="*/ 1758 h 1761"/>
                    <a:gd name="T64" fmla="*/ 855 w 1450"/>
                    <a:gd name="T65" fmla="*/ 1725 h 1761"/>
                    <a:gd name="T66" fmla="*/ 916 w 1450"/>
                    <a:gd name="T67" fmla="*/ 1673 h 1761"/>
                    <a:gd name="T68" fmla="*/ 939 w 1450"/>
                    <a:gd name="T69" fmla="*/ 1612 h 1761"/>
                    <a:gd name="T70" fmla="*/ 941 w 1450"/>
                    <a:gd name="T71" fmla="*/ 1491 h 1761"/>
                    <a:gd name="T72" fmla="*/ 937 w 1450"/>
                    <a:gd name="T73" fmla="*/ 1339 h 1761"/>
                    <a:gd name="T74" fmla="*/ 1006 w 1450"/>
                    <a:gd name="T75" fmla="*/ 1250 h 1761"/>
                    <a:gd name="T76" fmla="*/ 963 w 1450"/>
                    <a:gd name="T77" fmla="*/ 1175 h 1761"/>
                    <a:gd name="T78" fmla="*/ 963 w 1450"/>
                    <a:gd name="T79" fmla="*/ 1070 h 1761"/>
                    <a:gd name="T80" fmla="*/ 944 w 1450"/>
                    <a:gd name="T81" fmla="*/ 943 h 1761"/>
                    <a:gd name="T82" fmla="*/ 968 w 1450"/>
                    <a:gd name="T83" fmla="*/ 901 h 1761"/>
                    <a:gd name="T84" fmla="*/ 1006 w 1450"/>
                    <a:gd name="T85" fmla="*/ 876 h 1761"/>
                    <a:gd name="T86" fmla="*/ 1167 w 1450"/>
                    <a:gd name="T87" fmla="*/ 814 h 1761"/>
                    <a:gd name="T88" fmla="*/ 1333 w 1450"/>
                    <a:gd name="T89" fmla="*/ 731 h 1761"/>
                    <a:gd name="T90" fmla="*/ 1404 w 1450"/>
                    <a:gd name="T91" fmla="*/ 664 h 1761"/>
                    <a:gd name="T92" fmla="*/ 1449 w 1450"/>
                    <a:gd name="T93" fmla="*/ 565 h 1761"/>
                    <a:gd name="T94" fmla="*/ 1423 w 1450"/>
                    <a:gd name="T95" fmla="*/ 441 h 1761"/>
                    <a:gd name="T96" fmla="*/ 1328 w 1450"/>
                    <a:gd name="T97" fmla="*/ 347 h 1761"/>
                    <a:gd name="T98" fmla="*/ 1202 w 1450"/>
                    <a:gd name="T99" fmla="*/ 301 h 1761"/>
                    <a:gd name="T100" fmla="*/ 1021 w 1450"/>
                    <a:gd name="T101" fmla="*/ 300 h 1761"/>
                    <a:gd name="T102" fmla="*/ 951 w 1450"/>
                    <a:gd name="T103" fmla="*/ 233 h 1761"/>
                    <a:gd name="T104" fmla="*/ 995 w 1450"/>
                    <a:gd name="T105" fmla="*/ 185 h 1761"/>
                    <a:gd name="T106" fmla="*/ 986 w 1450"/>
                    <a:gd name="T107" fmla="*/ 144 h 1761"/>
                    <a:gd name="T108" fmla="*/ 924 w 1450"/>
                    <a:gd name="T109" fmla="*/ 150 h 1761"/>
                    <a:gd name="T110" fmla="*/ 819 w 1450"/>
                    <a:gd name="T111" fmla="*/ 171 h 1761"/>
                    <a:gd name="T112" fmla="*/ 790 w 1450"/>
                    <a:gd name="T113" fmla="*/ 60 h 17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0"/>
                    <a:gd name="T172" fmla="*/ 0 h 1761"/>
                    <a:gd name="T173" fmla="*/ 1450 w 1450"/>
                    <a:gd name="T174" fmla="*/ 1761 h 17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0" h="1761">
                      <a:moveTo>
                        <a:pt x="754" y="0"/>
                      </a:moveTo>
                      <a:lnTo>
                        <a:pt x="712" y="19"/>
                      </a:lnTo>
                      <a:lnTo>
                        <a:pt x="595" y="63"/>
                      </a:lnTo>
                      <a:lnTo>
                        <a:pt x="552" y="18"/>
                      </a:lnTo>
                      <a:lnTo>
                        <a:pt x="309" y="161"/>
                      </a:lnTo>
                      <a:lnTo>
                        <a:pt x="348" y="190"/>
                      </a:lnTo>
                      <a:lnTo>
                        <a:pt x="283" y="251"/>
                      </a:lnTo>
                      <a:lnTo>
                        <a:pt x="281" y="285"/>
                      </a:lnTo>
                      <a:lnTo>
                        <a:pt x="284" y="305"/>
                      </a:lnTo>
                      <a:lnTo>
                        <a:pt x="292" y="313"/>
                      </a:lnTo>
                      <a:lnTo>
                        <a:pt x="300" y="322"/>
                      </a:lnTo>
                      <a:lnTo>
                        <a:pt x="350" y="361"/>
                      </a:lnTo>
                      <a:lnTo>
                        <a:pt x="292" y="410"/>
                      </a:lnTo>
                      <a:lnTo>
                        <a:pt x="230" y="393"/>
                      </a:lnTo>
                      <a:lnTo>
                        <a:pt x="177" y="372"/>
                      </a:lnTo>
                      <a:lnTo>
                        <a:pt x="140" y="357"/>
                      </a:lnTo>
                      <a:lnTo>
                        <a:pt x="123" y="361"/>
                      </a:lnTo>
                      <a:lnTo>
                        <a:pt x="100" y="369"/>
                      </a:lnTo>
                      <a:lnTo>
                        <a:pt x="80" y="374"/>
                      </a:lnTo>
                      <a:lnTo>
                        <a:pt x="64" y="384"/>
                      </a:lnTo>
                      <a:lnTo>
                        <a:pt x="52" y="394"/>
                      </a:lnTo>
                      <a:lnTo>
                        <a:pt x="34" y="410"/>
                      </a:lnTo>
                      <a:lnTo>
                        <a:pt x="17" y="429"/>
                      </a:lnTo>
                      <a:lnTo>
                        <a:pt x="9" y="445"/>
                      </a:lnTo>
                      <a:lnTo>
                        <a:pt x="4" y="460"/>
                      </a:lnTo>
                      <a:lnTo>
                        <a:pt x="1" y="474"/>
                      </a:lnTo>
                      <a:lnTo>
                        <a:pt x="0" y="487"/>
                      </a:lnTo>
                      <a:lnTo>
                        <a:pt x="45" y="498"/>
                      </a:lnTo>
                      <a:lnTo>
                        <a:pt x="64" y="499"/>
                      </a:lnTo>
                      <a:lnTo>
                        <a:pt x="83" y="499"/>
                      </a:lnTo>
                      <a:lnTo>
                        <a:pt x="99" y="496"/>
                      </a:lnTo>
                      <a:lnTo>
                        <a:pt x="119" y="490"/>
                      </a:lnTo>
                      <a:lnTo>
                        <a:pt x="140" y="487"/>
                      </a:lnTo>
                      <a:lnTo>
                        <a:pt x="152" y="487"/>
                      </a:lnTo>
                      <a:lnTo>
                        <a:pt x="181" y="490"/>
                      </a:lnTo>
                      <a:lnTo>
                        <a:pt x="211" y="495"/>
                      </a:lnTo>
                      <a:lnTo>
                        <a:pt x="311" y="512"/>
                      </a:lnTo>
                      <a:lnTo>
                        <a:pt x="328" y="517"/>
                      </a:lnTo>
                      <a:lnTo>
                        <a:pt x="390" y="563"/>
                      </a:lnTo>
                      <a:lnTo>
                        <a:pt x="427" y="570"/>
                      </a:lnTo>
                      <a:lnTo>
                        <a:pt x="458" y="567"/>
                      </a:lnTo>
                      <a:lnTo>
                        <a:pt x="483" y="563"/>
                      </a:lnTo>
                      <a:lnTo>
                        <a:pt x="500" y="540"/>
                      </a:lnTo>
                      <a:lnTo>
                        <a:pt x="508" y="516"/>
                      </a:lnTo>
                      <a:lnTo>
                        <a:pt x="513" y="485"/>
                      </a:lnTo>
                      <a:lnTo>
                        <a:pt x="548" y="513"/>
                      </a:lnTo>
                      <a:lnTo>
                        <a:pt x="575" y="532"/>
                      </a:lnTo>
                      <a:lnTo>
                        <a:pt x="598" y="547"/>
                      </a:lnTo>
                      <a:lnTo>
                        <a:pt x="619" y="558"/>
                      </a:lnTo>
                      <a:lnTo>
                        <a:pt x="654" y="580"/>
                      </a:lnTo>
                      <a:lnTo>
                        <a:pt x="694" y="565"/>
                      </a:lnTo>
                      <a:lnTo>
                        <a:pt x="700" y="587"/>
                      </a:lnTo>
                      <a:lnTo>
                        <a:pt x="711" y="621"/>
                      </a:lnTo>
                      <a:lnTo>
                        <a:pt x="715" y="642"/>
                      </a:lnTo>
                      <a:lnTo>
                        <a:pt x="715" y="668"/>
                      </a:lnTo>
                      <a:lnTo>
                        <a:pt x="716" y="695"/>
                      </a:lnTo>
                      <a:lnTo>
                        <a:pt x="716" y="716"/>
                      </a:lnTo>
                      <a:lnTo>
                        <a:pt x="716" y="734"/>
                      </a:lnTo>
                      <a:lnTo>
                        <a:pt x="703" y="758"/>
                      </a:lnTo>
                      <a:lnTo>
                        <a:pt x="699" y="772"/>
                      </a:lnTo>
                      <a:lnTo>
                        <a:pt x="693" y="785"/>
                      </a:lnTo>
                      <a:lnTo>
                        <a:pt x="692" y="800"/>
                      </a:lnTo>
                      <a:lnTo>
                        <a:pt x="690" y="815"/>
                      </a:lnTo>
                      <a:lnTo>
                        <a:pt x="693" y="832"/>
                      </a:lnTo>
                      <a:lnTo>
                        <a:pt x="703" y="851"/>
                      </a:lnTo>
                      <a:lnTo>
                        <a:pt x="716" y="869"/>
                      </a:lnTo>
                      <a:lnTo>
                        <a:pt x="763" y="944"/>
                      </a:lnTo>
                      <a:lnTo>
                        <a:pt x="788" y="993"/>
                      </a:lnTo>
                      <a:lnTo>
                        <a:pt x="823" y="1055"/>
                      </a:lnTo>
                      <a:lnTo>
                        <a:pt x="857" y="1112"/>
                      </a:lnTo>
                      <a:lnTo>
                        <a:pt x="862" y="1144"/>
                      </a:lnTo>
                      <a:lnTo>
                        <a:pt x="862" y="1160"/>
                      </a:lnTo>
                      <a:lnTo>
                        <a:pt x="860" y="1175"/>
                      </a:lnTo>
                      <a:lnTo>
                        <a:pt x="855" y="1192"/>
                      </a:lnTo>
                      <a:lnTo>
                        <a:pt x="831" y="1238"/>
                      </a:lnTo>
                      <a:lnTo>
                        <a:pt x="813" y="1268"/>
                      </a:lnTo>
                      <a:lnTo>
                        <a:pt x="795" y="1305"/>
                      </a:lnTo>
                      <a:lnTo>
                        <a:pt x="779" y="1338"/>
                      </a:lnTo>
                      <a:lnTo>
                        <a:pt x="768" y="1379"/>
                      </a:lnTo>
                      <a:lnTo>
                        <a:pt x="760" y="1420"/>
                      </a:lnTo>
                      <a:lnTo>
                        <a:pt x="749" y="1467"/>
                      </a:lnTo>
                      <a:lnTo>
                        <a:pt x="737" y="1512"/>
                      </a:lnTo>
                      <a:lnTo>
                        <a:pt x="729" y="1539"/>
                      </a:lnTo>
                      <a:lnTo>
                        <a:pt x="716" y="1553"/>
                      </a:lnTo>
                      <a:lnTo>
                        <a:pt x="689" y="1557"/>
                      </a:lnTo>
                      <a:lnTo>
                        <a:pt x="664" y="1562"/>
                      </a:lnTo>
                      <a:lnTo>
                        <a:pt x="648" y="1575"/>
                      </a:lnTo>
                      <a:lnTo>
                        <a:pt x="639" y="1593"/>
                      </a:lnTo>
                      <a:lnTo>
                        <a:pt x="629" y="1616"/>
                      </a:lnTo>
                      <a:lnTo>
                        <a:pt x="619" y="1650"/>
                      </a:lnTo>
                      <a:lnTo>
                        <a:pt x="618" y="1685"/>
                      </a:lnTo>
                      <a:lnTo>
                        <a:pt x="625" y="1710"/>
                      </a:lnTo>
                      <a:lnTo>
                        <a:pt x="635" y="1730"/>
                      </a:lnTo>
                      <a:lnTo>
                        <a:pt x="674" y="1747"/>
                      </a:lnTo>
                      <a:lnTo>
                        <a:pt x="716" y="1760"/>
                      </a:lnTo>
                      <a:lnTo>
                        <a:pt x="749" y="1758"/>
                      </a:lnTo>
                      <a:lnTo>
                        <a:pt x="782" y="1752"/>
                      </a:lnTo>
                      <a:lnTo>
                        <a:pt x="817" y="1747"/>
                      </a:lnTo>
                      <a:lnTo>
                        <a:pt x="855" y="1725"/>
                      </a:lnTo>
                      <a:lnTo>
                        <a:pt x="874" y="1709"/>
                      </a:lnTo>
                      <a:lnTo>
                        <a:pt x="893" y="1696"/>
                      </a:lnTo>
                      <a:lnTo>
                        <a:pt x="916" y="1673"/>
                      </a:lnTo>
                      <a:lnTo>
                        <a:pt x="927" y="1658"/>
                      </a:lnTo>
                      <a:lnTo>
                        <a:pt x="939" y="1634"/>
                      </a:lnTo>
                      <a:lnTo>
                        <a:pt x="939" y="1612"/>
                      </a:lnTo>
                      <a:lnTo>
                        <a:pt x="939" y="1565"/>
                      </a:lnTo>
                      <a:lnTo>
                        <a:pt x="939" y="1531"/>
                      </a:lnTo>
                      <a:lnTo>
                        <a:pt x="941" y="1491"/>
                      </a:lnTo>
                      <a:lnTo>
                        <a:pt x="939" y="1443"/>
                      </a:lnTo>
                      <a:lnTo>
                        <a:pt x="937" y="1393"/>
                      </a:lnTo>
                      <a:lnTo>
                        <a:pt x="937" y="1339"/>
                      </a:lnTo>
                      <a:lnTo>
                        <a:pt x="971" y="1309"/>
                      </a:lnTo>
                      <a:lnTo>
                        <a:pt x="988" y="1281"/>
                      </a:lnTo>
                      <a:lnTo>
                        <a:pt x="1006" y="1250"/>
                      </a:lnTo>
                      <a:lnTo>
                        <a:pt x="1003" y="1219"/>
                      </a:lnTo>
                      <a:lnTo>
                        <a:pt x="988" y="1202"/>
                      </a:lnTo>
                      <a:lnTo>
                        <a:pt x="963" y="1175"/>
                      </a:lnTo>
                      <a:lnTo>
                        <a:pt x="963" y="1150"/>
                      </a:lnTo>
                      <a:lnTo>
                        <a:pt x="963" y="1117"/>
                      </a:lnTo>
                      <a:lnTo>
                        <a:pt x="963" y="1070"/>
                      </a:lnTo>
                      <a:lnTo>
                        <a:pt x="960" y="1037"/>
                      </a:lnTo>
                      <a:lnTo>
                        <a:pt x="955" y="1003"/>
                      </a:lnTo>
                      <a:lnTo>
                        <a:pt x="944" y="943"/>
                      </a:lnTo>
                      <a:lnTo>
                        <a:pt x="952" y="926"/>
                      </a:lnTo>
                      <a:lnTo>
                        <a:pt x="959" y="914"/>
                      </a:lnTo>
                      <a:lnTo>
                        <a:pt x="968" y="901"/>
                      </a:lnTo>
                      <a:lnTo>
                        <a:pt x="976" y="891"/>
                      </a:lnTo>
                      <a:lnTo>
                        <a:pt x="990" y="882"/>
                      </a:lnTo>
                      <a:lnTo>
                        <a:pt x="1006" y="876"/>
                      </a:lnTo>
                      <a:lnTo>
                        <a:pt x="1050" y="861"/>
                      </a:lnTo>
                      <a:lnTo>
                        <a:pt x="1100" y="845"/>
                      </a:lnTo>
                      <a:lnTo>
                        <a:pt x="1167" y="814"/>
                      </a:lnTo>
                      <a:lnTo>
                        <a:pt x="1243" y="776"/>
                      </a:lnTo>
                      <a:lnTo>
                        <a:pt x="1283" y="757"/>
                      </a:lnTo>
                      <a:lnTo>
                        <a:pt x="1333" y="731"/>
                      </a:lnTo>
                      <a:lnTo>
                        <a:pt x="1363" y="712"/>
                      </a:lnTo>
                      <a:lnTo>
                        <a:pt x="1383" y="692"/>
                      </a:lnTo>
                      <a:lnTo>
                        <a:pt x="1404" y="664"/>
                      </a:lnTo>
                      <a:lnTo>
                        <a:pt x="1423" y="634"/>
                      </a:lnTo>
                      <a:lnTo>
                        <a:pt x="1439" y="597"/>
                      </a:lnTo>
                      <a:lnTo>
                        <a:pt x="1449" y="565"/>
                      </a:lnTo>
                      <a:lnTo>
                        <a:pt x="1446" y="538"/>
                      </a:lnTo>
                      <a:lnTo>
                        <a:pt x="1438" y="496"/>
                      </a:lnTo>
                      <a:lnTo>
                        <a:pt x="1423" y="441"/>
                      </a:lnTo>
                      <a:lnTo>
                        <a:pt x="1398" y="396"/>
                      </a:lnTo>
                      <a:lnTo>
                        <a:pt x="1361" y="371"/>
                      </a:lnTo>
                      <a:lnTo>
                        <a:pt x="1328" y="347"/>
                      </a:lnTo>
                      <a:lnTo>
                        <a:pt x="1286" y="323"/>
                      </a:lnTo>
                      <a:lnTo>
                        <a:pt x="1255" y="313"/>
                      </a:lnTo>
                      <a:lnTo>
                        <a:pt x="1202" y="301"/>
                      </a:lnTo>
                      <a:lnTo>
                        <a:pt x="1127" y="301"/>
                      </a:lnTo>
                      <a:lnTo>
                        <a:pt x="1071" y="303"/>
                      </a:lnTo>
                      <a:lnTo>
                        <a:pt x="1021" y="300"/>
                      </a:lnTo>
                      <a:lnTo>
                        <a:pt x="979" y="277"/>
                      </a:lnTo>
                      <a:lnTo>
                        <a:pt x="936" y="251"/>
                      </a:lnTo>
                      <a:lnTo>
                        <a:pt x="951" y="233"/>
                      </a:lnTo>
                      <a:lnTo>
                        <a:pt x="967" y="219"/>
                      </a:lnTo>
                      <a:lnTo>
                        <a:pt x="982" y="203"/>
                      </a:lnTo>
                      <a:lnTo>
                        <a:pt x="995" y="185"/>
                      </a:lnTo>
                      <a:lnTo>
                        <a:pt x="999" y="169"/>
                      </a:lnTo>
                      <a:lnTo>
                        <a:pt x="995" y="154"/>
                      </a:lnTo>
                      <a:lnTo>
                        <a:pt x="986" y="144"/>
                      </a:lnTo>
                      <a:lnTo>
                        <a:pt x="967" y="140"/>
                      </a:lnTo>
                      <a:lnTo>
                        <a:pt x="949" y="141"/>
                      </a:lnTo>
                      <a:lnTo>
                        <a:pt x="924" y="150"/>
                      </a:lnTo>
                      <a:lnTo>
                        <a:pt x="906" y="160"/>
                      </a:lnTo>
                      <a:lnTo>
                        <a:pt x="881" y="170"/>
                      </a:lnTo>
                      <a:lnTo>
                        <a:pt x="819" y="171"/>
                      </a:lnTo>
                      <a:lnTo>
                        <a:pt x="806" y="129"/>
                      </a:lnTo>
                      <a:lnTo>
                        <a:pt x="799" y="92"/>
                      </a:lnTo>
                      <a:lnTo>
                        <a:pt x="790" y="60"/>
                      </a:lnTo>
                      <a:lnTo>
                        <a:pt x="776" y="28"/>
                      </a:lnTo>
                      <a:lnTo>
                        <a:pt x="754" y="0"/>
                      </a:lnTo>
                    </a:path>
                  </a:pathLst>
                </a:custGeom>
                <a:solidFill>
                  <a:srgbClr val="CC9900"/>
                </a:solidFill>
                <a:ln w="12700" cap="rnd">
                  <a:solidFill>
                    <a:srgbClr val="996633"/>
                  </a:solidFill>
                  <a:round/>
                  <a:headEnd/>
                  <a:tailEnd/>
                </a:ln>
              </p:spPr>
              <p:txBody>
                <a:bodyPr/>
                <a:lstStyle/>
                <a:p>
                  <a:endParaRPr lang="es-ES"/>
                </a:p>
              </p:txBody>
            </p:sp>
            <p:grpSp>
              <p:nvGrpSpPr>
                <p:cNvPr id="12316" name="Group 8"/>
                <p:cNvGrpSpPr>
                  <a:grpSpLocks noChangeAspect="1"/>
                </p:cNvGrpSpPr>
                <p:nvPr/>
              </p:nvGrpSpPr>
              <p:grpSpPr bwMode="auto">
                <a:xfrm>
                  <a:off x="1557" y="1488"/>
                  <a:ext cx="1704" cy="2150"/>
                  <a:chOff x="1557" y="1488"/>
                  <a:chExt cx="1704" cy="2150"/>
                </a:xfrm>
              </p:grpSpPr>
              <p:grpSp>
                <p:nvGrpSpPr>
                  <p:cNvPr id="12317" name="Group 9"/>
                  <p:cNvGrpSpPr>
                    <a:grpSpLocks noChangeAspect="1"/>
                  </p:cNvGrpSpPr>
                  <p:nvPr/>
                </p:nvGrpSpPr>
                <p:grpSpPr bwMode="auto">
                  <a:xfrm>
                    <a:off x="1557" y="1488"/>
                    <a:ext cx="904" cy="629"/>
                    <a:chOff x="1557" y="1488"/>
                    <a:chExt cx="904" cy="629"/>
                  </a:xfrm>
                </p:grpSpPr>
                <p:sp>
                  <p:nvSpPr>
                    <p:cNvPr id="12319" name="Freeform 10"/>
                    <p:cNvSpPr>
                      <a:spLocks noChangeAspect="1"/>
                    </p:cNvSpPr>
                    <p:nvPr/>
                  </p:nvSpPr>
                  <p:spPr bwMode="auto">
                    <a:xfrm>
                      <a:off x="2219" y="1488"/>
                      <a:ext cx="242" cy="530"/>
                    </a:xfrm>
                    <a:custGeom>
                      <a:avLst/>
                      <a:gdLst>
                        <a:gd name="T0" fmla="*/ 0 w 242"/>
                        <a:gd name="T1" fmla="*/ 99 h 530"/>
                        <a:gd name="T2" fmla="*/ 6 w 242"/>
                        <a:gd name="T3" fmla="*/ 65 h 530"/>
                        <a:gd name="T4" fmla="*/ 13 w 242"/>
                        <a:gd name="T5" fmla="*/ 45 h 530"/>
                        <a:gd name="T6" fmla="*/ 22 w 242"/>
                        <a:gd name="T7" fmla="*/ 25 h 530"/>
                        <a:gd name="T8" fmla="*/ 36 w 242"/>
                        <a:gd name="T9" fmla="*/ 11 h 530"/>
                        <a:gd name="T10" fmla="*/ 58 w 242"/>
                        <a:gd name="T11" fmla="*/ 0 h 530"/>
                        <a:gd name="T12" fmla="*/ 73 w 242"/>
                        <a:gd name="T13" fmla="*/ 0 h 530"/>
                        <a:gd name="T14" fmla="*/ 95 w 242"/>
                        <a:gd name="T15" fmla="*/ 5 h 530"/>
                        <a:gd name="T16" fmla="*/ 127 w 242"/>
                        <a:gd name="T17" fmla="*/ 23 h 530"/>
                        <a:gd name="T18" fmla="*/ 159 w 242"/>
                        <a:gd name="T19" fmla="*/ 50 h 530"/>
                        <a:gd name="T20" fmla="*/ 180 w 242"/>
                        <a:gd name="T21" fmla="*/ 78 h 530"/>
                        <a:gd name="T22" fmla="*/ 199 w 242"/>
                        <a:gd name="T23" fmla="*/ 112 h 530"/>
                        <a:gd name="T24" fmla="*/ 215 w 242"/>
                        <a:gd name="T25" fmla="*/ 150 h 530"/>
                        <a:gd name="T26" fmla="*/ 223 w 242"/>
                        <a:gd name="T27" fmla="*/ 176 h 530"/>
                        <a:gd name="T28" fmla="*/ 234 w 242"/>
                        <a:gd name="T29" fmla="*/ 225 h 530"/>
                        <a:gd name="T30" fmla="*/ 235 w 242"/>
                        <a:gd name="T31" fmla="*/ 264 h 530"/>
                        <a:gd name="T32" fmla="*/ 235 w 242"/>
                        <a:gd name="T33" fmla="*/ 303 h 530"/>
                        <a:gd name="T34" fmla="*/ 226 w 242"/>
                        <a:gd name="T35" fmla="*/ 335 h 530"/>
                        <a:gd name="T36" fmla="*/ 211 w 242"/>
                        <a:gd name="T37" fmla="*/ 356 h 530"/>
                        <a:gd name="T38" fmla="*/ 188 w 242"/>
                        <a:gd name="T39" fmla="*/ 372 h 530"/>
                        <a:gd name="T40" fmla="*/ 172 w 242"/>
                        <a:gd name="T41" fmla="*/ 381 h 530"/>
                        <a:gd name="T42" fmla="*/ 160 w 242"/>
                        <a:gd name="T43" fmla="*/ 387 h 530"/>
                        <a:gd name="T44" fmla="*/ 164 w 242"/>
                        <a:gd name="T45" fmla="*/ 437 h 530"/>
                        <a:gd name="T46" fmla="*/ 241 w 242"/>
                        <a:gd name="T47" fmla="*/ 529 h 530"/>
                        <a:gd name="T48" fmla="*/ 100 w 242"/>
                        <a:gd name="T49" fmla="*/ 482 h 530"/>
                        <a:gd name="T50" fmla="*/ 1 w 242"/>
                        <a:gd name="T51" fmla="*/ 141 h 530"/>
                        <a:gd name="T52" fmla="*/ 0 w 242"/>
                        <a:gd name="T53" fmla="*/ 99 h 5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
                        <a:gd name="T82" fmla="*/ 0 h 530"/>
                        <a:gd name="T83" fmla="*/ 242 w 242"/>
                        <a:gd name="T84" fmla="*/ 530 h 5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 h="530">
                          <a:moveTo>
                            <a:pt x="0" y="99"/>
                          </a:moveTo>
                          <a:lnTo>
                            <a:pt x="6" y="65"/>
                          </a:lnTo>
                          <a:lnTo>
                            <a:pt x="13" y="45"/>
                          </a:lnTo>
                          <a:lnTo>
                            <a:pt x="22" y="25"/>
                          </a:lnTo>
                          <a:lnTo>
                            <a:pt x="36" y="11"/>
                          </a:lnTo>
                          <a:lnTo>
                            <a:pt x="58" y="0"/>
                          </a:lnTo>
                          <a:lnTo>
                            <a:pt x="73" y="0"/>
                          </a:lnTo>
                          <a:lnTo>
                            <a:pt x="95" y="5"/>
                          </a:lnTo>
                          <a:lnTo>
                            <a:pt x="127" y="23"/>
                          </a:lnTo>
                          <a:lnTo>
                            <a:pt x="159" y="50"/>
                          </a:lnTo>
                          <a:lnTo>
                            <a:pt x="180" y="78"/>
                          </a:lnTo>
                          <a:lnTo>
                            <a:pt x="199" y="112"/>
                          </a:lnTo>
                          <a:lnTo>
                            <a:pt x="215" y="150"/>
                          </a:lnTo>
                          <a:lnTo>
                            <a:pt x="223" y="176"/>
                          </a:lnTo>
                          <a:lnTo>
                            <a:pt x="234" y="225"/>
                          </a:lnTo>
                          <a:lnTo>
                            <a:pt x="235" y="264"/>
                          </a:lnTo>
                          <a:lnTo>
                            <a:pt x="235" y="303"/>
                          </a:lnTo>
                          <a:lnTo>
                            <a:pt x="226" y="335"/>
                          </a:lnTo>
                          <a:lnTo>
                            <a:pt x="211" y="356"/>
                          </a:lnTo>
                          <a:lnTo>
                            <a:pt x="188" y="372"/>
                          </a:lnTo>
                          <a:lnTo>
                            <a:pt x="172" y="381"/>
                          </a:lnTo>
                          <a:lnTo>
                            <a:pt x="160" y="387"/>
                          </a:lnTo>
                          <a:lnTo>
                            <a:pt x="164" y="437"/>
                          </a:lnTo>
                          <a:lnTo>
                            <a:pt x="241" y="529"/>
                          </a:lnTo>
                          <a:lnTo>
                            <a:pt x="100" y="482"/>
                          </a:lnTo>
                          <a:lnTo>
                            <a:pt x="1" y="141"/>
                          </a:lnTo>
                          <a:lnTo>
                            <a:pt x="0" y="99"/>
                          </a:lnTo>
                        </a:path>
                      </a:pathLst>
                    </a:custGeom>
                    <a:solidFill>
                      <a:srgbClr val="CC9900"/>
                    </a:solidFill>
                    <a:ln w="12700" cap="rnd">
                      <a:solidFill>
                        <a:srgbClr val="996633"/>
                      </a:solidFill>
                      <a:round/>
                      <a:headEnd/>
                      <a:tailEnd/>
                    </a:ln>
                  </p:spPr>
                  <p:txBody>
                    <a:bodyPr/>
                    <a:lstStyle/>
                    <a:p>
                      <a:endParaRPr lang="es-ES"/>
                    </a:p>
                  </p:txBody>
                </p:sp>
                <p:grpSp>
                  <p:nvGrpSpPr>
                    <p:cNvPr id="12320" name="Group 11"/>
                    <p:cNvGrpSpPr>
                      <a:grpSpLocks noChangeAspect="1"/>
                    </p:cNvGrpSpPr>
                    <p:nvPr/>
                  </p:nvGrpSpPr>
                  <p:grpSpPr bwMode="auto">
                    <a:xfrm>
                      <a:off x="1557" y="1501"/>
                      <a:ext cx="888" cy="616"/>
                      <a:chOff x="1557" y="1501"/>
                      <a:chExt cx="888" cy="616"/>
                    </a:xfrm>
                  </p:grpSpPr>
                  <p:grpSp>
                    <p:nvGrpSpPr>
                      <p:cNvPr id="12321" name="Group 12"/>
                      <p:cNvGrpSpPr>
                        <a:grpSpLocks noChangeAspect="1"/>
                      </p:cNvGrpSpPr>
                      <p:nvPr/>
                    </p:nvGrpSpPr>
                    <p:grpSpPr bwMode="auto">
                      <a:xfrm>
                        <a:off x="1557" y="1594"/>
                        <a:ext cx="888" cy="523"/>
                        <a:chOff x="1557" y="1594"/>
                        <a:chExt cx="888" cy="523"/>
                      </a:xfrm>
                    </p:grpSpPr>
                    <p:sp>
                      <p:nvSpPr>
                        <p:cNvPr id="12333" name="Freeform 13"/>
                        <p:cNvSpPr>
                          <a:spLocks noChangeAspect="1"/>
                        </p:cNvSpPr>
                        <p:nvPr/>
                      </p:nvSpPr>
                      <p:spPr bwMode="auto">
                        <a:xfrm>
                          <a:off x="1557" y="1594"/>
                          <a:ext cx="888" cy="523"/>
                        </a:xfrm>
                        <a:custGeom>
                          <a:avLst/>
                          <a:gdLst>
                            <a:gd name="T0" fmla="*/ 76 w 888"/>
                            <a:gd name="T1" fmla="*/ 134 h 523"/>
                            <a:gd name="T2" fmla="*/ 25 w 888"/>
                            <a:gd name="T3" fmla="*/ 149 h 523"/>
                            <a:gd name="T4" fmla="*/ 9 w 888"/>
                            <a:gd name="T5" fmla="*/ 168 h 523"/>
                            <a:gd name="T6" fmla="*/ 2 w 888"/>
                            <a:gd name="T7" fmla="*/ 193 h 523"/>
                            <a:gd name="T8" fmla="*/ 0 w 888"/>
                            <a:gd name="T9" fmla="*/ 216 h 523"/>
                            <a:gd name="T10" fmla="*/ 2 w 888"/>
                            <a:gd name="T11" fmla="*/ 230 h 523"/>
                            <a:gd name="T12" fmla="*/ 6 w 888"/>
                            <a:gd name="T13" fmla="*/ 247 h 523"/>
                            <a:gd name="T14" fmla="*/ 14 w 888"/>
                            <a:gd name="T15" fmla="*/ 259 h 523"/>
                            <a:gd name="T16" fmla="*/ 26 w 888"/>
                            <a:gd name="T17" fmla="*/ 271 h 523"/>
                            <a:gd name="T18" fmla="*/ 42 w 888"/>
                            <a:gd name="T19" fmla="*/ 280 h 523"/>
                            <a:gd name="T20" fmla="*/ 134 w 888"/>
                            <a:gd name="T21" fmla="*/ 296 h 523"/>
                            <a:gd name="T22" fmla="*/ 224 w 888"/>
                            <a:gd name="T23" fmla="*/ 333 h 523"/>
                            <a:gd name="T24" fmla="*/ 292 w 888"/>
                            <a:gd name="T25" fmla="*/ 359 h 523"/>
                            <a:gd name="T26" fmla="*/ 291 w 888"/>
                            <a:gd name="T27" fmla="*/ 371 h 523"/>
                            <a:gd name="T28" fmla="*/ 299 w 888"/>
                            <a:gd name="T29" fmla="*/ 387 h 523"/>
                            <a:gd name="T30" fmla="*/ 312 w 888"/>
                            <a:gd name="T31" fmla="*/ 403 h 523"/>
                            <a:gd name="T32" fmla="*/ 335 w 888"/>
                            <a:gd name="T33" fmla="*/ 412 h 523"/>
                            <a:gd name="T34" fmla="*/ 362 w 888"/>
                            <a:gd name="T35" fmla="*/ 418 h 523"/>
                            <a:gd name="T36" fmla="*/ 390 w 888"/>
                            <a:gd name="T37" fmla="*/ 422 h 523"/>
                            <a:gd name="T38" fmla="*/ 432 w 888"/>
                            <a:gd name="T39" fmla="*/ 420 h 523"/>
                            <a:gd name="T40" fmla="*/ 582 w 888"/>
                            <a:gd name="T41" fmla="*/ 467 h 523"/>
                            <a:gd name="T42" fmla="*/ 662 w 888"/>
                            <a:gd name="T43" fmla="*/ 522 h 523"/>
                            <a:gd name="T44" fmla="*/ 887 w 888"/>
                            <a:gd name="T45" fmla="*/ 396 h 523"/>
                            <a:gd name="T46" fmla="*/ 805 w 888"/>
                            <a:gd name="T47" fmla="*/ 305 h 523"/>
                            <a:gd name="T48" fmla="*/ 803 w 888"/>
                            <a:gd name="T49" fmla="*/ 233 h 523"/>
                            <a:gd name="T50" fmla="*/ 807 w 888"/>
                            <a:gd name="T51" fmla="*/ 161 h 523"/>
                            <a:gd name="T52" fmla="*/ 806 w 888"/>
                            <a:gd name="T53" fmla="*/ 135 h 523"/>
                            <a:gd name="T54" fmla="*/ 799 w 888"/>
                            <a:gd name="T55" fmla="*/ 113 h 523"/>
                            <a:gd name="T56" fmla="*/ 790 w 888"/>
                            <a:gd name="T57" fmla="*/ 92 h 523"/>
                            <a:gd name="T58" fmla="*/ 775 w 888"/>
                            <a:gd name="T59" fmla="*/ 73 h 523"/>
                            <a:gd name="T60" fmla="*/ 758 w 888"/>
                            <a:gd name="T61" fmla="*/ 56 h 523"/>
                            <a:gd name="T62" fmla="*/ 739 w 888"/>
                            <a:gd name="T63" fmla="*/ 42 h 523"/>
                            <a:gd name="T64" fmla="*/ 709 w 888"/>
                            <a:gd name="T65" fmla="*/ 28 h 523"/>
                            <a:gd name="T66" fmla="*/ 665 w 888"/>
                            <a:gd name="T67" fmla="*/ 10 h 523"/>
                            <a:gd name="T68" fmla="*/ 613 w 888"/>
                            <a:gd name="T69" fmla="*/ 0 h 523"/>
                            <a:gd name="T70" fmla="*/ 554 w 888"/>
                            <a:gd name="T71" fmla="*/ 6 h 523"/>
                            <a:gd name="T72" fmla="*/ 517 w 888"/>
                            <a:gd name="T73" fmla="*/ 18 h 523"/>
                            <a:gd name="T74" fmla="*/ 477 w 888"/>
                            <a:gd name="T75" fmla="*/ 39 h 523"/>
                            <a:gd name="T76" fmla="*/ 417 w 888"/>
                            <a:gd name="T77" fmla="*/ 36 h 523"/>
                            <a:gd name="T78" fmla="*/ 438 w 888"/>
                            <a:gd name="T79" fmla="*/ 59 h 523"/>
                            <a:gd name="T80" fmla="*/ 397 w 888"/>
                            <a:gd name="T81" fmla="*/ 96 h 523"/>
                            <a:gd name="T82" fmla="*/ 316 w 888"/>
                            <a:gd name="T83" fmla="*/ 149 h 523"/>
                            <a:gd name="T84" fmla="*/ 272 w 888"/>
                            <a:gd name="T85" fmla="*/ 170 h 523"/>
                            <a:gd name="T86" fmla="*/ 127 w 888"/>
                            <a:gd name="T87" fmla="*/ 128 h 523"/>
                            <a:gd name="T88" fmla="*/ 76 w 888"/>
                            <a:gd name="T89" fmla="*/ 134 h 5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8"/>
                            <a:gd name="T136" fmla="*/ 0 h 523"/>
                            <a:gd name="T137" fmla="*/ 888 w 888"/>
                            <a:gd name="T138" fmla="*/ 523 h 5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8" h="523">
                              <a:moveTo>
                                <a:pt x="76" y="134"/>
                              </a:moveTo>
                              <a:lnTo>
                                <a:pt x="25" y="149"/>
                              </a:lnTo>
                              <a:lnTo>
                                <a:pt x="9" y="168"/>
                              </a:lnTo>
                              <a:lnTo>
                                <a:pt x="2" y="193"/>
                              </a:lnTo>
                              <a:lnTo>
                                <a:pt x="0" y="216"/>
                              </a:lnTo>
                              <a:lnTo>
                                <a:pt x="2" y="230"/>
                              </a:lnTo>
                              <a:lnTo>
                                <a:pt x="6" y="247"/>
                              </a:lnTo>
                              <a:lnTo>
                                <a:pt x="14" y="259"/>
                              </a:lnTo>
                              <a:lnTo>
                                <a:pt x="26" y="271"/>
                              </a:lnTo>
                              <a:lnTo>
                                <a:pt x="42" y="280"/>
                              </a:lnTo>
                              <a:lnTo>
                                <a:pt x="134" y="296"/>
                              </a:lnTo>
                              <a:lnTo>
                                <a:pt x="224" y="333"/>
                              </a:lnTo>
                              <a:lnTo>
                                <a:pt x="292" y="359"/>
                              </a:lnTo>
                              <a:lnTo>
                                <a:pt x="291" y="371"/>
                              </a:lnTo>
                              <a:lnTo>
                                <a:pt x="299" y="387"/>
                              </a:lnTo>
                              <a:lnTo>
                                <a:pt x="312" y="403"/>
                              </a:lnTo>
                              <a:lnTo>
                                <a:pt x="335" y="412"/>
                              </a:lnTo>
                              <a:lnTo>
                                <a:pt x="362" y="418"/>
                              </a:lnTo>
                              <a:lnTo>
                                <a:pt x="390" y="422"/>
                              </a:lnTo>
                              <a:lnTo>
                                <a:pt x="432" y="420"/>
                              </a:lnTo>
                              <a:lnTo>
                                <a:pt x="582" y="467"/>
                              </a:lnTo>
                              <a:lnTo>
                                <a:pt x="662" y="522"/>
                              </a:lnTo>
                              <a:lnTo>
                                <a:pt x="887" y="396"/>
                              </a:lnTo>
                              <a:lnTo>
                                <a:pt x="805" y="305"/>
                              </a:lnTo>
                              <a:lnTo>
                                <a:pt x="803" y="233"/>
                              </a:lnTo>
                              <a:lnTo>
                                <a:pt x="807" y="161"/>
                              </a:lnTo>
                              <a:lnTo>
                                <a:pt x="806" y="135"/>
                              </a:lnTo>
                              <a:lnTo>
                                <a:pt x="799" y="113"/>
                              </a:lnTo>
                              <a:lnTo>
                                <a:pt x="790" y="92"/>
                              </a:lnTo>
                              <a:lnTo>
                                <a:pt x="775" y="73"/>
                              </a:lnTo>
                              <a:lnTo>
                                <a:pt x="758" y="56"/>
                              </a:lnTo>
                              <a:lnTo>
                                <a:pt x="739" y="42"/>
                              </a:lnTo>
                              <a:lnTo>
                                <a:pt x="709" y="28"/>
                              </a:lnTo>
                              <a:lnTo>
                                <a:pt x="665" y="10"/>
                              </a:lnTo>
                              <a:lnTo>
                                <a:pt x="613" y="0"/>
                              </a:lnTo>
                              <a:lnTo>
                                <a:pt x="554" y="6"/>
                              </a:lnTo>
                              <a:lnTo>
                                <a:pt x="517" y="18"/>
                              </a:lnTo>
                              <a:lnTo>
                                <a:pt x="477" y="39"/>
                              </a:lnTo>
                              <a:lnTo>
                                <a:pt x="417" y="36"/>
                              </a:lnTo>
                              <a:lnTo>
                                <a:pt x="438" y="59"/>
                              </a:lnTo>
                              <a:lnTo>
                                <a:pt x="397" y="96"/>
                              </a:lnTo>
                              <a:lnTo>
                                <a:pt x="316" y="149"/>
                              </a:lnTo>
                              <a:lnTo>
                                <a:pt x="272" y="170"/>
                              </a:lnTo>
                              <a:lnTo>
                                <a:pt x="127" y="128"/>
                              </a:lnTo>
                              <a:lnTo>
                                <a:pt x="76" y="134"/>
                              </a:lnTo>
                            </a:path>
                          </a:pathLst>
                        </a:custGeom>
                        <a:solidFill>
                          <a:srgbClr val="CC9900"/>
                        </a:solidFill>
                        <a:ln w="12700" cap="rnd">
                          <a:solidFill>
                            <a:srgbClr val="996633"/>
                          </a:solidFill>
                          <a:round/>
                          <a:headEnd/>
                          <a:tailEnd/>
                        </a:ln>
                      </p:spPr>
                      <p:txBody>
                        <a:bodyPr/>
                        <a:lstStyle/>
                        <a:p>
                          <a:endParaRPr lang="es-ES"/>
                        </a:p>
                      </p:txBody>
                    </p:sp>
                    <p:sp>
                      <p:nvSpPr>
                        <p:cNvPr id="12334" name="Freeform 14"/>
                        <p:cNvSpPr>
                          <a:spLocks noChangeAspect="1"/>
                        </p:cNvSpPr>
                        <p:nvPr/>
                      </p:nvSpPr>
                      <p:spPr bwMode="auto">
                        <a:xfrm>
                          <a:off x="1588" y="1594"/>
                          <a:ext cx="794" cy="473"/>
                        </a:xfrm>
                        <a:custGeom>
                          <a:avLst/>
                          <a:gdLst>
                            <a:gd name="T0" fmla="*/ 64 w 794"/>
                            <a:gd name="T1" fmla="*/ 136 h 473"/>
                            <a:gd name="T2" fmla="*/ 22 w 794"/>
                            <a:gd name="T3" fmla="*/ 157 h 473"/>
                            <a:gd name="T4" fmla="*/ 1 w 794"/>
                            <a:gd name="T5" fmla="*/ 186 h 473"/>
                            <a:gd name="T6" fmla="*/ 2 w 794"/>
                            <a:gd name="T7" fmla="*/ 224 h 473"/>
                            <a:gd name="T8" fmla="*/ 26 w 794"/>
                            <a:gd name="T9" fmla="*/ 260 h 473"/>
                            <a:gd name="T10" fmla="*/ 99 w 794"/>
                            <a:gd name="T11" fmla="*/ 281 h 473"/>
                            <a:gd name="T12" fmla="*/ 285 w 794"/>
                            <a:gd name="T13" fmla="*/ 340 h 473"/>
                            <a:gd name="T14" fmla="*/ 319 w 794"/>
                            <a:gd name="T15" fmla="*/ 352 h 473"/>
                            <a:gd name="T16" fmla="*/ 327 w 794"/>
                            <a:gd name="T17" fmla="*/ 361 h 473"/>
                            <a:gd name="T18" fmla="*/ 312 w 794"/>
                            <a:gd name="T19" fmla="*/ 372 h 473"/>
                            <a:gd name="T20" fmla="*/ 272 w 794"/>
                            <a:gd name="T21" fmla="*/ 367 h 473"/>
                            <a:gd name="T22" fmla="*/ 279 w 794"/>
                            <a:gd name="T23" fmla="*/ 388 h 473"/>
                            <a:gd name="T24" fmla="*/ 347 w 794"/>
                            <a:gd name="T25" fmla="*/ 404 h 473"/>
                            <a:gd name="T26" fmla="*/ 425 w 794"/>
                            <a:gd name="T27" fmla="*/ 410 h 473"/>
                            <a:gd name="T28" fmla="*/ 519 w 794"/>
                            <a:gd name="T29" fmla="*/ 438 h 473"/>
                            <a:gd name="T30" fmla="*/ 583 w 794"/>
                            <a:gd name="T31" fmla="*/ 472 h 473"/>
                            <a:gd name="T32" fmla="*/ 793 w 794"/>
                            <a:gd name="T33" fmla="*/ 330 h 473"/>
                            <a:gd name="T34" fmla="*/ 771 w 794"/>
                            <a:gd name="T35" fmla="*/ 229 h 473"/>
                            <a:gd name="T36" fmla="*/ 774 w 794"/>
                            <a:gd name="T37" fmla="*/ 135 h 473"/>
                            <a:gd name="T38" fmla="*/ 755 w 794"/>
                            <a:gd name="T39" fmla="*/ 90 h 473"/>
                            <a:gd name="T40" fmla="*/ 728 w 794"/>
                            <a:gd name="T41" fmla="*/ 58 h 473"/>
                            <a:gd name="T42" fmla="*/ 680 w 794"/>
                            <a:gd name="T43" fmla="*/ 28 h 473"/>
                            <a:gd name="T44" fmla="*/ 583 w 794"/>
                            <a:gd name="T45" fmla="*/ 0 h 473"/>
                            <a:gd name="T46" fmla="*/ 521 w 794"/>
                            <a:gd name="T47" fmla="*/ 6 h 473"/>
                            <a:gd name="T48" fmla="*/ 476 w 794"/>
                            <a:gd name="T49" fmla="*/ 23 h 473"/>
                            <a:gd name="T50" fmla="*/ 421 w 794"/>
                            <a:gd name="T51" fmla="*/ 37 h 473"/>
                            <a:gd name="T52" fmla="*/ 415 w 794"/>
                            <a:gd name="T53" fmla="*/ 60 h 473"/>
                            <a:gd name="T54" fmla="*/ 383 w 794"/>
                            <a:gd name="T55" fmla="*/ 96 h 473"/>
                            <a:gd name="T56" fmla="*/ 332 w 794"/>
                            <a:gd name="T57" fmla="*/ 130 h 473"/>
                            <a:gd name="T58" fmla="*/ 279 w 794"/>
                            <a:gd name="T59" fmla="*/ 162 h 473"/>
                            <a:gd name="T60" fmla="*/ 237 w 794"/>
                            <a:gd name="T61" fmla="*/ 193 h 473"/>
                            <a:gd name="T62" fmla="*/ 212 w 794"/>
                            <a:gd name="T63" fmla="*/ 233 h 473"/>
                            <a:gd name="T64" fmla="*/ 209 w 794"/>
                            <a:gd name="T65" fmla="*/ 167 h 473"/>
                            <a:gd name="T66" fmla="*/ 183 w 794"/>
                            <a:gd name="T67" fmla="*/ 171 h 473"/>
                            <a:gd name="T68" fmla="*/ 144 w 794"/>
                            <a:gd name="T69" fmla="*/ 193 h 473"/>
                            <a:gd name="T70" fmla="*/ 154 w 794"/>
                            <a:gd name="T71" fmla="*/ 166 h 473"/>
                            <a:gd name="T72" fmla="*/ 142 w 794"/>
                            <a:gd name="T73" fmla="*/ 147 h 4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4"/>
                            <a:gd name="T112" fmla="*/ 0 h 473"/>
                            <a:gd name="T113" fmla="*/ 794 w 794"/>
                            <a:gd name="T114" fmla="*/ 473 h 4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4" h="473">
                              <a:moveTo>
                                <a:pt x="95" y="136"/>
                              </a:moveTo>
                              <a:lnTo>
                                <a:pt x="64" y="136"/>
                              </a:lnTo>
                              <a:lnTo>
                                <a:pt x="37" y="144"/>
                              </a:lnTo>
                              <a:lnTo>
                                <a:pt x="22" y="157"/>
                              </a:lnTo>
                              <a:lnTo>
                                <a:pt x="10" y="167"/>
                              </a:lnTo>
                              <a:lnTo>
                                <a:pt x="1" y="186"/>
                              </a:lnTo>
                              <a:lnTo>
                                <a:pt x="0" y="205"/>
                              </a:lnTo>
                              <a:lnTo>
                                <a:pt x="2" y="224"/>
                              </a:lnTo>
                              <a:lnTo>
                                <a:pt x="9" y="241"/>
                              </a:lnTo>
                              <a:lnTo>
                                <a:pt x="26" y="260"/>
                              </a:lnTo>
                              <a:lnTo>
                                <a:pt x="49" y="272"/>
                              </a:lnTo>
                              <a:lnTo>
                                <a:pt x="99" y="281"/>
                              </a:lnTo>
                              <a:lnTo>
                                <a:pt x="264" y="343"/>
                              </a:lnTo>
                              <a:lnTo>
                                <a:pt x="285" y="340"/>
                              </a:lnTo>
                              <a:lnTo>
                                <a:pt x="304" y="345"/>
                              </a:lnTo>
                              <a:lnTo>
                                <a:pt x="319" y="352"/>
                              </a:lnTo>
                              <a:lnTo>
                                <a:pt x="323" y="354"/>
                              </a:lnTo>
                              <a:lnTo>
                                <a:pt x="327" y="361"/>
                              </a:lnTo>
                              <a:lnTo>
                                <a:pt x="327" y="371"/>
                              </a:lnTo>
                              <a:lnTo>
                                <a:pt x="312" y="372"/>
                              </a:lnTo>
                              <a:lnTo>
                                <a:pt x="295" y="371"/>
                              </a:lnTo>
                              <a:lnTo>
                                <a:pt x="272" y="367"/>
                              </a:lnTo>
                              <a:lnTo>
                                <a:pt x="272" y="377"/>
                              </a:lnTo>
                              <a:lnTo>
                                <a:pt x="279" y="388"/>
                              </a:lnTo>
                              <a:lnTo>
                                <a:pt x="297" y="397"/>
                              </a:lnTo>
                              <a:lnTo>
                                <a:pt x="347" y="404"/>
                              </a:lnTo>
                              <a:lnTo>
                                <a:pt x="386" y="406"/>
                              </a:lnTo>
                              <a:lnTo>
                                <a:pt x="425" y="410"/>
                              </a:lnTo>
                              <a:lnTo>
                                <a:pt x="464" y="420"/>
                              </a:lnTo>
                              <a:lnTo>
                                <a:pt x="519" y="438"/>
                              </a:lnTo>
                              <a:lnTo>
                                <a:pt x="566" y="456"/>
                              </a:lnTo>
                              <a:lnTo>
                                <a:pt x="583" y="472"/>
                              </a:lnTo>
                              <a:lnTo>
                                <a:pt x="732" y="435"/>
                              </a:lnTo>
                              <a:lnTo>
                                <a:pt x="793" y="330"/>
                              </a:lnTo>
                              <a:lnTo>
                                <a:pt x="771" y="303"/>
                              </a:lnTo>
                              <a:lnTo>
                                <a:pt x="771" y="229"/>
                              </a:lnTo>
                              <a:lnTo>
                                <a:pt x="775" y="166"/>
                              </a:lnTo>
                              <a:lnTo>
                                <a:pt x="774" y="135"/>
                              </a:lnTo>
                              <a:lnTo>
                                <a:pt x="766" y="112"/>
                              </a:lnTo>
                              <a:lnTo>
                                <a:pt x="755" y="90"/>
                              </a:lnTo>
                              <a:lnTo>
                                <a:pt x="743" y="73"/>
                              </a:lnTo>
                              <a:lnTo>
                                <a:pt x="728" y="58"/>
                              </a:lnTo>
                              <a:lnTo>
                                <a:pt x="705" y="42"/>
                              </a:lnTo>
                              <a:lnTo>
                                <a:pt x="680" y="28"/>
                              </a:lnTo>
                              <a:lnTo>
                                <a:pt x="618" y="6"/>
                              </a:lnTo>
                              <a:lnTo>
                                <a:pt x="583" y="0"/>
                              </a:lnTo>
                              <a:lnTo>
                                <a:pt x="548" y="2"/>
                              </a:lnTo>
                              <a:lnTo>
                                <a:pt x="521" y="6"/>
                              </a:lnTo>
                              <a:lnTo>
                                <a:pt x="501" y="11"/>
                              </a:lnTo>
                              <a:lnTo>
                                <a:pt x="476" y="23"/>
                              </a:lnTo>
                              <a:lnTo>
                                <a:pt x="444" y="39"/>
                              </a:lnTo>
                              <a:lnTo>
                                <a:pt x="421" y="37"/>
                              </a:lnTo>
                              <a:lnTo>
                                <a:pt x="383" y="36"/>
                              </a:lnTo>
                              <a:lnTo>
                                <a:pt x="415" y="60"/>
                              </a:lnTo>
                              <a:lnTo>
                                <a:pt x="407" y="77"/>
                              </a:lnTo>
                              <a:lnTo>
                                <a:pt x="383" y="96"/>
                              </a:lnTo>
                              <a:lnTo>
                                <a:pt x="363" y="116"/>
                              </a:lnTo>
                              <a:lnTo>
                                <a:pt x="332" y="130"/>
                              </a:lnTo>
                              <a:lnTo>
                                <a:pt x="301" y="147"/>
                              </a:lnTo>
                              <a:lnTo>
                                <a:pt x="279" y="162"/>
                              </a:lnTo>
                              <a:lnTo>
                                <a:pt x="253" y="179"/>
                              </a:lnTo>
                              <a:lnTo>
                                <a:pt x="237" y="193"/>
                              </a:lnTo>
                              <a:lnTo>
                                <a:pt x="225" y="211"/>
                              </a:lnTo>
                              <a:lnTo>
                                <a:pt x="212" y="233"/>
                              </a:lnTo>
                              <a:lnTo>
                                <a:pt x="217" y="180"/>
                              </a:lnTo>
                              <a:lnTo>
                                <a:pt x="209" y="167"/>
                              </a:lnTo>
                              <a:lnTo>
                                <a:pt x="197" y="167"/>
                              </a:lnTo>
                              <a:lnTo>
                                <a:pt x="183" y="171"/>
                              </a:lnTo>
                              <a:lnTo>
                                <a:pt x="166" y="180"/>
                              </a:lnTo>
                              <a:lnTo>
                                <a:pt x="144" y="193"/>
                              </a:lnTo>
                              <a:lnTo>
                                <a:pt x="150" y="177"/>
                              </a:lnTo>
                              <a:lnTo>
                                <a:pt x="154" y="166"/>
                              </a:lnTo>
                              <a:lnTo>
                                <a:pt x="148" y="154"/>
                              </a:lnTo>
                              <a:lnTo>
                                <a:pt x="142" y="147"/>
                              </a:lnTo>
                              <a:lnTo>
                                <a:pt x="95" y="136"/>
                              </a:lnTo>
                            </a:path>
                          </a:pathLst>
                        </a:custGeom>
                        <a:solidFill>
                          <a:srgbClr val="CC9900"/>
                        </a:solidFill>
                        <a:ln w="12700" cap="rnd">
                          <a:solidFill>
                            <a:srgbClr val="996633"/>
                          </a:solidFill>
                          <a:round/>
                          <a:headEnd/>
                          <a:tailEnd/>
                        </a:ln>
                      </p:spPr>
                      <p:txBody>
                        <a:bodyPr/>
                        <a:lstStyle/>
                        <a:p>
                          <a:endParaRPr lang="es-ES"/>
                        </a:p>
                      </p:txBody>
                    </p:sp>
                  </p:grpSp>
                  <p:grpSp>
                    <p:nvGrpSpPr>
                      <p:cNvPr id="12322" name="Group 15"/>
                      <p:cNvGrpSpPr>
                        <a:grpSpLocks noChangeAspect="1"/>
                      </p:cNvGrpSpPr>
                      <p:nvPr/>
                    </p:nvGrpSpPr>
                    <p:grpSpPr bwMode="auto">
                      <a:xfrm>
                        <a:off x="1571" y="1695"/>
                        <a:ext cx="132" cy="82"/>
                        <a:chOff x="1571" y="1695"/>
                        <a:chExt cx="132" cy="82"/>
                      </a:xfrm>
                    </p:grpSpPr>
                    <p:sp>
                      <p:nvSpPr>
                        <p:cNvPr id="12331" name="Freeform 16"/>
                        <p:cNvSpPr>
                          <a:spLocks noChangeAspect="1"/>
                        </p:cNvSpPr>
                        <p:nvPr/>
                      </p:nvSpPr>
                      <p:spPr bwMode="auto">
                        <a:xfrm>
                          <a:off x="1571" y="1695"/>
                          <a:ext cx="132" cy="82"/>
                        </a:xfrm>
                        <a:custGeom>
                          <a:avLst/>
                          <a:gdLst>
                            <a:gd name="T0" fmla="*/ 48 w 132"/>
                            <a:gd name="T1" fmla="*/ 0 h 82"/>
                            <a:gd name="T2" fmla="*/ 29 w 132"/>
                            <a:gd name="T3" fmla="*/ 2 h 82"/>
                            <a:gd name="T4" fmla="*/ 17 w 132"/>
                            <a:gd name="T5" fmla="*/ 7 h 82"/>
                            <a:gd name="T6" fmla="*/ 8 w 132"/>
                            <a:gd name="T7" fmla="*/ 15 h 82"/>
                            <a:gd name="T8" fmla="*/ 1 w 132"/>
                            <a:gd name="T9" fmla="*/ 25 h 82"/>
                            <a:gd name="T10" fmla="*/ 0 w 132"/>
                            <a:gd name="T11" fmla="*/ 38 h 82"/>
                            <a:gd name="T12" fmla="*/ 6 w 132"/>
                            <a:gd name="T13" fmla="*/ 51 h 82"/>
                            <a:gd name="T14" fmla="*/ 12 w 132"/>
                            <a:gd name="T15" fmla="*/ 60 h 82"/>
                            <a:gd name="T16" fmla="*/ 29 w 132"/>
                            <a:gd name="T17" fmla="*/ 73 h 82"/>
                            <a:gd name="T18" fmla="*/ 56 w 132"/>
                            <a:gd name="T19" fmla="*/ 81 h 82"/>
                            <a:gd name="T20" fmla="*/ 85 w 132"/>
                            <a:gd name="T21" fmla="*/ 78 h 82"/>
                            <a:gd name="T22" fmla="*/ 105 w 132"/>
                            <a:gd name="T23" fmla="*/ 69 h 82"/>
                            <a:gd name="T24" fmla="*/ 117 w 132"/>
                            <a:gd name="T25" fmla="*/ 57 h 82"/>
                            <a:gd name="T26" fmla="*/ 125 w 132"/>
                            <a:gd name="T27" fmla="*/ 42 h 82"/>
                            <a:gd name="T28" fmla="*/ 131 w 132"/>
                            <a:gd name="T29" fmla="*/ 25 h 82"/>
                            <a:gd name="T30" fmla="*/ 116 w 132"/>
                            <a:gd name="T31" fmla="*/ 9 h 82"/>
                            <a:gd name="T32" fmla="*/ 86 w 132"/>
                            <a:gd name="T33" fmla="*/ 1 h 82"/>
                            <a:gd name="T34" fmla="*/ 64 w 132"/>
                            <a:gd name="T35" fmla="*/ 0 h 82"/>
                            <a:gd name="T36" fmla="*/ 48 w 132"/>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82"/>
                            <a:gd name="T59" fmla="*/ 132 w 132"/>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82">
                              <a:moveTo>
                                <a:pt x="48" y="0"/>
                              </a:moveTo>
                              <a:lnTo>
                                <a:pt x="29" y="2"/>
                              </a:lnTo>
                              <a:lnTo>
                                <a:pt x="17" y="7"/>
                              </a:lnTo>
                              <a:lnTo>
                                <a:pt x="8" y="15"/>
                              </a:lnTo>
                              <a:lnTo>
                                <a:pt x="1" y="25"/>
                              </a:lnTo>
                              <a:lnTo>
                                <a:pt x="0" y="38"/>
                              </a:lnTo>
                              <a:lnTo>
                                <a:pt x="6" y="51"/>
                              </a:lnTo>
                              <a:lnTo>
                                <a:pt x="12" y="60"/>
                              </a:lnTo>
                              <a:lnTo>
                                <a:pt x="29" y="73"/>
                              </a:lnTo>
                              <a:lnTo>
                                <a:pt x="56" y="81"/>
                              </a:lnTo>
                              <a:lnTo>
                                <a:pt x="85" y="78"/>
                              </a:lnTo>
                              <a:lnTo>
                                <a:pt x="105" y="69"/>
                              </a:lnTo>
                              <a:lnTo>
                                <a:pt x="117" y="57"/>
                              </a:lnTo>
                              <a:lnTo>
                                <a:pt x="125" y="42"/>
                              </a:lnTo>
                              <a:lnTo>
                                <a:pt x="131" y="25"/>
                              </a:lnTo>
                              <a:lnTo>
                                <a:pt x="116" y="9"/>
                              </a:lnTo>
                              <a:lnTo>
                                <a:pt x="86" y="1"/>
                              </a:lnTo>
                              <a:lnTo>
                                <a:pt x="64" y="0"/>
                              </a:lnTo>
                              <a:lnTo>
                                <a:pt x="48" y="0"/>
                              </a:lnTo>
                            </a:path>
                          </a:pathLst>
                        </a:custGeom>
                        <a:solidFill>
                          <a:srgbClr val="CC9900"/>
                        </a:solidFill>
                        <a:ln w="12700" cap="rnd">
                          <a:solidFill>
                            <a:srgbClr val="996633"/>
                          </a:solidFill>
                          <a:round/>
                          <a:headEnd/>
                          <a:tailEnd/>
                        </a:ln>
                      </p:spPr>
                      <p:txBody>
                        <a:bodyPr/>
                        <a:lstStyle/>
                        <a:p>
                          <a:endParaRPr lang="es-ES"/>
                        </a:p>
                      </p:txBody>
                    </p:sp>
                    <p:sp>
                      <p:nvSpPr>
                        <p:cNvPr id="12332" name="Freeform 17"/>
                        <p:cNvSpPr>
                          <a:spLocks noChangeAspect="1"/>
                        </p:cNvSpPr>
                        <p:nvPr/>
                      </p:nvSpPr>
                      <p:spPr bwMode="auto">
                        <a:xfrm>
                          <a:off x="1606" y="1708"/>
                          <a:ext cx="75" cy="58"/>
                        </a:xfrm>
                        <a:custGeom>
                          <a:avLst/>
                          <a:gdLst>
                            <a:gd name="T0" fmla="*/ 15 w 75"/>
                            <a:gd name="T1" fmla="*/ 0 h 58"/>
                            <a:gd name="T2" fmla="*/ 5 w 75"/>
                            <a:gd name="T3" fmla="*/ 5 h 58"/>
                            <a:gd name="T4" fmla="*/ 0 w 75"/>
                            <a:gd name="T5" fmla="*/ 12 h 58"/>
                            <a:gd name="T6" fmla="*/ 0 w 75"/>
                            <a:gd name="T7" fmla="*/ 21 h 58"/>
                            <a:gd name="T8" fmla="*/ 5 w 75"/>
                            <a:gd name="T9" fmla="*/ 30 h 58"/>
                            <a:gd name="T10" fmla="*/ 15 w 75"/>
                            <a:gd name="T11" fmla="*/ 40 h 58"/>
                            <a:gd name="T12" fmla="*/ 28 w 75"/>
                            <a:gd name="T13" fmla="*/ 49 h 58"/>
                            <a:gd name="T14" fmla="*/ 43 w 75"/>
                            <a:gd name="T15" fmla="*/ 57 h 58"/>
                            <a:gd name="T16" fmla="*/ 58 w 75"/>
                            <a:gd name="T17" fmla="*/ 51 h 58"/>
                            <a:gd name="T18" fmla="*/ 72 w 75"/>
                            <a:gd name="T19" fmla="*/ 43 h 58"/>
                            <a:gd name="T20" fmla="*/ 74 w 75"/>
                            <a:gd name="T21" fmla="*/ 29 h 58"/>
                            <a:gd name="T22" fmla="*/ 72 w 75"/>
                            <a:gd name="T23" fmla="*/ 16 h 58"/>
                            <a:gd name="T24" fmla="*/ 64 w 75"/>
                            <a:gd name="T25" fmla="*/ 10 h 58"/>
                            <a:gd name="T26" fmla="*/ 53 w 75"/>
                            <a:gd name="T27" fmla="*/ 3 h 58"/>
                            <a:gd name="T28" fmla="*/ 41 w 75"/>
                            <a:gd name="T29" fmla="*/ 0 h 58"/>
                            <a:gd name="T30" fmla="*/ 15 w 75"/>
                            <a:gd name="T31" fmla="*/ 0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58"/>
                            <a:gd name="T50" fmla="*/ 75 w 75"/>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58">
                              <a:moveTo>
                                <a:pt x="15" y="0"/>
                              </a:moveTo>
                              <a:lnTo>
                                <a:pt x="5" y="5"/>
                              </a:lnTo>
                              <a:lnTo>
                                <a:pt x="0" y="12"/>
                              </a:lnTo>
                              <a:lnTo>
                                <a:pt x="0" y="21"/>
                              </a:lnTo>
                              <a:lnTo>
                                <a:pt x="5" y="30"/>
                              </a:lnTo>
                              <a:lnTo>
                                <a:pt x="15" y="40"/>
                              </a:lnTo>
                              <a:lnTo>
                                <a:pt x="28" y="49"/>
                              </a:lnTo>
                              <a:lnTo>
                                <a:pt x="43" y="57"/>
                              </a:lnTo>
                              <a:lnTo>
                                <a:pt x="58" y="51"/>
                              </a:lnTo>
                              <a:lnTo>
                                <a:pt x="72" y="43"/>
                              </a:lnTo>
                              <a:lnTo>
                                <a:pt x="74" y="29"/>
                              </a:lnTo>
                              <a:lnTo>
                                <a:pt x="72" y="16"/>
                              </a:lnTo>
                              <a:lnTo>
                                <a:pt x="64" y="10"/>
                              </a:lnTo>
                              <a:lnTo>
                                <a:pt x="53" y="3"/>
                              </a:lnTo>
                              <a:lnTo>
                                <a:pt x="41" y="0"/>
                              </a:lnTo>
                              <a:lnTo>
                                <a:pt x="15" y="0"/>
                              </a:lnTo>
                            </a:path>
                          </a:pathLst>
                        </a:custGeom>
                        <a:solidFill>
                          <a:srgbClr val="CC9900"/>
                        </a:solidFill>
                        <a:ln w="12700" cap="rnd">
                          <a:solidFill>
                            <a:srgbClr val="996633"/>
                          </a:solidFill>
                          <a:round/>
                          <a:headEnd/>
                          <a:tailEnd/>
                        </a:ln>
                      </p:spPr>
                      <p:txBody>
                        <a:bodyPr/>
                        <a:lstStyle/>
                        <a:p>
                          <a:endParaRPr lang="es-ES"/>
                        </a:p>
                      </p:txBody>
                    </p:sp>
                  </p:grpSp>
                  <p:grpSp>
                    <p:nvGrpSpPr>
                      <p:cNvPr id="12323" name="Group 18"/>
                      <p:cNvGrpSpPr>
                        <a:grpSpLocks noChangeAspect="1"/>
                      </p:cNvGrpSpPr>
                      <p:nvPr/>
                    </p:nvGrpSpPr>
                    <p:grpSpPr bwMode="auto">
                      <a:xfrm>
                        <a:off x="1851" y="1696"/>
                        <a:ext cx="129" cy="132"/>
                        <a:chOff x="1851" y="1696"/>
                        <a:chExt cx="129" cy="132"/>
                      </a:xfrm>
                    </p:grpSpPr>
                    <p:sp>
                      <p:nvSpPr>
                        <p:cNvPr id="12327" name="Oval 19"/>
                        <p:cNvSpPr>
                          <a:spLocks noChangeAspect="1" noChangeArrowheads="1"/>
                        </p:cNvSpPr>
                        <p:nvPr/>
                      </p:nvSpPr>
                      <p:spPr bwMode="auto">
                        <a:xfrm>
                          <a:off x="1872" y="1767"/>
                          <a:ext cx="95" cy="60"/>
                        </a:xfrm>
                        <a:prstGeom prst="ellipse">
                          <a:avLst/>
                        </a:prstGeom>
                        <a:solidFill>
                          <a:srgbClr val="CC9900"/>
                        </a:solidFill>
                        <a:ln w="12700">
                          <a:solidFill>
                            <a:srgbClr val="996633"/>
                          </a:solidFill>
                          <a:round/>
                          <a:headEnd/>
                          <a:tailEnd/>
                        </a:ln>
                      </p:spPr>
                      <p:txBody>
                        <a:bodyPr wrap="none" anchor="ctr"/>
                        <a:lstStyle/>
                        <a:p>
                          <a:endParaRPr lang="es-ES"/>
                        </a:p>
                      </p:txBody>
                    </p:sp>
                    <p:sp>
                      <p:nvSpPr>
                        <p:cNvPr id="12328" name="Arc 20"/>
                        <p:cNvSpPr>
                          <a:spLocks noChangeAspect="1"/>
                        </p:cNvSpPr>
                        <p:nvPr/>
                      </p:nvSpPr>
                      <p:spPr bwMode="auto">
                        <a:xfrm>
                          <a:off x="1851" y="1696"/>
                          <a:ext cx="109" cy="129"/>
                        </a:xfrm>
                        <a:custGeom>
                          <a:avLst/>
                          <a:gdLst>
                            <a:gd name="T0" fmla="*/ 0 w 36350"/>
                            <a:gd name="T1" fmla="*/ 0 h 43109"/>
                            <a:gd name="T2" fmla="*/ 0 w 36350"/>
                            <a:gd name="T3" fmla="*/ 0 h 43109"/>
                            <a:gd name="T4" fmla="*/ 0 w 36350"/>
                            <a:gd name="T5" fmla="*/ 0 h 43109"/>
                            <a:gd name="T6" fmla="*/ 0 60000 65536"/>
                            <a:gd name="T7" fmla="*/ 0 60000 65536"/>
                            <a:gd name="T8" fmla="*/ 0 60000 65536"/>
                            <a:gd name="T9" fmla="*/ 0 w 36350"/>
                            <a:gd name="T10" fmla="*/ 0 h 43109"/>
                            <a:gd name="T11" fmla="*/ 36350 w 36350"/>
                            <a:gd name="T12" fmla="*/ 43109 h 43109"/>
                          </a:gdLst>
                          <a:ahLst/>
                          <a:cxnLst>
                            <a:cxn ang="T6">
                              <a:pos x="T0" y="T1"/>
                            </a:cxn>
                            <a:cxn ang="T7">
                              <a:pos x="T2" y="T3"/>
                            </a:cxn>
                            <a:cxn ang="T8">
                              <a:pos x="T4" y="T5"/>
                            </a:cxn>
                          </a:cxnLst>
                          <a:rect l="T9" t="T10" r="T11" b="T12"/>
                          <a:pathLst>
                            <a:path w="36350" h="43109" fill="none" extrusionOk="0">
                              <a:moveTo>
                                <a:pt x="36350" y="37288"/>
                              </a:moveTo>
                              <a:cubicBezTo>
                                <a:pt x="32349" y="41028"/>
                                <a:pt x="27076" y="43108"/>
                                <a:pt x="21600" y="43109"/>
                              </a:cubicBezTo>
                              <a:cubicBezTo>
                                <a:pt x="9670" y="43109"/>
                                <a:pt x="0" y="33438"/>
                                <a:pt x="0" y="21509"/>
                              </a:cubicBezTo>
                              <a:cubicBezTo>
                                <a:pt x="-1" y="10348"/>
                                <a:pt x="8501" y="1025"/>
                                <a:pt x="19615" y="0"/>
                              </a:cubicBezTo>
                            </a:path>
                            <a:path w="36350" h="43109" stroke="0" extrusionOk="0">
                              <a:moveTo>
                                <a:pt x="36350" y="37288"/>
                              </a:moveTo>
                              <a:cubicBezTo>
                                <a:pt x="32349" y="41028"/>
                                <a:pt x="27076" y="43108"/>
                                <a:pt x="21600" y="43109"/>
                              </a:cubicBezTo>
                              <a:cubicBezTo>
                                <a:pt x="9670" y="43109"/>
                                <a:pt x="0" y="33438"/>
                                <a:pt x="0" y="21509"/>
                              </a:cubicBezTo>
                              <a:cubicBezTo>
                                <a:pt x="-1" y="10348"/>
                                <a:pt x="8501" y="1025"/>
                                <a:pt x="19615" y="0"/>
                              </a:cubicBezTo>
                              <a:lnTo>
                                <a:pt x="21600" y="21509"/>
                              </a:lnTo>
                              <a:close/>
                            </a:path>
                          </a:pathLst>
                        </a:custGeom>
                        <a:solidFill>
                          <a:srgbClr val="CC9900"/>
                        </a:solidFill>
                        <a:ln w="12700" cap="rnd">
                          <a:solidFill>
                            <a:srgbClr val="996633"/>
                          </a:solidFill>
                          <a:round/>
                          <a:headEnd/>
                          <a:tailEnd/>
                        </a:ln>
                      </p:spPr>
                      <p:txBody>
                        <a:bodyPr/>
                        <a:lstStyle/>
                        <a:p>
                          <a:endParaRPr lang="es-ES"/>
                        </a:p>
                      </p:txBody>
                    </p:sp>
                    <p:sp>
                      <p:nvSpPr>
                        <p:cNvPr id="12329" name="Arc 21"/>
                        <p:cNvSpPr>
                          <a:spLocks noChangeAspect="1"/>
                        </p:cNvSpPr>
                        <p:nvPr/>
                      </p:nvSpPr>
                      <p:spPr bwMode="auto">
                        <a:xfrm>
                          <a:off x="1859" y="1722"/>
                          <a:ext cx="45" cy="4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763" y="17281"/>
                              </a:moveTo>
                              <a:cubicBezTo>
                                <a:pt x="43053" y="18702"/>
                                <a:pt x="43200" y="20149"/>
                                <a:pt x="43200" y="21600"/>
                              </a:cubicBezTo>
                              <a:cubicBezTo>
                                <a:pt x="43200" y="33529"/>
                                <a:pt x="33529" y="43200"/>
                                <a:pt x="21600" y="43200"/>
                              </a:cubicBezTo>
                              <a:cubicBezTo>
                                <a:pt x="9670" y="43200"/>
                                <a:pt x="0" y="33529"/>
                                <a:pt x="0" y="21600"/>
                              </a:cubicBezTo>
                              <a:cubicBezTo>
                                <a:pt x="0" y="9670"/>
                                <a:pt x="9670" y="0"/>
                                <a:pt x="21600" y="0"/>
                              </a:cubicBezTo>
                              <a:cubicBezTo>
                                <a:pt x="22554" y="-1"/>
                                <a:pt x="23508" y="63"/>
                                <a:pt x="24454" y="189"/>
                              </a:cubicBezTo>
                            </a:path>
                            <a:path w="43200" h="43200" stroke="0" extrusionOk="0">
                              <a:moveTo>
                                <a:pt x="42763" y="17281"/>
                              </a:moveTo>
                              <a:cubicBezTo>
                                <a:pt x="43053" y="18702"/>
                                <a:pt x="43200" y="20149"/>
                                <a:pt x="43200" y="21600"/>
                              </a:cubicBezTo>
                              <a:cubicBezTo>
                                <a:pt x="43200" y="33529"/>
                                <a:pt x="33529" y="43200"/>
                                <a:pt x="21600" y="43200"/>
                              </a:cubicBezTo>
                              <a:cubicBezTo>
                                <a:pt x="9670" y="43200"/>
                                <a:pt x="0" y="33529"/>
                                <a:pt x="0" y="21600"/>
                              </a:cubicBezTo>
                              <a:cubicBezTo>
                                <a:pt x="0" y="9670"/>
                                <a:pt x="9670" y="0"/>
                                <a:pt x="21600" y="0"/>
                              </a:cubicBezTo>
                              <a:cubicBezTo>
                                <a:pt x="22554" y="-1"/>
                                <a:pt x="23508" y="63"/>
                                <a:pt x="24454" y="189"/>
                              </a:cubicBezTo>
                              <a:lnTo>
                                <a:pt x="21600" y="21600"/>
                              </a:lnTo>
                              <a:close/>
                            </a:path>
                          </a:pathLst>
                        </a:custGeom>
                        <a:solidFill>
                          <a:srgbClr val="CC9900"/>
                        </a:solidFill>
                        <a:ln w="12700" cap="rnd">
                          <a:solidFill>
                            <a:srgbClr val="996633"/>
                          </a:solidFill>
                          <a:round/>
                          <a:headEnd/>
                          <a:tailEnd/>
                        </a:ln>
                      </p:spPr>
                      <p:txBody>
                        <a:bodyPr/>
                        <a:lstStyle/>
                        <a:p>
                          <a:endParaRPr lang="es-ES"/>
                        </a:p>
                      </p:txBody>
                    </p:sp>
                    <p:sp>
                      <p:nvSpPr>
                        <p:cNvPr id="12330" name="Arc 22"/>
                        <p:cNvSpPr>
                          <a:spLocks noChangeAspect="1"/>
                        </p:cNvSpPr>
                        <p:nvPr/>
                      </p:nvSpPr>
                      <p:spPr bwMode="auto">
                        <a:xfrm>
                          <a:off x="1877" y="1696"/>
                          <a:ext cx="103" cy="132"/>
                        </a:xfrm>
                        <a:custGeom>
                          <a:avLst/>
                          <a:gdLst>
                            <a:gd name="T0" fmla="*/ 0 w 32420"/>
                            <a:gd name="T1" fmla="*/ 0 h 39198"/>
                            <a:gd name="T2" fmla="*/ 0 w 32420"/>
                            <a:gd name="T3" fmla="*/ 0 h 39198"/>
                            <a:gd name="T4" fmla="*/ 0 w 32420"/>
                            <a:gd name="T5" fmla="*/ 0 h 39198"/>
                            <a:gd name="T6" fmla="*/ 0 60000 65536"/>
                            <a:gd name="T7" fmla="*/ 0 60000 65536"/>
                            <a:gd name="T8" fmla="*/ 0 60000 65536"/>
                            <a:gd name="T9" fmla="*/ 0 w 32420"/>
                            <a:gd name="T10" fmla="*/ 0 h 39198"/>
                            <a:gd name="T11" fmla="*/ 32420 w 32420"/>
                            <a:gd name="T12" fmla="*/ 39198 h 39198"/>
                          </a:gdLst>
                          <a:ahLst/>
                          <a:cxnLst>
                            <a:cxn ang="T6">
                              <a:pos x="T0" y="T1"/>
                            </a:cxn>
                            <a:cxn ang="T7">
                              <a:pos x="T2" y="T3"/>
                            </a:cxn>
                            <a:cxn ang="T8">
                              <a:pos x="T4" y="T5"/>
                            </a:cxn>
                          </a:cxnLst>
                          <a:rect l="T9" t="T10" r="T11" b="T12"/>
                          <a:pathLst>
                            <a:path w="32420" h="39198" fill="none" extrusionOk="0">
                              <a:moveTo>
                                <a:pt x="-1" y="2905"/>
                              </a:moveTo>
                              <a:cubicBezTo>
                                <a:pt x="3288" y="1002"/>
                                <a:pt x="7020" y="-1"/>
                                <a:pt x="10820" y="0"/>
                              </a:cubicBezTo>
                              <a:cubicBezTo>
                                <a:pt x="22749" y="0"/>
                                <a:pt x="32420" y="9670"/>
                                <a:pt x="32420" y="21600"/>
                              </a:cubicBezTo>
                              <a:cubicBezTo>
                                <a:pt x="32420" y="28588"/>
                                <a:pt x="29038" y="35145"/>
                                <a:pt x="23344" y="39198"/>
                              </a:cubicBezTo>
                            </a:path>
                            <a:path w="32420" h="39198" stroke="0" extrusionOk="0">
                              <a:moveTo>
                                <a:pt x="-1" y="2905"/>
                              </a:moveTo>
                              <a:cubicBezTo>
                                <a:pt x="3288" y="1002"/>
                                <a:pt x="7020" y="-1"/>
                                <a:pt x="10820" y="0"/>
                              </a:cubicBezTo>
                              <a:cubicBezTo>
                                <a:pt x="22749" y="0"/>
                                <a:pt x="32420" y="9670"/>
                                <a:pt x="32420" y="21600"/>
                              </a:cubicBezTo>
                              <a:cubicBezTo>
                                <a:pt x="32420" y="28588"/>
                                <a:pt x="29038" y="35145"/>
                                <a:pt x="23344" y="39198"/>
                              </a:cubicBezTo>
                              <a:lnTo>
                                <a:pt x="10820" y="21600"/>
                              </a:lnTo>
                              <a:close/>
                            </a:path>
                          </a:pathLst>
                        </a:custGeom>
                        <a:solidFill>
                          <a:srgbClr val="CC9900"/>
                        </a:solidFill>
                        <a:ln w="12700" cap="rnd">
                          <a:solidFill>
                            <a:srgbClr val="996633"/>
                          </a:solidFill>
                          <a:round/>
                          <a:headEnd/>
                          <a:tailEnd/>
                        </a:ln>
                      </p:spPr>
                      <p:txBody>
                        <a:bodyPr/>
                        <a:lstStyle/>
                        <a:p>
                          <a:endParaRPr lang="es-ES"/>
                        </a:p>
                      </p:txBody>
                    </p:sp>
                  </p:grpSp>
                  <p:grpSp>
                    <p:nvGrpSpPr>
                      <p:cNvPr id="12324" name="Group 23"/>
                      <p:cNvGrpSpPr>
                        <a:grpSpLocks noChangeAspect="1"/>
                      </p:cNvGrpSpPr>
                      <p:nvPr/>
                    </p:nvGrpSpPr>
                    <p:grpSpPr bwMode="auto">
                      <a:xfrm>
                        <a:off x="2118" y="1501"/>
                        <a:ext cx="196" cy="451"/>
                        <a:chOff x="2118" y="1501"/>
                        <a:chExt cx="196" cy="451"/>
                      </a:xfrm>
                    </p:grpSpPr>
                    <p:sp>
                      <p:nvSpPr>
                        <p:cNvPr id="12325" name="Freeform 24"/>
                        <p:cNvSpPr>
                          <a:spLocks noChangeAspect="1"/>
                        </p:cNvSpPr>
                        <p:nvPr/>
                      </p:nvSpPr>
                      <p:spPr bwMode="auto">
                        <a:xfrm>
                          <a:off x="2122" y="1510"/>
                          <a:ext cx="176" cy="432"/>
                        </a:xfrm>
                        <a:custGeom>
                          <a:avLst/>
                          <a:gdLst>
                            <a:gd name="T0" fmla="*/ 0 w 176"/>
                            <a:gd name="T1" fmla="*/ 109 h 432"/>
                            <a:gd name="T2" fmla="*/ 8 w 176"/>
                            <a:gd name="T3" fmla="*/ 32 h 432"/>
                            <a:gd name="T4" fmla="*/ 18 w 176"/>
                            <a:gd name="T5" fmla="*/ 9 h 432"/>
                            <a:gd name="T6" fmla="*/ 41 w 176"/>
                            <a:gd name="T7" fmla="*/ 0 h 432"/>
                            <a:gd name="T8" fmla="*/ 64 w 176"/>
                            <a:gd name="T9" fmla="*/ 9 h 432"/>
                            <a:gd name="T10" fmla="*/ 84 w 176"/>
                            <a:gd name="T11" fmla="*/ 27 h 432"/>
                            <a:gd name="T12" fmla="*/ 145 w 176"/>
                            <a:gd name="T13" fmla="*/ 136 h 432"/>
                            <a:gd name="T14" fmla="*/ 164 w 176"/>
                            <a:gd name="T15" fmla="*/ 187 h 432"/>
                            <a:gd name="T16" fmla="*/ 175 w 176"/>
                            <a:gd name="T17" fmla="*/ 267 h 432"/>
                            <a:gd name="T18" fmla="*/ 170 w 176"/>
                            <a:gd name="T19" fmla="*/ 333 h 432"/>
                            <a:gd name="T20" fmla="*/ 156 w 176"/>
                            <a:gd name="T21" fmla="*/ 387 h 432"/>
                            <a:gd name="T22" fmla="*/ 102 w 176"/>
                            <a:gd name="T23" fmla="*/ 423 h 432"/>
                            <a:gd name="T24" fmla="*/ 66 w 176"/>
                            <a:gd name="T25" fmla="*/ 431 h 432"/>
                            <a:gd name="T26" fmla="*/ 45 w 176"/>
                            <a:gd name="T27" fmla="*/ 405 h 432"/>
                            <a:gd name="T28" fmla="*/ 33 w 176"/>
                            <a:gd name="T29" fmla="*/ 369 h 432"/>
                            <a:gd name="T30" fmla="*/ 17 w 176"/>
                            <a:gd name="T31" fmla="*/ 335 h 432"/>
                            <a:gd name="T32" fmla="*/ 0 w 176"/>
                            <a:gd name="T33" fmla="*/ 109 h 4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432"/>
                            <a:gd name="T53" fmla="*/ 176 w 176"/>
                            <a:gd name="T54" fmla="*/ 432 h 4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432">
                              <a:moveTo>
                                <a:pt x="0" y="109"/>
                              </a:moveTo>
                              <a:lnTo>
                                <a:pt x="8" y="32"/>
                              </a:lnTo>
                              <a:lnTo>
                                <a:pt x="18" y="9"/>
                              </a:lnTo>
                              <a:lnTo>
                                <a:pt x="41" y="0"/>
                              </a:lnTo>
                              <a:lnTo>
                                <a:pt x="64" y="9"/>
                              </a:lnTo>
                              <a:lnTo>
                                <a:pt x="84" y="27"/>
                              </a:lnTo>
                              <a:lnTo>
                                <a:pt x="145" y="136"/>
                              </a:lnTo>
                              <a:lnTo>
                                <a:pt x="164" y="187"/>
                              </a:lnTo>
                              <a:lnTo>
                                <a:pt x="175" y="267"/>
                              </a:lnTo>
                              <a:lnTo>
                                <a:pt x="170" y="333"/>
                              </a:lnTo>
                              <a:lnTo>
                                <a:pt x="156" y="387"/>
                              </a:lnTo>
                              <a:lnTo>
                                <a:pt x="102" y="423"/>
                              </a:lnTo>
                              <a:lnTo>
                                <a:pt x="66" y="431"/>
                              </a:lnTo>
                              <a:lnTo>
                                <a:pt x="45" y="405"/>
                              </a:lnTo>
                              <a:lnTo>
                                <a:pt x="33" y="369"/>
                              </a:lnTo>
                              <a:lnTo>
                                <a:pt x="17" y="335"/>
                              </a:lnTo>
                              <a:lnTo>
                                <a:pt x="0" y="109"/>
                              </a:lnTo>
                            </a:path>
                          </a:pathLst>
                        </a:custGeom>
                        <a:solidFill>
                          <a:srgbClr val="CC9900"/>
                        </a:solidFill>
                        <a:ln w="12700" cap="rnd">
                          <a:solidFill>
                            <a:srgbClr val="996633"/>
                          </a:solidFill>
                          <a:round/>
                          <a:headEnd/>
                          <a:tailEnd/>
                        </a:ln>
                      </p:spPr>
                      <p:txBody>
                        <a:bodyPr/>
                        <a:lstStyle/>
                        <a:p>
                          <a:endParaRPr lang="es-ES"/>
                        </a:p>
                      </p:txBody>
                    </p:sp>
                    <p:sp>
                      <p:nvSpPr>
                        <p:cNvPr id="12326" name="Freeform 25"/>
                        <p:cNvSpPr>
                          <a:spLocks noChangeAspect="1"/>
                        </p:cNvSpPr>
                        <p:nvPr/>
                      </p:nvSpPr>
                      <p:spPr bwMode="auto">
                        <a:xfrm>
                          <a:off x="2118" y="1501"/>
                          <a:ext cx="196" cy="451"/>
                        </a:xfrm>
                        <a:custGeom>
                          <a:avLst/>
                          <a:gdLst>
                            <a:gd name="T0" fmla="*/ 1 w 196"/>
                            <a:gd name="T1" fmla="*/ 141 h 451"/>
                            <a:gd name="T2" fmla="*/ 0 w 196"/>
                            <a:gd name="T3" fmla="*/ 79 h 451"/>
                            <a:gd name="T4" fmla="*/ 4 w 196"/>
                            <a:gd name="T5" fmla="*/ 33 h 451"/>
                            <a:gd name="T6" fmla="*/ 25 w 196"/>
                            <a:gd name="T7" fmla="*/ 3 h 451"/>
                            <a:gd name="T8" fmla="*/ 69 w 196"/>
                            <a:gd name="T9" fmla="*/ 6 h 451"/>
                            <a:gd name="T10" fmla="*/ 117 w 196"/>
                            <a:gd name="T11" fmla="*/ 63 h 451"/>
                            <a:gd name="T12" fmla="*/ 174 w 196"/>
                            <a:gd name="T13" fmla="*/ 177 h 451"/>
                            <a:gd name="T14" fmla="*/ 193 w 196"/>
                            <a:gd name="T15" fmla="*/ 243 h 451"/>
                            <a:gd name="T16" fmla="*/ 192 w 196"/>
                            <a:gd name="T17" fmla="*/ 346 h 451"/>
                            <a:gd name="T18" fmla="*/ 131 w 196"/>
                            <a:gd name="T19" fmla="*/ 428 h 451"/>
                            <a:gd name="T20" fmla="*/ 60 w 196"/>
                            <a:gd name="T21" fmla="*/ 450 h 451"/>
                            <a:gd name="T22" fmla="*/ 26 w 196"/>
                            <a:gd name="T23" fmla="*/ 361 h 451"/>
                            <a:gd name="T24" fmla="*/ 80 w 196"/>
                            <a:gd name="T25" fmla="*/ 404 h 451"/>
                            <a:gd name="T26" fmla="*/ 106 w 196"/>
                            <a:gd name="T27" fmla="*/ 384 h 451"/>
                            <a:gd name="T28" fmla="*/ 112 w 196"/>
                            <a:gd name="T29" fmla="*/ 346 h 451"/>
                            <a:gd name="T30" fmla="*/ 115 w 196"/>
                            <a:gd name="T31" fmla="*/ 275 h 451"/>
                            <a:gd name="T32" fmla="*/ 108 w 196"/>
                            <a:gd name="T33" fmla="*/ 211 h 451"/>
                            <a:gd name="T34" fmla="*/ 91 w 196"/>
                            <a:gd name="T35" fmla="*/ 144 h 451"/>
                            <a:gd name="T36" fmla="*/ 63 w 196"/>
                            <a:gd name="T37" fmla="*/ 92 h 451"/>
                            <a:gd name="T38" fmla="*/ 40 w 196"/>
                            <a:gd name="T39" fmla="*/ 90 h 451"/>
                            <a:gd name="T40" fmla="*/ 22 w 196"/>
                            <a:gd name="T41" fmla="*/ 107 h 451"/>
                            <a:gd name="T42" fmla="*/ 17 w 196"/>
                            <a:gd name="T43" fmla="*/ 78 h 451"/>
                            <a:gd name="T44" fmla="*/ 36 w 196"/>
                            <a:gd name="T45" fmla="*/ 63 h 451"/>
                            <a:gd name="T46" fmla="*/ 65 w 196"/>
                            <a:gd name="T47" fmla="*/ 63 h 451"/>
                            <a:gd name="T48" fmla="*/ 92 w 196"/>
                            <a:gd name="T49" fmla="*/ 85 h 451"/>
                            <a:gd name="T50" fmla="*/ 117 w 196"/>
                            <a:gd name="T51" fmla="*/ 127 h 451"/>
                            <a:gd name="T52" fmla="*/ 126 w 196"/>
                            <a:gd name="T53" fmla="*/ 172 h 451"/>
                            <a:gd name="T54" fmla="*/ 130 w 196"/>
                            <a:gd name="T55" fmla="*/ 254 h 451"/>
                            <a:gd name="T56" fmla="*/ 117 w 196"/>
                            <a:gd name="T57" fmla="*/ 370 h 451"/>
                            <a:gd name="T58" fmla="*/ 127 w 196"/>
                            <a:gd name="T59" fmla="*/ 412 h 451"/>
                            <a:gd name="T60" fmla="*/ 153 w 196"/>
                            <a:gd name="T61" fmla="*/ 385 h 451"/>
                            <a:gd name="T62" fmla="*/ 160 w 196"/>
                            <a:gd name="T63" fmla="*/ 348 h 451"/>
                            <a:gd name="T64" fmla="*/ 165 w 196"/>
                            <a:gd name="T65" fmla="*/ 288 h 451"/>
                            <a:gd name="T66" fmla="*/ 158 w 196"/>
                            <a:gd name="T67" fmla="*/ 220 h 451"/>
                            <a:gd name="T68" fmla="*/ 130 w 196"/>
                            <a:gd name="T69" fmla="*/ 132 h 451"/>
                            <a:gd name="T70" fmla="*/ 92 w 196"/>
                            <a:gd name="T71" fmla="*/ 59 h 451"/>
                            <a:gd name="T72" fmla="*/ 78 w 196"/>
                            <a:gd name="T73" fmla="*/ 39 h 451"/>
                            <a:gd name="T74" fmla="*/ 45 w 196"/>
                            <a:gd name="T75" fmla="*/ 28 h 451"/>
                            <a:gd name="T76" fmla="*/ 21 w 196"/>
                            <a:gd name="T77" fmla="*/ 50 h 451"/>
                            <a:gd name="T78" fmla="*/ 5 w 196"/>
                            <a:gd name="T79" fmla="*/ 206 h 4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451"/>
                            <a:gd name="T122" fmla="*/ 196 w 196"/>
                            <a:gd name="T123" fmla="*/ 451 h 4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451">
                              <a:moveTo>
                                <a:pt x="5" y="206"/>
                              </a:moveTo>
                              <a:lnTo>
                                <a:pt x="1" y="141"/>
                              </a:lnTo>
                              <a:lnTo>
                                <a:pt x="0" y="108"/>
                              </a:lnTo>
                              <a:lnTo>
                                <a:pt x="0" y="79"/>
                              </a:lnTo>
                              <a:lnTo>
                                <a:pt x="1" y="48"/>
                              </a:lnTo>
                              <a:lnTo>
                                <a:pt x="4" y="33"/>
                              </a:lnTo>
                              <a:lnTo>
                                <a:pt x="12" y="12"/>
                              </a:lnTo>
                              <a:lnTo>
                                <a:pt x="25" y="3"/>
                              </a:lnTo>
                              <a:lnTo>
                                <a:pt x="48" y="0"/>
                              </a:lnTo>
                              <a:lnTo>
                                <a:pt x="69" y="6"/>
                              </a:lnTo>
                              <a:lnTo>
                                <a:pt x="87" y="20"/>
                              </a:lnTo>
                              <a:lnTo>
                                <a:pt x="117" y="63"/>
                              </a:lnTo>
                              <a:lnTo>
                                <a:pt x="150" y="125"/>
                              </a:lnTo>
                              <a:lnTo>
                                <a:pt x="174" y="177"/>
                              </a:lnTo>
                              <a:lnTo>
                                <a:pt x="186" y="210"/>
                              </a:lnTo>
                              <a:lnTo>
                                <a:pt x="193" y="243"/>
                              </a:lnTo>
                              <a:lnTo>
                                <a:pt x="195" y="290"/>
                              </a:lnTo>
                              <a:lnTo>
                                <a:pt x="192" y="346"/>
                              </a:lnTo>
                              <a:lnTo>
                                <a:pt x="169" y="395"/>
                              </a:lnTo>
                              <a:lnTo>
                                <a:pt x="131" y="428"/>
                              </a:lnTo>
                              <a:lnTo>
                                <a:pt x="100" y="446"/>
                              </a:lnTo>
                              <a:lnTo>
                                <a:pt x="60" y="450"/>
                              </a:lnTo>
                              <a:lnTo>
                                <a:pt x="44" y="421"/>
                              </a:lnTo>
                              <a:lnTo>
                                <a:pt x="26" y="361"/>
                              </a:lnTo>
                              <a:lnTo>
                                <a:pt x="67" y="403"/>
                              </a:lnTo>
                              <a:lnTo>
                                <a:pt x="80" y="404"/>
                              </a:lnTo>
                              <a:lnTo>
                                <a:pt x="95" y="395"/>
                              </a:lnTo>
                              <a:lnTo>
                                <a:pt x="106" y="384"/>
                              </a:lnTo>
                              <a:lnTo>
                                <a:pt x="110" y="363"/>
                              </a:lnTo>
                              <a:lnTo>
                                <a:pt x="112" y="346"/>
                              </a:lnTo>
                              <a:lnTo>
                                <a:pt x="114" y="309"/>
                              </a:lnTo>
                              <a:lnTo>
                                <a:pt x="115" y="275"/>
                              </a:lnTo>
                              <a:lnTo>
                                <a:pt x="114" y="247"/>
                              </a:lnTo>
                              <a:lnTo>
                                <a:pt x="108" y="211"/>
                              </a:lnTo>
                              <a:lnTo>
                                <a:pt x="100" y="176"/>
                              </a:lnTo>
                              <a:lnTo>
                                <a:pt x="91" y="144"/>
                              </a:lnTo>
                              <a:lnTo>
                                <a:pt x="79" y="110"/>
                              </a:lnTo>
                              <a:lnTo>
                                <a:pt x="63" y="92"/>
                              </a:lnTo>
                              <a:lnTo>
                                <a:pt x="53" y="87"/>
                              </a:lnTo>
                              <a:lnTo>
                                <a:pt x="40" y="90"/>
                              </a:lnTo>
                              <a:lnTo>
                                <a:pt x="32" y="95"/>
                              </a:lnTo>
                              <a:lnTo>
                                <a:pt x="22" y="107"/>
                              </a:lnTo>
                              <a:lnTo>
                                <a:pt x="10" y="141"/>
                              </a:lnTo>
                              <a:lnTo>
                                <a:pt x="17" y="78"/>
                              </a:lnTo>
                              <a:lnTo>
                                <a:pt x="25" y="70"/>
                              </a:lnTo>
                              <a:lnTo>
                                <a:pt x="36" y="63"/>
                              </a:lnTo>
                              <a:lnTo>
                                <a:pt x="48" y="59"/>
                              </a:lnTo>
                              <a:lnTo>
                                <a:pt x="65" y="63"/>
                              </a:lnTo>
                              <a:lnTo>
                                <a:pt x="79" y="70"/>
                              </a:lnTo>
                              <a:lnTo>
                                <a:pt x="92" y="85"/>
                              </a:lnTo>
                              <a:lnTo>
                                <a:pt x="107" y="104"/>
                              </a:lnTo>
                              <a:lnTo>
                                <a:pt x="117" y="127"/>
                              </a:lnTo>
                              <a:lnTo>
                                <a:pt x="122" y="149"/>
                              </a:lnTo>
                              <a:lnTo>
                                <a:pt x="126" y="172"/>
                              </a:lnTo>
                              <a:lnTo>
                                <a:pt x="131" y="205"/>
                              </a:lnTo>
                              <a:lnTo>
                                <a:pt x="130" y="254"/>
                              </a:lnTo>
                              <a:lnTo>
                                <a:pt x="127" y="290"/>
                              </a:lnTo>
                              <a:lnTo>
                                <a:pt x="117" y="370"/>
                              </a:lnTo>
                              <a:lnTo>
                                <a:pt x="90" y="435"/>
                              </a:lnTo>
                              <a:lnTo>
                                <a:pt x="127" y="412"/>
                              </a:lnTo>
                              <a:lnTo>
                                <a:pt x="143" y="398"/>
                              </a:lnTo>
                              <a:lnTo>
                                <a:pt x="153" y="385"/>
                              </a:lnTo>
                              <a:lnTo>
                                <a:pt x="160" y="370"/>
                              </a:lnTo>
                              <a:lnTo>
                                <a:pt x="160" y="348"/>
                              </a:lnTo>
                              <a:lnTo>
                                <a:pt x="165" y="322"/>
                              </a:lnTo>
                              <a:lnTo>
                                <a:pt x="165" y="288"/>
                              </a:lnTo>
                              <a:lnTo>
                                <a:pt x="162" y="256"/>
                              </a:lnTo>
                              <a:lnTo>
                                <a:pt x="158" y="220"/>
                              </a:lnTo>
                              <a:lnTo>
                                <a:pt x="147" y="176"/>
                              </a:lnTo>
                              <a:lnTo>
                                <a:pt x="130" y="132"/>
                              </a:lnTo>
                              <a:lnTo>
                                <a:pt x="106" y="86"/>
                              </a:lnTo>
                              <a:lnTo>
                                <a:pt x="92" y="59"/>
                              </a:lnTo>
                              <a:lnTo>
                                <a:pt x="84" y="46"/>
                              </a:lnTo>
                              <a:lnTo>
                                <a:pt x="78" y="39"/>
                              </a:lnTo>
                              <a:lnTo>
                                <a:pt x="64" y="32"/>
                              </a:lnTo>
                              <a:lnTo>
                                <a:pt x="45" y="28"/>
                              </a:lnTo>
                              <a:lnTo>
                                <a:pt x="30" y="33"/>
                              </a:lnTo>
                              <a:lnTo>
                                <a:pt x="21" y="50"/>
                              </a:lnTo>
                              <a:lnTo>
                                <a:pt x="17" y="77"/>
                              </a:lnTo>
                              <a:lnTo>
                                <a:pt x="5" y="206"/>
                              </a:lnTo>
                            </a:path>
                          </a:pathLst>
                        </a:custGeom>
                        <a:solidFill>
                          <a:srgbClr val="CC9900"/>
                        </a:solidFill>
                        <a:ln w="12700" cap="rnd">
                          <a:solidFill>
                            <a:srgbClr val="996633"/>
                          </a:solidFill>
                          <a:round/>
                          <a:headEnd/>
                          <a:tailEnd/>
                        </a:ln>
                      </p:spPr>
                      <p:txBody>
                        <a:bodyPr/>
                        <a:lstStyle/>
                        <a:p>
                          <a:endParaRPr lang="es-ES"/>
                        </a:p>
                      </p:txBody>
                    </p:sp>
                  </p:grpSp>
                </p:grpSp>
              </p:grpSp>
              <p:sp>
                <p:nvSpPr>
                  <p:cNvPr id="12318" name="Freeform 26"/>
                  <p:cNvSpPr>
                    <a:spLocks noChangeAspect="1"/>
                  </p:cNvSpPr>
                  <p:nvPr/>
                </p:nvSpPr>
                <p:spPr bwMode="auto">
                  <a:xfrm>
                    <a:off x="1842" y="1938"/>
                    <a:ext cx="1419" cy="1700"/>
                  </a:xfrm>
                  <a:custGeom>
                    <a:avLst/>
                    <a:gdLst>
                      <a:gd name="T0" fmla="*/ 756 w 1419"/>
                      <a:gd name="T1" fmla="*/ 95 h 1700"/>
                      <a:gd name="T2" fmla="*/ 749 w 1419"/>
                      <a:gd name="T3" fmla="*/ 20 h 1700"/>
                      <a:gd name="T4" fmla="*/ 643 w 1419"/>
                      <a:gd name="T5" fmla="*/ 10 h 1700"/>
                      <a:gd name="T6" fmla="*/ 539 w 1419"/>
                      <a:gd name="T7" fmla="*/ 50 h 1700"/>
                      <a:gd name="T8" fmla="*/ 488 w 1419"/>
                      <a:gd name="T9" fmla="*/ 100 h 1700"/>
                      <a:gd name="T10" fmla="*/ 359 w 1419"/>
                      <a:gd name="T11" fmla="*/ 143 h 1700"/>
                      <a:gd name="T12" fmla="*/ 301 w 1419"/>
                      <a:gd name="T13" fmla="*/ 241 h 1700"/>
                      <a:gd name="T14" fmla="*/ 346 w 1419"/>
                      <a:gd name="T15" fmla="*/ 315 h 1700"/>
                      <a:gd name="T16" fmla="*/ 320 w 1419"/>
                      <a:gd name="T17" fmla="*/ 358 h 1700"/>
                      <a:gd name="T18" fmla="*/ 308 w 1419"/>
                      <a:gd name="T19" fmla="*/ 390 h 1700"/>
                      <a:gd name="T20" fmla="*/ 131 w 1419"/>
                      <a:gd name="T21" fmla="*/ 335 h 1700"/>
                      <a:gd name="T22" fmla="*/ 49 w 1419"/>
                      <a:gd name="T23" fmla="*/ 371 h 1700"/>
                      <a:gd name="T24" fmla="*/ 2 w 1419"/>
                      <a:gd name="T25" fmla="*/ 436 h 1700"/>
                      <a:gd name="T26" fmla="*/ 72 w 1419"/>
                      <a:gd name="T27" fmla="*/ 449 h 1700"/>
                      <a:gd name="T28" fmla="*/ 173 w 1419"/>
                      <a:gd name="T29" fmla="*/ 440 h 1700"/>
                      <a:gd name="T30" fmla="*/ 363 w 1419"/>
                      <a:gd name="T31" fmla="*/ 496 h 1700"/>
                      <a:gd name="T32" fmla="*/ 462 w 1419"/>
                      <a:gd name="T33" fmla="*/ 500 h 1700"/>
                      <a:gd name="T34" fmla="*/ 495 w 1419"/>
                      <a:gd name="T35" fmla="*/ 368 h 1700"/>
                      <a:gd name="T36" fmla="*/ 540 w 1419"/>
                      <a:gd name="T37" fmla="*/ 314 h 1700"/>
                      <a:gd name="T38" fmla="*/ 584 w 1419"/>
                      <a:gd name="T39" fmla="*/ 282 h 1700"/>
                      <a:gd name="T40" fmla="*/ 508 w 1419"/>
                      <a:gd name="T41" fmla="*/ 378 h 1700"/>
                      <a:gd name="T42" fmla="*/ 540 w 1419"/>
                      <a:gd name="T43" fmla="*/ 439 h 1700"/>
                      <a:gd name="T44" fmla="*/ 665 w 1419"/>
                      <a:gd name="T45" fmla="*/ 515 h 1700"/>
                      <a:gd name="T46" fmla="*/ 725 w 1419"/>
                      <a:gd name="T47" fmla="*/ 590 h 1700"/>
                      <a:gd name="T48" fmla="*/ 838 w 1419"/>
                      <a:gd name="T49" fmla="*/ 568 h 1700"/>
                      <a:gd name="T50" fmla="*/ 767 w 1419"/>
                      <a:gd name="T51" fmla="*/ 656 h 1700"/>
                      <a:gd name="T52" fmla="*/ 725 w 1419"/>
                      <a:gd name="T53" fmla="*/ 742 h 1700"/>
                      <a:gd name="T54" fmla="*/ 767 w 1419"/>
                      <a:gd name="T55" fmla="*/ 899 h 1700"/>
                      <a:gd name="T56" fmla="*/ 865 w 1419"/>
                      <a:gd name="T57" fmla="*/ 1103 h 1700"/>
                      <a:gd name="T58" fmla="*/ 816 w 1419"/>
                      <a:gd name="T59" fmla="*/ 1206 h 1700"/>
                      <a:gd name="T60" fmla="*/ 767 w 1419"/>
                      <a:gd name="T61" fmla="*/ 1363 h 1700"/>
                      <a:gd name="T62" fmla="*/ 677 w 1419"/>
                      <a:gd name="T63" fmla="*/ 1523 h 1700"/>
                      <a:gd name="T64" fmla="*/ 617 w 1419"/>
                      <a:gd name="T65" fmla="*/ 1612 h 1700"/>
                      <a:gd name="T66" fmla="*/ 664 w 1419"/>
                      <a:gd name="T67" fmla="*/ 1696 h 1700"/>
                      <a:gd name="T68" fmla="*/ 700 w 1419"/>
                      <a:gd name="T69" fmla="*/ 1630 h 1700"/>
                      <a:gd name="T70" fmla="*/ 757 w 1419"/>
                      <a:gd name="T71" fmla="*/ 1699 h 1700"/>
                      <a:gd name="T72" fmla="*/ 795 w 1419"/>
                      <a:gd name="T73" fmla="*/ 1624 h 1700"/>
                      <a:gd name="T74" fmla="*/ 843 w 1419"/>
                      <a:gd name="T75" fmla="*/ 1656 h 1700"/>
                      <a:gd name="T76" fmla="*/ 894 w 1419"/>
                      <a:gd name="T77" fmla="*/ 1580 h 1700"/>
                      <a:gd name="T78" fmla="*/ 802 w 1419"/>
                      <a:gd name="T79" fmla="*/ 1537 h 1700"/>
                      <a:gd name="T80" fmla="*/ 775 w 1419"/>
                      <a:gd name="T81" fmla="*/ 1550 h 1700"/>
                      <a:gd name="T82" fmla="*/ 698 w 1419"/>
                      <a:gd name="T83" fmla="*/ 1531 h 1700"/>
                      <a:gd name="T84" fmla="*/ 741 w 1419"/>
                      <a:gd name="T85" fmla="*/ 1495 h 1700"/>
                      <a:gd name="T86" fmla="*/ 847 w 1419"/>
                      <a:gd name="T87" fmla="*/ 1519 h 1700"/>
                      <a:gd name="T88" fmla="*/ 912 w 1419"/>
                      <a:gd name="T89" fmla="*/ 1410 h 1700"/>
                      <a:gd name="T90" fmla="*/ 943 w 1419"/>
                      <a:gd name="T91" fmla="*/ 1233 h 1700"/>
                      <a:gd name="T92" fmla="*/ 933 w 1419"/>
                      <a:gd name="T93" fmla="*/ 1149 h 1700"/>
                      <a:gd name="T94" fmla="*/ 921 w 1419"/>
                      <a:gd name="T95" fmla="*/ 1033 h 1700"/>
                      <a:gd name="T96" fmla="*/ 939 w 1419"/>
                      <a:gd name="T97" fmla="*/ 859 h 1700"/>
                      <a:gd name="T98" fmla="*/ 1020 w 1419"/>
                      <a:gd name="T99" fmla="*/ 803 h 1700"/>
                      <a:gd name="T100" fmla="*/ 1230 w 1419"/>
                      <a:gd name="T101" fmla="*/ 714 h 1700"/>
                      <a:gd name="T102" fmla="*/ 1219 w 1419"/>
                      <a:gd name="T103" fmla="*/ 660 h 1700"/>
                      <a:gd name="T104" fmla="*/ 1281 w 1419"/>
                      <a:gd name="T105" fmla="*/ 555 h 1700"/>
                      <a:gd name="T106" fmla="*/ 1261 w 1419"/>
                      <a:gd name="T107" fmla="*/ 488 h 1700"/>
                      <a:gd name="T108" fmla="*/ 1350 w 1419"/>
                      <a:gd name="T109" fmla="*/ 554 h 1700"/>
                      <a:gd name="T110" fmla="*/ 1401 w 1419"/>
                      <a:gd name="T111" fmla="*/ 522 h 1700"/>
                      <a:gd name="T112" fmla="*/ 1348 w 1419"/>
                      <a:gd name="T113" fmla="*/ 364 h 1700"/>
                      <a:gd name="T114" fmla="*/ 1231 w 1419"/>
                      <a:gd name="T115" fmla="*/ 284 h 1700"/>
                      <a:gd name="T116" fmla="*/ 1109 w 1419"/>
                      <a:gd name="T117" fmla="*/ 295 h 1700"/>
                      <a:gd name="T118" fmla="*/ 968 w 1419"/>
                      <a:gd name="T119" fmla="*/ 287 h 1700"/>
                      <a:gd name="T120" fmla="*/ 854 w 1419"/>
                      <a:gd name="T121" fmla="*/ 211 h 1700"/>
                      <a:gd name="T122" fmla="*/ 778 w 1419"/>
                      <a:gd name="T123" fmla="*/ 125 h 1700"/>
                      <a:gd name="T124" fmla="*/ 661 w 1419"/>
                      <a:gd name="T125" fmla="*/ 79 h 17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700"/>
                      <a:gd name="T191" fmla="*/ 1419 w 1419"/>
                      <a:gd name="T192" fmla="*/ 1700 h 17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700">
                        <a:moveTo>
                          <a:pt x="661" y="79"/>
                        </a:moveTo>
                        <a:lnTo>
                          <a:pt x="697" y="77"/>
                        </a:lnTo>
                        <a:lnTo>
                          <a:pt x="725" y="79"/>
                        </a:lnTo>
                        <a:lnTo>
                          <a:pt x="743" y="85"/>
                        </a:lnTo>
                        <a:lnTo>
                          <a:pt x="756" y="95"/>
                        </a:lnTo>
                        <a:lnTo>
                          <a:pt x="766" y="113"/>
                        </a:lnTo>
                        <a:lnTo>
                          <a:pt x="772" y="78"/>
                        </a:lnTo>
                        <a:lnTo>
                          <a:pt x="774" y="58"/>
                        </a:lnTo>
                        <a:lnTo>
                          <a:pt x="767" y="38"/>
                        </a:lnTo>
                        <a:lnTo>
                          <a:pt x="749" y="20"/>
                        </a:lnTo>
                        <a:lnTo>
                          <a:pt x="731" y="11"/>
                        </a:lnTo>
                        <a:lnTo>
                          <a:pt x="715" y="5"/>
                        </a:lnTo>
                        <a:lnTo>
                          <a:pt x="693" y="1"/>
                        </a:lnTo>
                        <a:lnTo>
                          <a:pt x="670" y="0"/>
                        </a:lnTo>
                        <a:lnTo>
                          <a:pt x="643" y="10"/>
                        </a:lnTo>
                        <a:lnTo>
                          <a:pt x="625" y="29"/>
                        </a:lnTo>
                        <a:lnTo>
                          <a:pt x="607" y="47"/>
                        </a:lnTo>
                        <a:lnTo>
                          <a:pt x="575" y="47"/>
                        </a:lnTo>
                        <a:lnTo>
                          <a:pt x="555" y="47"/>
                        </a:lnTo>
                        <a:lnTo>
                          <a:pt x="539" y="50"/>
                        </a:lnTo>
                        <a:lnTo>
                          <a:pt x="524" y="60"/>
                        </a:lnTo>
                        <a:lnTo>
                          <a:pt x="497" y="83"/>
                        </a:lnTo>
                        <a:lnTo>
                          <a:pt x="519" y="100"/>
                        </a:lnTo>
                        <a:lnTo>
                          <a:pt x="504" y="97"/>
                        </a:lnTo>
                        <a:lnTo>
                          <a:pt x="488" y="100"/>
                        </a:lnTo>
                        <a:lnTo>
                          <a:pt x="462" y="104"/>
                        </a:lnTo>
                        <a:lnTo>
                          <a:pt x="434" y="113"/>
                        </a:lnTo>
                        <a:lnTo>
                          <a:pt x="409" y="125"/>
                        </a:lnTo>
                        <a:lnTo>
                          <a:pt x="385" y="131"/>
                        </a:lnTo>
                        <a:lnTo>
                          <a:pt x="359" y="143"/>
                        </a:lnTo>
                        <a:lnTo>
                          <a:pt x="340" y="154"/>
                        </a:lnTo>
                        <a:lnTo>
                          <a:pt x="328" y="170"/>
                        </a:lnTo>
                        <a:lnTo>
                          <a:pt x="304" y="210"/>
                        </a:lnTo>
                        <a:lnTo>
                          <a:pt x="303" y="220"/>
                        </a:lnTo>
                        <a:lnTo>
                          <a:pt x="301" y="241"/>
                        </a:lnTo>
                        <a:lnTo>
                          <a:pt x="301" y="260"/>
                        </a:lnTo>
                        <a:lnTo>
                          <a:pt x="301" y="273"/>
                        </a:lnTo>
                        <a:lnTo>
                          <a:pt x="311" y="291"/>
                        </a:lnTo>
                        <a:lnTo>
                          <a:pt x="328" y="308"/>
                        </a:lnTo>
                        <a:lnTo>
                          <a:pt x="346" y="315"/>
                        </a:lnTo>
                        <a:lnTo>
                          <a:pt x="363" y="323"/>
                        </a:lnTo>
                        <a:lnTo>
                          <a:pt x="378" y="336"/>
                        </a:lnTo>
                        <a:lnTo>
                          <a:pt x="360" y="340"/>
                        </a:lnTo>
                        <a:lnTo>
                          <a:pt x="336" y="349"/>
                        </a:lnTo>
                        <a:lnTo>
                          <a:pt x="320" y="358"/>
                        </a:lnTo>
                        <a:lnTo>
                          <a:pt x="324" y="372"/>
                        </a:lnTo>
                        <a:lnTo>
                          <a:pt x="330" y="386"/>
                        </a:lnTo>
                        <a:lnTo>
                          <a:pt x="338" y="397"/>
                        </a:lnTo>
                        <a:lnTo>
                          <a:pt x="347" y="415"/>
                        </a:lnTo>
                        <a:lnTo>
                          <a:pt x="308" y="390"/>
                        </a:lnTo>
                        <a:lnTo>
                          <a:pt x="277" y="378"/>
                        </a:lnTo>
                        <a:lnTo>
                          <a:pt x="246" y="369"/>
                        </a:lnTo>
                        <a:lnTo>
                          <a:pt x="207" y="363"/>
                        </a:lnTo>
                        <a:lnTo>
                          <a:pt x="163" y="358"/>
                        </a:lnTo>
                        <a:lnTo>
                          <a:pt x="131" y="335"/>
                        </a:lnTo>
                        <a:lnTo>
                          <a:pt x="104" y="344"/>
                        </a:lnTo>
                        <a:lnTo>
                          <a:pt x="103" y="371"/>
                        </a:lnTo>
                        <a:lnTo>
                          <a:pt x="84" y="363"/>
                        </a:lnTo>
                        <a:lnTo>
                          <a:pt x="64" y="363"/>
                        </a:lnTo>
                        <a:lnTo>
                          <a:pt x="49" y="371"/>
                        </a:lnTo>
                        <a:lnTo>
                          <a:pt x="41" y="380"/>
                        </a:lnTo>
                        <a:lnTo>
                          <a:pt x="25" y="395"/>
                        </a:lnTo>
                        <a:lnTo>
                          <a:pt x="0" y="420"/>
                        </a:lnTo>
                        <a:lnTo>
                          <a:pt x="1" y="429"/>
                        </a:lnTo>
                        <a:lnTo>
                          <a:pt x="2" y="436"/>
                        </a:lnTo>
                        <a:lnTo>
                          <a:pt x="9" y="447"/>
                        </a:lnTo>
                        <a:lnTo>
                          <a:pt x="24" y="452"/>
                        </a:lnTo>
                        <a:lnTo>
                          <a:pt x="40" y="453"/>
                        </a:lnTo>
                        <a:lnTo>
                          <a:pt x="57" y="456"/>
                        </a:lnTo>
                        <a:lnTo>
                          <a:pt x="72" y="449"/>
                        </a:lnTo>
                        <a:lnTo>
                          <a:pt x="87" y="442"/>
                        </a:lnTo>
                        <a:lnTo>
                          <a:pt x="107" y="433"/>
                        </a:lnTo>
                        <a:lnTo>
                          <a:pt x="123" y="431"/>
                        </a:lnTo>
                        <a:lnTo>
                          <a:pt x="146" y="436"/>
                        </a:lnTo>
                        <a:lnTo>
                          <a:pt x="173" y="440"/>
                        </a:lnTo>
                        <a:lnTo>
                          <a:pt x="207" y="446"/>
                        </a:lnTo>
                        <a:lnTo>
                          <a:pt x="249" y="452"/>
                        </a:lnTo>
                        <a:lnTo>
                          <a:pt x="285" y="456"/>
                        </a:lnTo>
                        <a:lnTo>
                          <a:pt x="331" y="466"/>
                        </a:lnTo>
                        <a:lnTo>
                          <a:pt x="363" y="496"/>
                        </a:lnTo>
                        <a:lnTo>
                          <a:pt x="380" y="509"/>
                        </a:lnTo>
                        <a:lnTo>
                          <a:pt x="399" y="516"/>
                        </a:lnTo>
                        <a:lnTo>
                          <a:pt x="427" y="523"/>
                        </a:lnTo>
                        <a:lnTo>
                          <a:pt x="452" y="518"/>
                        </a:lnTo>
                        <a:lnTo>
                          <a:pt x="462" y="500"/>
                        </a:lnTo>
                        <a:lnTo>
                          <a:pt x="465" y="470"/>
                        </a:lnTo>
                        <a:lnTo>
                          <a:pt x="462" y="442"/>
                        </a:lnTo>
                        <a:lnTo>
                          <a:pt x="465" y="421"/>
                        </a:lnTo>
                        <a:lnTo>
                          <a:pt x="478" y="394"/>
                        </a:lnTo>
                        <a:lnTo>
                          <a:pt x="495" y="368"/>
                        </a:lnTo>
                        <a:lnTo>
                          <a:pt x="503" y="340"/>
                        </a:lnTo>
                        <a:lnTo>
                          <a:pt x="505" y="306"/>
                        </a:lnTo>
                        <a:lnTo>
                          <a:pt x="512" y="282"/>
                        </a:lnTo>
                        <a:lnTo>
                          <a:pt x="516" y="322"/>
                        </a:lnTo>
                        <a:lnTo>
                          <a:pt x="540" y="314"/>
                        </a:lnTo>
                        <a:lnTo>
                          <a:pt x="559" y="293"/>
                        </a:lnTo>
                        <a:lnTo>
                          <a:pt x="566" y="273"/>
                        </a:lnTo>
                        <a:lnTo>
                          <a:pt x="555" y="251"/>
                        </a:lnTo>
                        <a:lnTo>
                          <a:pt x="584" y="271"/>
                        </a:lnTo>
                        <a:lnTo>
                          <a:pt x="584" y="282"/>
                        </a:lnTo>
                        <a:lnTo>
                          <a:pt x="580" y="301"/>
                        </a:lnTo>
                        <a:lnTo>
                          <a:pt x="571" y="318"/>
                        </a:lnTo>
                        <a:lnTo>
                          <a:pt x="546" y="339"/>
                        </a:lnTo>
                        <a:lnTo>
                          <a:pt x="521" y="366"/>
                        </a:lnTo>
                        <a:lnTo>
                          <a:pt x="508" y="378"/>
                        </a:lnTo>
                        <a:lnTo>
                          <a:pt x="501" y="390"/>
                        </a:lnTo>
                        <a:lnTo>
                          <a:pt x="499" y="399"/>
                        </a:lnTo>
                        <a:lnTo>
                          <a:pt x="503" y="411"/>
                        </a:lnTo>
                        <a:lnTo>
                          <a:pt x="516" y="425"/>
                        </a:lnTo>
                        <a:lnTo>
                          <a:pt x="540" y="439"/>
                        </a:lnTo>
                        <a:lnTo>
                          <a:pt x="571" y="461"/>
                        </a:lnTo>
                        <a:lnTo>
                          <a:pt x="590" y="473"/>
                        </a:lnTo>
                        <a:lnTo>
                          <a:pt x="615" y="491"/>
                        </a:lnTo>
                        <a:lnTo>
                          <a:pt x="635" y="504"/>
                        </a:lnTo>
                        <a:lnTo>
                          <a:pt x="665" y="515"/>
                        </a:lnTo>
                        <a:lnTo>
                          <a:pt x="688" y="522"/>
                        </a:lnTo>
                        <a:lnTo>
                          <a:pt x="706" y="531"/>
                        </a:lnTo>
                        <a:lnTo>
                          <a:pt x="720" y="547"/>
                        </a:lnTo>
                        <a:lnTo>
                          <a:pt x="728" y="567"/>
                        </a:lnTo>
                        <a:lnTo>
                          <a:pt x="725" y="590"/>
                        </a:lnTo>
                        <a:lnTo>
                          <a:pt x="729" y="618"/>
                        </a:lnTo>
                        <a:lnTo>
                          <a:pt x="735" y="648"/>
                        </a:lnTo>
                        <a:lnTo>
                          <a:pt x="766" y="621"/>
                        </a:lnTo>
                        <a:lnTo>
                          <a:pt x="802" y="591"/>
                        </a:lnTo>
                        <a:lnTo>
                          <a:pt x="838" y="568"/>
                        </a:lnTo>
                        <a:lnTo>
                          <a:pt x="833" y="580"/>
                        </a:lnTo>
                        <a:lnTo>
                          <a:pt x="812" y="601"/>
                        </a:lnTo>
                        <a:lnTo>
                          <a:pt x="800" y="617"/>
                        </a:lnTo>
                        <a:lnTo>
                          <a:pt x="784" y="635"/>
                        </a:lnTo>
                        <a:lnTo>
                          <a:pt x="767" y="656"/>
                        </a:lnTo>
                        <a:lnTo>
                          <a:pt x="751" y="674"/>
                        </a:lnTo>
                        <a:lnTo>
                          <a:pt x="741" y="688"/>
                        </a:lnTo>
                        <a:lnTo>
                          <a:pt x="733" y="705"/>
                        </a:lnTo>
                        <a:lnTo>
                          <a:pt x="728" y="727"/>
                        </a:lnTo>
                        <a:lnTo>
                          <a:pt x="725" y="742"/>
                        </a:lnTo>
                        <a:lnTo>
                          <a:pt x="724" y="765"/>
                        </a:lnTo>
                        <a:lnTo>
                          <a:pt x="721" y="790"/>
                        </a:lnTo>
                        <a:lnTo>
                          <a:pt x="728" y="814"/>
                        </a:lnTo>
                        <a:lnTo>
                          <a:pt x="741" y="845"/>
                        </a:lnTo>
                        <a:lnTo>
                          <a:pt x="767" y="899"/>
                        </a:lnTo>
                        <a:lnTo>
                          <a:pt x="795" y="948"/>
                        </a:lnTo>
                        <a:lnTo>
                          <a:pt x="829" y="1008"/>
                        </a:lnTo>
                        <a:lnTo>
                          <a:pt x="854" y="1046"/>
                        </a:lnTo>
                        <a:lnTo>
                          <a:pt x="873" y="1077"/>
                        </a:lnTo>
                        <a:lnTo>
                          <a:pt x="865" y="1103"/>
                        </a:lnTo>
                        <a:lnTo>
                          <a:pt x="862" y="1127"/>
                        </a:lnTo>
                        <a:lnTo>
                          <a:pt x="863" y="1147"/>
                        </a:lnTo>
                        <a:lnTo>
                          <a:pt x="851" y="1171"/>
                        </a:lnTo>
                        <a:lnTo>
                          <a:pt x="838" y="1187"/>
                        </a:lnTo>
                        <a:lnTo>
                          <a:pt x="816" y="1206"/>
                        </a:lnTo>
                        <a:lnTo>
                          <a:pt x="800" y="1234"/>
                        </a:lnTo>
                        <a:lnTo>
                          <a:pt x="792" y="1259"/>
                        </a:lnTo>
                        <a:lnTo>
                          <a:pt x="786" y="1286"/>
                        </a:lnTo>
                        <a:lnTo>
                          <a:pt x="778" y="1316"/>
                        </a:lnTo>
                        <a:lnTo>
                          <a:pt x="767" y="1363"/>
                        </a:lnTo>
                        <a:lnTo>
                          <a:pt x="756" y="1406"/>
                        </a:lnTo>
                        <a:lnTo>
                          <a:pt x="733" y="1456"/>
                        </a:lnTo>
                        <a:lnTo>
                          <a:pt x="717" y="1505"/>
                        </a:lnTo>
                        <a:lnTo>
                          <a:pt x="704" y="1519"/>
                        </a:lnTo>
                        <a:lnTo>
                          <a:pt x="677" y="1523"/>
                        </a:lnTo>
                        <a:lnTo>
                          <a:pt x="658" y="1528"/>
                        </a:lnTo>
                        <a:lnTo>
                          <a:pt x="638" y="1541"/>
                        </a:lnTo>
                        <a:lnTo>
                          <a:pt x="627" y="1559"/>
                        </a:lnTo>
                        <a:lnTo>
                          <a:pt x="621" y="1581"/>
                        </a:lnTo>
                        <a:lnTo>
                          <a:pt x="617" y="1612"/>
                        </a:lnTo>
                        <a:lnTo>
                          <a:pt x="618" y="1646"/>
                        </a:lnTo>
                        <a:lnTo>
                          <a:pt x="625" y="1666"/>
                        </a:lnTo>
                        <a:lnTo>
                          <a:pt x="637" y="1682"/>
                        </a:lnTo>
                        <a:lnTo>
                          <a:pt x="647" y="1692"/>
                        </a:lnTo>
                        <a:lnTo>
                          <a:pt x="664" y="1696"/>
                        </a:lnTo>
                        <a:lnTo>
                          <a:pt x="678" y="1696"/>
                        </a:lnTo>
                        <a:lnTo>
                          <a:pt x="689" y="1691"/>
                        </a:lnTo>
                        <a:lnTo>
                          <a:pt x="688" y="1603"/>
                        </a:lnTo>
                        <a:lnTo>
                          <a:pt x="706" y="1603"/>
                        </a:lnTo>
                        <a:lnTo>
                          <a:pt x="700" y="1630"/>
                        </a:lnTo>
                        <a:lnTo>
                          <a:pt x="704" y="1657"/>
                        </a:lnTo>
                        <a:lnTo>
                          <a:pt x="711" y="1682"/>
                        </a:lnTo>
                        <a:lnTo>
                          <a:pt x="721" y="1696"/>
                        </a:lnTo>
                        <a:lnTo>
                          <a:pt x="740" y="1697"/>
                        </a:lnTo>
                        <a:lnTo>
                          <a:pt x="757" y="1699"/>
                        </a:lnTo>
                        <a:lnTo>
                          <a:pt x="772" y="1689"/>
                        </a:lnTo>
                        <a:lnTo>
                          <a:pt x="783" y="1675"/>
                        </a:lnTo>
                        <a:lnTo>
                          <a:pt x="784" y="1657"/>
                        </a:lnTo>
                        <a:lnTo>
                          <a:pt x="784" y="1640"/>
                        </a:lnTo>
                        <a:lnTo>
                          <a:pt x="795" y="1624"/>
                        </a:lnTo>
                        <a:lnTo>
                          <a:pt x="798" y="1643"/>
                        </a:lnTo>
                        <a:lnTo>
                          <a:pt x="804" y="1664"/>
                        </a:lnTo>
                        <a:lnTo>
                          <a:pt x="815" y="1670"/>
                        </a:lnTo>
                        <a:lnTo>
                          <a:pt x="830" y="1659"/>
                        </a:lnTo>
                        <a:lnTo>
                          <a:pt x="843" y="1656"/>
                        </a:lnTo>
                        <a:lnTo>
                          <a:pt x="857" y="1650"/>
                        </a:lnTo>
                        <a:lnTo>
                          <a:pt x="874" y="1638"/>
                        </a:lnTo>
                        <a:lnTo>
                          <a:pt x="894" y="1616"/>
                        </a:lnTo>
                        <a:lnTo>
                          <a:pt x="900" y="1598"/>
                        </a:lnTo>
                        <a:lnTo>
                          <a:pt x="894" y="1580"/>
                        </a:lnTo>
                        <a:lnTo>
                          <a:pt x="880" y="1567"/>
                        </a:lnTo>
                        <a:lnTo>
                          <a:pt x="863" y="1555"/>
                        </a:lnTo>
                        <a:lnTo>
                          <a:pt x="845" y="1545"/>
                        </a:lnTo>
                        <a:lnTo>
                          <a:pt x="827" y="1540"/>
                        </a:lnTo>
                        <a:lnTo>
                          <a:pt x="802" y="1537"/>
                        </a:lnTo>
                        <a:lnTo>
                          <a:pt x="834" y="1581"/>
                        </a:lnTo>
                        <a:lnTo>
                          <a:pt x="815" y="1579"/>
                        </a:lnTo>
                        <a:lnTo>
                          <a:pt x="800" y="1570"/>
                        </a:lnTo>
                        <a:lnTo>
                          <a:pt x="786" y="1562"/>
                        </a:lnTo>
                        <a:lnTo>
                          <a:pt x="775" y="1550"/>
                        </a:lnTo>
                        <a:lnTo>
                          <a:pt x="763" y="1541"/>
                        </a:lnTo>
                        <a:lnTo>
                          <a:pt x="747" y="1531"/>
                        </a:lnTo>
                        <a:lnTo>
                          <a:pt x="729" y="1527"/>
                        </a:lnTo>
                        <a:lnTo>
                          <a:pt x="716" y="1527"/>
                        </a:lnTo>
                        <a:lnTo>
                          <a:pt x="698" y="1531"/>
                        </a:lnTo>
                        <a:lnTo>
                          <a:pt x="689" y="1527"/>
                        </a:lnTo>
                        <a:lnTo>
                          <a:pt x="711" y="1517"/>
                        </a:lnTo>
                        <a:lnTo>
                          <a:pt x="723" y="1505"/>
                        </a:lnTo>
                        <a:lnTo>
                          <a:pt x="733" y="1463"/>
                        </a:lnTo>
                        <a:lnTo>
                          <a:pt x="741" y="1495"/>
                        </a:lnTo>
                        <a:lnTo>
                          <a:pt x="752" y="1512"/>
                        </a:lnTo>
                        <a:lnTo>
                          <a:pt x="772" y="1523"/>
                        </a:lnTo>
                        <a:lnTo>
                          <a:pt x="800" y="1524"/>
                        </a:lnTo>
                        <a:lnTo>
                          <a:pt x="826" y="1519"/>
                        </a:lnTo>
                        <a:lnTo>
                          <a:pt x="847" y="1519"/>
                        </a:lnTo>
                        <a:lnTo>
                          <a:pt x="873" y="1524"/>
                        </a:lnTo>
                        <a:lnTo>
                          <a:pt x="900" y="1544"/>
                        </a:lnTo>
                        <a:lnTo>
                          <a:pt x="892" y="1470"/>
                        </a:lnTo>
                        <a:lnTo>
                          <a:pt x="912" y="1441"/>
                        </a:lnTo>
                        <a:lnTo>
                          <a:pt x="912" y="1410"/>
                        </a:lnTo>
                        <a:lnTo>
                          <a:pt x="913" y="1362"/>
                        </a:lnTo>
                        <a:lnTo>
                          <a:pt x="912" y="1309"/>
                        </a:lnTo>
                        <a:lnTo>
                          <a:pt x="921" y="1264"/>
                        </a:lnTo>
                        <a:lnTo>
                          <a:pt x="932" y="1247"/>
                        </a:lnTo>
                        <a:lnTo>
                          <a:pt x="943" y="1233"/>
                        </a:lnTo>
                        <a:lnTo>
                          <a:pt x="948" y="1219"/>
                        </a:lnTo>
                        <a:lnTo>
                          <a:pt x="947" y="1206"/>
                        </a:lnTo>
                        <a:lnTo>
                          <a:pt x="933" y="1189"/>
                        </a:lnTo>
                        <a:lnTo>
                          <a:pt x="920" y="1160"/>
                        </a:lnTo>
                        <a:lnTo>
                          <a:pt x="933" y="1149"/>
                        </a:lnTo>
                        <a:lnTo>
                          <a:pt x="941" y="1134"/>
                        </a:lnTo>
                        <a:lnTo>
                          <a:pt x="940" y="1118"/>
                        </a:lnTo>
                        <a:lnTo>
                          <a:pt x="931" y="1099"/>
                        </a:lnTo>
                        <a:lnTo>
                          <a:pt x="922" y="1076"/>
                        </a:lnTo>
                        <a:lnTo>
                          <a:pt x="921" y="1033"/>
                        </a:lnTo>
                        <a:lnTo>
                          <a:pt x="921" y="991"/>
                        </a:lnTo>
                        <a:lnTo>
                          <a:pt x="921" y="951"/>
                        </a:lnTo>
                        <a:lnTo>
                          <a:pt x="921" y="907"/>
                        </a:lnTo>
                        <a:lnTo>
                          <a:pt x="926" y="884"/>
                        </a:lnTo>
                        <a:lnTo>
                          <a:pt x="939" y="859"/>
                        </a:lnTo>
                        <a:lnTo>
                          <a:pt x="948" y="848"/>
                        </a:lnTo>
                        <a:lnTo>
                          <a:pt x="960" y="836"/>
                        </a:lnTo>
                        <a:lnTo>
                          <a:pt x="979" y="818"/>
                        </a:lnTo>
                        <a:lnTo>
                          <a:pt x="998" y="806"/>
                        </a:lnTo>
                        <a:lnTo>
                          <a:pt x="1020" y="803"/>
                        </a:lnTo>
                        <a:lnTo>
                          <a:pt x="1046" y="797"/>
                        </a:lnTo>
                        <a:lnTo>
                          <a:pt x="1071" y="786"/>
                        </a:lnTo>
                        <a:lnTo>
                          <a:pt x="1108" y="769"/>
                        </a:lnTo>
                        <a:lnTo>
                          <a:pt x="1189" y="734"/>
                        </a:lnTo>
                        <a:lnTo>
                          <a:pt x="1230" y="714"/>
                        </a:lnTo>
                        <a:lnTo>
                          <a:pt x="1222" y="698"/>
                        </a:lnTo>
                        <a:lnTo>
                          <a:pt x="1151" y="715"/>
                        </a:lnTo>
                        <a:lnTo>
                          <a:pt x="1175" y="690"/>
                        </a:lnTo>
                        <a:lnTo>
                          <a:pt x="1193" y="669"/>
                        </a:lnTo>
                        <a:lnTo>
                          <a:pt x="1219" y="660"/>
                        </a:lnTo>
                        <a:lnTo>
                          <a:pt x="1251" y="647"/>
                        </a:lnTo>
                        <a:lnTo>
                          <a:pt x="1281" y="629"/>
                        </a:lnTo>
                        <a:lnTo>
                          <a:pt x="1290" y="612"/>
                        </a:lnTo>
                        <a:lnTo>
                          <a:pt x="1290" y="582"/>
                        </a:lnTo>
                        <a:lnTo>
                          <a:pt x="1281" y="555"/>
                        </a:lnTo>
                        <a:lnTo>
                          <a:pt x="1261" y="532"/>
                        </a:lnTo>
                        <a:lnTo>
                          <a:pt x="1239" y="509"/>
                        </a:lnTo>
                        <a:lnTo>
                          <a:pt x="1224" y="488"/>
                        </a:lnTo>
                        <a:lnTo>
                          <a:pt x="1243" y="487"/>
                        </a:lnTo>
                        <a:lnTo>
                          <a:pt x="1261" y="488"/>
                        </a:lnTo>
                        <a:lnTo>
                          <a:pt x="1279" y="492"/>
                        </a:lnTo>
                        <a:lnTo>
                          <a:pt x="1299" y="498"/>
                        </a:lnTo>
                        <a:lnTo>
                          <a:pt x="1316" y="513"/>
                        </a:lnTo>
                        <a:lnTo>
                          <a:pt x="1338" y="533"/>
                        </a:lnTo>
                        <a:lnTo>
                          <a:pt x="1350" y="554"/>
                        </a:lnTo>
                        <a:lnTo>
                          <a:pt x="1358" y="525"/>
                        </a:lnTo>
                        <a:lnTo>
                          <a:pt x="1361" y="504"/>
                        </a:lnTo>
                        <a:lnTo>
                          <a:pt x="1364" y="475"/>
                        </a:lnTo>
                        <a:lnTo>
                          <a:pt x="1385" y="495"/>
                        </a:lnTo>
                        <a:lnTo>
                          <a:pt x="1401" y="522"/>
                        </a:lnTo>
                        <a:lnTo>
                          <a:pt x="1418" y="550"/>
                        </a:lnTo>
                        <a:lnTo>
                          <a:pt x="1416" y="518"/>
                        </a:lnTo>
                        <a:lnTo>
                          <a:pt x="1413" y="487"/>
                        </a:lnTo>
                        <a:lnTo>
                          <a:pt x="1401" y="464"/>
                        </a:lnTo>
                        <a:lnTo>
                          <a:pt x="1348" y="364"/>
                        </a:lnTo>
                        <a:lnTo>
                          <a:pt x="1321" y="336"/>
                        </a:lnTo>
                        <a:lnTo>
                          <a:pt x="1312" y="328"/>
                        </a:lnTo>
                        <a:lnTo>
                          <a:pt x="1289" y="313"/>
                        </a:lnTo>
                        <a:lnTo>
                          <a:pt x="1259" y="295"/>
                        </a:lnTo>
                        <a:lnTo>
                          <a:pt x="1231" y="284"/>
                        </a:lnTo>
                        <a:lnTo>
                          <a:pt x="1203" y="278"/>
                        </a:lnTo>
                        <a:lnTo>
                          <a:pt x="1185" y="278"/>
                        </a:lnTo>
                        <a:lnTo>
                          <a:pt x="1160" y="287"/>
                        </a:lnTo>
                        <a:lnTo>
                          <a:pt x="1133" y="293"/>
                        </a:lnTo>
                        <a:lnTo>
                          <a:pt x="1109" y="295"/>
                        </a:lnTo>
                        <a:lnTo>
                          <a:pt x="1089" y="293"/>
                        </a:lnTo>
                        <a:lnTo>
                          <a:pt x="1062" y="291"/>
                        </a:lnTo>
                        <a:lnTo>
                          <a:pt x="1030" y="291"/>
                        </a:lnTo>
                        <a:lnTo>
                          <a:pt x="1011" y="290"/>
                        </a:lnTo>
                        <a:lnTo>
                          <a:pt x="968" y="287"/>
                        </a:lnTo>
                        <a:lnTo>
                          <a:pt x="943" y="279"/>
                        </a:lnTo>
                        <a:lnTo>
                          <a:pt x="924" y="270"/>
                        </a:lnTo>
                        <a:lnTo>
                          <a:pt x="897" y="256"/>
                        </a:lnTo>
                        <a:lnTo>
                          <a:pt x="878" y="235"/>
                        </a:lnTo>
                        <a:lnTo>
                          <a:pt x="854" y="211"/>
                        </a:lnTo>
                        <a:lnTo>
                          <a:pt x="839" y="188"/>
                        </a:lnTo>
                        <a:lnTo>
                          <a:pt x="827" y="171"/>
                        </a:lnTo>
                        <a:lnTo>
                          <a:pt x="812" y="159"/>
                        </a:lnTo>
                        <a:lnTo>
                          <a:pt x="794" y="141"/>
                        </a:lnTo>
                        <a:lnTo>
                          <a:pt x="778" y="125"/>
                        </a:lnTo>
                        <a:lnTo>
                          <a:pt x="763" y="112"/>
                        </a:lnTo>
                        <a:lnTo>
                          <a:pt x="735" y="105"/>
                        </a:lnTo>
                        <a:lnTo>
                          <a:pt x="712" y="97"/>
                        </a:lnTo>
                        <a:lnTo>
                          <a:pt x="689" y="88"/>
                        </a:lnTo>
                        <a:lnTo>
                          <a:pt x="661" y="79"/>
                        </a:lnTo>
                      </a:path>
                    </a:pathLst>
                  </a:custGeom>
                  <a:solidFill>
                    <a:srgbClr val="CC9900"/>
                  </a:solidFill>
                  <a:ln w="12700" cap="rnd">
                    <a:solidFill>
                      <a:srgbClr val="996633"/>
                    </a:solidFill>
                    <a:round/>
                    <a:headEnd/>
                    <a:tailEnd/>
                  </a:ln>
                </p:spPr>
                <p:txBody>
                  <a:bodyPr/>
                  <a:lstStyle/>
                  <a:p>
                    <a:endParaRPr lang="es-ES"/>
                  </a:p>
                </p:txBody>
              </p:sp>
            </p:grpSp>
          </p:grpSp>
          <p:sp>
            <p:nvSpPr>
              <p:cNvPr id="12308" name="Freeform 27"/>
              <p:cNvSpPr>
                <a:spLocks noChangeAspect="1"/>
              </p:cNvSpPr>
              <p:nvPr/>
            </p:nvSpPr>
            <p:spPr bwMode="auto">
              <a:xfrm>
                <a:off x="3104" y="1833"/>
                <a:ext cx="1099" cy="974"/>
              </a:xfrm>
              <a:custGeom>
                <a:avLst/>
                <a:gdLst>
                  <a:gd name="T0" fmla="*/ 103 w 1099"/>
                  <a:gd name="T1" fmla="*/ 461 h 974"/>
                  <a:gd name="T2" fmla="*/ 166 w 1099"/>
                  <a:gd name="T3" fmla="*/ 437 h 974"/>
                  <a:gd name="T4" fmla="*/ 217 w 1099"/>
                  <a:gd name="T5" fmla="*/ 387 h 974"/>
                  <a:gd name="T6" fmla="*/ 267 w 1099"/>
                  <a:gd name="T7" fmla="*/ 316 h 974"/>
                  <a:gd name="T8" fmla="*/ 331 w 1099"/>
                  <a:gd name="T9" fmla="*/ 214 h 974"/>
                  <a:gd name="T10" fmla="*/ 417 w 1099"/>
                  <a:gd name="T11" fmla="*/ 135 h 974"/>
                  <a:gd name="T12" fmla="*/ 496 w 1099"/>
                  <a:gd name="T13" fmla="*/ 78 h 974"/>
                  <a:gd name="T14" fmla="*/ 577 w 1099"/>
                  <a:gd name="T15" fmla="*/ 36 h 974"/>
                  <a:gd name="T16" fmla="*/ 669 w 1099"/>
                  <a:gd name="T17" fmla="*/ 6 h 974"/>
                  <a:gd name="T18" fmla="*/ 777 w 1099"/>
                  <a:gd name="T19" fmla="*/ 3 h 974"/>
                  <a:gd name="T20" fmla="*/ 879 w 1099"/>
                  <a:gd name="T21" fmla="*/ 30 h 974"/>
                  <a:gd name="T22" fmla="*/ 975 w 1099"/>
                  <a:gd name="T23" fmla="*/ 87 h 974"/>
                  <a:gd name="T24" fmla="*/ 1056 w 1099"/>
                  <a:gd name="T25" fmla="*/ 172 h 974"/>
                  <a:gd name="T26" fmla="*/ 1091 w 1099"/>
                  <a:gd name="T27" fmla="*/ 243 h 974"/>
                  <a:gd name="T28" fmla="*/ 1096 w 1099"/>
                  <a:gd name="T29" fmla="*/ 307 h 974"/>
                  <a:gd name="T30" fmla="*/ 1077 w 1099"/>
                  <a:gd name="T31" fmla="*/ 403 h 974"/>
                  <a:gd name="T32" fmla="*/ 1028 w 1099"/>
                  <a:gd name="T33" fmla="*/ 495 h 974"/>
                  <a:gd name="T34" fmla="*/ 932 w 1099"/>
                  <a:gd name="T35" fmla="*/ 593 h 974"/>
                  <a:gd name="T36" fmla="*/ 855 w 1099"/>
                  <a:gd name="T37" fmla="*/ 703 h 974"/>
                  <a:gd name="T38" fmla="*/ 817 w 1099"/>
                  <a:gd name="T39" fmla="*/ 803 h 974"/>
                  <a:gd name="T40" fmla="*/ 825 w 1099"/>
                  <a:gd name="T41" fmla="*/ 872 h 974"/>
                  <a:gd name="T42" fmla="*/ 857 w 1099"/>
                  <a:gd name="T43" fmla="*/ 932 h 974"/>
                  <a:gd name="T44" fmla="*/ 924 w 1099"/>
                  <a:gd name="T45" fmla="*/ 962 h 974"/>
                  <a:gd name="T46" fmla="*/ 920 w 1099"/>
                  <a:gd name="T47" fmla="*/ 973 h 974"/>
                  <a:gd name="T48" fmla="*/ 852 w 1099"/>
                  <a:gd name="T49" fmla="*/ 948 h 974"/>
                  <a:gd name="T50" fmla="*/ 809 w 1099"/>
                  <a:gd name="T51" fmla="*/ 900 h 974"/>
                  <a:gd name="T52" fmla="*/ 785 w 1099"/>
                  <a:gd name="T53" fmla="*/ 832 h 974"/>
                  <a:gd name="T54" fmla="*/ 793 w 1099"/>
                  <a:gd name="T55" fmla="*/ 761 h 974"/>
                  <a:gd name="T56" fmla="*/ 825 w 1099"/>
                  <a:gd name="T57" fmla="*/ 681 h 974"/>
                  <a:gd name="T58" fmla="*/ 877 w 1099"/>
                  <a:gd name="T59" fmla="*/ 588 h 974"/>
                  <a:gd name="T60" fmla="*/ 973 w 1099"/>
                  <a:gd name="T61" fmla="*/ 485 h 974"/>
                  <a:gd name="T62" fmla="*/ 1034 w 1099"/>
                  <a:gd name="T63" fmla="*/ 379 h 974"/>
                  <a:gd name="T64" fmla="*/ 1042 w 1099"/>
                  <a:gd name="T65" fmla="*/ 313 h 974"/>
                  <a:gd name="T66" fmla="*/ 1012 w 1099"/>
                  <a:gd name="T67" fmla="*/ 230 h 974"/>
                  <a:gd name="T68" fmla="*/ 940 w 1099"/>
                  <a:gd name="T69" fmla="*/ 152 h 974"/>
                  <a:gd name="T70" fmla="*/ 838 w 1099"/>
                  <a:gd name="T71" fmla="*/ 95 h 974"/>
                  <a:gd name="T72" fmla="*/ 715 w 1099"/>
                  <a:gd name="T73" fmla="*/ 73 h 974"/>
                  <a:gd name="T74" fmla="*/ 609 w 1099"/>
                  <a:gd name="T75" fmla="*/ 101 h 974"/>
                  <a:gd name="T76" fmla="*/ 476 w 1099"/>
                  <a:gd name="T77" fmla="*/ 185 h 974"/>
                  <a:gd name="T78" fmla="*/ 386 w 1099"/>
                  <a:gd name="T79" fmla="*/ 268 h 974"/>
                  <a:gd name="T80" fmla="*/ 338 w 1099"/>
                  <a:gd name="T81" fmla="*/ 358 h 974"/>
                  <a:gd name="T82" fmla="*/ 285 w 1099"/>
                  <a:gd name="T83" fmla="*/ 440 h 974"/>
                  <a:gd name="T84" fmla="*/ 206 w 1099"/>
                  <a:gd name="T85" fmla="*/ 517 h 974"/>
                  <a:gd name="T86" fmla="*/ 72 w 1099"/>
                  <a:gd name="T87" fmla="*/ 592 h 974"/>
                  <a:gd name="T88" fmla="*/ 4 w 1099"/>
                  <a:gd name="T89" fmla="*/ 558 h 974"/>
                  <a:gd name="T90" fmla="*/ 4 w 1099"/>
                  <a:gd name="T91" fmla="*/ 500 h 974"/>
                  <a:gd name="T92" fmla="*/ 42 w 1099"/>
                  <a:gd name="T93" fmla="*/ 458 h 9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9"/>
                  <a:gd name="T142" fmla="*/ 0 h 974"/>
                  <a:gd name="T143" fmla="*/ 1099 w 1099"/>
                  <a:gd name="T144" fmla="*/ 974 h 9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9" h="974">
                    <a:moveTo>
                      <a:pt x="42" y="458"/>
                    </a:moveTo>
                    <a:lnTo>
                      <a:pt x="77" y="463"/>
                    </a:lnTo>
                    <a:lnTo>
                      <a:pt x="103" y="461"/>
                    </a:lnTo>
                    <a:lnTo>
                      <a:pt x="130" y="456"/>
                    </a:lnTo>
                    <a:lnTo>
                      <a:pt x="150" y="446"/>
                    </a:lnTo>
                    <a:lnTo>
                      <a:pt x="166" y="437"/>
                    </a:lnTo>
                    <a:lnTo>
                      <a:pt x="185" y="423"/>
                    </a:lnTo>
                    <a:lnTo>
                      <a:pt x="200" y="409"/>
                    </a:lnTo>
                    <a:lnTo>
                      <a:pt x="217" y="387"/>
                    </a:lnTo>
                    <a:lnTo>
                      <a:pt x="234" y="367"/>
                    </a:lnTo>
                    <a:lnTo>
                      <a:pt x="252" y="344"/>
                    </a:lnTo>
                    <a:lnTo>
                      <a:pt x="267" y="316"/>
                    </a:lnTo>
                    <a:lnTo>
                      <a:pt x="285" y="282"/>
                    </a:lnTo>
                    <a:lnTo>
                      <a:pt x="304" y="252"/>
                    </a:lnTo>
                    <a:lnTo>
                      <a:pt x="331" y="214"/>
                    </a:lnTo>
                    <a:lnTo>
                      <a:pt x="357" y="185"/>
                    </a:lnTo>
                    <a:lnTo>
                      <a:pt x="385" y="160"/>
                    </a:lnTo>
                    <a:lnTo>
                      <a:pt x="417" y="135"/>
                    </a:lnTo>
                    <a:lnTo>
                      <a:pt x="437" y="121"/>
                    </a:lnTo>
                    <a:lnTo>
                      <a:pt x="456" y="105"/>
                    </a:lnTo>
                    <a:lnTo>
                      <a:pt x="496" y="78"/>
                    </a:lnTo>
                    <a:lnTo>
                      <a:pt x="530" y="58"/>
                    </a:lnTo>
                    <a:lnTo>
                      <a:pt x="557" y="45"/>
                    </a:lnTo>
                    <a:lnTo>
                      <a:pt x="577" y="36"/>
                    </a:lnTo>
                    <a:lnTo>
                      <a:pt x="604" y="24"/>
                    </a:lnTo>
                    <a:lnTo>
                      <a:pt x="636" y="14"/>
                    </a:lnTo>
                    <a:lnTo>
                      <a:pt x="669" y="6"/>
                    </a:lnTo>
                    <a:lnTo>
                      <a:pt x="704" y="2"/>
                    </a:lnTo>
                    <a:lnTo>
                      <a:pt x="747" y="0"/>
                    </a:lnTo>
                    <a:lnTo>
                      <a:pt x="777" y="3"/>
                    </a:lnTo>
                    <a:lnTo>
                      <a:pt x="804" y="7"/>
                    </a:lnTo>
                    <a:lnTo>
                      <a:pt x="838" y="16"/>
                    </a:lnTo>
                    <a:lnTo>
                      <a:pt x="879" y="30"/>
                    </a:lnTo>
                    <a:lnTo>
                      <a:pt x="908" y="46"/>
                    </a:lnTo>
                    <a:lnTo>
                      <a:pt x="935" y="61"/>
                    </a:lnTo>
                    <a:lnTo>
                      <a:pt x="975" y="87"/>
                    </a:lnTo>
                    <a:lnTo>
                      <a:pt x="1004" y="112"/>
                    </a:lnTo>
                    <a:lnTo>
                      <a:pt x="1037" y="147"/>
                    </a:lnTo>
                    <a:lnTo>
                      <a:pt x="1056" y="172"/>
                    </a:lnTo>
                    <a:lnTo>
                      <a:pt x="1073" y="200"/>
                    </a:lnTo>
                    <a:lnTo>
                      <a:pt x="1083" y="223"/>
                    </a:lnTo>
                    <a:lnTo>
                      <a:pt x="1091" y="243"/>
                    </a:lnTo>
                    <a:lnTo>
                      <a:pt x="1096" y="268"/>
                    </a:lnTo>
                    <a:lnTo>
                      <a:pt x="1098" y="286"/>
                    </a:lnTo>
                    <a:lnTo>
                      <a:pt x="1096" y="307"/>
                    </a:lnTo>
                    <a:lnTo>
                      <a:pt x="1091" y="344"/>
                    </a:lnTo>
                    <a:lnTo>
                      <a:pt x="1087" y="375"/>
                    </a:lnTo>
                    <a:lnTo>
                      <a:pt x="1077" y="403"/>
                    </a:lnTo>
                    <a:lnTo>
                      <a:pt x="1064" y="434"/>
                    </a:lnTo>
                    <a:lnTo>
                      <a:pt x="1048" y="461"/>
                    </a:lnTo>
                    <a:lnTo>
                      <a:pt x="1028" y="495"/>
                    </a:lnTo>
                    <a:lnTo>
                      <a:pt x="994" y="534"/>
                    </a:lnTo>
                    <a:lnTo>
                      <a:pt x="966" y="562"/>
                    </a:lnTo>
                    <a:lnTo>
                      <a:pt x="932" y="593"/>
                    </a:lnTo>
                    <a:lnTo>
                      <a:pt x="899" y="629"/>
                    </a:lnTo>
                    <a:lnTo>
                      <a:pt x="872" y="669"/>
                    </a:lnTo>
                    <a:lnTo>
                      <a:pt x="855" y="703"/>
                    </a:lnTo>
                    <a:lnTo>
                      <a:pt x="834" y="745"/>
                    </a:lnTo>
                    <a:lnTo>
                      <a:pt x="825" y="772"/>
                    </a:lnTo>
                    <a:lnTo>
                      <a:pt x="817" y="803"/>
                    </a:lnTo>
                    <a:lnTo>
                      <a:pt x="817" y="829"/>
                    </a:lnTo>
                    <a:lnTo>
                      <a:pt x="820" y="852"/>
                    </a:lnTo>
                    <a:lnTo>
                      <a:pt x="825" y="872"/>
                    </a:lnTo>
                    <a:lnTo>
                      <a:pt x="834" y="896"/>
                    </a:lnTo>
                    <a:lnTo>
                      <a:pt x="846" y="917"/>
                    </a:lnTo>
                    <a:lnTo>
                      <a:pt x="857" y="932"/>
                    </a:lnTo>
                    <a:lnTo>
                      <a:pt x="875" y="945"/>
                    </a:lnTo>
                    <a:lnTo>
                      <a:pt x="897" y="956"/>
                    </a:lnTo>
                    <a:lnTo>
                      <a:pt x="924" y="962"/>
                    </a:lnTo>
                    <a:lnTo>
                      <a:pt x="973" y="966"/>
                    </a:lnTo>
                    <a:lnTo>
                      <a:pt x="943" y="971"/>
                    </a:lnTo>
                    <a:lnTo>
                      <a:pt x="920" y="973"/>
                    </a:lnTo>
                    <a:lnTo>
                      <a:pt x="896" y="970"/>
                    </a:lnTo>
                    <a:lnTo>
                      <a:pt x="872" y="961"/>
                    </a:lnTo>
                    <a:lnTo>
                      <a:pt x="852" y="948"/>
                    </a:lnTo>
                    <a:lnTo>
                      <a:pt x="834" y="934"/>
                    </a:lnTo>
                    <a:lnTo>
                      <a:pt x="820" y="920"/>
                    </a:lnTo>
                    <a:lnTo>
                      <a:pt x="809" y="900"/>
                    </a:lnTo>
                    <a:lnTo>
                      <a:pt x="801" y="882"/>
                    </a:lnTo>
                    <a:lnTo>
                      <a:pt x="791" y="858"/>
                    </a:lnTo>
                    <a:lnTo>
                      <a:pt x="785" y="832"/>
                    </a:lnTo>
                    <a:lnTo>
                      <a:pt x="782" y="807"/>
                    </a:lnTo>
                    <a:lnTo>
                      <a:pt x="785" y="787"/>
                    </a:lnTo>
                    <a:lnTo>
                      <a:pt x="793" y="761"/>
                    </a:lnTo>
                    <a:lnTo>
                      <a:pt x="801" y="738"/>
                    </a:lnTo>
                    <a:lnTo>
                      <a:pt x="812" y="712"/>
                    </a:lnTo>
                    <a:lnTo>
                      <a:pt x="825" y="681"/>
                    </a:lnTo>
                    <a:lnTo>
                      <a:pt x="836" y="656"/>
                    </a:lnTo>
                    <a:lnTo>
                      <a:pt x="855" y="623"/>
                    </a:lnTo>
                    <a:lnTo>
                      <a:pt x="877" y="588"/>
                    </a:lnTo>
                    <a:lnTo>
                      <a:pt x="903" y="558"/>
                    </a:lnTo>
                    <a:lnTo>
                      <a:pt x="942" y="518"/>
                    </a:lnTo>
                    <a:lnTo>
                      <a:pt x="973" y="485"/>
                    </a:lnTo>
                    <a:lnTo>
                      <a:pt x="1005" y="442"/>
                    </a:lnTo>
                    <a:lnTo>
                      <a:pt x="1025" y="407"/>
                    </a:lnTo>
                    <a:lnTo>
                      <a:pt x="1034" y="379"/>
                    </a:lnTo>
                    <a:lnTo>
                      <a:pt x="1037" y="366"/>
                    </a:lnTo>
                    <a:lnTo>
                      <a:pt x="1040" y="339"/>
                    </a:lnTo>
                    <a:lnTo>
                      <a:pt x="1042" y="313"/>
                    </a:lnTo>
                    <a:lnTo>
                      <a:pt x="1037" y="285"/>
                    </a:lnTo>
                    <a:lnTo>
                      <a:pt x="1029" y="267"/>
                    </a:lnTo>
                    <a:lnTo>
                      <a:pt x="1012" y="230"/>
                    </a:lnTo>
                    <a:lnTo>
                      <a:pt x="994" y="205"/>
                    </a:lnTo>
                    <a:lnTo>
                      <a:pt x="973" y="180"/>
                    </a:lnTo>
                    <a:lnTo>
                      <a:pt x="940" y="152"/>
                    </a:lnTo>
                    <a:lnTo>
                      <a:pt x="908" y="129"/>
                    </a:lnTo>
                    <a:lnTo>
                      <a:pt x="872" y="108"/>
                    </a:lnTo>
                    <a:lnTo>
                      <a:pt x="838" y="95"/>
                    </a:lnTo>
                    <a:lnTo>
                      <a:pt x="798" y="81"/>
                    </a:lnTo>
                    <a:lnTo>
                      <a:pt x="747" y="73"/>
                    </a:lnTo>
                    <a:lnTo>
                      <a:pt x="715" y="73"/>
                    </a:lnTo>
                    <a:lnTo>
                      <a:pt x="672" y="80"/>
                    </a:lnTo>
                    <a:lnTo>
                      <a:pt x="633" y="91"/>
                    </a:lnTo>
                    <a:lnTo>
                      <a:pt x="609" y="101"/>
                    </a:lnTo>
                    <a:lnTo>
                      <a:pt x="566" y="123"/>
                    </a:lnTo>
                    <a:lnTo>
                      <a:pt x="516" y="154"/>
                    </a:lnTo>
                    <a:lnTo>
                      <a:pt x="476" y="185"/>
                    </a:lnTo>
                    <a:lnTo>
                      <a:pt x="433" y="223"/>
                    </a:lnTo>
                    <a:lnTo>
                      <a:pt x="401" y="251"/>
                    </a:lnTo>
                    <a:lnTo>
                      <a:pt x="386" y="268"/>
                    </a:lnTo>
                    <a:lnTo>
                      <a:pt x="369" y="292"/>
                    </a:lnTo>
                    <a:lnTo>
                      <a:pt x="348" y="331"/>
                    </a:lnTo>
                    <a:lnTo>
                      <a:pt x="338" y="358"/>
                    </a:lnTo>
                    <a:lnTo>
                      <a:pt x="324" y="381"/>
                    </a:lnTo>
                    <a:lnTo>
                      <a:pt x="308" y="406"/>
                    </a:lnTo>
                    <a:lnTo>
                      <a:pt x="285" y="440"/>
                    </a:lnTo>
                    <a:lnTo>
                      <a:pt x="263" y="465"/>
                    </a:lnTo>
                    <a:lnTo>
                      <a:pt x="237" y="491"/>
                    </a:lnTo>
                    <a:lnTo>
                      <a:pt x="206" y="517"/>
                    </a:lnTo>
                    <a:lnTo>
                      <a:pt x="134" y="570"/>
                    </a:lnTo>
                    <a:lnTo>
                      <a:pt x="114" y="583"/>
                    </a:lnTo>
                    <a:lnTo>
                      <a:pt x="72" y="592"/>
                    </a:lnTo>
                    <a:lnTo>
                      <a:pt x="37" y="588"/>
                    </a:lnTo>
                    <a:lnTo>
                      <a:pt x="14" y="578"/>
                    </a:lnTo>
                    <a:lnTo>
                      <a:pt x="4" y="558"/>
                    </a:lnTo>
                    <a:lnTo>
                      <a:pt x="1" y="543"/>
                    </a:lnTo>
                    <a:lnTo>
                      <a:pt x="0" y="520"/>
                    </a:lnTo>
                    <a:lnTo>
                      <a:pt x="4" y="500"/>
                    </a:lnTo>
                    <a:lnTo>
                      <a:pt x="10" y="485"/>
                    </a:lnTo>
                    <a:lnTo>
                      <a:pt x="25" y="467"/>
                    </a:lnTo>
                    <a:lnTo>
                      <a:pt x="42" y="458"/>
                    </a:lnTo>
                  </a:path>
                </a:pathLst>
              </a:custGeom>
              <a:solidFill>
                <a:srgbClr val="CC9900"/>
              </a:solidFill>
              <a:ln w="12700" cap="rnd">
                <a:solidFill>
                  <a:srgbClr val="996633"/>
                </a:solidFill>
                <a:round/>
                <a:headEnd/>
                <a:tailEnd/>
              </a:ln>
            </p:spPr>
            <p:txBody>
              <a:bodyPr/>
              <a:lstStyle/>
              <a:p>
                <a:endParaRPr lang="es-ES"/>
              </a:p>
            </p:txBody>
          </p:sp>
          <p:grpSp>
            <p:nvGrpSpPr>
              <p:cNvPr id="12309" name="Group 28"/>
              <p:cNvGrpSpPr>
                <a:grpSpLocks noChangeAspect="1"/>
              </p:cNvGrpSpPr>
              <p:nvPr/>
            </p:nvGrpSpPr>
            <p:grpSpPr bwMode="auto">
              <a:xfrm>
                <a:off x="2678" y="2687"/>
                <a:ext cx="628" cy="660"/>
                <a:chOff x="2678" y="2687"/>
                <a:chExt cx="628" cy="660"/>
              </a:xfrm>
            </p:grpSpPr>
            <p:grpSp>
              <p:nvGrpSpPr>
                <p:cNvPr id="12311" name="Group 29"/>
                <p:cNvGrpSpPr>
                  <a:grpSpLocks noChangeAspect="1"/>
                </p:cNvGrpSpPr>
                <p:nvPr/>
              </p:nvGrpSpPr>
              <p:grpSpPr bwMode="auto">
                <a:xfrm>
                  <a:off x="2678" y="2687"/>
                  <a:ext cx="628" cy="660"/>
                  <a:chOff x="2678" y="2687"/>
                  <a:chExt cx="628" cy="660"/>
                </a:xfrm>
              </p:grpSpPr>
              <p:sp>
                <p:nvSpPr>
                  <p:cNvPr id="12313" name="Freeform 30"/>
                  <p:cNvSpPr>
                    <a:spLocks noChangeAspect="1"/>
                  </p:cNvSpPr>
                  <p:nvPr/>
                </p:nvSpPr>
                <p:spPr bwMode="auto">
                  <a:xfrm>
                    <a:off x="2678" y="2687"/>
                    <a:ext cx="628" cy="660"/>
                  </a:xfrm>
                  <a:custGeom>
                    <a:avLst/>
                    <a:gdLst>
                      <a:gd name="T0" fmla="*/ 303 w 628"/>
                      <a:gd name="T1" fmla="*/ 0 h 660"/>
                      <a:gd name="T2" fmla="*/ 328 w 628"/>
                      <a:gd name="T3" fmla="*/ 50 h 660"/>
                      <a:gd name="T4" fmla="*/ 339 w 628"/>
                      <a:gd name="T5" fmla="*/ 73 h 660"/>
                      <a:gd name="T6" fmla="*/ 349 w 628"/>
                      <a:gd name="T7" fmla="*/ 93 h 660"/>
                      <a:gd name="T8" fmla="*/ 357 w 628"/>
                      <a:gd name="T9" fmla="*/ 111 h 660"/>
                      <a:gd name="T10" fmla="*/ 382 w 628"/>
                      <a:gd name="T11" fmla="*/ 120 h 660"/>
                      <a:gd name="T12" fmla="*/ 412 w 628"/>
                      <a:gd name="T13" fmla="*/ 136 h 660"/>
                      <a:gd name="T14" fmla="*/ 435 w 628"/>
                      <a:gd name="T15" fmla="*/ 147 h 660"/>
                      <a:gd name="T16" fmla="*/ 461 w 628"/>
                      <a:gd name="T17" fmla="*/ 157 h 660"/>
                      <a:gd name="T18" fmla="*/ 494 w 628"/>
                      <a:gd name="T19" fmla="*/ 166 h 660"/>
                      <a:gd name="T20" fmla="*/ 524 w 628"/>
                      <a:gd name="T21" fmla="*/ 171 h 660"/>
                      <a:gd name="T22" fmla="*/ 559 w 628"/>
                      <a:gd name="T23" fmla="*/ 174 h 660"/>
                      <a:gd name="T24" fmla="*/ 584 w 628"/>
                      <a:gd name="T25" fmla="*/ 177 h 660"/>
                      <a:gd name="T26" fmla="*/ 602 w 628"/>
                      <a:gd name="T27" fmla="*/ 183 h 660"/>
                      <a:gd name="T28" fmla="*/ 612 w 628"/>
                      <a:gd name="T29" fmla="*/ 191 h 660"/>
                      <a:gd name="T30" fmla="*/ 620 w 628"/>
                      <a:gd name="T31" fmla="*/ 205 h 660"/>
                      <a:gd name="T32" fmla="*/ 627 w 628"/>
                      <a:gd name="T33" fmla="*/ 228 h 660"/>
                      <a:gd name="T34" fmla="*/ 625 w 628"/>
                      <a:gd name="T35" fmla="*/ 261 h 660"/>
                      <a:gd name="T36" fmla="*/ 582 w 628"/>
                      <a:gd name="T37" fmla="*/ 307 h 660"/>
                      <a:gd name="T38" fmla="*/ 542 w 628"/>
                      <a:gd name="T39" fmla="*/ 352 h 660"/>
                      <a:gd name="T40" fmla="*/ 511 w 628"/>
                      <a:gd name="T41" fmla="*/ 403 h 660"/>
                      <a:gd name="T42" fmla="*/ 487 w 628"/>
                      <a:gd name="T43" fmla="*/ 457 h 660"/>
                      <a:gd name="T44" fmla="*/ 441 w 628"/>
                      <a:gd name="T45" fmla="*/ 533 h 660"/>
                      <a:gd name="T46" fmla="*/ 426 w 628"/>
                      <a:gd name="T47" fmla="*/ 584 h 660"/>
                      <a:gd name="T48" fmla="*/ 412 w 628"/>
                      <a:gd name="T49" fmla="*/ 608 h 660"/>
                      <a:gd name="T50" fmla="*/ 385 w 628"/>
                      <a:gd name="T51" fmla="*/ 631 h 660"/>
                      <a:gd name="T52" fmla="*/ 342 w 628"/>
                      <a:gd name="T53" fmla="*/ 649 h 660"/>
                      <a:gd name="T54" fmla="*/ 295 w 628"/>
                      <a:gd name="T55" fmla="*/ 659 h 660"/>
                      <a:gd name="T56" fmla="*/ 255 w 628"/>
                      <a:gd name="T57" fmla="*/ 659 h 660"/>
                      <a:gd name="T58" fmla="*/ 214 w 628"/>
                      <a:gd name="T59" fmla="*/ 659 h 660"/>
                      <a:gd name="T60" fmla="*/ 175 w 628"/>
                      <a:gd name="T61" fmla="*/ 643 h 660"/>
                      <a:gd name="T62" fmla="*/ 153 w 628"/>
                      <a:gd name="T63" fmla="*/ 622 h 660"/>
                      <a:gd name="T64" fmla="*/ 146 w 628"/>
                      <a:gd name="T65" fmla="*/ 600 h 660"/>
                      <a:gd name="T66" fmla="*/ 147 w 628"/>
                      <a:gd name="T67" fmla="*/ 571 h 660"/>
                      <a:gd name="T68" fmla="*/ 162 w 628"/>
                      <a:gd name="T69" fmla="*/ 551 h 660"/>
                      <a:gd name="T70" fmla="*/ 185 w 628"/>
                      <a:gd name="T71" fmla="*/ 533 h 660"/>
                      <a:gd name="T72" fmla="*/ 261 w 628"/>
                      <a:gd name="T73" fmla="*/ 520 h 660"/>
                      <a:gd name="T74" fmla="*/ 306 w 628"/>
                      <a:gd name="T75" fmla="*/ 502 h 660"/>
                      <a:gd name="T76" fmla="*/ 332 w 628"/>
                      <a:gd name="T77" fmla="*/ 466 h 660"/>
                      <a:gd name="T78" fmla="*/ 362 w 628"/>
                      <a:gd name="T79" fmla="*/ 403 h 660"/>
                      <a:gd name="T80" fmla="*/ 405 w 628"/>
                      <a:gd name="T81" fmla="*/ 343 h 660"/>
                      <a:gd name="T82" fmla="*/ 426 w 628"/>
                      <a:gd name="T83" fmla="*/ 297 h 660"/>
                      <a:gd name="T84" fmla="*/ 425 w 628"/>
                      <a:gd name="T85" fmla="*/ 262 h 660"/>
                      <a:gd name="T86" fmla="*/ 417 w 628"/>
                      <a:gd name="T87" fmla="*/ 237 h 660"/>
                      <a:gd name="T88" fmla="*/ 400 w 628"/>
                      <a:gd name="T89" fmla="*/ 226 h 660"/>
                      <a:gd name="T90" fmla="*/ 373 w 628"/>
                      <a:gd name="T91" fmla="*/ 218 h 660"/>
                      <a:gd name="T92" fmla="*/ 339 w 628"/>
                      <a:gd name="T93" fmla="*/ 213 h 660"/>
                      <a:gd name="T94" fmla="*/ 306 w 628"/>
                      <a:gd name="T95" fmla="*/ 214 h 660"/>
                      <a:gd name="T96" fmla="*/ 280 w 628"/>
                      <a:gd name="T97" fmla="*/ 220 h 660"/>
                      <a:gd name="T98" fmla="*/ 249 w 628"/>
                      <a:gd name="T99" fmla="*/ 228 h 660"/>
                      <a:gd name="T100" fmla="*/ 217 w 628"/>
                      <a:gd name="T101" fmla="*/ 241 h 660"/>
                      <a:gd name="T102" fmla="*/ 189 w 628"/>
                      <a:gd name="T103" fmla="*/ 254 h 660"/>
                      <a:gd name="T104" fmla="*/ 158 w 628"/>
                      <a:gd name="T105" fmla="*/ 264 h 660"/>
                      <a:gd name="T106" fmla="*/ 124 w 628"/>
                      <a:gd name="T107" fmla="*/ 276 h 660"/>
                      <a:gd name="T108" fmla="*/ 103 w 628"/>
                      <a:gd name="T109" fmla="*/ 284 h 660"/>
                      <a:gd name="T110" fmla="*/ 24 w 628"/>
                      <a:gd name="T111" fmla="*/ 192 h 660"/>
                      <a:gd name="T112" fmla="*/ 0 w 628"/>
                      <a:gd name="T113" fmla="*/ 113 h 660"/>
                      <a:gd name="T114" fmla="*/ 303 w 628"/>
                      <a:gd name="T115" fmla="*/ 0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8"/>
                      <a:gd name="T175" fmla="*/ 0 h 660"/>
                      <a:gd name="T176" fmla="*/ 628 w 628"/>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8" h="660">
                        <a:moveTo>
                          <a:pt x="303" y="0"/>
                        </a:moveTo>
                        <a:lnTo>
                          <a:pt x="328" y="50"/>
                        </a:lnTo>
                        <a:lnTo>
                          <a:pt x="339" y="73"/>
                        </a:lnTo>
                        <a:lnTo>
                          <a:pt x="349" y="93"/>
                        </a:lnTo>
                        <a:lnTo>
                          <a:pt x="357" y="111"/>
                        </a:lnTo>
                        <a:lnTo>
                          <a:pt x="382" y="120"/>
                        </a:lnTo>
                        <a:lnTo>
                          <a:pt x="412" y="136"/>
                        </a:lnTo>
                        <a:lnTo>
                          <a:pt x="435" y="147"/>
                        </a:lnTo>
                        <a:lnTo>
                          <a:pt x="461" y="157"/>
                        </a:lnTo>
                        <a:lnTo>
                          <a:pt x="494" y="166"/>
                        </a:lnTo>
                        <a:lnTo>
                          <a:pt x="524" y="171"/>
                        </a:lnTo>
                        <a:lnTo>
                          <a:pt x="559" y="174"/>
                        </a:lnTo>
                        <a:lnTo>
                          <a:pt x="584" y="177"/>
                        </a:lnTo>
                        <a:lnTo>
                          <a:pt x="602" y="183"/>
                        </a:lnTo>
                        <a:lnTo>
                          <a:pt x="612" y="191"/>
                        </a:lnTo>
                        <a:lnTo>
                          <a:pt x="620" y="205"/>
                        </a:lnTo>
                        <a:lnTo>
                          <a:pt x="627" y="228"/>
                        </a:lnTo>
                        <a:lnTo>
                          <a:pt x="625" y="261"/>
                        </a:lnTo>
                        <a:lnTo>
                          <a:pt x="582" y="307"/>
                        </a:lnTo>
                        <a:lnTo>
                          <a:pt x="542" y="352"/>
                        </a:lnTo>
                        <a:lnTo>
                          <a:pt x="511" y="403"/>
                        </a:lnTo>
                        <a:lnTo>
                          <a:pt x="487" y="457"/>
                        </a:lnTo>
                        <a:lnTo>
                          <a:pt x="441" y="533"/>
                        </a:lnTo>
                        <a:lnTo>
                          <a:pt x="426" y="584"/>
                        </a:lnTo>
                        <a:lnTo>
                          <a:pt x="412" y="608"/>
                        </a:lnTo>
                        <a:lnTo>
                          <a:pt x="385" y="631"/>
                        </a:lnTo>
                        <a:lnTo>
                          <a:pt x="342" y="649"/>
                        </a:lnTo>
                        <a:lnTo>
                          <a:pt x="295" y="659"/>
                        </a:lnTo>
                        <a:lnTo>
                          <a:pt x="255" y="659"/>
                        </a:lnTo>
                        <a:lnTo>
                          <a:pt x="214" y="659"/>
                        </a:lnTo>
                        <a:lnTo>
                          <a:pt x="175" y="643"/>
                        </a:lnTo>
                        <a:lnTo>
                          <a:pt x="153" y="622"/>
                        </a:lnTo>
                        <a:lnTo>
                          <a:pt x="146" y="600"/>
                        </a:lnTo>
                        <a:lnTo>
                          <a:pt x="147" y="571"/>
                        </a:lnTo>
                        <a:lnTo>
                          <a:pt x="162" y="551"/>
                        </a:lnTo>
                        <a:lnTo>
                          <a:pt x="185" y="533"/>
                        </a:lnTo>
                        <a:lnTo>
                          <a:pt x="261" y="520"/>
                        </a:lnTo>
                        <a:lnTo>
                          <a:pt x="306" y="502"/>
                        </a:lnTo>
                        <a:lnTo>
                          <a:pt x="332" y="466"/>
                        </a:lnTo>
                        <a:lnTo>
                          <a:pt x="362" y="403"/>
                        </a:lnTo>
                        <a:lnTo>
                          <a:pt x="405" y="343"/>
                        </a:lnTo>
                        <a:lnTo>
                          <a:pt x="426" y="297"/>
                        </a:lnTo>
                        <a:lnTo>
                          <a:pt x="425" y="262"/>
                        </a:lnTo>
                        <a:lnTo>
                          <a:pt x="417" y="237"/>
                        </a:lnTo>
                        <a:lnTo>
                          <a:pt x="400" y="226"/>
                        </a:lnTo>
                        <a:lnTo>
                          <a:pt x="373" y="218"/>
                        </a:lnTo>
                        <a:lnTo>
                          <a:pt x="339" y="213"/>
                        </a:lnTo>
                        <a:lnTo>
                          <a:pt x="306" y="214"/>
                        </a:lnTo>
                        <a:lnTo>
                          <a:pt x="280" y="220"/>
                        </a:lnTo>
                        <a:lnTo>
                          <a:pt x="249" y="228"/>
                        </a:lnTo>
                        <a:lnTo>
                          <a:pt x="217" y="241"/>
                        </a:lnTo>
                        <a:lnTo>
                          <a:pt x="189" y="254"/>
                        </a:lnTo>
                        <a:lnTo>
                          <a:pt x="158" y="264"/>
                        </a:lnTo>
                        <a:lnTo>
                          <a:pt x="124" y="276"/>
                        </a:lnTo>
                        <a:lnTo>
                          <a:pt x="103" y="284"/>
                        </a:lnTo>
                        <a:lnTo>
                          <a:pt x="24" y="192"/>
                        </a:lnTo>
                        <a:lnTo>
                          <a:pt x="0" y="113"/>
                        </a:lnTo>
                        <a:lnTo>
                          <a:pt x="303" y="0"/>
                        </a:lnTo>
                      </a:path>
                    </a:pathLst>
                  </a:custGeom>
                  <a:solidFill>
                    <a:srgbClr val="CC9900"/>
                  </a:solidFill>
                  <a:ln w="12700" cap="rnd">
                    <a:solidFill>
                      <a:srgbClr val="996633"/>
                    </a:solidFill>
                    <a:round/>
                    <a:headEnd/>
                    <a:tailEnd/>
                  </a:ln>
                </p:spPr>
                <p:txBody>
                  <a:bodyPr/>
                  <a:lstStyle/>
                  <a:p>
                    <a:endParaRPr lang="es-ES"/>
                  </a:p>
                </p:txBody>
              </p:sp>
              <p:sp>
                <p:nvSpPr>
                  <p:cNvPr id="12314" name="Freeform 31"/>
                  <p:cNvSpPr>
                    <a:spLocks noChangeAspect="1"/>
                  </p:cNvSpPr>
                  <p:nvPr/>
                </p:nvSpPr>
                <p:spPr bwMode="auto">
                  <a:xfrm>
                    <a:off x="2678" y="2687"/>
                    <a:ext cx="384" cy="285"/>
                  </a:xfrm>
                  <a:custGeom>
                    <a:avLst/>
                    <a:gdLst>
                      <a:gd name="T0" fmla="*/ 303 w 384"/>
                      <a:gd name="T1" fmla="*/ 0 h 285"/>
                      <a:gd name="T2" fmla="*/ 329 w 384"/>
                      <a:gd name="T3" fmla="*/ 50 h 285"/>
                      <a:gd name="T4" fmla="*/ 339 w 384"/>
                      <a:gd name="T5" fmla="*/ 73 h 285"/>
                      <a:gd name="T6" fmla="*/ 349 w 384"/>
                      <a:gd name="T7" fmla="*/ 92 h 285"/>
                      <a:gd name="T8" fmla="*/ 357 w 384"/>
                      <a:gd name="T9" fmla="*/ 111 h 285"/>
                      <a:gd name="T10" fmla="*/ 383 w 384"/>
                      <a:gd name="T11" fmla="*/ 120 h 285"/>
                      <a:gd name="T12" fmla="*/ 306 w 384"/>
                      <a:gd name="T13" fmla="*/ 214 h 285"/>
                      <a:gd name="T14" fmla="*/ 280 w 384"/>
                      <a:gd name="T15" fmla="*/ 220 h 285"/>
                      <a:gd name="T16" fmla="*/ 249 w 384"/>
                      <a:gd name="T17" fmla="*/ 228 h 285"/>
                      <a:gd name="T18" fmla="*/ 217 w 384"/>
                      <a:gd name="T19" fmla="*/ 241 h 285"/>
                      <a:gd name="T20" fmla="*/ 189 w 384"/>
                      <a:gd name="T21" fmla="*/ 254 h 285"/>
                      <a:gd name="T22" fmla="*/ 158 w 384"/>
                      <a:gd name="T23" fmla="*/ 264 h 285"/>
                      <a:gd name="T24" fmla="*/ 124 w 384"/>
                      <a:gd name="T25" fmla="*/ 276 h 285"/>
                      <a:gd name="T26" fmla="*/ 103 w 384"/>
                      <a:gd name="T27" fmla="*/ 284 h 285"/>
                      <a:gd name="T28" fmla="*/ 24 w 384"/>
                      <a:gd name="T29" fmla="*/ 192 h 285"/>
                      <a:gd name="T30" fmla="*/ 0 w 384"/>
                      <a:gd name="T31" fmla="*/ 113 h 285"/>
                      <a:gd name="T32" fmla="*/ 303 w 384"/>
                      <a:gd name="T33" fmla="*/ 0 h 2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4"/>
                      <a:gd name="T52" fmla="*/ 0 h 285"/>
                      <a:gd name="T53" fmla="*/ 384 w 384"/>
                      <a:gd name="T54" fmla="*/ 285 h 2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4" h="285">
                        <a:moveTo>
                          <a:pt x="303" y="0"/>
                        </a:moveTo>
                        <a:lnTo>
                          <a:pt x="329" y="50"/>
                        </a:lnTo>
                        <a:lnTo>
                          <a:pt x="339" y="73"/>
                        </a:lnTo>
                        <a:lnTo>
                          <a:pt x="349" y="92"/>
                        </a:lnTo>
                        <a:lnTo>
                          <a:pt x="357" y="111"/>
                        </a:lnTo>
                        <a:lnTo>
                          <a:pt x="383" y="120"/>
                        </a:lnTo>
                        <a:lnTo>
                          <a:pt x="306" y="214"/>
                        </a:lnTo>
                        <a:lnTo>
                          <a:pt x="280" y="220"/>
                        </a:lnTo>
                        <a:lnTo>
                          <a:pt x="249" y="228"/>
                        </a:lnTo>
                        <a:lnTo>
                          <a:pt x="217" y="241"/>
                        </a:lnTo>
                        <a:lnTo>
                          <a:pt x="189" y="254"/>
                        </a:lnTo>
                        <a:lnTo>
                          <a:pt x="158" y="264"/>
                        </a:lnTo>
                        <a:lnTo>
                          <a:pt x="124" y="276"/>
                        </a:lnTo>
                        <a:lnTo>
                          <a:pt x="103" y="284"/>
                        </a:lnTo>
                        <a:lnTo>
                          <a:pt x="24" y="192"/>
                        </a:lnTo>
                        <a:lnTo>
                          <a:pt x="0" y="113"/>
                        </a:lnTo>
                        <a:lnTo>
                          <a:pt x="303" y="0"/>
                        </a:lnTo>
                      </a:path>
                    </a:pathLst>
                  </a:custGeom>
                  <a:solidFill>
                    <a:srgbClr val="CC9900"/>
                  </a:solidFill>
                  <a:ln w="12700" cap="rnd">
                    <a:solidFill>
                      <a:srgbClr val="996633"/>
                    </a:solidFill>
                    <a:round/>
                    <a:headEnd/>
                    <a:tailEnd/>
                  </a:ln>
                </p:spPr>
                <p:txBody>
                  <a:bodyPr/>
                  <a:lstStyle/>
                  <a:p>
                    <a:endParaRPr lang="es-ES"/>
                  </a:p>
                </p:txBody>
              </p:sp>
            </p:grpSp>
            <p:sp>
              <p:nvSpPr>
                <p:cNvPr id="12312" name="Freeform 32"/>
                <p:cNvSpPr>
                  <a:spLocks noChangeAspect="1"/>
                </p:cNvSpPr>
                <p:nvPr/>
              </p:nvSpPr>
              <p:spPr bwMode="auto">
                <a:xfrm>
                  <a:off x="2754" y="2714"/>
                  <a:ext cx="248" cy="245"/>
                </a:xfrm>
                <a:custGeom>
                  <a:avLst/>
                  <a:gdLst>
                    <a:gd name="T0" fmla="*/ 37 w 248"/>
                    <a:gd name="T1" fmla="*/ 244 h 245"/>
                    <a:gd name="T2" fmla="*/ 40 w 248"/>
                    <a:gd name="T3" fmla="*/ 201 h 245"/>
                    <a:gd name="T4" fmla="*/ 46 w 248"/>
                    <a:gd name="T5" fmla="*/ 168 h 245"/>
                    <a:gd name="T6" fmla="*/ 55 w 248"/>
                    <a:gd name="T7" fmla="*/ 146 h 245"/>
                    <a:gd name="T8" fmla="*/ 64 w 248"/>
                    <a:gd name="T9" fmla="*/ 125 h 245"/>
                    <a:gd name="T10" fmla="*/ 80 w 248"/>
                    <a:gd name="T11" fmla="*/ 106 h 245"/>
                    <a:gd name="T12" fmla="*/ 100 w 248"/>
                    <a:gd name="T13" fmla="*/ 88 h 245"/>
                    <a:gd name="T14" fmla="*/ 123 w 248"/>
                    <a:gd name="T15" fmla="*/ 73 h 245"/>
                    <a:gd name="T16" fmla="*/ 140 w 248"/>
                    <a:gd name="T17" fmla="*/ 60 h 245"/>
                    <a:gd name="T18" fmla="*/ 161 w 248"/>
                    <a:gd name="T19" fmla="*/ 50 h 245"/>
                    <a:gd name="T20" fmla="*/ 191 w 248"/>
                    <a:gd name="T21" fmla="*/ 39 h 245"/>
                    <a:gd name="T22" fmla="*/ 210 w 248"/>
                    <a:gd name="T23" fmla="*/ 30 h 245"/>
                    <a:gd name="T24" fmla="*/ 226 w 248"/>
                    <a:gd name="T25" fmla="*/ 21 h 245"/>
                    <a:gd name="T26" fmla="*/ 247 w 248"/>
                    <a:gd name="T27" fmla="*/ 0 h 245"/>
                    <a:gd name="T28" fmla="*/ 126 w 248"/>
                    <a:gd name="T29" fmla="*/ 32 h 245"/>
                    <a:gd name="T30" fmla="*/ 42 w 248"/>
                    <a:gd name="T31" fmla="*/ 64 h 245"/>
                    <a:gd name="T32" fmla="*/ 4 w 248"/>
                    <a:gd name="T33" fmla="*/ 96 h 245"/>
                    <a:gd name="T34" fmla="*/ 0 w 248"/>
                    <a:gd name="T35" fmla="*/ 133 h 245"/>
                    <a:gd name="T36" fmla="*/ 8 w 248"/>
                    <a:gd name="T37" fmla="*/ 169 h 245"/>
                    <a:gd name="T38" fmla="*/ 37 w 248"/>
                    <a:gd name="T39" fmla="*/ 244 h 2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8"/>
                    <a:gd name="T61" fmla="*/ 0 h 245"/>
                    <a:gd name="T62" fmla="*/ 248 w 248"/>
                    <a:gd name="T63" fmla="*/ 245 h 2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8" h="245">
                      <a:moveTo>
                        <a:pt x="37" y="244"/>
                      </a:moveTo>
                      <a:lnTo>
                        <a:pt x="40" y="201"/>
                      </a:lnTo>
                      <a:lnTo>
                        <a:pt x="46" y="168"/>
                      </a:lnTo>
                      <a:lnTo>
                        <a:pt x="55" y="146"/>
                      </a:lnTo>
                      <a:lnTo>
                        <a:pt x="64" y="125"/>
                      </a:lnTo>
                      <a:lnTo>
                        <a:pt x="80" y="106"/>
                      </a:lnTo>
                      <a:lnTo>
                        <a:pt x="100" y="88"/>
                      </a:lnTo>
                      <a:lnTo>
                        <a:pt x="123" y="73"/>
                      </a:lnTo>
                      <a:lnTo>
                        <a:pt x="140" y="60"/>
                      </a:lnTo>
                      <a:lnTo>
                        <a:pt x="161" y="50"/>
                      </a:lnTo>
                      <a:lnTo>
                        <a:pt x="191" y="39"/>
                      </a:lnTo>
                      <a:lnTo>
                        <a:pt x="210" y="30"/>
                      </a:lnTo>
                      <a:lnTo>
                        <a:pt x="226" y="21"/>
                      </a:lnTo>
                      <a:lnTo>
                        <a:pt x="247" y="0"/>
                      </a:lnTo>
                      <a:lnTo>
                        <a:pt x="126" y="32"/>
                      </a:lnTo>
                      <a:lnTo>
                        <a:pt x="42" y="64"/>
                      </a:lnTo>
                      <a:lnTo>
                        <a:pt x="4" y="96"/>
                      </a:lnTo>
                      <a:lnTo>
                        <a:pt x="0" y="133"/>
                      </a:lnTo>
                      <a:lnTo>
                        <a:pt x="8" y="169"/>
                      </a:lnTo>
                      <a:lnTo>
                        <a:pt x="37" y="244"/>
                      </a:lnTo>
                    </a:path>
                  </a:pathLst>
                </a:custGeom>
                <a:solidFill>
                  <a:srgbClr val="CC9900"/>
                </a:solidFill>
                <a:ln w="12700" cap="rnd">
                  <a:solidFill>
                    <a:srgbClr val="996633"/>
                  </a:solidFill>
                  <a:round/>
                  <a:headEnd/>
                  <a:tailEnd/>
                </a:ln>
              </p:spPr>
              <p:txBody>
                <a:bodyPr/>
                <a:lstStyle/>
                <a:p>
                  <a:endParaRPr lang="es-ES"/>
                </a:p>
              </p:txBody>
            </p:sp>
          </p:grpSp>
          <p:sp>
            <p:nvSpPr>
              <p:cNvPr id="12310" name="Freeform 33"/>
              <p:cNvSpPr>
                <a:spLocks noChangeAspect="1"/>
              </p:cNvSpPr>
              <p:nvPr/>
            </p:nvSpPr>
            <p:spPr bwMode="auto">
              <a:xfrm>
                <a:off x="3018" y="2430"/>
                <a:ext cx="222" cy="232"/>
              </a:xfrm>
              <a:custGeom>
                <a:avLst/>
                <a:gdLst>
                  <a:gd name="T0" fmla="*/ 13 w 222"/>
                  <a:gd name="T1" fmla="*/ 197 h 232"/>
                  <a:gd name="T2" fmla="*/ 2 w 222"/>
                  <a:gd name="T3" fmla="*/ 207 h 232"/>
                  <a:gd name="T4" fmla="*/ 0 w 222"/>
                  <a:gd name="T5" fmla="*/ 218 h 232"/>
                  <a:gd name="T6" fmla="*/ 9 w 222"/>
                  <a:gd name="T7" fmla="*/ 223 h 232"/>
                  <a:gd name="T8" fmla="*/ 30 w 222"/>
                  <a:gd name="T9" fmla="*/ 214 h 232"/>
                  <a:gd name="T10" fmla="*/ 55 w 222"/>
                  <a:gd name="T11" fmla="*/ 205 h 232"/>
                  <a:gd name="T12" fmla="*/ 79 w 222"/>
                  <a:gd name="T13" fmla="*/ 207 h 232"/>
                  <a:gd name="T14" fmla="*/ 102 w 222"/>
                  <a:gd name="T15" fmla="*/ 231 h 232"/>
                  <a:gd name="T16" fmla="*/ 125 w 222"/>
                  <a:gd name="T17" fmla="*/ 220 h 232"/>
                  <a:gd name="T18" fmla="*/ 148 w 222"/>
                  <a:gd name="T19" fmla="*/ 207 h 232"/>
                  <a:gd name="T20" fmla="*/ 167 w 222"/>
                  <a:gd name="T21" fmla="*/ 196 h 232"/>
                  <a:gd name="T22" fmla="*/ 191 w 222"/>
                  <a:gd name="T23" fmla="*/ 175 h 232"/>
                  <a:gd name="T24" fmla="*/ 203 w 222"/>
                  <a:gd name="T25" fmla="*/ 162 h 232"/>
                  <a:gd name="T26" fmla="*/ 215 w 222"/>
                  <a:gd name="T27" fmla="*/ 134 h 232"/>
                  <a:gd name="T28" fmla="*/ 221 w 222"/>
                  <a:gd name="T29" fmla="*/ 96 h 232"/>
                  <a:gd name="T30" fmla="*/ 221 w 222"/>
                  <a:gd name="T31" fmla="*/ 54 h 232"/>
                  <a:gd name="T32" fmla="*/ 211 w 222"/>
                  <a:gd name="T33" fmla="*/ 23 h 232"/>
                  <a:gd name="T34" fmla="*/ 199 w 222"/>
                  <a:gd name="T35" fmla="*/ 3 h 232"/>
                  <a:gd name="T36" fmla="*/ 188 w 222"/>
                  <a:gd name="T37" fmla="*/ 7 h 232"/>
                  <a:gd name="T38" fmla="*/ 188 w 222"/>
                  <a:gd name="T39" fmla="*/ 28 h 232"/>
                  <a:gd name="T40" fmla="*/ 190 w 222"/>
                  <a:gd name="T41" fmla="*/ 45 h 232"/>
                  <a:gd name="T42" fmla="*/ 190 w 222"/>
                  <a:gd name="T43" fmla="*/ 69 h 232"/>
                  <a:gd name="T44" fmla="*/ 184 w 222"/>
                  <a:gd name="T45" fmla="*/ 87 h 232"/>
                  <a:gd name="T46" fmla="*/ 175 w 222"/>
                  <a:gd name="T47" fmla="*/ 90 h 232"/>
                  <a:gd name="T48" fmla="*/ 164 w 222"/>
                  <a:gd name="T49" fmla="*/ 59 h 232"/>
                  <a:gd name="T50" fmla="*/ 146 w 222"/>
                  <a:gd name="T51" fmla="*/ 36 h 232"/>
                  <a:gd name="T52" fmla="*/ 121 w 222"/>
                  <a:gd name="T53" fmla="*/ 16 h 232"/>
                  <a:gd name="T54" fmla="*/ 97 w 222"/>
                  <a:gd name="T55" fmla="*/ 5 h 232"/>
                  <a:gd name="T56" fmla="*/ 78 w 222"/>
                  <a:gd name="T57" fmla="*/ 0 h 232"/>
                  <a:gd name="T58" fmla="*/ 68 w 222"/>
                  <a:gd name="T59" fmla="*/ 0 h 232"/>
                  <a:gd name="T60" fmla="*/ 67 w 222"/>
                  <a:gd name="T61" fmla="*/ 7 h 232"/>
                  <a:gd name="T62" fmla="*/ 75 w 222"/>
                  <a:gd name="T63" fmla="*/ 19 h 232"/>
                  <a:gd name="T64" fmla="*/ 90 w 222"/>
                  <a:gd name="T65" fmla="*/ 28 h 232"/>
                  <a:gd name="T66" fmla="*/ 107 w 222"/>
                  <a:gd name="T67" fmla="*/ 41 h 232"/>
                  <a:gd name="T68" fmla="*/ 118 w 222"/>
                  <a:gd name="T69" fmla="*/ 58 h 232"/>
                  <a:gd name="T70" fmla="*/ 125 w 222"/>
                  <a:gd name="T71" fmla="*/ 81 h 232"/>
                  <a:gd name="T72" fmla="*/ 128 w 222"/>
                  <a:gd name="T73" fmla="*/ 113 h 232"/>
                  <a:gd name="T74" fmla="*/ 122 w 222"/>
                  <a:gd name="T75" fmla="*/ 132 h 232"/>
                  <a:gd name="T76" fmla="*/ 113 w 222"/>
                  <a:gd name="T77" fmla="*/ 148 h 232"/>
                  <a:gd name="T78" fmla="*/ 94 w 222"/>
                  <a:gd name="T79" fmla="*/ 158 h 232"/>
                  <a:gd name="T80" fmla="*/ 75 w 222"/>
                  <a:gd name="T81" fmla="*/ 165 h 232"/>
                  <a:gd name="T82" fmla="*/ 43 w 222"/>
                  <a:gd name="T83" fmla="*/ 176 h 232"/>
                  <a:gd name="T84" fmla="*/ 13 w 222"/>
                  <a:gd name="T85" fmla="*/ 197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
                  <a:gd name="T130" fmla="*/ 0 h 232"/>
                  <a:gd name="T131" fmla="*/ 222 w 222"/>
                  <a:gd name="T132" fmla="*/ 232 h 2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 h="232">
                    <a:moveTo>
                      <a:pt x="13" y="197"/>
                    </a:moveTo>
                    <a:lnTo>
                      <a:pt x="2" y="207"/>
                    </a:lnTo>
                    <a:lnTo>
                      <a:pt x="0" y="218"/>
                    </a:lnTo>
                    <a:lnTo>
                      <a:pt x="9" y="223"/>
                    </a:lnTo>
                    <a:lnTo>
                      <a:pt x="30" y="214"/>
                    </a:lnTo>
                    <a:lnTo>
                      <a:pt x="55" y="205"/>
                    </a:lnTo>
                    <a:lnTo>
                      <a:pt x="79" y="207"/>
                    </a:lnTo>
                    <a:lnTo>
                      <a:pt x="102" y="231"/>
                    </a:lnTo>
                    <a:lnTo>
                      <a:pt x="125" y="220"/>
                    </a:lnTo>
                    <a:lnTo>
                      <a:pt x="148" y="207"/>
                    </a:lnTo>
                    <a:lnTo>
                      <a:pt x="167" y="196"/>
                    </a:lnTo>
                    <a:lnTo>
                      <a:pt x="191" y="175"/>
                    </a:lnTo>
                    <a:lnTo>
                      <a:pt x="203" y="162"/>
                    </a:lnTo>
                    <a:lnTo>
                      <a:pt x="215" y="134"/>
                    </a:lnTo>
                    <a:lnTo>
                      <a:pt x="221" y="96"/>
                    </a:lnTo>
                    <a:lnTo>
                      <a:pt x="221" y="54"/>
                    </a:lnTo>
                    <a:lnTo>
                      <a:pt x="211" y="23"/>
                    </a:lnTo>
                    <a:lnTo>
                      <a:pt x="199" y="3"/>
                    </a:lnTo>
                    <a:lnTo>
                      <a:pt x="188" y="7"/>
                    </a:lnTo>
                    <a:lnTo>
                      <a:pt x="188" y="28"/>
                    </a:lnTo>
                    <a:lnTo>
                      <a:pt x="190" y="45"/>
                    </a:lnTo>
                    <a:lnTo>
                      <a:pt x="190" y="69"/>
                    </a:lnTo>
                    <a:lnTo>
                      <a:pt x="184" y="87"/>
                    </a:lnTo>
                    <a:lnTo>
                      <a:pt x="175" y="90"/>
                    </a:lnTo>
                    <a:lnTo>
                      <a:pt x="164" y="59"/>
                    </a:lnTo>
                    <a:lnTo>
                      <a:pt x="146" y="36"/>
                    </a:lnTo>
                    <a:lnTo>
                      <a:pt x="121" y="16"/>
                    </a:lnTo>
                    <a:lnTo>
                      <a:pt x="97" y="5"/>
                    </a:lnTo>
                    <a:lnTo>
                      <a:pt x="78" y="0"/>
                    </a:lnTo>
                    <a:lnTo>
                      <a:pt x="68" y="0"/>
                    </a:lnTo>
                    <a:lnTo>
                      <a:pt x="67" y="7"/>
                    </a:lnTo>
                    <a:lnTo>
                      <a:pt x="75" y="19"/>
                    </a:lnTo>
                    <a:lnTo>
                      <a:pt x="90" y="28"/>
                    </a:lnTo>
                    <a:lnTo>
                      <a:pt x="107" y="41"/>
                    </a:lnTo>
                    <a:lnTo>
                      <a:pt x="118" y="58"/>
                    </a:lnTo>
                    <a:lnTo>
                      <a:pt x="125" y="81"/>
                    </a:lnTo>
                    <a:lnTo>
                      <a:pt x="128" y="113"/>
                    </a:lnTo>
                    <a:lnTo>
                      <a:pt x="122" y="132"/>
                    </a:lnTo>
                    <a:lnTo>
                      <a:pt x="113" y="148"/>
                    </a:lnTo>
                    <a:lnTo>
                      <a:pt x="94" y="158"/>
                    </a:lnTo>
                    <a:lnTo>
                      <a:pt x="75" y="165"/>
                    </a:lnTo>
                    <a:lnTo>
                      <a:pt x="43" y="176"/>
                    </a:lnTo>
                    <a:lnTo>
                      <a:pt x="13" y="197"/>
                    </a:lnTo>
                  </a:path>
                </a:pathLst>
              </a:custGeom>
              <a:solidFill>
                <a:srgbClr val="CC9900"/>
              </a:solidFill>
              <a:ln w="12700" cap="rnd">
                <a:solidFill>
                  <a:srgbClr val="996633"/>
                </a:solidFill>
                <a:round/>
                <a:headEnd/>
                <a:tailEnd/>
              </a:ln>
            </p:spPr>
            <p:txBody>
              <a:bodyPr/>
              <a:lstStyle/>
              <a:p>
                <a:endParaRPr lang="es-ES"/>
              </a:p>
            </p:txBody>
          </p:sp>
        </p:grpSp>
        <p:sp>
          <p:nvSpPr>
            <p:cNvPr id="12306" name="Freeform 34"/>
            <p:cNvSpPr>
              <a:spLocks noChangeAspect="1"/>
            </p:cNvSpPr>
            <p:nvPr/>
          </p:nvSpPr>
          <p:spPr bwMode="auto">
            <a:xfrm>
              <a:off x="2528" y="1728"/>
              <a:ext cx="705" cy="625"/>
            </a:xfrm>
            <a:custGeom>
              <a:avLst/>
              <a:gdLst>
                <a:gd name="T0" fmla="*/ 598 w 705"/>
                <a:gd name="T1" fmla="*/ 355 h 625"/>
                <a:gd name="T2" fmla="*/ 519 w 705"/>
                <a:gd name="T3" fmla="*/ 311 h 625"/>
                <a:gd name="T4" fmla="*/ 465 w 705"/>
                <a:gd name="T5" fmla="*/ 260 h 625"/>
                <a:gd name="T6" fmla="*/ 457 w 705"/>
                <a:gd name="T7" fmla="*/ 214 h 625"/>
                <a:gd name="T8" fmla="*/ 466 w 705"/>
                <a:gd name="T9" fmla="*/ 176 h 625"/>
                <a:gd name="T10" fmla="*/ 495 w 705"/>
                <a:gd name="T11" fmla="*/ 128 h 625"/>
                <a:gd name="T12" fmla="*/ 548 w 705"/>
                <a:gd name="T13" fmla="*/ 79 h 625"/>
                <a:gd name="T14" fmla="*/ 621 w 705"/>
                <a:gd name="T15" fmla="*/ 39 h 625"/>
                <a:gd name="T16" fmla="*/ 659 w 705"/>
                <a:gd name="T17" fmla="*/ 4 h 625"/>
                <a:gd name="T18" fmla="*/ 569 w 705"/>
                <a:gd name="T19" fmla="*/ 17 h 625"/>
                <a:gd name="T20" fmla="*/ 514 w 705"/>
                <a:gd name="T21" fmla="*/ 12 h 625"/>
                <a:gd name="T22" fmla="*/ 456 w 705"/>
                <a:gd name="T23" fmla="*/ 15 h 625"/>
                <a:gd name="T24" fmla="*/ 397 w 705"/>
                <a:gd name="T25" fmla="*/ 17 h 625"/>
                <a:gd name="T26" fmla="*/ 326 w 705"/>
                <a:gd name="T27" fmla="*/ 19 h 625"/>
                <a:gd name="T28" fmla="*/ 275 w 705"/>
                <a:gd name="T29" fmla="*/ 18 h 625"/>
                <a:gd name="T30" fmla="*/ 188 w 705"/>
                <a:gd name="T31" fmla="*/ 2 h 625"/>
                <a:gd name="T32" fmla="*/ 137 w 705"/>
                <a:gd name="T33" fmla="*/ 11 h 625"/>
                <a:gd name="T34" fmla="*/ 213 w 705"/>
                <a:gd name="T35" fmla="*/ 49 h 625"/>
                <a:gd name="T36" fmla="*/ 264 w 705"/>
                <a:gd name="T37" fmla="*/ 89 h 625"/>
                <a:gd name="T38" fmla="*/ 303 w 705"/>
                <a:gd name="T39" fmla="*/ 132 h 625"/>
                <a:gd name="T40" fmla="*/ 315 w 705"/>
                <a:gd name="T41" fmla="*/ 186 h 625"/>
                <a:gd name="T42" fmla="*/ 306 w 705"/>
                <a:gd name="T43" fmla="*/ 227 h 625"/>
                <a:gd name="T44" fmla="*/ 274 w 705"/>
                <a:gd name="T45" fmla="*/ 262 h 625"/>
                <a:gd name="T46" fmla="*/ 247 w 705"/>
                <a:gd name="T47" fmla="*/ 289 h 625"/>
                <a:gd name="T48" fmla="*/ 198 w 705"/>
                <a:gd name="T49" fmla="*/ 318 h 625"/>
                <a:gd name="T50" fmla="*/ 129 w 705"/>
                <a:gd name="T51" fmla="*/ 350 h 625"/>
                <a:gd name="T52" fmla="*/ 60 w 705"/>
                <a:gd name="T53" fmla="*/ 384 h 625"/>
                <a:gd name="T54" fmla="*/ 20 w 705"/>
                <a:gd name="T55" fmla="*/ 417 h 625"/>
                <a:gd name="T56" fmla="*/ 0 w 705"/>
                <a:gd name="T57" fmla="*/ 458 h 625"/>
                <a:gd name="T58" fmla="*/ 3 w 705"/>
                <a:gd name="T59" fmla="*/ 501 h 625"/>
                <a:gd name="T60" fmla="*/ 32 w 705"/>
                <a:gd name="T61" fmla="*/ 543 h 625"/>
                <a:gd name="T62" fmla="*/ 94 w 705"/>
                <a:gd name="T63" fmla="*/ 577 h 625"/>
                <a:gd name="T64" fmla="*/ 184 w 705"/>
                <a:gd name="T65" fmla="*/ 605 h 625"/>
                <a:gd name="T66" fmla="*/ 275 w 705"/>
                <a:gd name="T67" fmla="*/ 619 h 625"/>
                <a:gd name="T68" fmla="*/ 386 w 705"/>
                <a:gd name="T69" fmla="*/ 624 h 625"/>
                <a:gd name="T70" fmla="*/ 486 w 705"/>
                <a:gd name="T71" fmla="*/ 617 h 625"/>
                <a:gd name="T72" fmla="*/ 580 w 705"/>
                <a:gd name="T73" fmla="*/ 596 h 625"/>
                <a:gd name="T74" fmla="*/ 650 w 705"/>
                <a:gd name="T75" fmla="*/ 563 h 625"/>
                <a:gd name="T76" fmla="*/ 690 w 705"/>
                <a:gd name="T77" fmla="*/ 523 h 625"/>
                <a:gd name="T78" fmla="*/ 704 w 705"/>
                <a:gd name="T79" fmla="*/ 480 h 625"/>
                <a:gd name="T80" fmla="*/ 700 w 705"/>
                <a:gd name="T81" fmla="*/ 436 h 625"/>
                <a:gd name="T82" fmla="*/ 663 w 705"/>
                <a:gd name="T83" fmla="*/ 394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5"/>
                <a:gd name="T127" fmla="*/ 0 h 625"/>
                <a:gd name="T128" fmla="*/ 705 w 705"/>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5" h="625">
                  <a:moveTo>
                    <a:pt x="632" y="373"/>
                  </a:moveTo>
                  <a:lnTo>
                    <a:pt x="598" y="355"/>
                  </a:lnTo>
                  <a:lnTo>
                    <a:pt x="557" y="333"/>
                  </a:lnTo>
                  <a:lnTo>
                    <a:pt x="519" y="311"/>
                  </a:lnTo>
                  <a:lnTo>
                    <a:pt x="487" y="287"/>
                  </a:lnTo>
                  <a:lnTo>
                    <a:pt x="465" y="260"/>
                  </a:lnTo>
                  <a:lnTo>
                    <a:pt x="456" y="233"/>
                  </a:lnTo>
                  <a:lnTo>
                    <a:pt x="457" y="214"/>
                  </a:lnTo>
                  <a:lnTo>
                    <a:pt x="460" y="195"/>
                  </a:lnTo>
                  <a:lnTo>
                    <a:pt x="466" y="176"/>
                  </a:lnTo>
                  <a:lnTo>
                    <a:pt x="479" y="154"/>
                  </a:lnTo>
                  <a:lnTo>
                    <a:pt x="495" y="128"/>
                  </a:lnTo>
                  <a:lnTo>
                    <a:pt x="518" y="103"/>
                  </a:lnTo>
                  <a:lnTo>
                    <a:pt x="548" y="79"/>
                  </a:lnTo>
                  <a:lnTo>
                    <a:pt x="584" y="59"/>
                  </a:lnTo>
                  <a:lnTo>
                    <a:pt x="621" y="39"/>
                  </a:lnTo>
                  <a:lnTo>
                    <a:pt x="646" y="23"/>
                  </a:lnTo>
                  <a:lnTo>
                    <a:pt x="659" y="4"/>
                  </a:lnTo>
                  <a:lnTo>
                    <a:pt x="595" y="7"/>
                  </a:lnTo>
                  <a:lnTo>
                    <a:pt x="569" y="17"/>
                  </a:lnTo>
                  <a:lnTo>
                    <a:pt x="538" y="32"/>
                  </a:lnTo>
                  <a:lnTo>
                    <a:pt x="514" y="12"/>
                  </a:lnTo>
                  <a:lnTo>
                    <a:pt x="485" y="0"/>
                  </a:lnTo>
                  <a:lnTo>
                    <a:pt x="456" y="15"/>
                  </a:lnTo>
                  <a:lnTo>
                    <a:pt x="424" y="31"/>
                  </a:lnTo>
                  <a:lnTo>
                    <a:pt x="397" y="17"/>
                  </a:lnTo>
                  <a:lnTo>
                    <a:pt x="355" y="3"/>
                  </a:lnTo>
                  <a:lnTo>
                    <a:pt x="326" y="19"/>
                  </a:lnTo>
                  <a:lnTo>
                    <a:pt x="299" y="34"/>
                  </a:lnTo>
                  <a:lnTo>
                    <a:pt x="275" y="18"/>
                  </a:lnTo>
                  <a:lnTo>
                    <a:pt x="241" y="8"/>
                  </a:lnTo>
                  <a:lnTo>
                    <a:pt x="188" y="2"/>
                  </a:lnTo>
                  <a:lnTo>
                    <a:pt x="138" y="0"/>
                  </a:lnTo>
                  <a:lnTo>
                    <a:pt x="137" y="11"/>
                  </a:lnTo>
                  <a:lnTo>
                    <a:pt x="179" y="30"/>
                  </a:lnTo>
                  <a:lnTo>
                    <a:pt x="213" y="49"/>
                  </a:lnTo>
                  <a:lnTo>
                    <a:pt x="239" y="67"/>
                  </a:lnTo>
                  <a:lnTo>
                    <a:pt x="264" y="89"/>
                  </a:lnTo>
                  <a:lnTo>
                    <a:pt x="286" y="111"/>
                  </a:lnTo>
                  <a:lnTo>
                    <a:pt x="303" y="132"/>
                  </a:lnTo>
                  <a:lnTo>
                    <a:pt x="312" y="158"/>
                  </a:lnTo>
                  <a:lnTo>
                    <a:pt x="315" y="186"/>
                  </a:lnTo>
                  <a:lnTo>
                    <a:pt x="314" y="204"/>
                  </a:lnTo>
                  <a:lnTo>
                    <a:pt x="306" y="227"/>
                  </a:lnTo>
                  <a:lnTo>
                    <a:pt x="291" y="245"/>
                  </a:lnTo>
                  <a:lnTo>
                    <a:pt x="274" y="262"/>
                  </a:lnTo>
                  <a:lnTo>
                    <a:pt x="261" y="274"/>
                  </a:lnTo>
                  <a:lnTo>
                    <a:pt x="247" y="289"/>
                  </a:lnTo>
                  <a:lnTo>
                    <a:pt x="225" y="304"/>
                  </a:lnTo>
                  <a:lnTo>
                    <a:pt x="198" y="318"/>
                  </a:lnTo>
                  <a:lnTo>
                    <a:pt x="166" y="333"/>
                  </a:lnTo>
                  <a:lnTo>
                    <a:pt x="129" y="350"/>
                  </a:lnTo>
                  <a:lnTo>
                    <a:pt x="92" y="367"/>
                  </a:lnTo>
                  <a:lnTo>
                    <a:pt x="60" y="384"/>
                  </a:lnTo>
                  <a:lnTo>
                    <a:pt x="36" y="398"/>
                  </a:lnTo>
                  <a:lnTo>
                    <a:pt x="20" y="417"/>
                  </a:lnTo>
                  <a:lnTo>
                    <a:pt x="6" y="436"/>
                  </a:lnTo>
                  <a:lnTo>
                    <a:pt x="0" y="458"/>
                  </a:lnTo>
                  <a:lnTo>
                    <a:pt x="0" y="480"/>
                  </a:lnTo>
                  <a:lnTo>
                    <a:pt x="3" y="501"/>
                  </a:lnTo>
                  <a:lnTo>
                    <a:pt x="13" y="521"/>
                  </a:lnTo>
                  <a:lnTo>
                    <a:pt x="32" y="543"/>
                  </a:lnTo>
                  <a:lnTo>
                    <a:pt x="64" y="563"/>
                  </a:lnTo>
                  <a:lnTo>
                    <a:pt x="94" y="577"/>
                  </a:lnTo>
                  <a:lnTo>
                    <a:pt x="133" y="593"/>
                  </a:lnTo>
                  <a:lnTo>
                    <a:pt x="184" y="605"/>
                  </a:lnTo>
                  <a:lnTo>
                    <a:pt x="221" y="613"/>
                  </a:lnTo>
                  <a:lnTo>
                    <a:pt x="275" y="619"/>
                  </a:lnTo>
                  <a:lnTo>
                    <a:pt x="335" y="624"/>
                  </a:lnTo>
                  <a:lnTo>
                    <a:pt x="386" y="624"/>
                  </a:lnTo>
                  <a:lnTo>
                    <a:pt x="442" y="621"/>
                  </a:lnTo>
                  <a:lnTo>
                    <a:pt x="486" y="617"/>
                  </a:lnTo>
                  <a:lnTo>
                    <a:pt x="533" y="609"/>
                  </a:lnTo>
                  <a:lnTo>
                    <a:pt x="580" y="596"/>
                  </a:lnTo>
                  <a:lnTo>
                    <a:pt x="616" y="582"/>
                  </a:lnTo>
                  <a:lnTo>
                    <a:pt x="650" y="563"/>
                  </a:lnTo>
                  <a:lnTo>
                    <a:pt x="673" y="544"/>
                  </a:lnTo>
                  <a:lnTo>
                    <a:pt x="690" y="523"/>
                  </a:lnTo>
                  <a:lnTo>
                    <a:pt x="697" y="503"/>
                  </a:lnTo>
                  <a:lnTo>
                    <a:pt x="704" y="480"/>
                  </a:lnTo>
                  <a:lnTo>
                    <a:pt x="704" y="459"/>
                  </a:lnTo>
                  <a:lnTo>
                    <a:pt x="700" y="436"/>
                  </a:lnTo>
                  <a:lnTo>
                    <a:pt x="683" y="414"/>
                  </a:lnTo>
                  <a:lnTo>
                    <a:pt x="663" y="394"/>
                  </a:lnTo>
                  <a:lnTo>
                    <a:pt x="632" y="373"/>
                  </a:lnTo>
                </a:path>
              </a:pathLst>
            </a:custGeom>
            <a:solidFill>
              <a:srgbClr val="99FFCC"/>
            </a:solidFill>
            <a:ln w="12700" cap="rnd">
              <a:solidFill>
                <a:srgbClr val="000000"/>
              </a:solidFill>
              <a:round/>
              <a:headEnd/>
              <a:tailEnd/>
            </a:ln>
          </p:spPr>
          <p:txBody>
            <a:bodyPr/>
            <a:lstStyle/>
            <a:p>
              <a:endParaRPr lang="es-ES"/>
            </a:p>
          </p:txBody>
        </p:sp>
      </p:grpSp>
      <p:graphicFrame>
        <p:nvGraphicFramePr>
          <p:cNvPr id="1067063" name="Group 55"/>
          <p:cNvGraphicFramePr>
            <a:graphicFrameLocks noGrp="1"/>
          </p:cNvGraphicFramePr>
          <p:nvPr>
            <p:ph sz="half" idx="2"/>
          </p:nvPr>
        </p:nvGraphicFramePr>
        <p:xfrm>
          <a:off x="1262063" y="3087688"/>
          <a:ext cx="7270750" cy="701040"/>
        </p:xfrm>
        <a:graphic>
          <a:graphicData uri="http://schemas.openxmlformats.org/drawingml/2006/table">
            <a:tbl>
              <a:tblPr/>
              <a:tblGrid>
                <a:gridCol w="2424112"/>
                <a:gridCol w="3336925"/>
                <a:gridCol w="1509713"/>
              </a:tblGrid>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Info. de control (cabecera)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Datos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CRC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03" name="Text Box 51"/>
          <p:cNvSpPr txBox="1">
            <a:spLocks noChangeArrowheads="1"/>
          </p:cNvSpPr>
          <p:nvPr/>
        </p:nvSpPr>
        <p:spPr bwMode="auto">
          <a:xfrm>
            <a:off x="398463" y="3806825"/>
            <a:ext cx="7756525" cy="336550"/>
          </a:xfrm>
          <a:prstGeom prst="rect">
            <a:avLst/>
          </a:prstGeom>
          <a:noFill/>
          <a:ln w="25400">
            <a:noFill/>
            <a:miter lim="800000"/>
            <a:headEnd/>
            <a:tailEnd/>
          </a:ln>
        </p:spPr>
        <p:txBody>
          <a:bodyPr wrap="none">
            <a:spAutoFit/>
          </a:bodyPr>
          <a:lstStyle/>
          <a:p>
            <a:r>
              <a:rPr lang="es-ES" sz="1600" b="1"/>
              <a:t>Bytes </a:t>
            </a:r>
            <a:r>
              <a:rPr lang="es-ES" sz="1600" b="1">
                <a:cs typeface="Arial" charset="0"/>
              </a:rPr>
              <a:t>→</a:t>
            </a:r>
            <a:r>
              <a:rPr lang="es-ES" sz="1600" b="1"/>
              <a:t>                2-14                                         0-9000                                   2 ó 4</a:t>
            </a:r>
          </a:p>
        </p:txBody>
      </p:sp>
      <p:sp>
        <p:nvSpPr>
          <p:cNvPr id="12304" name="Rectangle 54"/>
          <p:cNvSpPr>
            <a:spLocks noChangeArrowheads="1"/>
          </p:cNvSpPr>
          <p:nvPr/>
        </p:nvSpPr>
        <p:spPr bwMode="auto">
          <a:xfrm>
            <a:off x="357188" y="4292600"/>
            <a:ext cx="8462962" cy="1708150"/>
          </a:xfrm>
          <a:prstGeom prst="rect">
            <a:avLst/>
          </a:prstGeom>
          <a:noFill/>
          <a:ln w="9525">
            <a:noFill/>
            <a:miter lim="800000"/>
            <a:headEnd/>
            <a:tailEnd/>
          </a:ln>
        </p:spPr>
        <p:txBody>
          <a:bodyPr/>
          <a:lstStyle/>
          <a:p>
            <a:pPr marL="342900" indent="-342900">
              <a:lnSpc>
                <a:spcPct val="80000"/>
              </a:lnSpc>
              <a:spcBef>
                <a:spcPct val="20000"/>
              </a:spcBef>
              <a:buFontTx/>
              <a:buChar char="•"/>
            </a:pPr>
            <a:r>
              <a:rPr lang="es-ES" sz="2000">
                <a:latin typeface="Times New Roman" pitchFamily="18" charset="0"/>
              </a:rPr>
              <a:t>El CRC permite al receptor comprobar que la trama no se ha alterado debido a errores de transmisión</a:t>
            </a:r>
          </a:p>
          <a:p>
            <a:pPr marL="342900" indent="-342900">
              <a:lnSpc>
                <a:spcPct val="80000"/>
              </a:lnSpc>
              <a:spcBef>
                <a:spcPct val="20000"/>
              </a:spcBef>
              <a:buFontTx/>
              <a:buChar char="•"/>
            </a:pPr>
            <a:r>
              <a:rPr lang="es-ES" sz="2000">
                <a:latin typeface="Times New Roman" pitchFamily="18" charset="0"/>
              </a:rPr>
              <a:t>El CRC no es un mecanismo infalible. Un CRC de 2 bytes tiene una probabilidad de 1 en 2</a:t>
            </a:r>
            <a:r>
              <a:rPr lang="es-ES" sz="2000" baseline="30000">
                <a:latin typeface="Times New Roman" pitchFamily="18" charset="0"/>
              </a:rPr>
              <a:t>16</a:t>
            </a:r>
            <a:r>
              <a:rPr lang="es-ES" sz="2000">
                <a:latin typeface="Times New Roman" pitchFamily="18" charset="0"/>
              </a:rPr>
              <a:t> = 0,0015% de ser correcto por pura casualidad. Con 4 bytes la probabilidad es de 1 en 2</a:t>
            </a:r>
            <a:r>
              <a:rPr lang="es-ES" sz="2000" baseline="30000">
                <a:latin typeface="Times New Roman" pitchFamily="18" charset="0"/>
              </a:rPr>
              <a:t>32  </a:t>
            </a:r>
            <a:r>
              <a:rPr lang="es-ES" sz="2000">
                <a:latin typeface="Times New Roman" pitchFamily="18" charset="0"/>
              </a:rPr>
              <a:t>= 0,000000023% </a:t>
            </a:r>
          </a:p>
          <a:p>
            <a:pPr marL="342900" indent="-342900">
              <a:lnSpc>
                <a:spcPct val="80000"/>
              </a:lnSpc>
              <a:spcBef>
                <a:spcPct val="20000"/>
              </a:spcBef>
              <a:buFontTx/>
              <a:buChar char="•"/>
            </a:pPr>
            <a:r>
              <a:rPr lang="es-ES" sz="2000">
                <a:latin typeface="Times New Roman" pitchFamily="18" charset="0"/>
              </a:rPr>
              <a:t>Aunque el CRC de 4 bytes supone mayor overhead actualmente se utiliza preferentemente debido a su mayor seguridad</a:t>
            </a:r>
          </a:p>
        </p:txBody>
      </p:sp>
    </p:spTree>
  </p:cSld>
  <p:clrMapOvr>
    <a:masterClrMapping/>
  </p:clrMapOvr>
  <p:transition>
    <p:pull dir="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83"/>
          <p:cNvSpPr>
            <a:spLocks noChangeShapeType="1"/>
          </p:cNvSpPr>
          <p:nvPr/>
        </p:nvSpPr>
        <p:spPr bwMode="auto">
          <a:xfrm>
            <a:off x="4214813" y="2143125"/>
            <a:ext cx="1928812" cy="1428750"/>
          </a:xfrm>
          <a:prstGeom prst="line">
            <a:avLst/>
          </a:prstGeom>
          <a:noFill/>
          <a:ln w="25400">
            <a:solidFill>
              <a:srgbClr val="0000FF"/>
            </a:solidFill>
            <a:round/>
            <a:headEnd/>
            <a:tailEnd/>
          </a:ln>
        </p:spPr>
        <p:txBody>
          <a:bodyPr/>
          <a:lstStyle/>
          <a:p>
            <a:endParaRPr lang="es-ES"/>
          </a:p>
        </p:txBody>
      </p:sp>
      <p:sp>
        <p:nvSpPr>
          <p:cNvPr id="108547" name="Line 83"/>
          <p:cNvSpPr>
            <a:spLocks noChangeShapeType="1"/>
          </p:cNvSpPr>
          <p:nvPr/>
        </p:nvSpPr>
        <p:spPr bwMode="auto">
          <a:xfrm flipH="1">
            <a:off x="2714625" y="2214563"/>
            <a:ext cx="1428750" cy="1285875"/>
          </a:xfrm>
          <a:prstGeom prst="line">
            <a:avLst/>
          </a:prstGeom>
          <a:noFill/>
          <a:ln w="25400">
            <a:solidFill>
              <a:srgbClr val="0000FF"/>
            </a:solidFill>
            <a:round/>
            <a:headEnd/>
            <a:tailEnd/>
          </a:ln>
        </p:spPr>
        <p:txBody>
          <a:bodyPr/>
          <a:lstStyle/>
          <a:p>
            <a:endParaRPr lang="es-ES"/>
          </a:p>
        </p:txBody>
      </p:sp>
      <p:sp>
        <p:nvSpPr>
          <p:cNvPr id="108548" name="1 Título"/>
          <p:cNvSpPr>
            <a:spLocks noGrp="1"/>
          </p:cNvSpPr>
          <p:nvPr>
            <p:ph type="title"/>
          </p:nvPr>
        </p:nvSpPr>
        <p:spPr>
          <a:xfrm>
            <a:off x="714375" y="0"/>
            <a:ext cx="7772400" cy="1143000"/>
          </a:xfrm>
        </p:spPr>
        <p:txBody>
          <a:bodyPr/>
          <a:lstStyle/>
          <a:p>
            <a:pPr eaLnBrk="1" hangingPunct="1"/>
            <a:r>
              <a:rPr lang="es-ES" sz="4000" smtClean="0">
                <a:latin typeface="Arial" charset="0"/>
                <a:cs typeface="Arial" charset="0"/>
              </a:rPr>
              <a:t>Ataque de Spanning Tree, fase 2</a:t>
            </a:r>
          </a:p>
        </p:txBody>
      </p:sp>
      <p:sp>
        <p:nvSpPr>
          <p:cNvPr id="108549" name="Line 83"/>
          <p:cNvSpPr>
            <a:spLocks noChangeShapeType="1"/>
          </p:cNvSpPr>
          <p:nvPr/>
        </p:nvSpPr>
        <p:spPr bwMode="auto">
          <a:xfrm flipV="1">
            <a:off x="1143000" y="3625850"/>
            <a:ext cx="6929438" cy="46038"/>
          </a:xfrm>
          <a:prstGeom prst="line">
            <a:avLst/>
          </a:prstGeom>
          <a:noFill/>
          <a:ln w="25400">
            <a:solidFill>
              <a:srgbClr val="0000FF"/>
            </a:solidFill>
            <a:round/>
            <a:headEnd/>
            <a:tailEnd/>
          </a:ln>
        </p:spPr>
        <p:txBody>
          <a:bodyPr/>
          <a:lstStyle/>
          <a:p>
            <a:endParaRPr lang="es-ES"/>
          </a:p>
        </p:txBody>
      </p:sp>
      <p:sp>
        <p:nvSpPr>
          <p:cNvPr id="10" name="Line 83"/>
          <p:cNvSpPr>
            <a:spLocks noChangeShapeType="1"/>
          </p:cNvSpPr>
          <p:nvPr/>
        </p:nvSpPr>
        <p:spPr bwMode="auto">
          <a:xfrm>
            <a:off x="2857500" y="3714750"/>
            <a:ext cx="1714500" cy="1457325"/>
          </a:xfrm>
          <a:prstGeom prst="line">
            <a:avLst/>
          </a:prstGeom>
          <a:noFill/>
          <a:ln w="25400">
            <a:solidFill>
              <a:srgbClr val="0000FF"/>
            </a:solidFill>
            <a:round/>
            <a:headEnd/>
            <a:tailEnd/>
          </a:ln>
        </p:spPr>
        <p:txBody>
          <a:bodyPr/>
          <a:lstStyle/>
          <a:p>
            <a:endParaRPr lang="es-ES"/>
          </a:p>
        </p:txBody>
      </p:sp>
      <p:pic>
        <p:nvPicPr>
          <p:cNvPr id="108551" name="Picture 26"/>
          <p:cNvPicPr>
            <a:picLocks noChangeArrowheads="1"/>
          </p:cNvPicPr>
          <p:nvPr/>
        </p:nvPicPr>
        <p:blipFill>
          <a:blip r:embed="rId3" cstate="print"/>
          <a:srcRect/>
          <a:stretch>
            <a:fillRect/>
          </a:stretch>
        </p:blipFill>
        <p:spPr bwMode="auto">
          <a:xfrm>
            <a:off x="714375" y="3100388"/>
            <a:ext cx="781050" cy="828675"/>
          </a:xfrm>
          <a:prstGeom prst="rect">
            <a:avLst/>
          </a:prstGeom>
          <a:noFill/>
          <a:ln w="12700">
            <a:noFill/>
            <a:miter lim="800000"/>
            <a:headEnd/>
            <a:tailEnd/>
          </a:ln>
        </p:spPr>
      </p:pic>
      <p:sp>
        <p:nvSpPr>
          <p:cNvPr id="108552" name="13 CuadroTexto"/>
          <p:cNvSpPr txBox="1">
            <a:spLocks noChangeArrowheads="1"/>
          </p:cNvSpPr>
          <p:nvPr/>
        </p:nvSpPr>
        <p:spPr bwMode="auto">
          <a:xfrm>
            <a:off x="935038" y="3171825"/>
            <a:ext cx="331787" cy="338138"/>
          </a:xfrm>
          <a:prstGeom prst="rect">
            <a:avLst/>
          </a:prstGeom>
          <a:noFill/>
          <a:ln w="9525">
            <a:noFill/>
            <a:miter lim="800000"/>
            <a:headEnd/>
            <a:tailEnd/>
          </a:ln>
        </p:spPr>
        <p:txBody>
          <a:bodyPr wrap="none">
            <a:spAutoFit/>
          </a:bodyPr>
          <a:lstStyle/>
          <a:p>
            <a:r>
              <a:rPr lang="es-ES" sz="1600" b="1">
                <a:cs typeface="Arial" charset="0"/>
              </a:rPr>
              <a:t>A</a:t>
            </a:r>
          </a:p>
        </p:txBody>
      </p:sp>
      <p:sp>
        <p:nvSpPr>
          <p:cNvPr id="38" name="Line 83"/>
          <p:cNvSpPr>
            <a:spLocks noChangeShapeType="1"/>
          </p:cNvSpPr>
          <p:nvPr/>
        </p:nvSpPr>
        <p:spPr bwMode="auto">
          <a:xfrm flipH="1">
            <a:off x="4714875" y="3571875"/>
            <a:ext cx="1428750" cy="1528763"/>
          </a:xfrm>
          <a:prstGeom prst="line">
            <a:avLst/>
          </a:prstGeom>
          <a:noFill/>
          <a:ln w="25400">
            <a:solidFill>
              <a:srgbClr val="0000FF"/>
            </a:solidFill>
            <a:round/>
            <a:headEnd/>
            <a:tailEnd/>
          </a:ln>
        </p:spPr>
        <p:txBody>
          <a:bodyPr/>
          <a:lstStyle/>
          <a:p>
            <a:endParaRPr lang="es-ES"/>
          </a:p>
        </p:txBody>
      </p:sp>
      <p:pic>
        <p:nvPicPr>
          <p:cNvPr id="108554" name="Picture 22"/>
          <p:cNvPicPr>
            <a:picLocks noChangeArrowheads="1"/>
          </p:cNvPicPr>
          <p:nvPr/>
        </p:nvPicPr>
        <p:blipFill>
          <a:blip r:embed="rId4" cstate="print"/>
          <a:srcRect/>
          <a:stretch>
            <a:fillRect/>
          </a:stretch>
        </p:blipFill>
        <p:spPr bwMode="auto">
          <a:xfrm>
            <a:off x="2286000" y="3400425"/>
            <a:ext cx="915988" cy="414338"/>
          </a:xfrm>
          <a:prstGeom prst="rect">
            <a:avLst/>
          </a:prstGeom>
          <a:noFill/>
          <a:ln w="12700">
            <a:noFill/>
            <a:miter lim="800000"/>
            <a:headEnd/>
            <a:tailEnd/>
          </a:ln>
        </p:spPr>
      </p:pic>
      <p:pic>
        <p:nvPicPr>
          <p:cNvPr id="29" name="Picture 26"/>
          <p:cNvPicPr>
            <a:picLocks noChangeArrowheads="1"/>
          </p:cNvPicPr>
          <p:nvPr/>
        </p:nvPicPr>
        <p:blipFill>
          <a:blip r:embed="rId3" cstate="print"/>
          <a:srcRect/>
          <a:stretch>
            <a:fillRect/>
          </a:stretch>
        </p:blipFill>
        <p:spPr bwMode="auto">
          <a:xfrm>
            <a:off x="4214813" y="4786313"/>
            <a:ext cx="781050" cy="828675"/>
          </a:xfrm>
          <a:prstGeom prst="rect">
            <a:avLst/>
          </a:prstGeom>
          <a:noFill/>
          <a:ln w="12700">
            <a:noFill/>
            <a:miter lim="800000"/>
            <a:headEnd/>
            <a:tailEnd/>
          </a:ln>
        </p:spPr>
      </p:pic>
      <p:pic>
        <p:nvPicPr>
          <p:cNvPr id="33" name="Picture 2"/>
          <p:cNvPicPr>
            <a:picLocks noChangeAspect="1" noChangeArrowheads="1"/>
          </p:cNvPicPr>
          <p:nvPr/>
        </p:nvPicPr>
        <p:blipFill>
          <a:blip r:embed="rId5" cstate="print"/>
          <a:srcRect/>
          <a:stretch>
            <a:fillRect/>
          </a:stretch>
        </p:blipFill>
        <p:spPr bwMode="auto">
          <a:xfrm>
            <a:off x="4451350" y="5265738"/>
            <a:ext cx="330200" cy="306387"/>
          </a:xfrm>
          <a:prstGeom prst="rect">
            <a:avLst/>
          </a:prstGeom>
          <a:noFill/>
          <a:ln w="9525">
            <a:noFill/>
            <a:miter lim="800000"/>
            <a:headEnd/>
            <a:tailEnd/>
          </a:ln>
        </p:spPr>
      </p:pic>
      <p:sp>
        <p:nvSpPr>
          <p:cNvPr id="43" name="42 CuadroTexto"/>
          <p:cNvSpPr txBox="1">
            <a:spLocks noChangeArrowheads="1"/>
          </p:cNvSpPr>
          <p:nvPr/>
        </p:nvSpPr>
        <p:spPr bwMode="auto">
          <a:xfrm>
            <a:off x="4424363" y="4845050"/>
            <a:ext cx="331787" cy="338138"/>
          </a:xfrm>
          <a:prstGeom prst="rect">
            <a:avLst/>
          </a:prstGeom>
          <a:noFill/>
          <a:ln w="9525">
            <a:noFill/>
            <a:miter lim="800000"/>
            <a:headEnd/>
            <a:tailEnd/>
          </a:ln>
        </p:spPr>
        <p:txBody>
          <a:bodyPr wrap="none">
            <a:spAutoFit/>
          </a:bodyPr>
          <a:lstStyle/>
          <a:p>
            <a:r>
              <a:rPr lang="es-ES" sz="1600" b="1">
                <a:cs typeface="Arial" charset="0"/>
              </a:rPr>
              <a:t>C</a:t>
            </a:r>
          </a:p>
        </p:txBody>
      </p:sp>
      <p:pic>
        <p:nvPicPr>
          <p:cNvPr id="108558" name="Picture 22"/>
          <p:cNvPicPr>
            <a:picLocks noChangeArrowheads="1"/>
          </p:cNvPicPr>
          <p:nvPr/>
        </p:nvPicPr>
        <p:blipFill>
          <a:blip r:embed="rId4" cstate="print"/>
          <a:srcRect/>
          <a:stretch>
            <a:fillRect/>
          </a:stretch>
        </p:blipFill>
        <p:spPr bwMode="auto">
          <a:xfrm>
            <a:off x="5727700" y="3400425"/>
            <a:ext cx="915988" cy="414338"/>
          </a:xfrm>
          <a:prstGeom prst="rect">
            <a:avLst/>
          </a:prstGeom>
          <a:noFill/>
          <a:ln w="12700">
            <a:noFill/>
            <a:miter lim="800000"/>
            <a:headEnd/>
            <a:tailEnd/>
          </a:ln>
        </p:spPr>
      </p:pic>
      <p:pic>
        <p:nvPicPr>
          <p:cNvPr id="108559" name="Picture 26"/>
          <p:cNvPicPr>
            <a:picLocks noChangeArrowheads="1"/>
          </p:cNvPicPr>
          <p:nvPr/>
        </p:nvPicPr>
        <p:blipFill>
          <a:blip r:embed="rId3" cstate="print"/>
          <a:srcRect/>
          <a:stretch>
            <a:fillRect/>
          </a:stretch>
        </p:blipFill>
        <p:spPr bwMode="auto">
          <a:xfrm>
            <a:off x="7720013" y="3028950"/>
            <a:ext cx="781050" cy="828675"/>
          </a:xfrm>
          <a:prstGeom prst="rect">
            <a:avLst/>
          </a:prstGeom>
          <a:noFill/>
          <a:ln w="12700">
            <a:noFill/>
            <a:miter lim="800000"/>
            <a:headEnd/>
            <a:tailEnd/>
          </a:ln>
        </p:spPr>
      </p:pic>
      <p:sp>
        <p:nvSpPr>
          <p:cNvPr id="108560" name="50 CuadroTexto"/>
          <p:cNvSpPr txBox="1">
            <a:spLocks noChangeArrowheads="1"/>
          </p:cNvSpPr>
          <p:nvPr/>
        </p:nvSpPr>
        <p:spPr bwMode="auto">
          <a:xfrm>
            <a:off x="7940675" y="3100388"/>
            <a:ext cx="331788" cy="338137"/>
          </a:xfrm>
          <a:prstGeom prst="rect">
            <a:avLst/>
          </a:prstGeom>
          <a:noFill/>
          <a:ln w="9525">
            <a:noFill/>
            <a:miter lim="800000"/>
            <a:headEnd/>
            <a:tailEnd/>
          </a:ln>
        </p:spPr>
        <p:txBody>
          <a:bodyPr wrap="none">
            <a:spAutoFit/>
          </a:bodyPr>
          <a:lstStyle/>
          <a:p>
            <a:r>
              <a:rPr lang="es-ES" sz="1600" b="1">
                <a:cs typeface="Arial" charset="0"/>
              </a:rPr>
              <a:t>B</a:t>
            </a:r>
          </a:p>
        </p:txBody>
      </p:sp>
      <p:pic>
        <p:nvPicPr>
          <p:cNvPr id="108561" name="Picture 22"/>
          <p:cNvPicPr>
            <a:picLocks noChangeArrowheads="1"/>
          </p:cNvPicPr>
          <p:nvPr/>
        </p:nvPicPr>
        <p:blipFill>
          <a:blip r:embed="rId4" cstate="print"/>
          <a:srcRect/>
          <a:stretch>
            <a:fillRect/>
          </a:stretch>
        </p:blipFill>
        <p:spPr bwMode="auto">
          <a:xfrm>
            <a:off x="3798888" y="2000250"/>
            <a:ext cx="915987" cy="414338"/>
          </a:xfrm>
          <a:prstGeom prst="rect">
            <a:avLst/>
          </a:prstGeom>
          <a:noFill/>
          <a:ln w="12700">
            <a:noFill/>
            <a:miter lim="800000"/>
            <a:headEnd/>
            <a:tailEnd/>
          </a:ln>
        </p:spPr>
      </p:pic>
      <p:sp>
        <p:nvSpPr>
          <p:cNvPr id="108562" name="61 CuadroTexto"/>
          <p:cNvSpPr txBox="1">
            <a:spLocks noChangeArrowheads="1"/>
          </p:cNvSpPr>
          <p:nvPr/>
        </p:nvSpPr>
        <p:spPr bwMode="auto">
          <a:xfrm>
            <a:off x="2857500" y="1214438"/>
            <a:ext cx="2487613" cy="584200"/>
          </a:xfrm>
          <a:prstGeom prst="rect">
            <a:avLst/>
          </a:prstGeom>
          <a:noFill/>
          <a:ln w="9525">
            <a:noFill/>
            <a:miter lim="800000"/>
            <a:headEnd/>
            <a:tailEnd/>
          </a:ln>
        </p:spPr>
        <p:txBody>
          <a:bodyPr wrap="none">
            <a:spAutoFit/>
          </a:bodyPr>
          <a:lstStyle/>
          <a:p>
            <a:pPr algn="ctr"/>
            <a:r>
              <a:rPr lang="es-ES" sz="1600">
                <a:cs typeface="Arial" charset="0"/>
              </a:rPr>
              <a:t>Prioridad: 32767</a:t>
            </a:r>
          </a:p>
          <a:p>
            <a:pPr algn="ctr"/>
            <a:r>
              <a:rPr lang="es-ES" sz="1600">
                <a:cs typeface="Arial" charset="0"/>
              </a:rPr>
              <a:t>MAC: 00:40:9A:32:C2:E4</a:t>
            </a:r>
          </a:p>
        </p:txBody>
      </p:sp>
      <p:sp>
        <p:nvSpPr>
          <p:cNvPr id="108563" name="63 CuadroTexto"/>
          <p:cNvSpPr txBox="1">
            <a:spLocks noChangeArrowheads="1"/>
          </p:cNvSpPr>
          <p:nvPr/>
        </p:nvSpPr>
        <p:spPr bwMode="auto">
          <a:xfrm>
            <a:off x="5643563" y="3854450"/>
            <a:ext cx="2511425" cy="584200"/>
          </a:xfrm>
          <a:prstGeom prst="rect">
            <a:avLst/>
          </a:prstGeom>
          <a:noFill/>
          <a:ln w="9525">
            <a:noFill/>
            <a:miter lim="800000"/>
            <a:headEnd/>
            <a:tailEnd/>
          </a:ln>
        </p:spPr>
        <p:txBody>
          <a:bodyPr wrap="none">
            <a:spAutoFit/>
          </a:bodyPr>
          <a:lstStyle/>
          <a:p>
            <a:pPr algn="ctr"/>
            <a:r>
              <a:rPr lang="es-ES" sz="1600">
                <a:cs typeface="Arial" charset="0"/>
              </a:rPr>
              <a:t>Prioridad: 32768</a:t>
            </a:r>
          </a:p>
          <a:p>
            <a:pPr algn="ctr"/>
            <a:r>
              <a:rPr lang="es-ES" sz="1600">
                <a:cs typeface="Arial" charset="0"/>
              </a:rPr>
              <a:t>MAC: 00:40:9A:4B:C2:E4</a:t>
            </a:r>
          </a:p>
        </p:txBody>
      </p:sp>
      <p:sp>
        <p:nvSpPr>
          <p:cNvPr id="108564" name="65 CuadroTexto"/>
          <p:cNvSpPr txBox="1">
            <a:spLocks noChangeArrowheads="1"/>
          </p:cNvSpPr>
          <p:nvPr/>
        </p:nvSpPr>
        <p:spPr bwMode="auto">
          <a:xfrm>
            <a:off x="846138" y="3857625"/>
            <a:ext cx="2511425" cy="584200"/>
          </a:xfrm>
          <a:prstGeom prst="rect">
            <a:avLst/>
          </a:prstGeom>
          <a:noFill/>
          <a:ln w="9525">
            <a:noFill/>
            <a:miter lim="800000"/>
            <a:headEnd/>
            <a:tailEnd/>
          </a:ln>
        </p:spPr>
        <p:txBody>
          <a:bodyPr wrap="none">
            <a:spAutoFit/>
          </a:bodyPr>
          <a:lstStyle/>
          <a:p>
            <a:pPr algn="ctr"/>
            <a:r>
              <a:rPr lang="es-ES" sz="1600">
                <a:cs typeface="Arial" charset="0"/>
              </a:rPr>
              <a:t>Prioridad: 32768</a:t>
            </a:r>
          </a:p>
          <a:p>
            <a:pPr algn="ctr"/>
            <a:r>
              <a:rPr lang="es-ES" sz="1600">
                <a:cs typeface="Arial" charset="0"/>
              </a:rPr>
              <a:t>MAC: 00:40:9A:2A:C2:E4</a:t>
            </a:r>
          </a:p>
        </p:txBody>
      </p:sp>
      <p:sp>
        <p:nvSpPr>
          <p:cNvPr id="108565" name="67 CuadroTexto"/>
          <p:cNvSpPr txBox="1">
            <a:spLocks noChangeArrowheads="1"/>
          </p:cNvSpPr>
          <p:nvPr/>
        </p:nvSpPr>
        <p:spPr bwMode="auto">
          <a:xfrm>
            <a:off x="5216525" y="3429000"/>
            <a:ext cx="355600" cy="400050"/>
          </a:xfrm>
          <a:prstGeom prst="rect">
            <a:avLst/>
          </a:prstGeom>
          <a:noFill/>
          <a:ln w="9525">
            <a:noFill/>
            <a:miter lim="800000"/>
            <a:headEnd/>
            <a:tailEnd/>
          </a:ln>
        </p:spPr>
        <p:txBody>
          <a:bodyPr wrap="none">
            <a:spAutoFit/>
          </a:bodyPr>
          <a:lstStyle/>
          <a:p>
            <a:r>
              <a:rPr lang="es-ES" sz="2000" b="1">
                <a:solidFill>
                  <a:srgbClr val="FF0000"/>
                </a:solidFill>
                <a:cs typeface="Arial" charset="0"/>
              </a:rPr>
              <a:t>X</a:t>
            </a:r>
          </a:p>
        </p:txBody>
      </p:sp>
      <p:cxnSp>
        <p:nvCxnSpPr>
          <p:cNvPr id="69" name="68 Conector recto"/>
          <p:cNvCxnSpPr>
            <a:stCxn id="88071" idx="3"/>
          </p:cNvCxnSpPr>
          <p:nvPr/>
        </p:nvCxnSpPr>
        <p:spPr>
          <a:xfrm flipV="1">
            <a:off x="1495425" y="3500438"/>
            <a:ext cx="1076325" cy="14287"/>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2" name="71 Conector recto"/>
          <p:cNvCxnSpPr/>
          <p:nvPr/>
        </p:nvCxnSpPr>
        <p:spPr>
          <a:xfrm flipV="1">
            <a:off x="2571750" y="2000250"/>
            <a:ext cx="1638300" cy="14874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5" name="74 Conector recto"/>
          <p:cNvCxnSpPr/>
          <p:nvPr/>
        </p:nvCxnSpPr>
        <p:spPr>
          <a:xfrm rot="10800000">
            <a:off x="4210050" y="2000250"/>
            <a:ext cx="2005013" cy="14874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9" name="78 Conector recto"/>
          <p:cNvCxnSpPr/>
          <p:nvPr/>
        </p:nvCxnSpPr>
        <p:spPr>
          <a:xfrm flipV="1">
            <a:off x="6215063" y="3500438"/>
            <a:ext cx="1428750" cy="14287"/>
          </a:xfrm>
          <a:prstGeom prst="line">
            <a:avLst/>
          </a:prstGeom>
          <a:ln>
            <a:prstDash val="sysDash"/>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08570" name="80 CuadroTexto"/>
          <p:cNvSpPr txBox="1">
            <a:spLocks noChangeArrowheads="1"/>
          </p:cNvSpPr>
          <p:nvPr/>
        </p:nvSpPr>
        <p:spPr bwMode="auto">
          <a:xfrm>
            <a:off x="4027488" y="2428875"/>
            <a:ext cx="544512" cy="276225"/>
          </a:xfrm>
          <a:prstGeom prst="rect">
            <a:avLst/>
          </a:prstGeom>
          <a:noFill/>
          <a:ln w="9525">
            <a:noFill/>
            <a:miter lim="800000"/>
            <a:headEnd/>
            <a:tailEnd/>
          </a:ln>
        </p:spPr>
        <p:txBody>
          <a:bodyPr wrap="none">
            <a:spAutoFit/>
          </a:bodyPr>
          <a:lstStyle/>
          <a:p>
            <a:r>
              <a:rPr lang="es-ES" sz="1200" b="1">
                <a:cs typeface="Arial" charset="0"/>
              </a:rPr>
              <a:t>RAÍZ</a:t>
            </a:r>
          </a:p>
        </p:txBody>
      </p:sp>
      <p:sp>
        <p:nvSpPr>
          <p:cNvPr id="82" name="81 CuadroTexto"/>
          <p:cNvSpPr txBox="1">
            <a:spLocks noChangeArrowheads="1"/>
          </p:cNvSpPr>
          <p:nvPr/>
        </p:nvSpPr>
        <p:spPr bwMode="auto">
          <a:xfrm>
            <a:off x="3214688" y="5568950"/>
            <a:ext cx="2509837" cy="584200"/>
          </a:xfrm>
          <a:prstGeom prst="rect">
            <a:avLst/>
          </a:prstGeom>
          <a:noFill/>
          <a:ln w="9525">
            <a:noFill/>
            <a:miter lim="800000"/>
            <a:headEnd/>
            <a:tailEnd/>
          </a:ln>
        </p:spPr>
        <p:txBody>
          <a:bodyPr wrap="none">
            <a:spAutoFit/>
          </a:bodyPr>
          <a:lstStyle/>
          <a:p>
            <a:pPr algn="ctr"/>
            <a:r>
              <a:rPr lang="es-ES" sz="1600">
                <a:cs typeface="Arial" charset="0"/>
              </a:rPr>
              <a:t>Prioridad: </a:t>
            </a:r>
            <a:r>
              <a:rPr lang="es-ES" sz="1600" b="1">
                <a:cs typeface="Arial" charset="0"/>
              </a:rPr>
              <a:t>1</a:t>
            </a:r>
          </a:p>
          <a:p>
            <a:pPr algn="ctr"/>
            <a:r>
              <a:rPr lang="es-ES" sz="1600">
                <a:cs typeface="Arial" charset="0"/>
              </a:rPr>
              <a:t>MAC: 00:90:BA:73:C2:E4</a:t>
            </a:r>
          </a:p>
        </p:txBody>
      </p:sp>
      <p:cxnSp>
        <p:nvCxnSpPr>
          <p:cNvPr id="84" name="83 Conector recto"/>
          <p:cNvCxnSpPr/>
          <p:nvPr/>
        </p:nvCxnSpPr>
        <p:spPr>
          <a:xfrm rot="10800000">
            <a:off x="4000500" y="2428875"/>
            <a:ext cx="500063" cy="214313"/>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86" name="85 Conector recto"/>
          <p:cNvCxnSpPr/>
          <p:nvPr/>
        </p:nvCxnSpPr>
        <p:spPr>
          <a:xfrm flipV="1">
            <a:off x="4000500" y="2428875"/>
            <a:ext cx="500063" cy="214313"/>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sp>
        <p:nvSpPr>
          <p:cNvPr id="87" name="86 CuadroTexto"/>
          <p:cNvSpPr txBox="1">
            <a:spLocks noChangeArrowheads="1"/>
          </p:cNvSpPr>
          <p:nvPr/>
        </p:nvSpPr>
        <p:spPr bwMode="auto">
          <a:xfrm>
            <a:off x="4276725" y="6130925"/>
            <a:ext cx="603250" cy="307975"/>
          </a:xfrm>
          <a:prstGeom prst="rect">
            <a:avLst/>
          </a:prstGeom>
          <a:noFill/>
          <a:ln w="9525">
            <a:noFill/>
            <a:miter lim="800000"/>
            <a:headEnd/>
            <a:tailEnd/>
          </a:ln>
        </p:spPr>
        <p:txBody>
          <a:bodyPr wrap="none">
            <a:spAutoFit/>
          </a:bodyPr>
          <a:lstStyle/>
          <a:p>
            <a:r>
              <a:rPr lang="es-ES" sz="1400" b="1">
                <a:cs typeface="Arial" charset="0"/>
              </a:rPr>
              <a:t>RAÍZ</a:t>
            </a:r>
          </a:p>
        </p:txBody>
      </p:sp>
      <p:cxnSp>
        <p:nvCxnSpPr>
          <p:cNvPr id="88" name="87 Conector recto"/>
          <p:cNvCxnSpPr/>
          <p:nvPr/>
        </p:nvCxnSpPr>
        <p:spPr>
          <a:xfrm rot="5400000" flipH="1" flipV="1">
            <a:off x="4553743" y="3634582"/>
            <a:ext cx="1795463" cy="1670050"/>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9" name="88 Conector recto"/>
          <p:cNvCxnSpPr/>
          <p:nvPr/>
        </p:nvCxnSpPr>
        <p:spPr>
          <a:xfrm rot="5400000" flipH="1">
            <a:off x="2655094" y="3345657"/>
            <a:ext cx="1806575" cy="2116137"/>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7" name="96 CuadroTexto"/>
          <p:cNvSpPr txBox="1">
            <a:spLocks noChangeArrowheads="1"/>
          </p:cNvSpPr>
          <p:nvPr/>
        </p:nvSpPr>
        <p:spPr bwMode="auto">
          <a:xfrm rot="2400000">
            <a:off x="5486400" y="3032125"/>
            <a:ext cx="355600" cy="400050"/>
          </a:xfrm>
          <a:prstGeom prst="rect">
            <a:avLst/>
          </a:prstGeom>
          <a:noFill/>
          <a:ln w="9525">
            <a:noFill/>
            <a:miter lim="800000"/>
            <a:headEnd/>
            <a:tailEnd/>
          </a:ln>
        </p:spPr>
        <p:txBody>
          <a:bodyPr wrap="none">
            <a:spAutoFit/>
          </a:bodyPr>
          <a:lstStyle/>
          <a:p>
            <a:r>
              <a:rPr lang="es-ES" sz="2000" b="1">
                <a:solidFill>
                  <a:srgbClr val="FF0000"/>
                </a:solidFill>
                <a:cs typeface="Arial" charset="0"/>
              </a:rPr>
              <a:t>X</a:t>
            </a:r>
          </a:p>
        </p:txBody>
      </p:sp>
      <p:sp>
        <p:nvSpPr>
          <p:cNvPr id="98" name="97 CuadroTexto"/>
          <p:cNvSpPr txBox="1"/>
          <p:nvPr/>
        </p:nvSpPr>
        <p:spPr>
          <a:xfrm>
            <a:off x="6215063" y="4643438"/>
            <a:ext cx="2151062" cy="15700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s-ES" sz="1600" dirty="0">
                <a:latin typeface="Arial" pitchFamily="34" charset="0"/>
                <a:cs typeface="Arial" pitchFamily="34" charset="0"/>
              </a:rPr>
              <a:t>C puede inspeccionar todo el tráfico entre A y B, e incluso alterar su contenido (</a:t>
            </a:r>
            <a:r>
              <a:rPr lang="es-ES" sz="1600" dirty="0" err="1">
                <a:latin typeface="Arial" pitchFamily="34" charset="0"/>
                <a:cs typeface="Arial" pitchFamily="34" charset="0"/>
              </a:rPr>
              <a:t>atauqe</a:t>
            </a:r>
            <a:r>
              <a:rPr lang="es-ES" sz="1600" dirty="0">
                <a:latin typeface="Arial" pitchFamily="34" charset="0"/>
                <a:cs typeface="Arial" pitchFamily="34" charset="0"/>
              </a:rPr>
              <a:t> de ‘</a:t>
            </a:r>
            <a:r>
              <a:rPr lang="es-ES" sz="1600" dirty="0" err="1">
                <a:latin typeface="Arial" pitchFamily="34" charset="0"/>
                <a:cs typeface="Arial" pitchFamily="34" charset="0"/>
              </a:rPr>
              <a:t>man</a:t>
            </a:r>
            <a:r>
              <a:rPr lang="es-ES" sz="1600" dirty="0">
                <a:latin typeface="Arial" pitchFamily="34" charset="0"/>
                <a:cs typeface="Arial" pitchFamily="34" charset="0"/>
              </a:rPr>
              <a:t> in </a:t>
            </a:r>
            <a:r>
              <a:rPr lang="es-ES" sz="1600" dirty="0" err="1">
                <a:latin typeface="Arial" pitchFamily="34" charset="0"/>
                <a:cs typeface="Arial" pitchFamily="34" charset="0"/>
              </a:rPr>
              <a:t>the</a:t>
            </a:r>
            <a:r>
              <a:rPr lang="es-ES" sz="1600" dirty="0">
                <a:latin typeface="Arial" pitchFamily="34" charset="0"/>
                <a:cs typeface="Arial" pitchFamily="34" charset="0"/>
              </a:rPr>
              <a:t> </a:t>
            </a:r>
            <a:r>
              <a:rPr lang="es-ES" sz="1600" dirty="0" err="1">
                <a:latin typeface="Arial" pitchFamily="34" charset="0"/>
                <a:cs typeface="Arial" pitchFamily="34" charset="0"/>
              </a:rPr>
              <a:t>middle</a:t>
            </a:r>
            <a:r>
              <a:rPr lang="es-ES" sz="1600" dirty="0">
                <a:latin typeface="Arial" pitchFamily="34" charset="0"/>
                <a:cs typeface="Arial" pitchFamily="34" charset="0"/>
              </a:rPr>
              <a:t>’)</a:t>
            </a:r>
          </a:p>
        </p:txBody>
      </p:sp>
      <p:sp>
        <p:nvSpPr>
          <p:cNvPr id="103" name="102 Flecha derecha"/>
          <p:cNvSpPr/>
          <p:nvPr/>
        </p:nvSpPr>
        <p:spPr>
          <a:xfrm rot="2400000">
            <a:off x="3105150" y="3827463"/>
            <a:ext cx="71437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106" name="105 Flecha izquierda"/>
          <p:cNvSpPr/>
          <p:nvPr/>
        </p:nvSpPr>
        <p:spPr>
          <a:xfrm rot="-2880000">
            <a:off x="5122069" y="3772694"/>
            <a:ext cx="714375" cy="357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107" name="106 Flecha izquierda"/>
          <p:cNvSpPr/>
          <p:nvPr/>
        </p:nvSpPr>
        <p:spPr>
          <a:xfrm rot="2280000">
            <a:off x="3748088" y="4327525"/>
            <a:ext cx="71437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108" name="107 Flecha derecha"/>
          <p:cNvSpPr/>
          <p:nvPr/>
        </p:nvSpPr>
        <p:spPr>
          <a:xfrm rot="-2700000">
            <a:off x="4621213" y="4343400"/>
            <a:ext cx="714375"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39" name="38 CuadroTexto"/>
          <p:cNvSpPr txBox="1"/>
          <p:nvPr/>
        </p:nvSpPr>
        <p:spPr>
          <a:xfrm>
            <a:off x="714375" y="4714875"/>
            <a:ext cx="2151063" cy="15700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s-ES" sz="1600" dirty="0">
                <a:latin typeface="Arial" pitchFamily="34" charset="0"/>
                <a:cs typeface="Arial" pitchFamily="34" charset="0"/>
              </a:rPr>
              <a:t>C es un host con dos interfaces que actúa como puente con ST y envía </a:t>
            </a:r>
            <a:r>
              <a:rPr lang="es-ES" sz="1600" dirty="0" err="1">
                <a:latin typeface="Arial" pitchFamily="34" charset="0"/>
                <a:cs typeface="Arial" pitchFamily="34" charset="0"/>
              </a:rPr>
              <a:t>BPDUs</a:t>
            </a:r>
            <a:r>
              <a:rPr lang="es-ES" sz="1600" dirty="0">
                <a:latin typeface="Arial" pitchFamily="34" charset="0"/>
                <a:cs typeface="Arial" pitchFamily="34" charset="0"/>
              </a:rPr>
              <a:t>,  pero se ha  puesto prioridad 1</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72"/>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nodeType="afterEffect">
                                  <p:stCondLst>
                                    <p:cond delay="0"/>
                                  </p:stCondLst>
                                  <p:childTnLst>
                                    <p:set>
                                      <p:cBhvr>
                                        <p:cTn id="55" dur="1" fill="hold">
                                          <p:stCondLst>
                                            <p:cond delay="0"/>
                                          </p:stCondLst>
                                        </p:cTn>
                                        <p:tgtEl>
                                          <p:spTgt spid="7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wipe(left)">
                                      <p:cBhvr>
                                        <p:cTn id="60" dur="500"/>
                                        <p:tgtEl>
                                          <p:spTgt spid="89"/>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wipe(left)">
                                      <p:cBhvr>
                                        <p:cTn id="64" dur="500"/>
                                        <p:tgtEl>
                                          <p:spTgt spid="8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animBg="1"/>
      <p:bldP spid="43" grpId="0"/>
      <p:bldP spid="82" grpId="0"/>
      <p:bldP spid="87" grpId="0"/>
      <p:bldP spid="97" grpId="0"/>
      <p:bldP spid="98" grpId="0" animBg="1"/>
      <p:bldP spid="103" grpId="0" animBg="1"/>
      <p:bldP spid="106" grpId="0" animBg="1"/>
      <p:bldP spid="107" grpId="0" animBg="1"/>
      <p:bldP spid="108" grpId="0" animBg="1"/>
      <p:bldP spid="3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p:cNvSpPr>
            <a:spLocks noGrp="1"/>
          </p:cNvSpPr>
          <p:nvPr>
            <p:ph type="title"/>
          </p:nvPr>
        </p:nvSpPr>
        <p:spPr>
          <a:xfrm>
            <a:off x="685800" y="500063"/>
            <a:ext cx="7772400" cy="1143000"/>
          </a:xfrm>
        </p:spPr>
        <p:txBody>
          <a:bodyPr/>
          <a:lstStyle/>
          <a:p>
            <a:pPr eaLnBrk="1" hangingPunct="1"/>
            <a:r>
              <a:rPr lang="es-ES" sz="4000" smtClean="0"/>
              <a:t>Solución al ataque de ST</a:t>
            </a:r>
          </a:p>
        </p:txBody>
      </p:sp>
      <p:sp>
        <p:nvSpPr>
          <p:cNvPr id="109571" name="2 Marcador de contenido"/>
          <p:cNvSpPr>
            <a:spLocks noGrp="1"/>
          </p:cNvSpPr>
          <p:nvPr>
            <p:ph idx="1"/>
          </p:nvPr>
        </p:nvSpPr>
        <p:spPr>
          <a:xfrm>
            <a:off x="714375" y="1571625"/>
            <a:ext cx="7772400" cy="4114800"/>
          </a:xfrm>
        </p:spPr>
        <p:txBody>
          <a:bodyPr/>
          <a:lstStyle/>
          <a:p>
            <a:pPr eaLnBrk="1" hangingPunct="1"/>
            <a:r>
              <a:rPr lang="es-ES" sz="2400" dirty="0" smtClean="0"/>
              <a:t>No hay ningún motivo razonable que justifique el envío de </a:t>
            </a:r>
            <a:r>
              <a:rPr lang="es-ES" sz="2400" dirty="0" err="1" smtClean="0"/>
              <a:t>BPDUs</a:t>
            </a:r>
            <a:r>
              <a:rPr lang="es-ES" sz="2400" dirty="0" smtClean="0"/>
              <a:t> por parte de un host</a:t>
            </a:r>
          </a:p>
          <a:p>
            <a:pPr eaLnBrk="1" hangingPunct="1"/>
            <a:r>
              <a:rPr lang="es-ES" sz="2400" dirty="0" smtClean="0"/>
              <a:t>En los conmutadores podemos activar la función ‘</a:t>
            </a:r>
            <a:r>
              <a:rPr lang="es-ES" sz="2400" u="sng" dirty="0" smtClean="0"/>
              <a:t>BPDU </a:t>
            </a:r>
            <a:r>
              <a:rPr lang="es-ES" sz="2400" u="sng" dirty="0" err="1" smtClean="0"/>
              <a:t>Guard</a:t>
            </a:r>
            <a:r>
              <a:rPr lang="es-ES" sz="2400" dirty="0" smtClean="0"/>
              <a:t>’ en los puertos donde se conectan hosts. Así si se recibe por ellos una BPDU el puerto se desactiva (estado </a:t>
            </a:r>
            <a:r>
              <a:rPr lang="es-ES" sz="2400" dirty="0" err="1" smtClean="0"/>
              <a:t>shutdown</a:t>
            </a:r>
            <a:r>
              <a:rPr lang="es-ES" sz="2400" dirty="0" smtClean="0"/>
              <a:t>)</a:t>
            </a:r>
          </a:p>
          <a:p>
            <a:pPr eaLnBrk="1" hangingPunct="1"/>
            <a:r>
              <a:rPr lang="es-ES" sz="2400" dirty="0" smtClean="0"/>
              <a:t>Alternativamente se puede activar el ‘</a:t>
            </a:r>
            <a:r>
              <a:rPr lang="es-ES" sz="2400" u="sng" dirty="0" err="1" smtClean="0"/>
              <a:t>Root</a:t>
            </a:r>
            <a:r>
              <a:rPr lang="es-ES" sz="2400" u="sng" dirty="0" smtClean="0"/>
              <a:t> </a:t>
            </a:r>
            <a:r>
              <a:rPr lang="es-ES" sz="2400" u="sng" dirty="0" err="1" smtClean="0"/>
              <a:t>Guard</a:t>
            </a:r>
            <a:r>
              <a:rPr lang="es-ES" sz="2400" dirty="0" smtClean="0"/>
              <a:t>’. En este caso no se bloquean todas las </a:t>
            </a:r>
            <a:r>
              <a:rPr lang="es-ES" sz="2400" dirty="0" err="1" smtClean="0"/>
              <a:t>BPDUs</a:t>
            </a:r>
            <a:r>
              <a:rPr lang="es-ES" sz="2400" dirty="0" smtClean="0"/>
              <a:t>, solo las que pretendan cambiar el raíz</a:t>
            </a:r>
          </a:p>
          <a:p>
            <a:pPr eaLnBrk="1" hangingPunct="1"/>
            <a:r>
              <a:rPr lang="es-ES" sz="2400" dirty="0" smtClean="0"/>
              <a:t>Lo normal sería activar estas protecciones en todos los puertos, excepto aquellos en que se vayan a conectar conmutadores</a:t>
            </a:r>
          </a:p>
        </p:txBody>
      </p:sp>
    </p:spTree>
  </p:cSld>
  <p:clrMapOvr>
    <a:masterClrMapping/>
  </p:clrMapOvr>
  <p:transition>
    <p:pull dir="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52 Conector recto de flecha"/>
          <p:cNvCxnSpPr/>
          <p:nvPr/>
        </p:nvCxnSpPr>
        <p:spPr>
          <a:xfrm rot="16200000" flipH="1">
            <a:off x="5286153" y="2893219"/>
            <a:ext cx="1643062"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10595" name="Line 83"/>
          <p:cNvSpPr>
            <a:spLocks noChangeShapeType="1"/>
          </p:cNvSpPr>
          <p:nvPr/>
        </p:nvSpPr>
        <p:spPr bwMode="auto">
          <a:xfrm>
            <a:off x="4107434" y="2600325"/>
            <a:ext cx="1928812" cy="1428750"/>
          </a:xfrm>
          <a:prstGeom prst="line">
            <a:avLst/>
          </a:prstGeom>
          <a:noFill/>
          <a:ln w="25400">
            <a:solidFill>
              <a:srgbClr val="0000FF"/>
            </a:solidFill>
            <a:round/>
            <a:headEnd/>
            <a:tailEnd/>
          </a:ln>
        </p:spPr>
        <p:txBody>
          <a:bodyPr/>
          <a:lstStyle/>
          <a:p>
            <a:endParaRPr lang="es-ES"/>
          </a:p>
        </p:txBody>
      </p:sp>
      <p:sp>
        <p:nvSpPr>
          <p:cNvPr id="110596" name="Line 83"/>
          <p:cNvSpPr>
            <a:spLocks noChangeShapeType="1"/>
          </p:cNvSpPr>
          <p:nvPr/>
        </p:nvSpPr>
        <p:spPr bwMode="auto">
          <a:xfrm flipH="1">
            <a:off x="2607246" y="2671763"/>
            <a:ext cx="1428750" cy="1285875"/>
          </a:xfrm>
          <a:prstGeom prst="line">
            <a:avLst/>
          </a:prstGeom>
          <a:noFill/>
          <a:ln w="25400">
            <a:solidFill>
              <a:srgbClr val="0000FF"/>
            </a:solidFill>
            <a:round/>
            <a:headEnd/>
            <a:tailEnd/>
          </a:ln>
        </p:spPr>
        <p:txBody>
          <a:bodyPr/>
          <a:lstStyle/>
          <a:p>
            <a:endParaRPr lang="es-ES"/>
          </a:p>
        </p:txBody>
      </p:sp>
      <p:sp>
        <p:nvSpPr>
          <p:cNvPr id="110597" name="1 Título"/>
          <p:cNvSpPr>
            <a:spLocks noGrp="1"/>
          </p:cNvSpPr>
          <p:nvPr>
            <p:ph type="title"/>
          </p:nvPr>
        </p:nvSpPr>
        <p:spPr>
          <a:xfrm>
            <a:off x="606996" y="-142875"/>
            <a:ext cx="7772400" cy="1143000"/>
          </a:xfrm>
        </p:spPr>
        <p:txBody>
          <a:bodyPr/>
          <a:lstStyle/>
          <a:p>
            <a:pPr eaLnBrk="1" hangingPunct="1"/>
            <a:r>
              <a:rPr lang="es-ES" sz="4000" smtClean="0">
                <a:latin typeface="Arial" charset="0"/>
                <a:cs typeface="Arial" charset="0"/>
              </a:rPr>
              <a:t>BPDU Guard en acción</a:t>
            </a:r>
          </a:p>
        </p:txBody>
      </p:sp>
      <p:sp>
        <p:nvSpPr>
          <p:cNvPr id="110598" name="Line 83"/>
          <p:cNvSpPr>
            <a:spLocks noChangeShapeType="1"/>
          </p:cNvSpPr>
          <p:nvPr/>
        </p:nvSpPr>
        <p:spPr bwMode="auto">
          <a:xfrm flipV="1">
            <a:off x="1035621" y="4083050"/>
            <a:ext cx="6929438" cy="46038"/>
          </a:xfrm>
          <a:prstGeom prst="line">
            <a:avLst/>
          </a:prstGeom>
          <a:noFill/>
          <a:ln w="25400">
            <a:solidFill>
              <a:srgbClr val="0000FF"/>
            </a:solidFill>
            <a:round/>
            <a:headEnd/>
            <a:tailEnd/>
          </a:ln>
        </p:spPr>
        <p:txBody>
          <a:bodyPr/>
          <a:lstStyle/>
          <a:p>
            <a:endParaRPr lang="es-ES"/>
          </a:p>
        </p:txBody>
      </p:sp>
      <p:sp>
        <p:nvSpPr>
          <p:cNvPr id="10" name="Line 83"/>
          <p:cNvSpPr>
            <a:spLocks noChangeShapeType="1"/>
          </p:cNvSpPr>
          <p:nvPr/>
        </p:nvSpPr>
        <p:spPr bwMode="auto">
          <a:xfrm>
            <a:off x="2750121" y="4171950"/>
            <a:ext cx="1714500" cy="1457325"/>
          </a:xfrm>
          <a:prstGeom prst="line">
            <a:avLst/>
          </a:prstGeom>
          <a:noFill/>
          <a:ln w="25400">
            <a:solidFill>
              <a:srgbClr val="0000FF"/>
            </a:solidFill>
            <a:round/>
            <a:headEnd/>
            <a:tailEnd/>
          </a:ln>
        </p:spPr>
        <p:txBody>
          <a:bodyPr/>
          <a:lstStyle/>
          <a:p>
            <a:endParaRPr lang="es-ES"/>
          </a:p>
        </p:txBody>
      </p:sp>
      <p:pic>
        <p:nvPicPr>
          <p:cNvPr id="110600" name="Picture 26"/>
          <p:cNvPicPr>
            <a:picLocks noChangeArrowheads="1"/>
          </p:cNvPicPr>
          <p:nvPr/>
        </p:nvPicPr>
        <p:blipFill>
          <a:blip r:embed="rId3" cstate="print"/>
          <a:srcRect/>
          <a:stretch>
            <a:fillRect/>
          </a:stretch>
        </p:blipFill>
        <p:spPr bwMode="auto">
          <a:xfrm>
            <a:off x="606996" y="3557588"/>
            <a:ext cx="781050" cy="828675"/>
          </a:xfrm>
          <a:prstGeom prst="rect">
            <a:avLst/>
          </a:prstGeom>
          <a:noFill/>
          <a:ln w="12700">
            <a:noFill/>
            <a:miter lim="800000"/>
            <a:headEnd/>
            <a:tailEnd/>
          </a:ln>
        </p:spPr>
      </p:pic>
      <p:sp>
        <p:nvSpPr>
          <p:cNvPr id="110601" name="13 CuadroTexto"/>
          <p:cNvSpPr txBox="1">
            <a:spLocks noChangeArrowheads="1"/>
          </p:cNvSpPr>
          <p:nvPr/>
        </p:nvSpPr>
        <p:spPr bwMode="auto">
          <a:xfrm>
            <a:off x="827659" y="3629025"/>
            <a:ext cx="331787" cy="338138"/>
          </a:xfrm>
          <a:prstGeom prst="rect">
            <a:avLst/>
          </a:prstGeom>
          <a:noFill/>
          <a:ln w="9525">
            <a:noFill/>
            <a:miter lim="800000"/>
            <a:headEnd/>
            <a:tailEnd/>
          </a:ln>
        </p:spPr>
        <p:txBody>
          <a:bodyPr wrap="none">
            <a:spAutoFit/>
          </a:bodyPr>
          <a:lstStyle/>
          <a:p>
            <a:r>
              <a:rPr lang="es-ES" sz="1600" b="1">
                <a:cs typeface="Arial" charset="0"/>
              </a:rPr>
              <a:t>A</a:t>
            </a:r>
          </a:p>
        </p:txBody>
      </p:sp>
      <p:sp>
        <p:nvSpPr>
          <p:cNvPr id="38" name="Line 83"/>
          <p:cNvSpPr>
            <a:spLocks noChangeShapeType="1"/>
          </p:cNvSpPr>
          <p:nvPr/>
        </p:nvSpPr>
        <p:spPr bwMode="auto">
          <a:xfrm flipH="1">
            <a:off x="4607496" y="4029075"/>
            <a:ext cx="1428750" cy="1528763"/>
          </a:xfrm>
          <a:prstGeom prst="line">
            <a:avLst/>
          </a:prstGeom>
          <a:noFill/>
          <a:ln w="25400">
            <a:solidFill>
              <a:srgbClr val="0000FF"/>
            </a:solidFill>
            <a:round/>
            <a:headEnd/>
            <a:tailEnd/>
          </a:ln>
        </p:spPr>
        <p:txBody>
          <a:bodyPr/>
          <a:lstStyle/>
          <a:p>
            <a:endParaRPr lang="es-ES"/>
          </a:p>
        </p:txBody>
      </p:sp>
      <p:pic>
        <p:nvPicPr>
          <p:cNvPr id="110603" name="Picture 22"/>
          <p:cNvPicPr>
            <a:picLocks noChangeArrowheads="1"/>
          </p:cNvPicPr>
          <p:nvPr/>
        </p:nvPicPr>
        <p:blipFill>
          <a:blip r:embed="rId4" cstate="print"/>
          <a:srcRect/>
          <a:stretch>
            <a:fillRect/>
          </a:stretch>
        </p:blipFill>
        <p:spPr bwMode="auto">
          <a:xfrm>
            <a:off x="2178621" y="3857625"/>
            <a:ext cx="915988" cy="414338"/>
          </a:xfrm>
          <a:prstGeom prst="rect">
            <a:avLst/>
          </a:prstGeom>
          <a:noFill/>
          <a:ln w="12700">
            <a:noFill/>
            <a:miter lim="800000"/>
            <a:headEnd/>
            <a:tailEnd/>
          </a:ln>
        </p:spPr>
      </p:pic>
      <p:pic>
        <p:nvPicPr>
          <p:cNvPr id="29" name="Picture 26"/>
          <p:cNvPicPr>
            <a:picLocks noChangeArrowheads="1"/>
          </p:cNvPicPr>
          <p:nvPr/>
        </p:nvPicPr>
        <p:blipFill>
          <a:blip r:embed="rId3" cstate="print"/>
          <a:srcRect/>
          <a:stretch>
            <a:fillRect/>
          </a:stretch>
        </p:blipFill>
        <p:spPr bwMode="auto">
          <a:xfrm>
            <a:off x="4107434" y="5243513"/>
            <a:ext cx="781050" cy="828675"/>
          </a:xfrm>
          <a:prstGeom prst="rect">
            <a:avLst/>
          </a:prstGeom>
          <a:noFill/>
          <a:ln w="12700">
            <a:noFill/>
            <a:miter lim="800000"/>
            <a:headEnd/>
            <a:tailEnd/>
          </a:ln>
        </p:spPr>
      </p:pic>
      <p:pic>
        <p:nvPicPr>
          <p:cNvPr id="33" name="Picture 2"/>
          <p:cNvPicPr>
            <a:picLocks noChangeAspect="1" noChangeArrowheads="1"/>
          </p:cNvPicPr>
          <p:nvPr/>
        </p:nvPicPr>
        <p:blipFill>
          <a:blip r:embed="rId5" cstate="print"/>
          <a:srcRect/>
          <a:stretch>
            <a:fillRect/>
          </a:stretch>
        </p:blipFill>
        <p:spPr bwMode="auto">
          <a:xfrm>
            <a:off x="4343971" y="5722938"/>
            <a:ext cx="330200" cy="306387"/>
          </a:xfrm>
          <a:prstGeom prst="rect">
            <a:avLst/>
          </a:prstGeom>
          <a:noFill/>
          <a:ln w="9525">
            <a:noFill/>
            <a:miter lim="800000"/>
            <a:headEnd/>
            <a:tailEnd/>
          </a:ln>
        </p:spPr>
      </p:pic>
      <p:sp>
        <p:nvSpPr>
          <p:cNvPr id="43" name="42 CuadroTexto"/>
          <p:cNvSpPr txBox="1">
            <a:spLocks noChangeArrowheads="1"/>
          </p:cNvSpPr>
          <p:nvPr/>
        </p:nvSpPr>
        <p:spPr bwMode="auto">
          <a:xfrm>
            <a:off x="4316984" y="5302250"/>
            <a:ext cx="331787" cy="338138"/>
          </a:xfrm>
          <a:prstGeom prst="rect">
            <a:avLst/>
          </a:prstGeom>
          <a:noFill/>
          <a:ln w="9525">
            <a:noFill/>
            <a:miter lim="800000"/>
            <a:headEnd/>
            <a:tailEnd/>
          </a:ln>
        </p:spPr>
        <p:txBody>
          <a:bodyPr wrap="none">
            <a:spAutoFit/>
          </a:bodyPr>
          <a:lstStyle/>
          <a:p>
            <a:r>
              <a:rPr lang="es-ES" sz="1600" b="1">
                <a:cs typeface="Arial" charset="0"/>
              </a:rPr>
              <a:t>C</a:t>
            </a:r>
          </a:p>
        </p:txBody>
      </p:sp>
      <p:pic>
        <p:nvPicPr>
          <p:cNvPr id="110607" name="Picture 22"/>
          <p:cNvPicPr>
            <a:picLocks noChangeArrowheads="1"/>
          </p:cNvPicPr>
          <p:nvPr/>
        </p:nvPicPr>
        <p:blipFill>
          <a:blip r:embed="rId4" cstate="print"/>
          <a:srcRect/>
          <a:stretch>
            <a:fillRect/>
          </a:stretch>
        </p:blipFill>
        <p:spPr bwMode="auto">
          <a:xfrm>
            <a:off x="5620321" y="3857625"/>
            <a:ext cx="915988" cy="414338"/>
          </a:xfrm>
          <a:prstGeom prst="rect">
            <a:avLst/>
          </a:prstGeom>
          <a:noFill/>
          <a:ln w="12700">
            <a:noFill/>
            <a:miter lim="800000"/>
            <a:headEnd/>
            <a:tailEnd/>
          </a:ln>
        </p:spPr>
      </p:pic>
      <p:pic>
        <p:nvPicPr>
          <p:cNvPr id="110608" name="Picture 26"/>
          <p:cNvPicPr>
            <a:picLocks noChangeArrowheads="1"/>
          </p:cNvPicPr>
          <p:nvPr/>
        </p:nvPicPr>
        <p:blipFill>
          <a:blip r:embed="rId3" cstate="print"/>
          <a:srcRect/>
          <a:stretch>
            <a:fillRect/>
          </a:stretch>
        </p:blipFill>
        <p:spPr bwMode="auto">
          <a:xfrm>
            <a:off x="7612634" y="3486150"/>
            <a:ext cx="781050" cy="828675"/>
          </a:xfrm>
          <a:prstGeom prst="rect">
            <a:avLst/>
          </a:prstGeom>
          <a:noFill/>
          <a:ln w="12700">
            <a:noFill/>
            <a:miter lim="800000"/>
            <a:headEnd/>
            <a:tailEnd/>
          </a:ln>
        </p:spPr>
      </p:pic>
      <p:sp>
        <p:nvSpPr>
          <p:cNvPr id="110609" name="50 CuadroTexto"/>
          <p:cNvSpPr txBox="1">
            <a:spLocks noChangeArrowheads="1"/>
          </p:cNvSpPr>
          <p:nvPr/>
        </p:nvSpPr>
        <p:spPr bwMode="auto">
          <a:xfrm>
            <a:off x="7833296" y="3557588"/>
            <a:ext cx="331788" cy="338137"/>
          </a:xfrm>
          <a:prstGeom prst="rect">
            <a:avLst/>
          </a:prstGeom>
          <a:noFill/>
          <a:ln w="9525">
            <a:noFill/>
            <a:miter lim="800000"/>
            <a:headEnd/>
            <a:tailEnd/>
          </a:ln>
        </p:spPr>
        <p:txBody>
          <a:bodyPr wrap="none">
            <a:spAutoFit/>
          </a:bodyPr>
          <a:lstStyle/>
          <a:p>
            <a:r>
              <a:rPr lang="es-ES" sz="1600" b="1">
                <a:cs typeface="Arial" charset="0"/>
              </a:rPr>
              <a:t>B</a:t>
            </a:r>
          </a:p>
        </p:txBody>
      </p:sp>
      <p:pic>
        <p:nvPicPr>
          <p:cNvPr id="110610" name="Picture 22"/>
          <p:cNvPicPr>
            <a:picLocks noChangeArrowheads="1"/>
          </p:cNvPicPr>
          <p:nvPr/>
        </p:nvPicPr>
        <p:blipFill>
          <a:blip r:embed="rId4" cstate="print"/>
          <a:srcRect/>
          <a:stretch>
            <a:fillRect/>
          </a:stretch>
        </p:blipFill>
        <p:spPr bwMode="auto">
          <a:xfrm>
            <a:off x="3691509" y="2457450"/>
            <a:ext cx="915987" cy="414338"/>
          </a:xfrm>
          <a:prstGeom prst="rect">
            <a:avLst/>
          </a:prstGeom>
          <a:noFill/>
          <a:ln w="12700">
            <a:noFill/>
            <a:miter lim="800000"/>
            <a:headEnd/>
            <a:tailEnd/>
          </a:ln>
        </p:spPr>
      </p:pic>
      <p:sp>
        <p:nvSpPr>
          <p:cNvPr id="110611" name="67 CuadroTexto"/>
          <p:cNvSpPr txBox="1">
            <a:spLocks noChangeArrowheads="1"/>
          </p:cNvSpPr>
          <p:nvPr/>
        </p:nvSpPr>
        <p:spPr bwMode="auto">
          <a:xfrm>
            <a:off x="5218684" y="3886200"/>
            <a:ext cx="388937" cy="461963"/>
          </a:xfrm>
          <a:prstGeom prst="rect">
            <a:avLst/>
          </a:prstGeom>
          <a:noFill/>
          <a:ln w="9525">
            <a:noFill/>
            <a:miter lim="800000"/>
            <a:headEnd/>
            <a:tailEnd/>
          </a:ln>
        </p:spPr>
        <p:txBody>
          <a:bodyPr wrap="none">
            <a:spAutoFit/>
          </a:bodyPr>
          <a:lstStyle/>
          <a:p>
            <a:r>
              <a:rPr lang="es-ES" sz="2400" b="1">
                <a:solidFill>
                  <a:srgbClr val="FF0000"/>
                </a:solidFill>
                <a:cs typeface="Arial" charset="0"/>
              </a:rPr>
              <a:t>X</a:t>
            </a:r>
          </a:p>
        </p:txBody>
      </p:sp>
      <p:sp>
        <p:nvSpPr>
          <p:cNvPr id="110612" name="80 CuadroTexto"/>
          <p:cNvSpPr txBox="1">
            <a:spLocks noChangeArrowheads="1"/>
          </p:cNvSpPr>
          <p:nvPr/>
        </p:nvSpPr>
        <p:spPr bwMode="auto">
          <a:xfrm>
            <a:off x="3750246" y="2873375"/>
            <a:ext cx="661988" cy="338138"/>
          </a:xfrm>
          <a:prstGeom prst="rect">
            <a:avLst/>
          </a:prstGeom>
          <a:noFill/>
          <a:ln w="9525">
            <a:noFill/>
            <a:miter lim="800000"/>
            <a:headEnd/>
            <a:tailEnd/>
          </a:ln>
        </p:spPr>
        <p:txBody>
          <a:bodyPr wrap="none">
            <a:spAutoFit/>
          </a:bodyPr>
          <a:lstStyle/>
          <a:p>
            <a:r>
              <a:rPr lang="es-ES" sz="1600" b="1">
                <a:cs typeface="Arial" charset="0"/>
              </a:rPr>
              <a:t>RAÍZ</a:t>
            </a:r>
          </a:p>
        </p:txBody>
      </p:sp>
      <p:sp>
        <p:nvSpPr>
          <p:cNvPr id="107" name="106 Flecha izquierda"/>
          <p:cNvSpPr/>
          <p:nvPr/>
        </p:nvSpPr>
        <p:spPr>
          <a:xfrm rot="2280000">
            <a:off x="3356546" y="4826000"/>
            <a:ext cx="71437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rPr>
              <a:t>BPDU</a:t>
            </a:r>
          </a:p>
        </p:txBody>
      </p:sp>
      <p:sp>
        <p:nvSpPr>
          <p:cNvPr id="108" name="107 Flecha derecha"/>
          <p:cNvSpPr/>
          <p:nvPr/>
        </p:nvSpPr>
        <p:spPr>
          <a:xfrm rot="-2700000">
            <a:off x="4772596" y="4843463"/>
            <a:ext cx="71437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rPr>
              <a:t>BPDU</a:t>
            </a:r>
          </a:p>
        </p:txBody>
      </p:sp>
      <p:sp>
        <p:nvSpPr>
          <p:cNvPr id="40" name="39 CuadroTexto"/>
          <p:cNvSpPr txBox="1"/>
          <p:nvPr/>
        </p:nvSpPr>
        <p:spPr>
          <a:xfrm>
            <a:off x="237034" y="785813"/>
            <a:ext cx="5019675" cy="10160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200" b="1" dirty="0" err="1">
                <a:latin typeface="Courier New" pitchFamily="49" charset="0"/>
              </a:rPr>
              <a:t>sw</a:t>
            </a:r>
            <a:r>
              <a:rPr lang="es-ES" sz="1200" b="1" dirty="0">
                <a:latin typeface="Courier New" pitchFamily="49" charset="0"/>
              </a:rPr>
              <a:t>(</a:t>
            </a:r>
            <a:r>
              <a:rPr lang="es-ES" sz="1200" b="1" dirty="0" err="1">
                <a:latin typeface="Courier New" pitchFamily="49" charset="0"/>
              </a:rPr>
              <a:t>config</a:t>
            </a:r>
            <a:r>
              <a:rPr lang="es-ES" sz="1200" b="1" dirty="0">
                <a:latin typeface="Courier New" pitchFamily="49" charset="0"/>
              </a:rPr>
              <a:t>)# </a:t>
            </a:r>
            <a:r>
              <a:rPr lang="es-ES" sz="1200" b="1" dirty="0" err="1">
                <a:latin typeface="Courier New" pitchFamily="49" charset="0"/>
              </a:rPr>
              <a:t>spanning-tree</a:t>
            </a:r>
            <a:r>
              <a:rPr lang="es-ES" sz="1200" b="1" dirty="0">
                <a:latin typeface="Courier New" pitchFamily="49" charset="0"/>
              </a:rPr>
              <a:t> </a:t>
            </a:r>
            <a:r>
              <a:rPr lang="es-ES" sz="1200" b="1" dirty="0" err="1">
                <a:latin typeface="Courier New" pitchFamily="49" charset="0"/>
              </a:rPr>
              <a:t>portfast</a:t>
            </a:r>
            <a:r>
              <a:rPr lang="es-ES" sz="1200" b="1" dirty="0">
                <a:latin typeface="Courier New" pitchFamily="49" charset="0"/>
              </a:rPr>
              <a:t> </a:t>
            </a:r>
            <a:r>
              <a:rPr lang="es-ES" sz="1200" b="1" dirty="0" err="1">
                <a:latin typeface="Courier New" pitchFamily="49" charset="0"/>
              </a:rPr>
              <a:t>bpdu-guard</a:t>
            </a:r>
            <a:r>
              <a:rPr lang="es-ES" sz="1200" b="1" dirty="0">
                <a:latin typeface="Courier New" pitchFamily="49" charset="0"/>
              </a:rPr>
              <a:t> </a:t>
            </a:r>
            <a:r>
              <a:rPr lang="es-ES" sz="1200" b="1" dirty="0" err="1">
                <a:latin typeface="Courier New" pitchFamily="49" charset="0"/>
              </a:rPr>
              <a:t>enable</a:t>
            </a:r>
            <a:endParaRPr lang="es-ES" sz="1200" b="1" dirty="0">
              <a:latin typeface="Courier New" pitchFamily="49" charset="0"/>
            </a:endParaRPr>
          </a:p>
          <a:p>
            <a:pPr>
              <a:defRPr/>
            </a:pPr>
            <a:r>
              <a:rPr lang="es-ES" sz="1200" b="1" dirty="0" err="1">
                <a:latin typeface="Courier New" pitchFamily="49" charset="0"/>
                <a:cs typeface="Courier New" pitchFamily="49" charset="0"/>
              </a:rPr>
              <a:t>sw</a:t>
            </a:r>
            <a:r>
              <a:rPr lang="es-ES" sz="1200" b="1" dirty="0">
                <a:latin typeface="Courier New" pitchFamily="49" charset="0"/>
                <a:cs typeface="Courier New" pitchFamily="49" charset="0"/>
              </a:rPr>
              <a:t>(</a:t>
            </a:r>
            <a:r>
              <a:rPr lang="es-ES" sz="1200" b="1" dirty="0" err="1">
                <a:latin typeface="Courier New" pitchFamily="49" charset="0"/>
                <a:cs typeface="Courier New" pitchFamily="49" charset="0"/>
              </a:rPr>
              <a:t>config</a:t>
            </a:r>
            <a:r>
              <a:rPr lang="es-ES" sz="1200" b="1" dirty="0">
                <a:latin typeface="Courier New" pitchFamily="49" charset="0"/>
                <a:cs typeface="Courier New" pitchFamily="49" charset="0"/>
              </a:rPr>
              <a:t>)# interface 1</a:t>
            </a:r>
          </a:p>
          <a:p>
            <a:pPr>
              <a:defRPr/>
            </a:pPr>
            <a:r>
              <a:rPr lang="es-ES" sz="1200" b="1" dirty="0" err="1">
                <a:latin typeface="Courier New" pitchFamily="49" charset="0"/>
              </a:rPr>
              <a:t>sw</a:t>
            </a:r>
            <a:r>
              <a:rPr lang="es-ES" sz="1200" b="1" dirty="0">
                <a:latin typeface="Courier New" pitchFamily="49" charset="0"/>
              </a:rPr>
              <a:t>(</a:t>
            </a:r>
            <a:r>
              <a:rPr lang="es-ES" sz="1200" b="1" dirty="0" err="1">
                <a:latin typeface="Courier New" pitchFamily="49" charset="0"/>
              </a:rPr>
              <a:t>config-if</a:t>
            </a:r>
            <a:r>
              <a:rPr lang="es-ES" sz="1200" b="1" dirty="0">
                <a:latin typeface="Courier New" pitchFamily="49" charset="0"/>
              </a:rPr>
              <a:t>)# </a:t>
            </a:r>
            <a:r>
              <a:rPr lang="es-ES" sz="1200" b="1" dirty="0" err="1">
                <a:latin typeface="Courier New" pitchFamily="49" charset="0"/>
              </a:rPr>
              <a:t>spanning-tree</a:t>
            </a:r>
            <a:r>
              <a:rPr lang="es-ES" sz="1200" b="1" dirty="0">
                <a:latin typeface="Courier New" pitchFamily="49" charset="0"/>
              </a:rPr>
              <a:t> </a:t>
            </a:r>
            <a:r>
              <a:rPr lang="es-ES" sz="1200" b="1" dirty="0" err="1">
                <a:latin typeface="Courier New" pitchFamily="49" charset="0"/>
              </a:rPr>
              <a:t>portfast</a:t>
            </a:r>
            <a:endParaRPr lang="es-ES" sz="1200" b="1" dirty="0">
              <a:latin typeface="Courier New" pitchFamily="49" charset="0"/>
            </a:endParaRPr>
          </a:p>
          <a:p>
            <a:pPr>
              <a:defRPr/>
            </a:pPr>
            <a:r>
              <a:rPr lang="es-ES" sz="1200" b="1" dirty="0" err="1">
                <a:latin typeface="Courier New" pitchFamily="49" charset="0"/>
                <a:cs typeface="Courier New" pitchFamily="49" charset="0"/>
              </a:rPr>
              <a:t>sw</a:t>
            </a:r>
            <a:r>
              <a:rPr lang="es-ES" sz="1200" b="1" dirty="0">
                <a:latin typeface="Courier New" pitchFamily="49" charset="0"/>
                <a:cs typeface="Courier New" pitchFamily="49" charset="0"/>
              </a:rPr>
              <a:t>(</a:t>
            </a:r>
            <a:r>
              <a:rPr lang="es-ES" sz="1200" b="1" dirty="0" err="1">
                <a:latin typeface="Courier New" pitchFamily="49" charset="0"/>
                <a:cs typeface="Courier New" pitchFamily="49" charset="0"/>
              </a:rPr>
              <a:t>config-if</a:t>
            </a:r>
            <a:r>
              <a:rPr lang="es-ES" sz="1200" b="1" dirty="0">
                <a:latin typeface="Courier New" pitchFamily="49" charset="0"/>
                <a:cs typeface="Courier New" pitchFamily="49" charset="0"/>
              </a:rPr>
              <a:t>)# interface 4</a:t>
            </a:r>
          </a:p>
          <a:p>
            <a:pPr>
              <a:defRPr/>
            </a:pPr>
            <a:r>
              <a:rPr lang="es-ES" sz="1200" b="1" dirty="0" err="1">
                <a:latin typeface="Courier New" pitchFamily="49" charset="0"/>
              </a:rPr>
              <a:t>sw</a:t>
            </a:r>
            <a:r>
              <a:rPr lang="es-ES" sz="1200" b="1" dirty="0">
                <a:latin typeface="Courier New" pitchFamily="49" charset="0"/>
              </a:rPr>
              <a:t>(</a:t>
            </a:r>
            <a:r>
              <a:rPr lang="es-ES" sz="1200" b="1" dirty="0" err="1">
                <a:latin typeface="Courier New" pitchFamily="49" charset="0"/>
              </a:rPr>
              <a:t>config-if</a:t>
            </a:r>
            <a:r>
              <a:rPr lang="es-ES" sz="1200" b="1" dirty="0">
                <a:latin typeface="Courier New" pitchFamily="49" charset="0"/>
              </a:rPr>
              <a:t>)# </a:t>
            </a:r>
            <a:r>
              <a:rPr lang="es-ES" sz="1200" b="1" dirty="0" err="1">
                <a:latin typeface="Courier New" pitchFamily="49" charset="0"/>
              </a:rPr>
              <a:t>spanning-tree</a:t>
            </a:r>
            <a:r>
              <a:rPr lang="es-ES" sz="1200" b="1" dirty="0">
                <a:latin typeface="Courier New" pitchFamily="49" charset="0"/>
              </a:rPr>
              <a:t> </a:t>
            </a:r>
            <a:r>
              <a:rPr lang="es-ES" sz="1200" b="1" dirty="0" err="1">
                <a:latin typeface="Courier New" pitchFamily="49" charset="0"/>
              </a:rPr>
              <a:t>portfast</a:t>
            </a:r>
            <a:endParaRPr lang="es-ES" sz="1200" b="1" dirty="0">
              <a:latin typeface="Courier New" pitchFamily="49" charset="0"/>
            </a:endParaRPr>
          </a:p>
        </p:txBody>
      </p:sp>
      <p:sp>
        <p:nvSpPr>
          <p:cNvPr id="110616" name="40 CuadroTexto"/>
          <p:cNvSpPr txBox="1">
            <a:spLocks noChangeArrowheads="1"/>
          </p:cNvSpPr>
          <p:nvPr/>
        </p:nvSpPr>
        <p:spPr bwMode="auto">
          <a:xfrm>
            <a:off x="5237734" y="3762375"/>
            <a:ext cx="298450" cy="338138"/>
          </a:xfrm>
          <a:prstGeom prst="rect">
            <a:avLst/>
          </a:prstGeom>
          <a:noFill/>
          <a:ln w="9525">
            <a:noFill/>
            <a:miter lim="800000"/>
            <a:headEnd/>
            <a:tailEnd/>
          </a:ln>
        </p:spPr>
        <p:txBody>
          <a:bodyPr wrap="none">
            <a:spAutoFit/>
          </a:bodyPr>
          <a:lstStyle/>
          <a:p>
            <a:r>
              <a:rPr lang="es-ES" sz="1600" b="1">
                <a:cs typeface="Arial" charset="0"/>
              </a:rPr>
              <a:t>1</a:t>
            </a:r>
          </a:p>
        </p:txBody>
      </p:sp>
      <p:sp>
        <p:nvSpPr>
          <p:cNvPr id="110617" name="41 CuadroTexto"/>
          <p:cNvSpPr txBox="1">
            <a:spLocks noChangeArrowheads="1"/>
          </p:cNvSpPr>
          <p:nvPr/>
        </p:nvSpPr>
        <p:spPr bwMode="auto">
          <a:xfrm>
            <a:off x="2665984" y="3386138"/>
            <a:ext cx="298450" cy="338137"/>
          </a:xfrm>
          <a:prstGeom prst="rect">
            <a:avLst/>
          </a:prstGeom>
          <a:noFill/>
          <a:ln w="9525">
            <a:noFill/>
            <a:miter lim="800000"/>
            <a:headEnd/>
            <a:tailEnd/>
          </a:ln>
        </p:spPr>
        <p:txBody>
          <a:bodyPr wrap="none">
            <a:spAutoFit/>
          </a:bodyPr>
          <a:lstStyle/>
          <a:p>
            <a:r>
              <a:rPr lang="es-ES" sz="1600" b="1">
                <a:cs typeface="Arial" charset="0"/>
              </a:rPr>
              <a:t>2</a:t>
            </a:r>
          </a:p>
        </p:txBody>
      </p:sp>
      <p:sp>
        <p:nvSpPr>
          <p:cNvPr id="110618" name="43 CuadroTexto"/>
          <p:cNvSpPr txBox="1">
            <a:spLocks noChangeArrowheads="1"/>
          </p:cNvSpPr>
          <p:nvPr/>
        </p:nvSpPr>
        <p:spPr bwMode="auto">
          <a:xfrm>
            <a:off x="3094609" y="3690938"/>
            <a:ext cx="298450" cy="338137"/>
          </a:xfrm>
          <a:prstGeom prst="rect">
            <a:avLst/>
          </a:prstGeom>
          <a:noFill/>
          <a:ln w="9525">
            <a:noFill/>
            <a:miter lim="800000"/>
            <a:headEnd/>
            <a:tailEnd/>
          </a:ln>
        </p:spPr>
        <p:txBody>
          <a:bodyPr wrap="none">
            <a:spAutoFit/>
          </a:bodyPr>
          <a:lstStyle/>
          <a:p>
            <a:r>
              <a:rPr lang="es-ES" sz="1600" b="1">
                <a:cs typeface="Arial" charset="0"/>
              </a:rPr>
              <a:t>3</a:t>
            </a:r>
          </a:p>
        </p:txBody>
      </p:sp>
      <p:sp>
        <p:nvSpPr>
          <p:cNvPr id="110619" name="44 CuadroTexto"/>
          <p:cNvSpPr txBox="1">
            <a:spLocks noChangeArrowheads="1"/>
          </p:cNvSpPr>
          <p:nvPr/>
        </p:nvSpPr>
        <p:spPr bwMode="auto">
          <a:xfrm>
            <a:off x="2880296" y="4071938"/>
            <a:ext cx="298450" cy="338137"/>
          </a:xfrm>
          <a:prstGeom prst="rect">
            <a:avLst/>
          </a:prstGeom>
          <a:noFill/>
          <a:ln w="9525">
            <a:noFill/>
            <a:miter lim="800000"/>
            <a:headEnd/>
            <a:tailEnd/>
          </a:ln>
        </p:spPr>
        <p:txBody>
          <a:bodyPr wrap="none">
            <a:spAutoFit/>
          </a:bodyPr>
          <a:lstStyle/>
          <a:p>
            <a:r>
              <a:rPr lang="es-ES" sz="1600" b="1">
                <a:cs typeface="Arial" charset="0"/>
              </a:rPr>
              <a:t>4</a:t>
            </a:r>
          </a:p>
        </p:txBody>
      </p:sp>
      <p:sp>
        <p:nvSpPr>
          <p:cNvPr id="110620" name="45 CuadroTexto"/>
          <p:cNvSpPr txBox="1">
            <a:spLocks noChangeArrowheads="1"/>
          </p:cNvSpPr>
          <p:nvPr/>
        </p:nvSpPr>
        <p:spPr bwMode="auto">
          <a:xfrm>
            <a:off x="5750496" y="3386138"/>
            <a:ext cx="298450" cy="338137"/>
          </a:xfrm>
          <a:prstGeom prst="rect">
            <a:avLst/>
          </a:prstGeom>
          <a:noFill/>
          <a:ln w="9525">
            <a:noFill/>
            <a:miter lim="800000"/>
            <a:headEnd/>
            <a:tailEnd/>
          </a:ln>
        </p:spPr>
        <p:txBody>
          <a:bodyPr wrap="none">
            <a:spAutoFit/>
          </a:bodyPr>
          <a:lstStyle/>
          <a:p>
            <a:r>
              <a:rPr lang="es-ES" sz="1600" b="1">
                <a:cs typeface="Arial" charset="0"/>
              </a:rPr>
              <a:t>2</a:t>
            </a:r>
          </a:p>
        </p:txBody>
      </p:sp>
      <p:sp>
        <p:nvSpPr>
          <p:cNvPr id="110621" name="46 CuadroTexto"/>
          <p:cNvSpPr txBox="1">
            <a:spLocks noChangeArrowheads="1"/>
          </p:cNvSpPr>
          <p:nvPr/>
        </p:nvSpPr>
        <p:spPr bwMode="auto">
          <a:xfrm>
            <a:off x="6380734" y="4191000"/>
            <a:ext cx="298450" cy="338138"/>
          </a:xfrm>
          <a:prstGeom prst="rect">
            <a:avLst/>
          </a:prstGeom>
          <a:noFill/>
          <a:ln w="9525">
            <a:noFill/>
            <a:miter lim="800000"/>
            <a:headEnd/>
            <a:tailEnd/>
          </a:ln>
        </p:spPr>
        <p:txBody>
          <a:bodyPr wrap="none">
            <a:spAutoFit/>
          </a:bodyPr>
          <a:lstStyle/>
          <a:p>
            <a:r>
              <a:rPr lang="es-ES" sz="1600" b="1">
                <a:cs typeface="Arial" charset="0"/>
              </a:rPr>
              <a:t>3</a:t>
            </a:r>
          </a:p>
        </p:txBody>
      </p:sp>
      <p:sp>
        <p:nvSpPr>
          <p:cNvPr id="110622" name="47 CuadroTexto"/>
          <p:cNvSpPr txBox="1">
            <a:spLocks noChangeArrowheads="1"/>
          </p:cNvSpPr>
          <p:nvPr/>
        </p:nvSpPr>
        <p:spPr bwMode="auto">
          <a:xfrm>
            <a:off x="5452046" y="4143375"/>
            <a:ext cx="298450" cy="338138"/>
          </a:xfrm>
          <a:prstGeom prst="rect">
            <a:avLst/>
          </a:prstGeom>
          <a:noFill/>
          <a:ln w="9525">
            <a:noFill/>
            <a:miter lim="800000"/>
            <a:headEnd/>
            <a:tailEnd/>
          </a:ln>
        </p:spPr>
        <p:txBody>
          <a:bodyPr wrap="none">
            <a:spAutoFit/>
          </a:bodyPr>
          <a:lstStyle/>
          <a:p>
            <a:r>
              <a:rPr lang="es-ES" sz="1600" b="1">
                <a:cs typeface="Arial" charset="0"/>
              </a:rPr>
              <a:t>4</a:t>
            </a:r>
          </a:p>
        </p:txBody>
      </p:sp>
      <p:sp>
        <p:nvSpPr>
          <p:cNvPr id="49" name="48 CuadroTexto"/>
          <p:cNvSpPr txBox="1"/>
          <p:nvPr/>
        </p:nvSpPr>
        <p:spPr>
          <a:xfrm>
            <a:off x="3893121" y="1214438"/>
            <a:ext cx="5019675" cy="10160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200" b="1" dirty="0" err="1">
                <a:latin typeface="Courier New" pitchFamily="49" charset="0"/>
              </a:rPr>
              <a:t>sw</a:t>
            </a:r>
            <a:r>
              <a:rPr lang="es-ES" sz="1200" b="1" dirty="0">
                <a:latin typeface="Courier New" pitchFamily="49" charset="0"/>
              </a:rPr>
              <a:t>(</a:t>
            </a:r>
            <a:r>
              <a:rPr lang="es-ES" sz="1200" b="1" dirty="0" err="1">
                <a:latin typeface="Courier New" pitchFamily="49" charset="0"/>
              </a:rPr>
              <a:t>config</a:t>
            </a:r>
            <a:r>
              <a:rPr lang="es-ES" sz="1200" b="1" dirty="0">
                <a:latin typeface="Courier New" pitchFamily="49" charset="0"/>
              </a:rPr>
              <a:t>)# </a:t>
            </a:r>
            <a:r>
              <a:rPr lang="es-ES" sz="1200" b="1" dirty="0" err="1">
                <a:latin typeface="Courier New" pitchFamily="49" charset="0"/>
              </a:rPr>
              <a:t>spanning-tree</a:t>
            </a:r>
            <a:r>
              <a:rPr lang="es-ES" sz="1200" b="1" dirty="0">
                <a:latin typeface="Courier New" pitchFamily="49" charset="0"/>
              </a:rPr>
              <a:t> </a:t>
            </a:r>
            <a:r>
              <a:rPr lang="es-ES" sz="1200" b="1" dirty="0" err="1">
                <a:latin typeface="Courier New" pitchFamily="49" charset="0"/>
              </a:rPr>
              <a:t>portfast</a:t>
            </a:r>
            <a:r>
              <a:rPr lang="es-ES" sz="1200" b="1" dirty="0">
                <a:latin typeface="Courier New" pitchFamily="49" charset="0"/>
              </a:rPr>
              <a:t> </a:t>
            </a:r>
            <a:r>
              <a:rPr lang="es-ES" sz="1200" b="1" dirty="0" err="1">
                <a:latin typeface="Courier New" pitchFamily="49" charset="0"/>
              </a:rPr>
              <a:t>bpdu-guard</a:t>
            </a:r>
            <a:r>
              <a:rPr lang="es-ES" sz="1200" b="1" dirty="0">
                <a:latin typeface="Courier New" pitchFamily="49" charset="0"/>
              </a:rPr>
              <a:t> </a:t>
            </a:r>
            <a:r>
              <a:rPr lang="es-ES" sz="1200" b="1" dirty="0" err="1">
                <a:latin typeface="Courier New" pitchFamily="49" charset="0"/>
              </a:rPr>
              <a:t>enable</a:t>
            </a:r>
            <a:endParaRPr lang="es-ES" sz="1200" b="1" dirty="0">
              <a:latin typeface="Courier New" pitchFamily="49" charset="0"/>
            </a:endParaRPr>
          </a:p>
          <a:p>
            <a:pPr>
              <a:defRPr/>
            </a:pPr>
            <a:r>
              <a:rPr lang="es-ES" sz="1200" b="1" dirty="0" err="1">
                <a:latin typeface="Courier New" pitchFamily="49" charset="0"/>
                <a:cs typeface="Courier New" pitchFamily="49" charset="0"/>
              </a:rPr>
              <a:t>sw</a:t>
            </a:r>
            <a:r>
              <a:rPr lang="es-ES" sz="1200" b="1" dirty="0">
                <a:latin typeface="Courier New" pitchFamily="49" charset="0"/>
                <a:cs typeface="Courier New" pitchFamily="49" charset="0"/>
              </a:rPr>
              <a:t>(</a:t>
            </a:r>
            <a:r>
              <a:rPr lang="es-ES" sz="1200" b="1" dirty="0" err="1">
                <a:latin typeface="Courier New" pitchFamily="49" charset="0"/>
                <a:cs typeface="Courier New" pitchFamily="49" charset="0"/>
              </a:rPr>
              <a:t>config</a:t>
            </a:r>
            <a:r>
              <a:rPr lang="es-ES" sz="1200" b="1" dirty="0">
                <a:latin typeface="Courier New" pitchFamily="49" charset="0"/>
                <a:cs typeface="Courier New" pitchFamily="49" charset="0"/>
              </a:rPr>
              <a:t>)# interface 3</a:t>
            </a:r>
          </a:p>
          <a:p>
            <a:pPr>
              <a:defRPr/>
            </a:pPr>
            <a:r>
              <a:rPr lang="es-ES" sz="1200" b="1" dirty="0" err="1">
                <a:latin typeface="Courier New" pitchFamily="49" charset="0"/>
              </a:rPr>
              <a:t>sw</a:t>
            </a:r>
            <a:r>
              <a:rPr lang="es-ES" sz="1200" b="1" dirty="0">
                <a:latin typeface="Courier New" pitchFamily="49" charset="0"/>
              </a:rPr>
              <a:t>(</a:t>
            </a:r>
            <a:r>
              <a:rPr lang="es-ES" sz="1200" b="1" dirty="0" err="1">
                <a:latin typeface="Courier New" pitchFamily="49" charset="0"/>
              </a:rPr>
              <a:t>config-if</a:t>
            </a:r>
            <a:r>
              <a:rPr lang="es-ES" sz="1200" b="1" dirty="0">
                <a:latin typeface="Courier New" pitchFamily="49" charset="0"/>
              </a:rPr>
              <a:t>)# </a:t>
            </a:r>
            <a:r>
              <a:rPr lang="es-ES" sz="1200" b="1" dirty="0" err="1">
                <a:latin typeface="Courier New" pitchFamily="49" charset="0"/>
              </a:rPr>
              <a:t>spanning-tree</a:t>
            </a:r>
            <a:r>
              <a:rPr lang="es-ES" sz="1200" b="1" dirty="0">
                <a:latin typeface="Courier New" pitchFamily="49" charset="0"/>
              </a:rPr>
              <a:t> </a:t>
            </a:r>
            <a:r>
              <a:rPr lang="es-ES" sz="1200" b="1" dirty="0" err="1">
                <a:latin typeface="Courier New" pitchFamily="49" charset="0"/>
              </a:rPr>
              <a:t>portfast</a:t>
            </a:r>
            <a:endParaRPr lang="es-ES" sz="1200" b="1" dirty="0">
              <a:latin typeface="Courier New" pitchFamily="49" charset="0"/>
            </a:endParaRPr>
          </a:p>
          <a:p>
            <a:pPr>
              <a:defRPr/>
            </a:pPr>
            <a:r>
              <a:rPr lang="es-ES" sz="1200" b="1" dirty="0" err="1">
                <a:latin typeface="Courier New" pitchFamily="49" charset="0"/>
                <a:cs typeface="Courier New" pitchFamily="49" charset="0"/>
              </a:rPr>
              <a:t>sw</a:t>
            </a:r>
            <a:r>
              <a:rPr lang="es-ES" sz="1200" b="1" dirty="0">
                <a:latin typeface="Courier New" pitchFamily="49" charset="0"/>
                <a:cs typeface="Courier New" pitchFamily="49" charset="0"/>
              </a:rPr>
              <a:t>(</a:t>
            </a:r>
            <a:r>
              <a:rPr lang="es-ES" sz="1200" b="1" dirty="0" err="1">
                <a:latin typeface="Courier New" pitchFamily="49" charset="0"/>
                <a:cs typeface="Courier New" pitchFamily="49" charset="0"/>
              </a:rPr>
              <a:t>config-if</a:t>
            </a:r>
            <a:r>
              <a:rPr lang="es-ES" sz="1200" b="1" dirty="0">
                <a:latin typeface="Courier New" pitchFamily="49" charset="0"/>
                <a:cs typeface="Courier New" pitchFamily="49" charset="0"/>
              </a:rPr>
              <a:t>)# interface 4</a:t>
            </a:r>
          </a:p>
          <a:p>
            <a:pPr>
              <a:defRPr/>
            </a:pPr>
            <a:r>
              <a:rPr lang="es-ES" sz="1200" b="1" dirty="0" err="1">
                <a:latin typeface="Courier New" pitchFamily="49" charset="0"/>
              </a:rPr>
              <a:t>sw</a:t>
            </a:r>
            <a:r>
              <a:rPr lang="es-ES" sz="1200" b="1" dirty="0">
                <a:latin typeface="Courier New" pitchFamily="49" charset="0"/>
              </a:rPr>
              <a:t>(</a:t>
            </a:r>
            <a:r>
              <a:rPr lang="es-ES" sz="1200" b="1" dirty="0" err="1">
                <a:latin typeface="Courier New" pitchFamily="49" charset="0"/>
              </a:rPr>
              <a:t>config-if</a:t>
            </a:r>
            <a:r>
              <a:rPr lang="es-ES" sz="1200" b="1" dirty="0">
                <a:latin typeface="Courier New" pitchFamily="49" charset="0"/>
              </a:rPr>
              <a:t>)# </a:t>
            </a:r>
            <a:r>
              <a:rPr lang="es-ES" sz="1200" b="1" dirty="0" err="1">
                <a:latin typeface="Courier New" pitchFamily="49" charset="0"/>
              </a:rPr>
              <a:t>spanning-tree</a:t>
            </a:r>
            <a:r>
              <a:rPr lang="es-ES" sz="1200" b="1" dirty="0">
                <a:latin typeface="Courier New" pitchFamily="49" charset="0"/>
              </a:rPr>
              <a:t> </a:t>
            </a:r>
            <a:r>
              <a:rPr lang="es-ES" sz="1200" b="1" dirty="0" err="1">
                <a:latin typeface="Courier New" pitchFamily="49" charset="0"/>
              </a:rPr>
              <a:t>portfast</a:t>
            </a:r>
            <a:endParaRPr lang="es-ES" sz="1200" b="1" dirty="0">
              <a:latin typeface="Courier New" pitchFamily="49" charset="0"/>
            </a:endParaRPr>
          </a:p>
        </p:txBody>
      </p:sp>
      <p:cxnSp>
        <p:nvCxnSpPr>
          <p:cNvPr id="52" name="51 Conector recto de flecha"/>
          <p:cNvCxnSpPr/>
          <p:nvPr/>
        </p:nvCxnSpPr>
        <p:spPr>
          <a:xfrm rot="5400000">
            <a:off x="1712145" y="2682081"/>
            <a:ext cx="1770062" cy="9525"/>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grpSp>
        <p:nvGrpSpPr>
          <p:cNvPr id="2" name="Group 76"/>
          <p:cNvGrpSpPr>
            <a:grpSpLocks/>
          </p:cNvGrpSpPr>
          <p:nvPr/>
        </p:nvGrpSpPr>
        <p:grpSpPr bwMode="auto">
          <a:xfrm>
            <a:off x="5390134" y="4357688"/>
            <a:ext cx="360362" cy="360362"/>
            <a:chOff x="3162" y="3456"/>
            <a:chExt cx="272" cy="272"/>
          </a:xfrm>
        </p:grpSpPr>
        <p:sp>
          <p:nvSpPr>
            <p:cNvPr id="110638" name="Oval 77"/>
            <p:cNvSpPr>
              <a:spLocks noChangeArrowheads="1"/>
            </p:cNvSpPr>
            <p:nvPr/>
          </p:nvSpPr>
          <p:spPr bwMode="auto">
            <a:xfrm>
              <a:off x="3162" y="3456"/>
              <a:ext cx="272" cy="272"/>
            </a:xfrm>
            <a:prstGeom prst="ellipse">
              <a:avLst/>
            </a:prstGeom>
            <a:solidFill>
              <a:srgbClr val="FF0000"/>
            </a:solidFill>
            <a:ln w="9525">
              <a:noFill/>
              <a:round/>
              <a:headEnd/>
              <a:tailEnd/>
            </a:ln>
          </p:spPr>
          <p:txBody>
            <a:bodyPr wrap="none" anchor="ctr"/>
            <a:lstStyle/>
            <a:p>
              <a:endParaRPr lang="es-ES"/>
            </a:p>
          </p:txBody>
        </p:sp>
        <p:sp>
          <p:nvSpPr>
            <p:cNvPr id="110639" name="Rectangle 78"/>
            <p:cNvSpPr>
              <a:spLocks noChangeArrowheads="1"/>
            </p:cNvSpPr>
            <p:nvPr/>
          </p:nvSpPr>
          <p:spPr bwMode="auto">
            <a:xfrm>
              <a:off x="3195" y="3571"/>
              <a:ext cx="210" cy="47"/>
            </a:xfrm>
            <a:prstGeom prst="rect">
              <a:avLst/>
            </a:prstGeom>
            <a:solidFill>
              <a:schemeClr val="bg1"/>
            </a:solidFill>
            <a:ln w="9525">
              <a:noFill/>
              <a:miter lim="800000"/>
              <a:headEnd/>
              <a:tailEnd/>
            </a:ln>
          </p:spPr>
          <p:txBody>
            <a:bodyPr wrap="none" anchor="ctr"/>
            <a:lstStyle/>
            <a:p>
              <a:endParaRPr lang="es-ES"/>
            </a:p>
          </p:txBody>
        </p:sp>
      </p:grpSp>
      <p:grpSp>
        <p:nvGrpSpPr>
          <p:cNvPr id="3" name="Group 76"/>
          <p:cNvGrpSpPr>
            <a:grpSpLocks/>
          </p:cNvGrpSpPr>
          <p:nvPr/>
        </p:nvGrpSpPr>
        <p:grpSpPr bwMode="auto">
          <a:xfrm>
            <a:off x="2964434" y="4354513"/>
            <a:ext cx="360362" cy="360362"/>
            <a:chOff x="3162" y="3456"/>
            <a:chExt cx="272" cy="272"/>
          </a:xfrm>
        </p:grpSpPr>
        <p:sp>
          <p:nvSpPr>
            <p:cNvPr id="110636" name="Oval 77"/>
            <p:cNvSpPr>
              <a:spLocks noChangeArrowheads="1"/>
            </p:cNvSpPr>
            <p:nvPr/>
          </p:nvSpPr>
          <p:spPr bwMode="auto">
            <a:xfrm>
              <a:off x="3162" y="3456"/>
              <a:ext cx="272" cy="272"/>
            </a:xfrm>
            <a:prstGeom prst="ellipse">
              <a:avLst/>
            </a:prstGeom>
            <a:solidFill>
              <a:srgbClr val="FF0000"/>
            </a:solidFill>
            <a:ln w="9525">
              <a:noFill/>
              <a:round/>
              <a:headEnd/>
              <a:tailEnd/>
            </a:ln>
          </p:spPr>
          <p:txBody>
            <a:bodyPr wrap="none" anchor="ctr"/>
            <a:lstStyle/>
            <a:p>
              <a:endParaRPr lang="es-ES"/>
            </a:p>
          </p:txBody>
        </p:sp>
        <p:sp>
          <p:nvSpPr>
            <p:cNvPr id="110637" name="Rectangle 78"/>
            <p:cNvSpPr>
              <a:spLocks noChangeArrowheads="1"/>
            </p:cNvSpPr>
            <p:nvPr/>
          </p:nvSpPr>
          <p:spPr bwMode="auto">
            <a:xfrm>
              <a:off x="3195" y="3571"/>
              <a:ext cx="210" cy="47"/>
            </a:xfrm>
            <a:prstGeom prst="rect">
              <a:avLst/>
            </a:prstGeom>
            <a:solidFill>
              <a:schemeClr val="bg1"/>
            </a:solidFill>
            <a:ln w="9525">
              <a:noFill/>
              <a:miter lim="800000"/>
              <a:headEnd/>
              <a:tailEnd/>
            </a:ln>
          </p:spPr>
          <p:txBody>
            <a:bodyPr wrap="none" anchor="ctr"/>
            <a:lstStyle/>
            <a:p>
              <a:endParaRPr lang="es-ES"/>
            </a:p>
          </p:txBody>
        </p:sp>
      </p:grpSp>
      <p:sp>
        <p:nvSpPr>
          <p:cNvPr id="110627" name="64 CuadroTexto"/>
          <p:cNvSpPr txBox="1">
            <a:spLocks noChangeArrowheads="1"/>
          </p:cNvSpPr>
          <p:nvPr/>
        </p:nvSpPr>
        <p:spPr bwMode="auto">
          <a:xfrm>
            <a:off x="1892871" y="3786188"/>
            <a:ext cx="298450" cy="338137"/>
          </a:xfrm>
          <a:prstGeom prst="rect">
            <a:avLst/>
          </a:prstGeom>
          <a:noFill/>
          <a:ln w="9525">
            <a:noFill/>
            <a:miter lim="800000"/>
            <a:headEnd/>
            <a:tailEnd/>
          </a:ln>
        </p:spPr>
        <p:txBody>
          <a:bodyPr wrap="none">
            <a:spAutoFit/>
          </a:bodyPr>
          <a:lstStyle/>
          <a:p>
            <a:r>
              <a:rPr lang="es-ES" sz="1600" b="1">
                <a:cs typeface="Arial" charset="0"/>
              </a:rPr>
              <a:t>1</a:t>
            </a:r>
          </a:p>
        </p:txBody>
      </p:sp>
      <p:sp>
        <p:nvSpPr>
          <p:cNvPr id="110628" name="40 CuadroTexto"/>
          <p:cNvSpPr txBox="1">
            <a:spLocks noChangeArrowheads="1"/>
          </p:cNvSpPr>
          <p:nvPr/>
        </p:nvSpPr>
        <p:spPr bwMode="auto">
          <a:xfrm>
            <a:off x="126330" y="1857375"/>
            <a:ext cx="2357438" cy="461963"/>
          </a:xfrm>
          <a:prstGeom prst="rect">
            <a:avLst/>
          </a:prstGeom>
          <a:noFill/>
          <a:ln w="9525">
            <a:noFill/>
            <a:miter lim="800000"/>
            <a:headEnd/>
            <a:tailEnd/>
          </a:ln>
        </p:spPr>
        <p:txBody>
          <a:bodyPr>
            <a:spAutoFit/>
          </a:bodyPr>
          <a:lstStyle/>
          <a:p>
            <a:pPr algn="ctr"/>
            <a:r>
              <a:rPr lang="es-ES" sz="1200" b="1" dirty="0"/>
              <a:t>Impide la recepción de </a:t>
            </a:r>
            <a:r>
              <a:rPr lang="es-ES" sz="1200" b="1" dirty="0" err="1"/>
              <a:t>BPDUs</a:t>
            </a:r>
            <a:r>
              <a:rPr lang="es-ES" sz="1200" b="1" dirty="0"/>
              <a:t> por los puertos 1 y 4</a:t>
            </a:r>
          </a:p>
        </p:txBody>
      </p:sp>
      <p:sp>
        <p:nvSpPr>
          <p:cNvPr id="110629" name="41 CuadroTexto"/>
          <p:cNvSpPr txBox="1">
            <a:spLocks noChangeArrowheads="1"/>
          </p:cNvSpPr>
          <p:nvPr/>
        </p:nvSpPr>
        <p:spPr bwMode="auto">
          <a:xfrm>
            <a:off x="6464871" y="2286000"/>
            <a:ext cx="2357438" cy="461963"/>
          </a:xfrm>
          <a:prstGeom prst="rect">
            <a:avLst/>
          </a:prstGeom>
          <a:noFill/>
          <a:ln w="9525">
            <a:noFill/>
            <a:miter lim="800000"/>
            <a:headEnd/>
            <a:tailEnd/>
          </a:ln>
        </p:spPr>
        <p:txBody>
          <a:bodyPr>
            <a:spAutoFit/>
          </a:bodyPr>
          <a:lstStyle/>
          <a:p>
            <a:pPr algn="ctr"/>
            <a:r>
              <a:rPr lang="es-ES" sz="1200" b="1"/>
              <a:t>Impide la recepción de BPDUs por los puertos 3 y 4</a:t>
            </a:r>
          </a:p>
        </p:txBody>
      </p:sp>
      <p:sp>
        <p:nvSpPr>
          <p:cNvPr id="110630" name="45 Elipse"/>
          <p:cNvSpPr>
            <a:spLocks noChangeArrowheads="1"/>
          </p:cNvSpPr>
          <p:nvPr/>
        </p:nvSpPr>
        <p:spPr bwMode="auto">
          <a:xfrm>
            <a:off x="2308721" y="1000125"/>
            <a:ext cx="142875" cy="214313"/>
          </a:xfrm>
          <a:prstGeom prst="ellipse">
            <a:avLst/>
          </a:prstGeom>
          <a:noFill/>
          <a:ln w="25400" algn="ctr">
            <a:solidFill>
              <a:srgbClr val="FF0000"/>
            </a:solidFill>
            <a:round/>
            <a:headEnd/>
            <a:tailEnd/>
          </a:ln>
        </p:spPr>
        <p:txBody>
          <a:bodyPr/>
          <a:lstStyle/>
          <a:p>
            <a:endParaRPr lang="es-ES"/>
          </a:p>
        </p:txBody>
      </p:sp>
      <p:sp>
        <p:nvSpPr>
          <p:cNvPr id="110631" name="47 Elipse"/>
          <p:cNvSpPr>
            <a:spLocks noChangeArrowheads="1"/>
          </p:cNvSpPr>
          <p:nvPr/>
        </p:nvSpPr>
        <p:spPr bwMode="auto">
          <a:xfrm>
            <a:off x="2594471" y="1357313"/>
            <a:ext cx="142875" cy="214312"/>
          </a:xfrm>
          <a:prstGeom prst="ellipse">
            <a:avLst/>
          </a:prstGeom>
          <a:noFill/>
          <a:ln w="25400" algn="ctr">
            <a:solidFill>
              <a:srgbClr val="FF0000"/>
            </a:solidFill>
            <a:round/>
            <a:headEnd/>
            <a:tailEnd/>
          </a:ln>
        </p:spPr>
        <p:txBody>
          <a:bodyPr/>
          <a:lstStyle/>
          <a:p>
            <a:endParaRPr lang="es-ES"/>
          </a:p>
        </p:txBody>
      </p:sp>
      <p:sp>
        <p:nvSpPr>
          <p:cNvPr id="110632" name="49 Elipse"/>
          <p:cNvSpPr>
            <a:spLocks noChangeArrowheads="1"/>
          </p:cNvSpPr>
          <p:nvPr/>
        </p:nvSpPr>
        <p:spPr bwMode="auto">
          <a:xfrm>
            <a:off x="5979096" y="1422400"/>
            <a:ext cx="142875" cy="214313"/>
          </a:xfrm>
          <a:prstGeom prst="ellipse">
            <a:avLst/>
          </a:prstGeom>
          <a:noFill/>
          <a:ln w="25400" algn="ctr">
            <a:solidFill>
              <a:srgbClr val="FF0000"/>
            </a:solidFill>
            <a:round/>
            <a:headEnd/>
            <a:tailEnd/>
          </a:ln>
        </p:spPr>
        <p:txBody>
          <a:bodyPr/>
          <a:lstStyle/>
          <a:p>
            <a:endParaRPr lang="es-ES"/>
          </a:p>
        </p:txBody>
      </p:sp>
      <p:sp>
        <p:nvSpPr>
          <p:cNvPr id="110633" name="50 Elipse"/>
          <p:cNvSpPr>
            <a:spLocks noChangeArrowheads="1"/>
          </p:cNvSpPr>
          <p:nvPr/>
        </p:nvSpPr>
        <p:spPr bwMode="auto">
          <a:xfrm>
            <a:off x="6253734" y="1785938"/>
            <a:ext cx="142875" cy="214312"/>
          </a:xfrm>
          <a:prstGeom prst="ellipse">
            <a:avLst/>
          </a:prstGeom>
          <a:noFill/>
          <a:ln w="25400" algn="ctr">
            <a:solidFill>
              <a:srgbClr val="FF0000"/>
            </a:solidFill>
            <a:round/>
            <a:headEnd/>
            <a:tailEnd/>
          </a:ln>
        </p:spPr>
        <p:txBody>
          <a:bodyPr/>
          <a:lstStyle/>
          <a:p>
            <a:endParaRPr lang="es-ES"/>
          </a:p>
        </p:txBody>
      </p:sp>
      <p:sp>
        <p:nvSpPr>
          <p:cNvPr id="57" name="56 CuadroTexto"/>
          <p:cNvSpPr txBox="1"/>
          <p:nvPr/>
        </p:nvSpPr>
        <p:spPr>
          <a:xfrm>
            <a:off x="5679059" y="4549775"/>
            <a:ext cx="1044575" cy="3079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400" b="1" dirty="0" err="1">
                <a:latin typeface="Courier New" pitchFamily="49" charset="0"/>
                <a:cs typeface="Courier New" pitchFamily="49" charset="0"/>
              </a:rPr>
              <a:t>shutdown</a:t>
            </a:r>
            <a:endParaRPr lang="es-ES" sz="1400" b="1" dirty="0">
              <a:latin typeface="Courier New" pitchFamily="49" charset="0"/>
              <a:cs typeface="Courier New" pitchFamily="49" charset="0"/>
            </a:endParaRPr>
          </a:p>
        </p:txBody>
      </p:sp>
      <p:sp>
        <p:nvSpPr>
          <p:cNvPr id="58" name="57 CuadroTexto"/>
          <p:cNvSpPr txBox="1"/>
          <p:nvPr/>
        </p:nvSpPr>
        <p:spPr>
          <a:xfrm>
            <a:off x="2062734" y="4549775"/>
            <a:ext cx="1044575" cy="3079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400" b="1" dirty="0" err="1">
                <a:latin typeface="Courier New" pitchFamily="49" charset="0"/>
                <a:cs typeface="Courier New" pitchFamily="49" charset="0"/>
              </a:rPr>
              <a:t>shutdown</a:t>
            </a:r>
            <a:endParaRPr lang="es-ES" sz="1400" b="1" dirty="0">
              <a:latin typeface="Courier New" pitchFamily="49" charset="0"/>
              <a:cs typeface="Courier New" pitchFamily="49"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animBg="1"/>
      <p:bldP spid="43" grpId="0"/>
      <p:bldP spid="107" grpId="0" animBg="1"/>
      <p:bldP spid="108" grpId="0" animBg="1"/>
      <p:bldP spid="57" grpId="0" animBg="1"/>
      <p:bldP spid="5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p:txBody>
          <a:bodyPr/>
          <a:lstStyle/>
          <a:p>
            <a:pPr eaLnBrk="1" hangingPunct="1"/>
            <a:r>
              <a:rPr lang="es-ES_tradnl" smtClean="0"/>
              <a:t>Sumario</a:t>
            </a:r>
          </a:p>
        </p:txBody>
      </p:sp>
      <p:sp>
        <p:nvSpPr>
          <p:cNvPr id="111619" name="Rectangle 2051"/>
          <p:cNvSpPr>
            <a:spLocks noGrp="1" noChangeArrowheads="1"/>
          </p:cNvSpPr>
          <p:nvPr>
            <p:ph type="body" idx="1"/>
          </p:nvPr>
        </p:nvSpPr>
        <p:spPr>
          <a:xfrm>
            <a:off x="685800" y="1752600"/>
            <a:ext cx="7990656" cy="4343400"/>
          </a:xfrm>
        </p:spPr>
        <p:txBody>
          <a:bodyPr/>
          <a:lstStyle/>
          <a:p>
            <a:pPr eaLnBrk="1" hangingPunct="1">
              <a:lnSpc>
                <a:spcPct val="90000"/>
              </a:lnSpc>
            </a:pPr>
            <a:r>
              <a:rPr lang="es-ES_tradnl" dirty="0" smtClean="0"/>
              <a:t>Repaso de Telemática</a:t>
            </a:r>
          </a:p>
          <a:p>
            <a:pPr eaLnBrk="1" hangingPunct="1">
              <a:lnSpc>
                <a:spcPct val="90000"/>
              </a:lnSpc>
            </a:pPr>
            <a:r>
              <a:rPr lang="es-ES_tradnl" dirty="0" smtClean="0"/>
              <a:t>Repaso de Ethernet</a:t>
            </a:r>
          </a:p>
          <a:p>
            <a:pPr eaLnBrk="1" hangingPunct="1">
              <a:lnSpc>
                <a:spcPct val="90000"/>
              </a:lnSpc>
            </a:pPr>
            <a:r>
              <a:rPr lang="es-ES_tradnl" dirty="0" smtClean="0"/>
              <a:t>Puentes transparentes y </a:t>
            </a:r>
            <a:r>
              <a:rPr lang="es-ES_tradnl" dirty="0" err="1" smtClean="0"/>
              <a:t>switches</a:t>
            </a:r>
            <a:endParaRPr lang="es-ES_tradnl" dirty="0" smtClean="0"/>
          </a:p>
          <a:p>
            <a:pPr eaLnBrk="1" hangingPunct="1">
              <a:lnSpc>
                <a:spcPct val="90000"/>
              </a:lnSpc>
            </a:pPr>
            <a:r>
              <a:rPr lang="es-ES_tradnl" dirty="0" err="1" smtClean="0"/>
              <a:t>Microsegmentación</a:t>
            </a:r>
            <a:r>
              <a:rPr lang="es-ES_tradnl" dirty="0" smtClean="0"/>
              <a:t>. Full dúplex.</a:t>
            </a:r>
          </a:p>
          <a:p>
            <a:pPr eaLnBrk="1" hangingPunct="1">
              <a:lnSpc>
                <a:spcPct val="90000"/>
              </a:lnSpc>
            </a:pPr>
            <a:r>
              <a:rPr lang="es-ES_tradnl" dirty="0" smtClean="0"/>
              <a:t>Ataques en conmutadores</a:t>
            </a:r>
          </a:p>
          <a:p>
            <a:pPr eaLnBrk="1" hangingPunct="1">
              <a:lnSpc>
                <a:spcPct val="90000"/>
              </a:lnSpc>
            </a:pPr>
            <a:r>
              <a:rPr lang="es-ES_tradnl" dirty="0" smtClean="0"/>
              <a:t>Conmutadores gestionables y no gestionables</a:t>
            </a:r>
          </a:p>
          <a:p>
            <a:pPr eaLnBrk="1" hangingPunct="1">
              <a:lnSpc>
                <a:spcPct val="90000"/>
              </a:lnSpc>
            </a:pPr>
            <a:r>
              <a:rPr lang="es-ES_tradnl" dirty="0" smtClean="0"/>
              <a:t>Bucles entre puentes. </a:t>
            </a:r>
            <a:r>
              <a:rPr lang="es-ES_tradnl" dirty="0" err="1" smtClean="0"/>
              <a:t>Spanning</a:t>
            </a:r>
            <a:r>
              <a:rPr lang="es-ES_tradnl" dirty="0" smtClean="0"/>
              <a:t> </a:t>
            </a:r>
            <a:r>
              <a:rPr lang="es-ES_tradnl" dirty="0" err="1" smtClean="0"/>
              <a:t>Tree</a:t>
            </a:r>
            <a:r>
              <a:rPr lang="es-ES_tradnl" dirty="0" smtClean="0"/>
              <a:t>.</a:t>
            </a:r>
          </a:p>
          <a:p>
            <a:pPr eaLnBrk="1" hangingPunct="1">
              <a:lnSpc>
                <a:spcPct val="90000"/>
              </a:lnSpc>
            </a:pPr>
            <a:r>
              <a:rPr lang="es-ES_tradnl" b="1" dirty="0" smtClean="0">
                <a:solidFill>
                  <a:srgbClr val="FF0000"/>
                </a:solidFill>
              </a:rPr>
              <a:t>Redes locales virtuales (</a:t>
            </a:r>
            <a:r>
              <a:rPr lang="es-ES_tradnl" b="1" dirty="0" err="1" smtClean="0">
                <a:solidFill>
                  <a:srgbClr val="FF0000"/>
                </a:solidFill>
              </a:rPr>
              <a:t>VLANs</a:t>
            </a:r>
            <a:r>
              <a:rPr lang="es-ES_tradnl" b="1" dirty="0" smtClean="0">
                <a:solidFill>
                  <a:srgbClr val="FF0000"/>
                </a:solidFill>
              </a:rPr>
              <a:t>)</a:t>
            </a:r>
          </a:p>
        </p:txBody>
      </p:sp>
    </p:spTree>
  </p:cSld>
  <p:clrMapOvr>
    <a:masterClrMapping/>
  </p:clrMapOvr>
  <p:transition>
    <p:pull dir="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609600"/>
            <a:ext cx="7772400" cy="658813"/>
          </a:xfrm>
        </p:spPr>
        <p:txBody>
          <a:bodyPr/>
          <a:lstStyle/>
          <a:p>
            <a:pPr eaLnBrk="1" hangingPunct="1"/>
            <a:r>
              <a:rPr lang="es-ES" sz="3600" smtClean="0"/>
              <a:t>Consumo de CPU por tráfico broadcast</a:t>
            </a:r>
          </a:p>
        </p:txBody>
      </p:sp>
      <p:sp>
        <p:nvSpPr>
          <p:cNvPr id="112643" name="Rectangle 3"/>
          <p:cNvSpPr>
            <a:spLocks noGrp="1" noChangeArrowheads="1"/>
          </p:cNvSpPr>
          <p:nvPr>
            <p:ph type="body" idx="1"/>
          </p:nvPr>
        </p:nvSpPr>
        <p:spPr>
          <a:xfrm>
            <a:off x="685800" y="1643063"/>
            <a:ext cx="7772400" cy="4738687"/>
          </a:xfrm>
        </p:spPr>
        <p:txBody>
          <a:bodyPr/>
          <a:lstStyle/>
          <a:p>
            <a:pPr eaLnBrk="1" hangingPunct="1"/>
            <a:r>
              <a:rPr lang="es-ES" sz="2200" dirty="0" smtClean="0"/>
              <a:t>El consumo de CPU por tráfico </a:t>
            </a:r>
            <a:r>
              <a:rPr lang="es-ES" sz="2200" dirty="0" err="1" smtClean="0"/>
              <a:t>unicast</a:t>
            </a:r>
            <a:r>
              <a:rPr lang="es-ES" sz="2200" dirty="0" smtClean="0"/>
              <a:t> en una red, aunque estemos en un medio compartido (</a:t>
            </a:r>
            <a:r>
              <a:rPr lang="es-ES" sz="2200" dirty="0" err="1" smtClean="0"/>
              <a:t>hubs</a:t>
            </a:r>
            <a:r>
              <a:rPr lang="es-ES" sz="2200" dirty="0" smtClean="0"/>
              <a:t>), es mínimo pues la tarjeta de red descarta el que no es para nosotros, sin pasarlo a la CPU</a:t>
            </a:r>
          </a:p>
          <a:p>
            <a:pPr eaLnBrk="1" hangingPunct="1"/>
            <a:r>
              <a:rPr lang="es-ES" sz="2200" dirty="0" smtClean="0"/>
              <a:t>Los paquetes </a:t>
            </a:r>
            <a:r>
              <a:rPr lang="es-ES" sz="2200" dirty="0" err="1" smtClean="0"/>
              <a:t>broadcast</a:t>
            </a:r>
            <a:r>
              <a:rPr lang="es-ES" sz="2200" dirty="0" smtClean="0"/>
              <a:t> en cambio han de ser tratados siempre por la CPU, pues en principio su contenido puede ser relevante</a:t>
            </a:r>
          </a:p>
          <a:p>
            <a:pPr eaLnBrk="1" hangingPunct="1"/>
            <a:r>
              <a:rPr lang="es-ES" sz="2200" dirty="0" smtClean="0"/>
              <a:t>Los conmutadores no filtran el tráfico </a:t>
            </a:r>
            <a:r>
              <a:rPr lang="es-ES" sz="2200" dirty="0" err="1" smtClean="0"/>
              <a:t>broadcast</a:t>
            </a:r>
            <a:r>
              <a:rPr lang="es-ES" sz="2200" dirty="0" smtClean="0"/>
              <a:t>, de modo que éste se transmite hasta los últimos rincones de la LAN</a:t>
            </a:r>
          </a:p>
          <a:p>
            <a:pPr eaLnBrk="1" hangingPunct="1"/>
            <a:r>
              <a:rPr lang="es-ES" sz="2200" dirty="0" smtClean="0"/>
              <a:t>Además los paquetes </a:t>
            </a:r>
            <a:r>
              <a:rPr lang="es-ES" sz="2200" dirty="0" err="1" smtClean="0"/>
              <a:t>broadcast</a:t>
            </a:r>
            <a:r>
              <a:rPr lang="es-ES" sz="2200" dirty="0" smtClean="0"/>
              <a:t> suelen ser pequeños (64 bytes), lo cual agrava el problema cuando el caudal es elevado</a:t>
            </a:r>
          </a:p>
          <a:p>
            <a:pPr eaLnBrk="1" hangingPunct="1"/>
            <a:r>
              <a:rPr lang="es-ES" sz="2200" b="1" dirty="0" smtClean="0"/>
              <a:t>5000 </a:t>
            </a:r>
            <a:r>
              <a:rPr lang="es-ES" sz="2200" b="1" dirty="0" err="1" smtClean="0"/>
              <a:t>pps</a:t>
            </a:r>
            <a:r>
              <a:rPr lang="es-ES" sz="2200" b="1" dirty="0" smtClean="0"/>
              <a:t> (paquetes por segundo) de tráfico </a:t>
            </a:r>
            <a:r>
              <a:rPr lang="es-ES" sz="2200" b="1" dirty="0" err="1" smtClean="0"/>
              <a:t>broadcast</a:t>
            </a:r>
            <a:r>
              <a:rPr lang="es-ES" sz="2200" b="1" dirty="0" smtClean="0"/>
              <a:t> consumen en torno a un 10% de CPU en un Intel T2400 a 1,83 GHz </a:t>
            </a:r>
          </a:p>
        </p:txBody>
      </p:sp>
    </p:spTree>
  </p:cSld>
  <p:clrMapOvr>
    <a:masterClrMapping/>
  </p:clrMapOvr>
  <p:transition>
    <p:pull dir="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Line 5"/>
          <p:cNvSpPr>
            <a:spLocks noChangeShapeType="1"/>
          </p:cNvSpPr>
          <p:nvPr/>
        </p:nvSpPr>
        <p:spPr bwMode="auto">
          <a:xfrm flipV="1">
            <a:off x="5068888" y="2452688"/>
            <a:ext cx="1997075" cy="2000250"/>
          </a:xfrm>
          <a:prstGeom prst="line">
            <a:avLst/>
          </a:prstGeom>
          <a:noFill/>
          <a:ln w="25400">
            <a:solidFill>
              <a:schemeClr val="accent2"/>
            </a:solidFill>
            <a:round/>
            <a:headEnd/>
            <a:tailEnd/>
          </a:ln>
        </p:spPr>
        <p:txBody>
          <a:bodyPr/>
          <a:lstStyle/>
          <a:p>
            <a:endParaRPr lang="es-ES"/>
          </a:p>
        </p:txBody>
      </p:sp>
      <p:pic>
        <p:nvPicPr>
          <p:cNvPr id="113667" name="Picture 10"/>
          <p:cNvPicPr>
            <a:picLocks noChangeArrowheads="1"/>
          </p:cNvPicPr>
          <p:nvPr/>
        </p:nvPicPr>
        <p:blipFill>
          <a:blip r:embed="rId3" cstate="print"/>
          <a:srcRect/>
          <a:stretch>
            <a:fillRect/>
          </a:stretch>
        </p:blipFill>
        <p:spPr bwMode="auto">
          <a:xfrm>
            <a:off x="6643688" y="2024063"/>
            <a:ext cx="685800" cy="762000"/>
          </a:xfrm>
          <a:prstGeom prst="rect">
            <a:avLst/>
          </a:prstGeom>
          <a:noFill/>
          <a:ln w="12700">
            <a:noFill/>
            <a:miter lim="800000"/>
            <a:headEnd/>
            <a:tailEnd/>
          </a:ln>
        </p:spPr>
      </p:pic>
      <p:sp>
        <p:nvSpPr>
          <p:cNvPr id="113668" name="37 CuadroTexto"/>
          <p:cNvSpPr txBox="1">
            <a:spLocks noChangeArrowheads="1"/>
          </p:cNvSpPr>
          <p:nvPr/>
        </p:nvSpPr>
        <p:spPr bwMode="auto">
          <a:xfrm>
            <a:off x="6759575" y="2524125"/>
            <a:ext cx="265113" cy="184150"/>
          </a:xfrm>
          <a:prstGeom prst="rect">
            <a:avLst/>
          </a:prstGeom>
          <a:solidFill>
            <a:srgbClr val="00B0F0"/>
          </a:solidFill>
          <a:ln w="9525">
            <a:noFill/>
            <a:miter lim="800000"/>
            <a:headEnd/>
            <a:tailEnd/>
          </a:ln>
        </p:spPr>
        <p:txBody>
          <a:bodyPr wrap="none" lIns="0" tIns="0" rIns="0" bIns="0">
            <a:spAutoFit/>
          </a:bodyPr>
          <a:lstStyle/>
          <a:p>
            <a:r>
              <a:rPr lang="es-ES" sz="1200" b="1"/>
              <a:t>NIC</a:t>
            </a:r>
          </a:p>
        </p:txBody>
      </p:sp>
      <p:sp>
        <p:nvSpPr>
          <p:cNvPr id="113669" name="Text Box 68"/>
          <p:cNvSpPr txBox="1">
            <a:spLocks noChangeArrowheads="1"/>
          </p:cNvSpPr>
          <p:nvPr/>
        </p:nvSpPr>
        <p:spPr bwMode="auto">
          <a:xfrm>
            <a:off x="6845300" y="2809875"/>
            <a:ext cx="312738" cy="304800"/>
          </a:xfrm>
          <a:prstGeom prst="rect">
            <a:avLst/>
          </a:prstGeom>
          <a:noFill/>
          <a:ln w="25400">
            <a:noFill/>
            <a:miter lim="800000"/>
            <a:headEnd/>
            <a:tailEnd/>
          </a:ln>
        </p:spPr>
        <p:txBody>
          <a:bodyPr wrap="none">
            <a:spAutoFit/>
          </a:bodyPr>
          <a:lstStyle/>
          <a:p>
            <a:r>
              <a:rPr lang="es-ES" sz="1400" b="1"/>
              <a:t>C</a:t>
            </a:r>
          </a:p>
        </p:txBody>
      </p:sp>
      <p:sp>
        <p:nvSpPr>
          <p:cNvPr id="113670" name="41 CuadroTexto"/>
          <p:cNvSpPr txBox="1">
            <a:spLocks noChangeArrowheads="1"/>
          </p:cNvSpPr>
          <p:nvPr/>
        </p:nvSpPr>
        <p:spPr bwMode="auto">
          <a:xfrm>
            <a:off x="6813550" y="2173288"/>
            <a:ext cx="323850" cy="184150"/>
          </a:xfrm>
          <a:prstGeom prst="rect">
            <a:avLst/>
          </a:prstGeom>
          <a:solidFill>
            <a:srgbClr val="FFFF00"/>
          </a:solidFill>
          <a:ln w="9525">
            <a:noFill/>
            <a:miter lim="800000"/>
            <a:headEnd/>
            <a:tailEnd/>
          </a:ln>
        </p:spPr>
        <p:txBody>
          <a:bodyPr wrap="none" lIns="0" tIns="0" rIns="0" bIns="0">
            <a:spAutoFit/>
          </a:bodyPr>
          <a:lstStyle/>
          <a:p>
            <a:r>
              <a:rPr lang="es-ES" sz="1200" b="1"/>
              <a:t>CPU</a:t>
            </a:r>
          </a:p>
        </p:txBody>
      </p:sp>
      <p:sp>
        <p:nvSpPr>
          <p:cNvPr id="113671" name="Line 65"/>
          <p:cNvSpPr>
            <a:spLocks noChangeShapeType="1"/>
          </p:cNvSpPr>
          <p:nvPr/>
        </p:nvSpPr>
        <p:spPr bwMode="auto">
          <a:xfrm>
            <a:off x="4951413" y="2595563"/>
            <a:ext cx="46037" cy="1712912"/>
          </a:xfrm>
          <a:prstGeom prst="line">
            <a:avLst/>
          </a:prstGeom>
          <a:noFill/>
          <a:ln w="25400">
            <a:solidFill>
              <a:schemeClr val="accent2"/>
            </a:solidFill>
            <a:round/>
            <a:headEnd/>
            <a:tailEnd/>
          </a:ln>
        </p:spPr>
        <p:txBody>
          <a:bodyPr/>
          <a:lstStyle/>
          <a:p>
            <a:endParaRPr lang="es-ES"/>
          </a:p>
        </p:txBody>
      </p:sp>
      <p:sp>
        <p:nvSpPr>
          <p:cNvPr id="113672" name="Line 6"/>
          <p:cNvSpPr>
            <a:spLocks noChangeShapeType="1"/>
          </p:cNvSpPr>
          <p:nvPr/>
        </p:nvSpPr>
        <p:spPr bwMode="auto">
          <a:xfrm flipH="1" flipV="1">
            <a:off x="2922588" y="2595563"/>
            <a:ext cx="1858962" cy="1857375"/>
          </a:xfrm>
          <a:prstGeom prst="line">
            <a:avLst/>
          </a:prstGeom>
          <a:noFill/>
          <a:ln w="25400">
            <a:solidFill>
              <a:schemeClr val="accent2"/>
            </a:solidFill>
            <a:round/>
            <a:headEnd/>
            <a:tailEnd/>
          </a:ln>
        </p:spPr>
        <p:txBody>
          <a:bodyPr/>
          <a:lstStyle/>
          <a:p>
            <a:endParaRPr lang="es-ES"/>
          </a:p>
        </p:txBody>
      </p:sp>
      <p:pic>
        <p:nvPicPr>
          <p:cNvPr id="113673" name="Picture 9"/>
          <p:cNvPicPr>
            <a:picLocks noChangeArrowheads="1"/>
          </p:cNvPicPr>
          <p:nvPr/>
        </p:nvPicPr>
        <p:blipFill>
          <a:blip r:embed="rId3" cstate="print"/>
          <a:srcRect/>
          <a:stretch>
            <a:fillRect/>
          </a:stretch>
        </p:blipFill>
        <p:spPr bwMode="auto">
          <a:xfrm>
            <a:off x="4672013" y="2100263"/>
            <a:ext cx="685800" cy="762000"/>
          </a:xfrm>
          <a:prstGeom prst="rect">
            <a:avLst/>
          </a:prstGeom>
          <a:noFill/>
          <a:ln w="12700">
            <a:noFill/>
            <a:miter lim="800000"/>
            <a:headEnd/>
            <a:tailEnd/>
          </a:ln>
        </p:spPr>
      </p:pic>
      <p:pic>
        <p:nvPicPr>
          <p:cNvPr id="113674" name="Picture 11"/>
          <p:cNvPicPr>
            <a:picLocks noChangeArrowheads="1"/>
          </p:cNvPicPr>
          <p:nvPr/>
        </p:nvPicPr>
        <p:blipFill>
          <a:blip r:embed="rId3" cstate="print"/>
          <a:srcRect/>
          <a:stretch>
            <a:fillRect/>
          </a:stretch>
        </p:blipFill>
        <p:spPr bwMode="auto">
          <a:xfrm>
            <a:off x="2528888" y="2100263"/>
            <a:ext cx="685800" cy="762000"/>
          </a:xfrm>
          <a:prstGeom prst="rect">
            <a:avLst/>
          </a:prstGeom>
          <a:noFill/>
          <a:ln w="12700">
            <a:noFill/>
            <a:miter lim="800000"/>
            <a:headEnd/>
            <a:tailEnd/>
          </a:ln>
        </p:spPr>
      </p:pic>
      <p:sp>
        <p:nvSpPr>
          <p:cNvPr id="113675" name="35 CuadroTexto"/>
          <p:cNvSpPr txBox="1">
            <a:spLocks noChangeArrowheads="1"/>
          </p:cNvSpPr>
          <p:nvPr/>
        </p:nvSpPr>
        <p:spPr bwMode="auto">
          <a:xfrm>
            <a:off x="2943225" y="2571750"/>
            <a:ext cx="265113" cy="184150"/>
          </a:xfrm>
          <a:prstGeom prst="rect">
            <a:avLst/>
          </a:prstGeom>
          <a:solidFill>
            <a:srgbClr val="00B0F0"/>
          </a:solidFill>
          <a:ln w="9525">
            <a:noFill/>
            <a:miter lim="800000"/>
            <a:headEnd/>
            <a:tailEnd/>
          </a:ln>
        </p:spPr>
        <p:txBody>
          <a:bodyPr wrap="none" lIns="0" tIns="0" rIns="0" bIns="0">
            <a:spAutoFit/>
          </a:bodyPr>
          <a:lstStyle/>
          <a:p>
            <a:r>
              <a:rPr lang="es-ES" sz="1200" b="1"/>
              <a:t>NIC</a:t>
            </a:r>
          </a:p>
        </p:txBody>
      </p:sp>
      <p:sp>
        <p:nvSpPr>
          <p:cNvPr id="113676" name="36 CuadroTexto"/>
          <p:cNvSpPr txBox="1">
            <a:spLocks noChangeArrowheads="1"/>
          </p:cNvSpPr>
          <p:nvPr/>
        </p:nvSpPr>
        <p:spPr bwMode="auto">
          <a:xfrm>
            <a:off x="4830763" y="2595563"/>
            <a:ext cx="265112" cy="184150"/>
          </a:xfrm>
          <a:prstGeom prst="rect">
            <a:avLst/>
          </a:prstGeom>
          <a:solidFill>
            <a:srgbClr val="00B0F0"/>
          </a:solidFill>
          <a:ln w="9525">
            <a:noFill/>
            <a:miter lim="800000"/>
            <a:headEnd/>
            <a:tailEnd/>
          </a:ln>
        </p:spPr>
        <p:txBody>
          <a:bodyPr wrap="none" lIns="0" tIns="0" rIns="0" bIns="0">
            <a:spAutoFit/>
          </a:bodyPr>
          <a:lstStyle/>
          <a:p>
            <a:r>
              <a:rPr lang="es-ES" sz="1200" b="1"/>
              <a:t>NIC</a:t>
            </a:r>
          </a:p>
        </p:txBody>
      </p:sp>
      <p:sp>
        <p:nvSpPr>
          <p:cNvPr id="113677" name="Line 4"/>
          <p:cNvSpPr>
            <a:spLocks noChangeShapeType="1"/>
          </p:cNvSpPr>
          <p:nvPr/>
        </p:nvSpPr>
        <p:spPr bwMode="auto">
          <a:xfrm rot="16200000" flipH="1">
            <a:off x="4246563" y="5132387"/>
            <a:ext cx="1538288" cy="36513"/>
          </a:xfrm>
          <a:prstGeom prst="line">
            <a:avLst/>
          </a:prstGeom>
          <a:noFill/>
          <a:ln w="25400">
            <a:solidFill>
              <a:schemeClr val="accent2"/>
            </a:solidFill>
            <a:round/>
            <a:headEnd/>
            <a:tailEnd/>
          </a:ln>
        </p:spPr>
        <p:txBody>
          <a:bodyPr/>
          <a:lstStyle/>
          <a:p>
            <a:endParaRPr lang="es-ES"/>
          </a:p>
        </p:txBody>
      </p:sp>
      <p:pic>
        <p:nvPicPr>
          <p:cNvPr id="113678" name="Picture 72"/>
          <p:cNvPicPr>
            <a:picLocks noChangeAspect="1" noChangeArrowheads="1"/>
          </p:cNvPicPr>
          <p:nvPr/>
        </p:nvPicPr>
        <p:blipFill>
          <a:blip r:embed="rId4" cstate="print"/>
          <a:srcRect/>
          <a:stretch>
            <a:fillRect/>
          </a:stretch>
        </p:blipFill>
        <p:spPr bwMode="auto">
          <a:xfrm>
            <a:off x="4622800" y="4106863"/>
            <a:ext cx="735013" cy="431800"/>
          </a:xfrm>
          <a:prstGeom prst="rect">
            <a:avLst/>
          </a:prstGeom>
          <a:noFill/>
          <a:ln w="9525">
            <a:noFill/>
            <a:miter lim="800000"/>
            <a:headEnd/>
            <a:tailEnd/>
          </a:ln>
        </p:spPr>
      </p:pic>
      <p:grpSp>
        <p:nvGrpSpPr>
          <p:cNvPr id="2" name="Group 59"/>
          <p:cNvGrpSpPr>
            <a:grpSpLocks/>
          </p:cNvGrpSpPr>
          <p:nvPr/>
        </p:nvGrpSpPr>
        <p:grpSpPr bwMode="auto">
          <a:xfrm>
            <a:off x="4708525" y="4267200"/>
            <a:ext cx="376238" cy="274638"/>
            <a:chOff x="3527" y="1130"/>
            <a:chExt cx="237" cy="173"/>
          </a:xfrm>
        </p:grpSpPr>
        <p:sp>
          <p:nvSpPr>
            <p:cNvPr id="113704" name="Rectangle 60"/>
            <p:cNvSpPr>
              <a:spLocks noChangeArrowheads="1"/>
            </p:cNvSpPr>
            <p:nvPr/>
          </p:nvSpPr>
          <p:spPr bwMode="auto">
            <a:xfrm>
              <a:off x="3572" y="1168"/>
              <a:ext cx="192" cy="96"/>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13705" name="Text Box 61"/>
            <p:cNvSpPr txBox="1">
              <a:spLocks noChangeArrowheads="1"/>
            </p:cNvSpPr>
            <p:nvPr/>
          </p:nvSpPr>
          <p:spPr bwMode="auto">
            <a:xfrm>
              <a:off x="3527" y="1130"/>
              <a:ext cx="185" cy="173"/>
            </a:xfrm>
            <a:prstGeom prst="rect">
              <a:avLst/>
            </a:prstGeom>
            <a:noFill/>
            <a:ln w="9525">
              <a:noFill/>
              <a:miter lim="800000"/>
              <a:headEnd/>
              <a:tailEnd/>
            </a:ln>
          </p:spPr>
          <p:txBody>
            <a:bodyPr wrap="none">
              <a:spAutoFit/>
            </a:bodyPr>
            <a:lstStyle/>
            <a:p>
              <a:r>
                <a:rPr lang="es-ES" sz="1200" b="1"/>
                <a:t>U</a:t>
              </a:r>
            </a:p>
          </p:txBody>
        </p:sp>
      </p:grpSp>
      <p:grpSp>
        <p:nvGrpSpPr>
          <p:cNvPr id="3" name="Group 62"/>
          <p:cNvGrpSpPr>
            <a:grpSpLocks/>
          </p:cNvGrpSpPr>
          <p:nvPr/>
        </p:nvGrpSpPr>
        <p:grpSpPr bwMode="auto">
          <a:xfrm>
            <a:off x="4714875" y="4286250"/>
            <a:ext cx="376238" cy="274638"/>
            <a:chOff x="3527" y="1130"/>
            <a:chExt cx="237" cy="173"/>
          </a:xfrm>
        </p:grpSpPr>
        <p:sp>
          <p:nvSpPr>
            <p:cNvPr id="113702" name="Rectangle 63"/>
            <p:cNvSpPr>
              <a:spLocks noChangeArrowheads="1"/>
            </p:cNvSpPr>
            <p:nvPr/>
          </p:nvSpPr>
          <p:spPr bwMode="auto">
            <a:xfrm>
              <a:off x="3572" y="1168"/>
              <a:ext cx="192" cy="96"/>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13703" name="Text Box 64"/>
            <p:cNvSpPr txBox="1">
              <a:spLocks noChangeArrowheads="1"/>
            </p:cNvSpPr>
            <p:nvPr/>
          </p:nvSpPr>
          <p:spPr bwMode="auto">
            <a:xfrm>
              <a:off x="3527" y="1130"/>
              <a:ext cx="185" cy="173"/>
            </a:xfrm>
            <a:prstGeom prst="rect">
              <a:avLst/>
            </a:prstGeom>
            <a:noFill/>
            <a:ln w="9525">
              <a:noFill/>
              <a:miter lim="800000"/>
              <a:headEnd/>
              <a:tailEnd/>
            </a:ln>
          </p:spPr>
          <p:txBody>
            <a:bodyPr wrap="none">
              <a:spAutoFit/>
            </a:bodyPr>
            <a:lstStyle/>
            <a:p>
              <a:r>
                <a:rPr lang="es-ES" sz="1200" b="1"/>
                <a:t>U</a:t>
              </a:r>
            </a:p>
          </p:txBody>
        </p:sp>
      </p:grpSp>
      <p:sp>
        <p:nvSpPr>
          <p:cNvPr id="113681" name="Text Box 8"/>
          <p:cNvSpPr txBox="1">
            <a:spLocks noChangeArrowheads="1"/>
          </p:cNvSpPr>
          <p:nvPr/>
        </p:nvSpPr>
        <p:spPr bwMode="auto">
          <a:xfrm>
            <a:off x="2146300" y="357188"/>
            <a:ext cx="5783263" cy="646112"/>
          </a:xfrm>
          <a:prstGeom prst="rect">
            <a:avLst/>
          </a:prstGeom>
          <a:noFill/>
          <a:ln w="9525">
            <a:noFill/>
            <a:miter lim="800000"/>
            <a:headEnd/>
            <a:tailEnd/>
          </a:ln>
        </p:spPr>
        <p:txBody>
          <a:bodyPr>
            <a:spAutoFit/>
          </a:bodyPr>
          <a:lstStyle/>
          <a:p>
            <a:pPr>
              <a:spcBef>
                <a:spcPct val="50000"/>
              </a:spcBef>
            </a:pPr>
            <a:r>
              <a:rPr lang="es-ES_tradnl" sz="3600">
                <a:cs typeface="Arial" charset="0"/>
              </a:rPr>
              <a:t>Envío unicast en una LAN</a:t>
            </a:r>
            <a:endParaRPr lang="es-ES" sz="3600">
              <a:cs typeface="Arial" charset="0"/>
            </a:endParaRPr>
          </a:p>
        </p:txBody>
      </p:sp>
      <p:pic>
        <p:nvPicPr>
          <p:cNvPr id="113682" name="Picture 19"/>
          <p:cNvPicPr>
            <a:picLocks noChangeArrowheads="1"/>
          </p:cNvPicPr>
          <p:nvPr/>
        </p:nvPicPr>
        <p:blipFill>
          <a:blip r:embed="rId5" cstate="print"/>
          <a:srcRect/>
          <a:stretch>
            <a:fillRect/>
          </a:stretch>
        </p:blipFill>
        <p:spPr bwMode="auto">
          <a:xfrm>
            <a:off x="4675188" y="5243513"/>
            <a:ext cx="682625" cy="952500"/>
          </a:xfrm>
          <a:prstGeom prst="rect">
            <a:avLst/>
          </a:prstGeom>
          <a:noFill/>
          <a:ln w="12700">
            <a:noFill/>
            <a:miter lim="800000"/>
            <a:headEnd/>
            <a:tailEnd/>
          </a:ln>
        </p:spPr>
      </p:pic>
      <p:sp>
        <p:nvSpPr>
          <p:cNvPr id="113683" name="Text Box 23"/>
          <p:cNvSpPr txBox="1">
            <a:spLocks noChangeArrowheads="1"/>
          </p:cNvSpPr>
          <p:nvPr/>
        </p:nvSpPr>
        <p:spPr bwMode="auto">
          <a:xfrm>
            <a:off x="2143125" y="1695450"/>
            <a:ext cx="1604963" cy="304800"/>
          </a:xfrm>
          <a:prstGeom prst="rect">
            <a:avLst/>
          </a:prstGeom>
          <a:noFill/>
          <a:ln w="9525">
            <a:noFill/>
            <a:miter lim="800000"/>
            <a:headEnd/>
            <a:tailEnd/>
          </a:ln>
        </p:spPr>
        <p:txBody>
          <a:bodyPr wrap="none">
            <a:spAutoFit/>
          </a:bodyPr>
          <a:lstStyle/>
          <a:p>
            <a:r>
              <a:rPr lang="es-ES" sz="1400" b="1"/>
              <a:t>0000.E85A.CA6D</a:t>
            </a:r>
          </a:p>
        </p:txBody>
      </p:sp>
      <p:sp>
        <p:nvSpPr>
          <p:cNvPr id="113684" name="Text Box 24"/>
          <p:cNvSpPr txBox="1">
            <a:spLocks noChangeArrowheads="1"/>
          </p:cNvSpPr>
          <p:nvPr/>
        </p:nvSpPr>
        <p:spPr bwMode="auto">
          <a:xfrm>
            <a:off x="4259263" y="1695450"/>
            <a:ext cx="1524000" cy="304800"/>
          </a:xfrm>
          <a:prstGeom prst="rect">
            <a:avLst/>
          </a:prstGeom>
          <a:noFill/>
          <a:ln w="9525">
            <a:noFill/>
            <a:miter lim="800000"/>
            <a:headEnd/>
            <a:tailEnd/>
          </a:ln>
        </p:spPr>
        <p:txBody>
          <a:bodyPr wrap="none">
            <a:spAutoFit/>
          </a:bodyPr>
          <a:lstStyle/>
          <a:p>
            <a:r>
              <a:rPr lang="es-ES" sz="1400" b="1"/>
              <a:t>0001.02CD.8397</a:t>
            </a:r>
          </a:p>
        </p:txBody>
      </p:sp>
      <p:sp>
        <p:nvSpPr>
          <p:cNvPr id="113685" name="Text Box 25"/>
          <p:cNvSpPr txBox="1">
            <a:spLocks noChangeArrowheads="1"/>
          </p:cNvSpPr>
          <p:nvPr/>
        </p:nvSpPr>
        <p:spPr bwMode="auto">
          <a:xfrm>
            <a:off x="6180138" y="1695450"/>
            <a:ext cx="1584325" cy="304800"/>
          </a:xfrm>
          <a:prstGeom prst="rect">
            <a:avLst/>
          </a:prstGeom>
          <a:noFill/>
          <a:ln w="9525">
            <a:noFill/>
            <a:miter lim="800000"/>
            <a:headEnd/>
            <a:tailEnd/>
          </a:ln>
        </p:spPr>
        <p:txBody>
          <a:bodyPr wrap="none">
            <a:spAutoFit/>
          </a:bodyPr>
          <a:lstStyle/>
          <a:p>
            <a:r>
              <a:rPr lang="es-ES" sz="1400" b="1"/>
              <a:t>0001.02CC.4DD5</a:t>
            </a:r>
          </a:p>
        </p:txBody>
      </p:sp>
      <p:grpSp>
        <p:nvGrpSpPr>
          <p:cNvPr id="4" name="Group 58"/>
          <p:cNvGrpSpPr>
            <a:grpSpLocks/>
          </p:cNvGrpSpPr>
          <p:nvPr/>
        </p:nvGrpSpPr>
        <p:grpSpPr bwMode="auto">
          <a:xfrm>
            <a:off x="4708525" y="6035675"/>
            <a:ext cx="376238" cy="274638"/>
            <a:chOff x="3527" y="1130"/>
            <a:chExt cx="237" cy="173"/>
          </a:xfrm>
        </p:grpSpPr>
        <p:sp>
          <p:nvSpPr>
            <p:cNvPr id="113700" name="Rectangle 28"/>
            <p:cNvSpPr>
              <a:spLocks noChangeArrowheads="1"/>
            </p:cNvSpPr>
            <p:nvPr/>
          </p:nvSpPr>
          <p:spPr bwMode="auto">
            <a:xfrm>
              <a:off x="3572" y="1168"/>
              <a:ext cx="192" cy="96"/>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13701" name="Text Box 29"/>
            <p:cNvSpPr txBox="1">
              <a:spLocks noChangeArrowheads="1"/>
            </p:cNvSpPr>
            <p:nvPr/>
          </p:nvSpPr>
          <p:spPr bwMode="auto">
            <a:xfrm>
              <a:off x="3527" y="1130"/>
              <a:ext cx="185" cy="173"/>
            </a:xfrm>
            <a:prstGeom prst="rect">
              <a:avLst/>
            </a:prstGeom>
            <a:noFill/>
            <a:ln w="9525">
              <a:noFill/>
              <a:miter lim="800000"/>
              <a:headEnd/>
              <a:tailEnd/>
            </a:ln>
          </p:spPr>
          <p:txBody>
            <a:bodyPr wrap="none">
              <a:spAutoFit/>
            </a:bodyPr>
            <a:lstStyle/>
            <a:p>
              <a:r>
                <a:rPr lang="es-ES" sz="1200" b="1"/>
                <a:t>U</a:t>
              </a:r>
            </a:p>
          </p:txBody>
        </p:sp>
      </p:grpSp>
      <p:sp>
        <p:nvSpPr>
          <p:cNvPr id="1013791" name="Line 31"/>
          <p:cNvSpPr>
            <a:spLocks noChangeShapeType="1"/>
          </p:cNvSpPr>
          <p:nvPr/>
        </p:nvSpPr>
        <p:spPr bwMode="auto">
          <a:xfrm flipH="1">
            <a:off x="5213350" y="6178550"/>
            <a:ext cx="647700" cy="0"/>
          </a:xfrm>
          <a:prstGeom prst="line">
            <a:avLst/>
          </a:prstGeom>
          <a:noFill/>
          <a:ln w="9525">
            <a:solidFill>
              <a:schemeClr val="tx1"/>
            </a:solidFill>
            <a:round/>
            <a:headEnd/>
            <a:tailEnd type="triangle" w="med" len="med"/>
          </a:ln>
        </p:spPr>
        <p:txBody>
          <a:bodyPr/>
          <a:lstStyle/>
          <a:p>
            <a:endParaRPr lang="es-ES"/>
          </a:p>
        </p:txBody>
      </p:sp>
      <p:sp>
        <p:nvSpPr>
          <p:cNvPr id="1013792" name="Text Box 32"/>
          <p:cNvSpPr txBox="1">
            <a:spLocks noChangeArrowheads="1"/>
          </p:cNvSpPr>
          <p:nvPr/>
        </p:nvSpPr>
        <p:spPr bwMode="auto">
          <a:xfrm>
            <a:off x="5786438" y="5929313"/>
            <a:ext cx="2301875" cy="523875"/>
          </a:xfrm>
          <a:prstGeom prst="rect">
            <a:avLst/>
          </a:prstGeom>
          <a:noFill/>
          <a:ln w="9525">
            <a:noFill/>
            <a:miter lim="800000"/>
            <a:headEnd/>
            <a:tailEnd/>
          </a:ln>
        </p:spPr>
        <p:txBody>
          <a:bodyPr wrap="none">
            <a:spAutoFit/>
          </a:bodyPr>
          <a:lstStyle/>
          <a:p>
            <a:pPr algn="ctr"/>
            <a:r>
              <a:rPr lang="es-ES" sz="1400" b="1"/>
              <a:t>Trama unicast destino C </a:t>
            </a:r>
          </a:p>
          <a:p>
            <a:pPr algn="ctr"/>
            <a:r>
              <a:rPr lang="es-ES" sz="1400" b="1"/>
              <a:t>(MAC: 0001.02CC.4DD5)</a:t>
            </a:r>
          </a:p>
        </p:txBody>
      </p:sp>
      <p:sp>
        <p:nvSpPr>
          <p:cNvPr id="113689" name="Text Box 38"/>
          <p:cNvSpPr txBox="1">
            <a:spLocks noChangeArrowheads="1"/>
          </p:cNvSpPr>
          <p:nvPr/>
        </p:nvSpPr>
        <p:spPr bwMode="auto">
          <a:xfrm>
            <a:off x="3681413" y="1073150"/>
            <a:ext cx="2714625" cy="523875"/>
          </a:xfrm>
          <a:prstGeom prst="rect">
            <a:avLst/>
          </a:prstGeom>
          <a:noFill/>
          <a:ln w="9525">
            <a:noFill/>
            <a:miter lim="800000"/>
            <a:headEnd/>
            <a:tailEnd/>
          </a:ln>
        </p:spPr>
        <p:txBody>
          <a:bodyPr>
            <a:spAutoFit/>
          </a:bodyPr>
          <a:lstStyle/>
          <a:p>
            <a:pPr algn="ctr"/>
            <a:r>
              <a:rPr lang="es-ES" sz="1400" b="1"/>
              <a:t>MAC de las tarjetas de red </a:t>
            </a:r>
          </a:p>
          <a:p>
            <a:pPr algn="ctr"/>
            <a:r>
              <a:rPr lang="es-ES" sz="1400" b="1"/>
              <a:t>(NIC: Network Interface Card)</a:t>
            </a:r>
          </a:p>
        </p:txBody>
      </p:sp>
      <p:sp>
        <p:nvSpPr>
          <p:cNvPr id="1013799" name="Text Box 39"/>
          <p:cNvSpPr txBox="1">
            <a:spLocks noChangeArrowheads="1"/>
          </p:cNvSpPr>
          <p:nvPr/>
        </p:nvSpPr>
        <p:spPr bwMode="auto">
          <a:xfrm>
            <a:off x="428625" y="4584700"/>
            <a:ext cx="3500438" cy="738188"/>
          </a:xfrm>
          <a:prstGeom prst="rect">
            <a:avLst/>
          </a:prstGeom>
          <a:noFill/>
          <a:ln w="9525">
            <a:noFill/>
            <a:miter lim="800000"/>
            <a:headEnd/>
            <a:tailEnd/>
          </a:ln>
        </p:spPr>
        <p:txBody>
          <a:bodyPr>
            <a:spAutoFit/>
          </a:bodyPr>
          <a:lstStyle/>
          <a:p>
            <a:r>
              <a:rPr lang="es-ES" sz="1400" b="1"/>
              <a:t>2: Las NICs de A y B descartan la trama porque ven que no es para ellos. Sus CPUs ni se enteran</a:t>
            </a:r>
          </a:p>
        </p:txBody>
      </p:sp>
      <p:sp>
        <p:nvSpPr>
          <p:cNvPr id="113691" name="Text Box 66"/>
          <p:cNvSpPr txBox="1">
            <a:spLocks noChangeArrowheads="1"/>
          </p:cNvSpPr>
          <p:nvPr/>
        </p:nvSpPr>
        <p:spPr bwMode="auto">
          <a:xfrm>
            <a:off x="2752725" y="2809875"/>
            <a:ext cx="312738" cy="304800"/>
          </a:xfrm>
          <a:prstGeom prst="rect">
            <a:avLst/>
          </a:prstGeom>
          <a:noFill/>
          <a:ln w="25400">
            <a:noFill/>
            <a:miter lim="800000"/>
            <a:headEnd/>
            <a:tailEnd/>
          </a:ln>
        </p:spPr>
        <p:txBody>
          <a:bodyPr wrap="none">
            <a:spAutoFit/>
          </a:bodyPr>
          <a:lstStyle/>
          <a:p>
            <a:r>
              <a:rPr lang="es-ES" sz="1400" b="1"/>
              <a:t>A</a:t>
            </a:r>
          </a:p>
        </p:txBody>
      </p:sp>
      <p:sp>
        <p:nvSpPr>
          <p:cNvPr id="113692" name="Text Box 67"/>
          <p:cNvSpPr txBox="1">
            <a:spLocks noChangeArrowheads="1"/>
          </p:cNvSpPr>
          <p:nvPr/>
        </p:nvSpPr>
        <p:spPr bwMode="auto">
          <a:xfrm>
            <a:off x="4922838" y="2809875"/>
            <a:ext cx="312737" cy="304800"/>
          </a:xfrm>
          <a:prstGeom prst="rect">
            <a:avLst/>
          </a:prstGeom>
          <a:noFill/>
          <a:ln w="25400">
            <a:noFill/>
            <a:miter lim="800000"/>
            <a:headEnd/>
            <a:tailEnd/>
          </a:ln>
        </p:spPr>
        <p:txBody>
          <a:bodyPr wrap="none">
            <a:spAutoFit/>
          </a:bodyPr>
          <a:lstStyle/>
          <a:p>
            <a:r>
              <a:rPr lang="es-ES" sz="1400" b="1"/>
              <a:t>B</a:t>
            </a:r>
          </a:p>
        </p:txBody>
      </p:sp>
      <p:sp>
        <p:nvSpPr>
          <p:cNvPr id="1013829" name="Text Box 69"/>
          <p:cNvSpPr txBox="1">
            <a:spLocks noChangeArrowheads="1"/>
          </p:cNvSpPr>
          <p:nvPr/>
        </p:nvSpPr>
        <p:spPr bwMode="auto">
          <a:xfrm>
            <a:off x="5789612" y="4024313"/>
            <a:ext cx="3030860" cy="738664"/>
          </a:xfrm>
          <a:prstGeom prst="rect">
            <a:avLst/>
          </a:prstGeom>
          <a:noFill/>
          <a:ln w="9525">
            <a:noFill/>
            <a:miter lim="800000"/>
            <a:headEnd/>
            <a:tailEnd/>
          </a:ln>
        </p:spPr>
        <p:txBody>
          <a:bodyPr wrap="square">
            <a:spAutoFit/>
          </a:bodyPr>
          <a:lstStyle/>
          <a:p>
            <a:r>
              <a:rPr lang="es-ES" sz="1400" b="1" dirty="0"/>
              <a:t>Si en vez de </a:t>
            </a:r>
            <a:r>
              <a:rPr lang="es-ES" sz="1400" b="1" dirty="0" err="1" smtClean="0"/>
              <a:t>hub</a:t>
            </a:r>
            <a:r>
              <a:rPr lang="es-ES" sz="1400" b="1" dirty="0" smtClean="0"/>
              <a:t> </a:t>
            </a:r>
            <a:r>
              <a:rPr lang="es-ES" sz="1400" b="1" dirty="0"/>
              <a:t>ponemos un </a:t>
            </a:r>
            <a:r>
              <a:rPr lang="es-ES" sz="1400" b="1" dirty="0" err="1"/>
              <a:t>switch</a:t>
            </a:r>
            <a:r>
              <a:rPr lang="es-ES" sz="1400" b="1" dirty="0"/>
              <a:t> la trama ni siquiera llegará a </a:t>
            </a:r>
            <a:r>
              <a:rPr lang="es-ES" sz="1400" b="1" dirty="0" smtClean="0"/>
              <a:t>las </a:t>
            </a:r>
            <a:r>
              <a:rPr lang="es-ES" sz="1400" b="1" dirty="0" err="1" smtClean="0"/>
              <a:t>NICs</a:t>
            </a:r>
            <a:r>
              <a:rPr lang="es-ES" sz="1400" b="1" dirty="0" smtClean="0"/>
              <a:t> de A </a:t>
            </a:r>
            <a:r>
              <a:rPr lang="es-ES" sz="1400" b="1" dirty="0"/>
              <a:t>y B, solo a C</a:t>
            </a:r>
          </a:p>
        </p:txBody>
      </p:sp>
      <p:sp>
        <p:nvSpPr>
          <p:cNvPr id="1013830" name="Line 70"/>
          <p:cNvSpPr>
            <a:spLocks noChangeShapeType="1"/>
          </p:cNvSpPr>
          <p:nvPr/>
        </p:nvSpPr>
        <p:spPr bwMode="auto">
          <a:xfrm flipH="1">
            <a:off x="5429250" y="4322763"/>
            <a:ext cx="360363" cy="0"/>
          </a:xfrm>
          <a:prstGeom prst="line">
            <a:avLst/>
          </a:prstGeom>
          <a:noFill/>
          <a:ln w="9525">
            <a:solidFill>
              <a:schemeClr val="tx1"/>
            </a:solidFill>
            <a:round/>
            <a:headEnd/>
            <a:tailEnd type="triangle" w="med" len="med"/>
          </a:ln>
        </p:spPr>
        <p:txBody>
          <a:bodyPr/>
          <a:lstStyle/>
          <a:p>
            <a:endParaRPr lang="es-ES"/>
          </a:p>
        </p:txBody>
      </p:sp>
      <p:sp>
        <p:nvSpPr>
          <p:cNvPr id="113695" name="Text Box 71"/>
          <p:cNvSpPr txBox="1">
            <a:spLocks noChangeArrowheads="1"/>
          </p:cNvSpPr>
          <p:nvPr/>
        </p:nvSpPr>
        <p:spPr bwMode="auto">
          <a:xfrm>
            <a:off x="4740275" y="4048125"/>
            <a:ext cx="401638" cy="227013"/>
          </a:xfrm>
          <a:prstGeom prst="rect">
            <a:avLst/>
          </a:prstGeom>
          <a:solidFill>
            <a:schemeClr val="bg1">
              <a:alpha val="67058"/>
            </a:schemeClr>
          </a:solidFill>
          <a:ln w="25400">
            <a:noFill/>
            <a:miter lim="800000"/>
            <a:headEnd/>
            <a:tailEnd/>
          </a:ln>
        </p:spPr>
        <p:txBody>
          <a:bodyPr wrap="none" lIns="36000" tIns="21600" rIns="36000" bIns="21600">
            <a:spAutoFit/>
          </a:bodyPr>
          <a:lstStyle/>
          <a:p>
            <a:r>
              <a:rPr lang="es-ES_tradnl" sz="1200" b="1"/>
              <a:t>HUB</a:t>
            </a:r>
            <a:endParaRPr lang="es-ES" sz="1200" b="1"/>
          </a:p>
        </p:txBody>
      </p:sp>
      <p:sp>
        <p:nvSpPr>
          <p:cNvPr id="113696" name="39 CuadroTexto"/>
          <p:cNvSpPr txBox="1">
            <a:spLocks noChangeArrowheads="1"/>
          </p:cNvSpPr>
          <p:nvPr/>
        </p:nvSpPr>
        <p:spPr bwMode="auto">
          <a:xfrm>
            <a:off x="2708275" y="2238375"/>
            <a:ext cx="323850" cy="184150"/>
          </a:xfrm>
          <a:prstGeom prst="rect">
            <a:avLst/>
          </a:prstGeom>
          <a:solidFill>
            <a:srgbClr val="FFFF00"/>
          </a:solidFill>
          <a:ln w="9525">
            <a:noFill/>
            <a:miter lim="800000"/>
            <a:headEnd/>
            <a:tailEnd/>
          </a:ln>
        </p:spPr>
        <p:txBody>
          <a:bodyPr wrap="none" lIns="0" tIns="0" rIns="0" bIns="0">
            <a:spAutoFit/>
          </a:bodyPr>
          <a:lstStyle/>
          <a:p>
            <a:r>
              <a:rPr lang="es-ES" sz="1200" b="1"/>
              <a:t>CPU</a:t>
            </a:r>
          </a:p>
        </p:txBody>
      </p:sp>
      <p:sp>
        <p:nvSpPr>
          <p:cNvPr id="113697" name="40 CuadroTexto"/>
          <p:cNvSpPr txBox="1">
            <a:spLocks noChangeArrowheads="1"/>
          </p:cNvSpPr>
          <p:nvPr/>
        </p:nvSpPr>
        <p:spPr bwMode="auto">
          <a:xfrm>
            <a:off x="4884738" y="2238375"/>
            <a:ext cx="323850" cy="184150"/>
          </a:xfrm>
          <a:prstGeom prst="rect">
            <a:avLst/>
          </a:prstGeom>
          <a:solidFill>
            <a:srgbClr val="FFFF00"/>
          </a:solidFill>
          <a:ln w="9525">
            <a:noFill/>
            <a:miter lim="800000"/>
            <a:headEnd/>
            <a:tailEnd/>
          </a:ln>
        </p:spPr>
        <p:txBody>
          <a:bodyPr wrap="none" lIns="0" tIns="0" rIns="0" bIns="0">
            <a:spAutoFit/>
          </a:bodyPr>
          <a:lstStyle/>
          <a:p>
            <a:r>
              <a:rPr lang="es-ES" sz="1200" b="1"/>
              <a:t>CPU</a:t>
            </a:r>
          </a:p>
        </p:txBody>
      </p:sp>
      <p:sp>
        <p:nvSpPr>
          <p:cNvPr id="45" name="Text Box 39"/>
          <p:cNvSpPr txBox="1">
            <a:spLocks noChangeArrowheads="1"/>
          </p:cNvSpPr>
          <p:nvPr/>
        </p:nvSpPr>
        <p:spPr bwMode="auto">
          <a:xfrm>
            <a:off x="428625" y="4000500"/>
            <a:ext cx="3500438" cy="523875"/>
          </a:xfrm>
          <a:prstGeom prst="rect">
            <a:avLst/>
          </a:prstGeom>
          <a:noFill/>
          <a:ln w="9525">
            <a:noFill/>
            <a:miter lim="800000"/>
            <a:headEnd/>
            <a:tailEnd/>
          </a:ln>
        </p:spPr>
        <p:txBody>
          <a:bodyPr>
            <a:spAutoFit/>
          </a:bodyPr>
          <a:lstStyle/>
          <a:p>
            <a:r>
              <a:rPr lang="es-ES" sz="1400" b="1"/>
              <a:t>1: El hub copia y reenvía la trama a los tres hosts.</a:t>
            </a:r>
          </a:p>
        </p:txBody>
      </p:sp>
      <p:sp>
        <p:nvSpPr>
          <p:cNvPr id="46" name="Text Box 39"/>
          <p:cNvSpPr txBox="1">
            <a:spLocks noChangeArrowheads="1"/>
          </p:cNvSpPr>
          <p:nvPr/>
        </p:nvSpPr>
        <p:spPr bwMode="auto">
          <a:xfrm>
            <a:off x="428625" y="5405438"/>
            <a:ext cx="3857625" cy="523875"/>
          </a:xfrm>
          <a:prstGeom prst="rect">
            <a:avLst/>
          </a:prstGeom>
          <a:noFill/>
          <a:ln w="9525">
            <a:noFill/>
            <a:miter lim="800000"/>
            <a:headEnd/>
            <a:tailEnd/>
          </a:ln>
        </p:spPr>
        <p:txBody>
          <a:bodyPr>
            <a:spAutoFit/>
          </a:bodyPr>
          <a:lstStyle/>
          <a:p>
            <a:r>
              <a:rPr lang="es-ES" sz="1400" b="1"/>
              <a:t>3: La NIC de C ve que la trama va dirigida a él y la pasa a su CPU para que la procese</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1379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137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4.16667E-6 -1.85185E-6 L -0.00087 -0.24375 " pathEditMode="relative" rAng="0" ptsTypes="AA">
                                      <p:cBhvr>
                                        <p:cTn id="15" dur="2000" fill="hold"/>
                                        <p:tgtEl>
                                          <p:spTgt spid="4"/>
                                        </p:tgtEl>
                                        <p:attrNameLst>
                                          <p:attrName>ppt_x</p:attrName>
                                          <p:attrName>ppt_y</p:attrName>
                                        </p:attrNameLst>
                                      </p:cBhvr>
                                      <p:rCtr x="-100" y="-12200"/>
                                    </p:animMotion>
                                  </p:childTnLst>
                                </p:cTn>
                              </p:par>
                            </p:childTnLst>
                          </p:cTn>
                        </p:par>
                        <p:par>
                          <p:cTn id="16" fill="hold">
                            <p:stCondLst>
                              <p:cond delay="2000"/>
                            </p:stCondLst>
                            <p:childTnLst>
                              <p:par>
                                <p:cTn id="17" presetID="1" presetClass="entr" presetSubtype="0" fill="hold" grpId="0" nodeType="afterEffect">
                                  <p:stCondLst>
                                    <p:cond delay="1000"/>
                                  </p:stCondLst>
                                  <p:childTnLst>
                                    <p:set>
                                      <p:cBhvr>
                                        <p:cTn id="18" dur="1" fill="hold">
                                          <p:stCondLst>
                                            <p:cond delay="0"/>
                                          </p:stCondLst>
                                        </p:cTn>
                                        <p:tgtEl>
                                          <p:spTgt spid="45"/>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100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par>
                          <p:cTn id="25" fill="hold">
                            <p:stCondLst>
                              <p:cond delay="4000"/>
                            </p:stCondLst>
                            <p:childTnLst>
                              <p:par>
                                <p:cTn id="26" presetID="0" presetClass="path" presetSubtype="0" accel="50000" decel="50000" fill="hold" nodeType="afterEffect">
                                  <p:stCondLst>
                                    <p:cond delay="0"/>
                                  </p:stCondLst>
                                  <p:childTnLst>
                                    <p:animMotion origin="layout" path="M -3.61111E-6 1.11022E-16 L -0.20329 -0.26181 " pathEditMode="relative" rAng="0" ptsTypes="AA">
                                      <p:cBhvr>
                                        <p:cTn id="27" dur="2000" fill="hold"/>
                                        <p:tgtEl>
                                          <p:spTgt spid="3"/>
                                        </p:tgtEl>
                                        <p:attrNameLst>
                                          <p:attrName>ppt_x</p:attrName>
                                          <p:attrName>ppt_y</p:attrName>
                                        </p:attrNameLst>
                                      </p:cBhvr>
                                      <p:rCtr x="-10200" y="-13100"/>
                                    </p:animMotion>
                                  </p:childTnLst>
                                </p:cTn>
                              </p:par>
                              <p:par>
                                <p:cTn id="28" presetID="42" presetClass="path" presetSubtype="0" accel="50000" decel="50000" fill="hold" nodeType="withEffect">
                                  <p:stCondLst>
                                    <p:cond delay="0"/>
                                  </p:stCondLst>
                                  <p:childTnLst>
                                    <p:animMotion origin="layout" path="M 0.00174 0.00371 L 0.21754 -0.26088 " pathEditMode="relative" rAng="0" ptsTypes="AA">
                                      <p:cBhvr>
                                        <p:cTn id="29" dur="2000" fill="hold"/>
                                        <p:tgtEl>
                                          <p:spTgt spid="2"/>
                                        </p:tgtEl>
                                        <p:attrNameLst>
                                          <p:attrName>ppt_x</p:attrName>
                                          <p:attrName>ppt_y</p:attrName>
                                        </p:attrNameLst>
                                      </p:cBhvr>
                                      <p:rCtr x="10800" y="-13200"/>
                                    </p:animMotion>
                                  </p:childTnLst>
                                </p:cTn>
                              </p:par>
                              <p:par>
                                <p:cTn id="30" presetID="49" presetClass="path" presetSubtype="0" accel="50000" decel="50000" fill="hold" nodeType="withEffect">
                                  <p:stCondLst>
                                    <p:cond delay="0"/>
                                  </p:stCondLst>
                                  <p:childTnLst>
                                    <p:animMotion origin="layout" path="M -0.00087 -0.24375 L 0.00504 -0.50856 " pathEditMode="relative" rAng="0" ptsTypes="AA">
                                      <p:cBhvr>
                                        <p:cTn id="31" dur="2000" fill="hold"/>
                                        <p:tgtEl>
                                          <p:spTgt spid="4"/>
                                        </p:tgtEl>
                                        <p:attrNameLst>
                                          <p:attrName>ppt_x</p:attrName>
                                          <p:attrName>ppt_y</p:attrName>
                                        </p:attrNameLst>
                                      </p:cBhvr>
                                      <p:rCtr x="300" y="-13200"/>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13799"/>
                                        </p:tgtEl>
                                        <p:attrNameLst>
                                          <p:attrName>style.visibility</p:attrName>
                                        </p:attrNameLst>
                                      </p:cBhvr>
                                      <p:to>
                                        <p:strVal val="visible"/>
                                      </p:to>
                                    </p:set>
                                  </p:childTnLst>
                                </p:cTn>
                              </p:par>
                            </p:childTnLst>
                          </p:cTn>
                        </p:par>
                        <p:par>
                          <p:cTn id="36" fill="hold">
                            <p:stCondLst>
                              <p:cond delay="0"/>
                            </p:stCondLst>
                            <p:childTnLst>
                              <p:par>
                                <p:cTn id="37" presetID="1" presetClass="exit" presetSubtype="0" fill="hold" nodeType="afterEffect">
                                  <p:stCondLst>
                                    <p:cond delay="1000"/>
                                  </p:stCondLst>
                                  <p:childTnLst>
                                    <p:set>
                                      <p:cBhvr>
                                        <p:cTn id="38" dur="1" fill="hold">
                                          <p:stCondLst>
                                            <p:cond delay="0"/>
                                          </p:stCondLst>
                                        </p:cTn>
                                        <p:tgtEl>
                                          <p:spTgt spid="3"/>
                                        </p:tgtEl>
                                        <p:attrNameLst>
                                          <p:attrName>style.visibility</p:attrName>
                                        </p:attrNameLst>
                                      </p:cBhvr>
                                      <p:to>
                                        <p:strVal val="hidden"/>
                                      </p:to>
                                    </p:set>
                                  </p:childTnLst>
                                </p:cTn>
                              </p:par>
                            </p:childTnLst>
                          </p:cTn>
                        </p:par>
                        <p:par>
                          <p:cTn id="39" fill="hold">
                            <p:stCondLst>
                              <p:cond delay="1000"/>
                            </p:stCondLst>
                            <p:childTnLst>
                              <p:par>
                                <p:cTn id="40" presetID="1" presetClass="exit" presetSubtype="0" fill="hold" nodeType="afterEffect">
                                  <p:stCondLst>
                                    <p:cond delay="0"/>
                                  </p:stCondLst>
                                  <p:childTnLst>
                                    <p:set>
                                      <p:cBhvr>
                                        <p:cTn id="41" dur="1" fill="hold">
                                          <p:stCondLst>
                                            <p:cond delay="0"/>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par>
                          <p:cTn id="46" fill="hold">
                            <p:stCondLst>
                              <p:cond delay="0"/>
                            </p:stCondLst>
                            <p:childTnLst>
                              <p:par>
                                <p:cTn id="47" presetID="0" presetClass="path" presetSubtype="0" accel="50000" decel="50000" fill="hold" nodeType="afterEffect">
                                  <p:stCondLst>
                                    <p:cond delay="1000"/>
                                  </p:stCondLst>
                                  <p:childTnLst>
                                    <p:animMotion origin="layout" path="M 0.21754 -0.26111 L 0.22257 -0.31296 " pathEditMode="relative" rAng="0" ptsTypes="AA">
                                      <p:cBhvr>
                                        <p:cTn id="48" dur="2000" fill="hold"/>
                                        <p:tgtEl>
                                          <p:spTgt spid="2"/>
                                        </p:tgtEl>
                                        <p:attrNameLst>
                                          <p:attrName>ppt_x</p:attrName>
                                          <p:attrName>ppt_y</p:attrName>
                                        </p:attrNameLst>
                                      </p:cBhvr>
                                      <p:rCtr x="200" y="-260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138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13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1" grpId="0" animBg="1"/>
      <p:bldP spid="1013792" grpId="0"/>
      <p:bldP spid="1013799" grpId="0"/>
      <p:bldP spid="1013829" grpId="0"/>
      <p:bldP spid="1013830" grpId="0" animBg="1"/>
      <p:bldP spid="45" grpId="0"/>
      <p:bldP spid="4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Line 5"/>
          <p:cNvSpPr>
            <a:spLocks noChangeShapeType="1"/>
          </p:cNvSpPr>
          <p:nvPr/>
        </p:nvSpPr>
        <p:spPr bwMode="auto">
          <a:xfrm flipV="1">
            <a:off x="5068888" y="2452688"/>
            <a:ext cx="1997075" cy="2000250"/>
          </a:xfrm>
          <a:prstGeom prst="line">
            <a:avLst/>
          </a:prstGeom>
          <a:noFill/>
          <a:ln w="25400">
            <a:solidFill>
              <a:schemeClr val="accent2"/>
            </a:solidFill>
            <a:round/>
            <a:headEnd/>
            <a:tailEnd/>
          </a:ln>
        </p:spPr>
        <p:txBody>
          <a:bodyPr/>
          <a:lstStyle/>
          <a:p>
            <a:endParaRPr lang="es-ES"/>
          </a:p>
        </p:txBody>
      </p:sp>
      <p:pic>
        <p:nvPicPr>
          <p:cNvPr id="114691" name="Picture 10"/>
          <p:cNvPicPr>
            <a:picLocks noChangeArrowheads="1"/>
          </p:cNvPicPr>
          <p:nvPr/>
        </p:nvPicPr>
        <p:blipFill>
          <a:blip r:embed="rId3" cstate="print"/>
          <a:srcRect/>
          <a:stretch>
            <a:fillRect/>
          </a:stretch>
        </p:blipFill>
        <p:spPr bwMode="auto">
          <a:xfrm>
            <a:off x="6643688" y="2024063"/>
            <a:ext cx="685800" cy="762000"/>
          </a:xfrm>
          <a:prstGeom prst="rect">
            <a:avLst/>
          </a:prstGeom>
          <a:noFill/>
          <a:ln w="12700">
            <a:noFill/>
            <a:miter lim="800000"/>
            <a:headEnd/>
            <a:tailEnd/>
          </a:ln>
        </p:spPr>
      </p:pic>
      <p:sp>
        <p:nvSpPr>
          <p:cNvPr id="114692" name="37 CuadroTexto"/>
          <p:cNvSpPr txBox="1">
            <a:spLocks noChangeArrowheads="1"/>
          </p:cNvSpPr>
          <p:nvPr/>
        </p:nvSpPr>
        <p:spPr bwMode="auto">
          <a:xfrm>
            <a:off x="6759575" y="2524125"/>
            <a:ext cx="265113" cy="184150"/>
          </a:xfrm>
          <a:prstGeom prst="rect">
            <a:avLst/>
          </a:prstGeom>
          <a:solidFill>
            <a:srgbClr val="00B0F0"/>
          </a:solidFill>
          <a:ln w="9525">
            <a:noFill/>
            <a:miter lim="800000"/>
            <a:headEnd/>
            <a:tailEnd/>
          </a:ln>
        </p:spPr>
        <p:txBody>
          <a:bodyPr wrap="none" lIns="0" tIns="0" rIns="0" bIns="0">
            <a:spAutoFit/>
          </a:bodyPr>
          <a:lstStyle/>
          <a:p>
            <a:r>
              <a:rPr lang="es-ES" sz="1200" b="1"/>
              <a:t>NIC</a:t>
            </a:r>
          </a:p>
        </p:txBody>
      </p:sp>
      <p:sp>
        <p:nvSpPr>
          <p:cNvPr id="114693" name="Text Box 68"/>
          <p:cNvSpPr txBox="1">
            <a:spLocks noChangeArrowheads="1"/>
          </p:cNvSpPr>
          <p:nvPr/>
        </p:nvSpPr>
        <p:spPr bwMode="auto">
          <a:xfrm>
            <a:off x="6845300" y="2809875"/>
            <a:ext cx="312738" cy="304800"/>
          </a:xfrm>
          <a:prstGeom prst="rect">
            <a:avLst/>
          </a:prstGeom>
          <a:noFill/>
          <a:ln w="25400">
            <a:noFill/>
            <a:miter lim="800000"/>
            <a:headEnd/>
            <a:tailEnd/>
          </a:ln>
        </p:spPr>
        <p:txBody>
          <a:bodyPr wrap="none">
            <a:spAutoFit/>
          </a:bodyPr>
          <a:lstStyle/>
          <a:p>
            <a:r>
              <a:rPr lang="es-ES" sz="1400" b="1"/>
              <a:t>C</a:t>
            </a:r>
          </a:p>
        </p:txBody>
      </p:sp>
      <p:sp>
        <p:nvSpPr>
          <p:cNvPr id="114694" name="41 CuadroTexto"/>
          <p:cNvSpPr txBox="1">
            <a:spLocks noChangeArrowheads="1"/>
          </p:cNvSpPr>
          <p:nvPr/>
        </p:nvSpPr>
        <p:spPr bwMode="auto">
          <a:xfrm>
            <a:off x="6813550" y="2173288"/>
            <a:ext cx="323850" cy="184150"/>
          </a:xfrm>
          <a:prstGeom prst="rect">
            <a:avLst/>
          </a:prstGeom>
          <a:solidFill>
            <a:srgbClr val="FFFF00"/>
          </a:solidFill>
          <a:ln w="9525">
            <a:noFill/>
            <a:miter lim="800000"/>
            <a:headEnd/>
            <a:tailEnd/>
          </a:ln>
        </p:spPr>
        <p:txBody>
          <a:bodyPr wrap="none" lIns="0" tIns="0" rIns="0" bIns="0">
            <a:spAutoFit/>
          </a:bodyPr>
          <a:lstStyle/>
          <a:p>
            <a:r>
              <a:rPr lang="es-ES" sz="1200" b="1"/>
              <a:t>CPU</a:t>
            </a:r>
          </a:p>
        </p:txBody>
      </p:sp>
      <p:sp>
        <p:nvSpPr>
          <p:cNvPr id="114695" name="Line 65"/>
          <p:cNvSpPr>
            <a:spLocks noChangeShapeType="1"/>
          </p:cNvSpPr>
          <p:nvPr/>
        </p:nvSpPr>
        <p:spPr bwMode="auto">
          <a:xfrm>
            <a:off x="4951413" y="2595563"/>
            <a:ext cx="46037" cy="1712912"/>
          </a:xfrm>
          <a:prstGeom prst="line">
            <a:avLst/>
          </a:prstGeom>
          <a:noFill/>
          <a:ln w="25400">
            <a:solidFill>
              <a:schemeClr val="accent2"/>
            </a:solidFill>
            <a:round/>
            <a:headEnd/>
            <a:tailEnd/>
          </a:ln>
        </p:spPr>
        <p:txBody>
          <a:bodyPr/>
          <a:lstStyle/>
          <a:p>
            <a:endParaRPr lang="es-ES"/>
          </a:p>
        </p:txBody>
      </p:sp>
      <p:sp>
        <p:nvSpPr>
          <p:cNvPr id="114696" name="Line 6"/>
          <p:cNvSpPr>
            <a:spLocks noChangeShapeType="1"/>
          </p:cNvSpPr>
          <p:nvPr/>
        </p:nvSpPr>
        <p:spPr bwMode="auto">
          <a:xfrm flipH="1" flipV="1">
            <a:off x="2922588" y="2595563"/>
            <a:ext cx="1858962" cy="1857375"/>
          </a:xfrm>
          <a:prstGeom prst="line">
            <a:avLst/>
          </a:prstGeom>
          <a:noFill/>
          <a:ln w="25400">
            <a:solidFill>
              <a:schemeClr val="accent2"/>
            </a:solidFill>
            <a:round/>
            <a:headEnd/>
            <a:tailEnd/>
          </a:ln>
        </p:spPr>
        <p:txBody>
          <a:bodyPr/>
          <a:lstStyle/>
          <a:p>
            <a:endParaRPr lang="es-ES"/>
          </a:p>
        </p:txBody>
      </p:sp>
      <p:pic>
        <p:nvPicPr>
          <p:cNvPr id="114697" name="Picture 9"/>
          <p:cNvPicPr>
            <a:picLocks noChangeArrowheads="1"/>
          </p:cNvPicPr>
          <p:nvPr/>
        </p:nvPicPr>
        <p:blipFill>
          <a:blip r:embed="rId3" cstate="print"/>
          <a:srcRect/>
          <a:stretch>
            <a:fillRect/>
          </a:stretch>
        </p:blipFill>
        <p:spPr bwMode="auto">
          <a:xfrm>
            <a:off x="4672013" y="2100263"/>
            <a:ext cx="685800" cy="762000"/>
          </a:xfrm>
          <a:prstGeom prst="rect">
            <a:avLst/>
          </a:prstGeom>
          <a:noFill/>
          <a:ln w="12700">
            <a:noFill/>
            <a:miter lim="800000"/>
            <a:headEnd/>
            <a:tailEnd/>
          </a:ln>
        </p:spPr>
      </p:pic>
      <p:pic>
        <p:nvPicPr>
          <p:cNvPr id="114698" name="Picture 11"/>
          <p:cNvPicPr>
            <a:picLocks noChangeArrowheads="1"/>
          </p:cNvPicPr>
          <p:nvPr/>
        </p:nvPicPr>
        <p:blipFill>
          <a:blip r:embed="rId3" cstate="print"/>
          <a:srcRect/>
          <a:stretch>
            <a:fillRect/>
          </a:stretch>
        </p:blipFill>
        <p:spPr bwMode="auto">
          <a:xfrm>
            <a:off x="2528888" y="2100263"/>
            <a:ext cx="685800" cy="762000"/>
          </a:xfrm>
          <a:prstGeom prst="rect">
            <a:avLst/>
          </a:prstGeom>
          <a:noFill/>
          <a:ln w="12700">
            <a:noFill/>
            <a:miter lim="800000"/>
            <a:headEnd/>
            <a:tailEnd/>
          </a:ln>
        </p:spPr>
      </p:pic>
      <p:sp>
        <p:nvSpPr>
          <p:cNvPr id="114699" name="35 CuadroTexto"/>
          <p:cNvSpPr txBox="1">
            <a:spLocks noChangeArrowheads="1"/>
          </p:cNvSpPr>
          <p:nvPr/>
        </p:nvSpPr>
        <p:spPr bwMode="auto">
          <a:xfrm>
            <a:off x="2943225" y="2571750"/>
            <a:ext cx="265113" cy="184150"/>
          </a:xfrm>
          <a:prstGeom prst="rect">
            <a:avLst/>
          </a:prstGeom>
          <a:solidFill>
            <a:srgbClr val="00B0F0"/>
          </a:solidFill>
          <a:ln w="9525">
            <a:noFill/>
            <a:miter lim="800000"/>
            <a:headEnd/>
            <a:tailEnd/>
          </a:ln>
        </p:spPr>
        <p:txBody>
          <a:bodyPr wrap="none" lIns="0" tIns="0" rIns="0" bIns="0">
            <a:spAutoFit/>
          </a:bodyPr>
          <a:lstStyle/>
          <a:p>
            <a:r>
              <a:rPr lang="es-ES" sz="1200" b="1"/>
              <a:t>NIC</a:t>
            </a:r>
          </a:p>
        </p:txBody>
      </p:sp>
      <p:sp>
        <p:nvSpPr>
          <p:cNvPr id="114700" name="36 CuadroTexto"/>
          <p:cNvSpPr txBox="1">
            <a:spLocks noChangeArrowheads="1"/>
          </p:cNvSpPr>
          <p:nvPr/>
        </p:nvSpPr>
        <p:spPr bwMode="auto">
          <a:xfrm>
            <a:off x="4830763" y="2595563"/>
            <a:ext cx="265112" cy="184150"/>
          </a:xfrm>
          <a:prstGeom prst="rect">
            <a:avLst/>
          </a:prstGeom>
          <a:solidFill>
            <a:srgbClr val="00B0F0"/>
          </a:solidFill>
          <a:ln w="9525">
            <a:noFill/>
            <a:miter lim="800000"/>
            <a:headEnd/>
            <a:tailEnd/>
          </a:ln>
        </p:spPr>
        <p:txBody>
          <a:bodyPr wrap="none" lIns="0" tIns="0" rIns="0" bIns="0">
            <a:spAutoFit/>
          </a:bodyPr>
          <a:lstStyle/>
          <a:p>
            <a:r>
              <a:rPr lang="es-ES" sz="1200" b="1"/>
              <a:t>NIC</a:t>
            </a:r>
          </a:p>
        </p:txBody>
      </p:sp>
      <p:sp>
        <p:nvSpPr>
          <p:cNvPr id="114701" name="Line 4"/>
          <p:cNvSpPr>
            <a:spLocks noChangeShapeType="1"/>
          </p:cNvSpPr>
          <p:nvPr/>
        </p:nvSpPr>
        <p:spPr bwMode="auto">
          <a:xfrm rot="16200000" flipH="1">
            <a:off x="4246563" y="5132387"/>
            <a:ext cx="1538288" cy="36513"/>
          </a:xfrm>
          <a:prstGeom prst="line">
            <a:avLst/>
          </a:prstGeom>
          <a:noFill/>
          <a:ln w="25400">
            <a:solidFill>
              <a:schemeClr val="accent2"/>
            </a:solidFill>
            <a:round/>
            <a:headEnd/>
            <a:tailEnd/>
          </a:ln>
        </p:spPr>
        <p:txBody>
          <a:bodyPr/>
          <a:lstStyle/>
          <a:p>
            <a:endParaRPr lang="es-ES"/>
          </a:p>
        </p:txBody>
      </p:sp>
      <p:pic>
        <p:nvPicPr>
          <p:cNvPr id="114702" name="Picture 72"/>
          <p:cNvPicPr>
            <a:picLocks noChangeAspect="1" noChangeArrowheads="1"/>
          </p:cNvPicPr>
          <p:nvPr/>
        </p:nvPicPr>
        <p:blipFill>
          <a:blip r:embed="rId4" cstate="print"/>
          <a:srcRect/>
          <a:stretch>
            <a:fillRect/>
          </a:stretch>
        </p:blipFill>
        <p:spPr bwMode="auto">
          <a:xfrm>
            <a:off x="4622800" y="4106863"/>
            <a:ext cx="735013" cy="431800"/>
          </a:xfrm>
          <a:prstGeom prst="rect">
            <a:avLst/>
          </a:prstGeom>
          <a:noFill/>
          <a:ln w="9525">
            <a:noFill/>
            <a:miter lim="800000"/>
            <a:headEnd/>
            <a:tailEnd/>
          </a:ln>
        </p:spPr>
      </p:pic>
      <p:sp>
        <p:nvSpPr>
          <p:cNvPr id="114703" name="Text Box 8"/>
          <p:cNvSpPr txBox="1">
            <a:spLocks noChangeArrowheads="1"/>
          </p:cNvSpPr>
          <p:nvPr/>
        </p:nvSpPr>
        <p:spPr bwMode="auto">
          <a:xfrm>
            <a:off x="1785938" y="357188"/>
            <a:ext cx="6143625" cy="646112"/>
          </a:xfrm>
          <a:prstGeom prst="rect">
            <a:avLst/>
          </a:prstGeom>
          <a:noFill/>
          <a:ln w="9525">
            <a:noFill/>
            <a:miter lim="800000"/>
            <a:headEnd/>
            <a:tailEnd/>
          </a:ln>
        </p:spPr>
        <p:txBody>
          <a:bodyPr>
            <a:spAutoFit/>
          </a:bodyPr>
          <a:lstStyle/>
          <a:p>
            <a:pPr>
              <a:spcBef>
                <a:spcPct val="50000"/>
              </a:spcBef>
            </a:pPr>
            <a:r>
              <a:rPr lang="es-ES_tradnl" sz="3600">
                <a:cs typeface="Arial" charset="0"/>
              </a:rPr>
              <a:t>Envío broadcast en una LAN</a:t>
            </a:r>
            <a:endParaRPr lang="es-ES" sz="3600">
              <a:cs typeface="Arial" charset="0"/>
            </a:endParaRPr>
          </a:p>
        </p:txBody>
      </p:sp>
      <p:pic>
        <p:nvPicPr>
          <p:cNvPr id="114704" name="Picture 19"/>
          <p:cNvPicPr>
            <a:picLocks noChangeArrowheads="1"/>
          </p:cNvPicPr>
          <p:nvPr/>
        </p:nvPicPr>
        <p:blipFill>
          <a:blip r:embed="rId5" cstate="print"/>
          <a:srcRect/>
          <a:stretch>
            <a:fillRect/>
          </a:stretch>
        </p:blipFill>
        <p:spPr bwMode="auto">
          <a:xfrm>
            <a:off x="4675188" y="5243513"/>
            <a:ext cx="682625" cy="952500"/>
          </a:xfrm>
          <a:prstGeom prst="rect">
            <a:avLst/>
          </a:prstGeom>
          <a:noFill/>
          <a:ln w="12700">
            <a:noFill/>
            <a:miter lim="800000"/>
            <a:headEnd/>
            <a:tailEnd/>
          </a:ln>
        </p:spPr>
      </p:pic>
      <p:sp>
        <p:nvSpPr>
          <p:cNvPr id="114705" name="Text Box 23"/>
          <p:cNvSpPr txBox="1">
            <a:spLocks noChangeArrowheads="1"/>
          </p:cNvSpPr>
          <p:nvPr/>
        </p:nvSpPr>
        <p:spPr bwMode="auto">
          <a:xfrm>
            <a:off x="2143125" y="1695450"/>
            <a:ext cx="1604963" cy="304800"/>
          </a:xfrm>
          <a:prstGeom prst="rect">
            <a:avLst/>
          </a:prstGeom>
          <a:noFill/>
          <a:ln w="9525">
            <a:noFill/>
            <a:miter lim="800000"/>
            <a:headEnd/>
            <a:tailEnd/>
          </a:ln>
        </p:spPr>
        <p:txBody>
          <a:bodyPr wrap="none">
            <a:spAutoFit/>
          </a:bodyPr>
          <a:lstStyle/>
          <a:p>
            <a:r>
              <a:rPr lang="es-ES" sz="1400" b="1"/>
              <a:t>0000.E85A.CA6D</a:t>
            </a:r>
          </a:p>
        </p:txBody>
      </p:sp>
      <p:sp>
        <p:nvSpPr>
          <p:cNvPr id="114706" name="Text Box 24"/>
          <p:cNvSpPr txBox="1">
            <a:spLocks noChangeArrowheads="1"/>
          </p:cNvSpPr>
          <p:nvPr/>
        </p:nvSpPr>
        <p:spPr bwMode="auto">
          <a:xfrm>
            <a:off x="4259263" y="1695450"/>
            <a:ext cx="1524000" cy="304800"/>
          </a:xfrm>
          <a:prstGeom prst="rect">
            <a:avLst/>
          </a:prstGeom>
          <a:noFill/>
          <a:ln w="9525">
            <a:noFill/>
            <a:miter lim="800000"/>
            <a:headEnd/>
            <a:tailEnd/>
          </a:ln>
        </p:spPr>
        <p:txBody>
          <a:bodyPr wrap="none">
            <a:spAutoFit/>
          </a:bodyPr>
          <a:lstStyle/>
          <a:p>
            <a:r>
              <a:rPr lang="es-ES" sz="1400" b="1"/>
              <a:t>0001.02CD.8397</a:t>
            </a:r>
          </a:p>
        </p:txBody>
      </p:sp>
      <p:sp>
        <p:nvSpPr>
          <p:cNvPr id="114707" name="Text Box 25"/>
          <p:cNvSpPr txBox="1">
            <a:spLocks noChangeArrowheads="1"/>
          </p:cNvSpPr>
          <p:nvPr/>
        </p:nvSpPr>
        <p:spPr bwMode="auto">
          <a:xfrm>
            <a:off x="6180138" y="1695450"/>
            <a:ext cx="1584325" cy="304800"/>
          </a:xfrm>
          <a:prstGeom prst="rect">
            <a:avLst/>
          </a:prstGeom>
          <a:noFill/>
          <a:ln w="9525">
            <a:noFill/>
            <a:miter lim="800000"/>
            <a:headEnd/>
            <a:tailEnd/>
          </a:ln>
        </p:spPr>
        <p:txBody>
          <a:bodyPr wrap="none">
            <a:spAutoFit/>
          </a:bodyPr>
          <a:lstStyle/>
          <a:p>
            <a:r>
              <a:rPr lang="es-ES" sz="1400" b="1"/>
              <a:t>0001.02CC.4DD5</a:t>
            </a:r>
          </a:p>
        </p:txBody>
      </p:sp>
      <p:sp>
        <p:nvSpPr>
          <p:cNvPr id="114708" name="Text Box 29"/>
          <p:cNvSpPr txBox="1">
            <a:spLocks noChangeArrowheads="1"/>
          </p:cNvSpPr>
          <p:nvPr/>
        </p:nvSpPr>
        <p:spPr bwMode="auto">
          <a:xfrm>
            <a:off x="4708525" y="6035675"/>
            <a:ext cx="184150" cy="276225"/>
          </a:xfrm>
          <a:prstGeom prst="rect">
            <a:avLst/>
          </a:prstGeom>
          <a:noFill/>
          <a:ln w="9525">
            <a:noFill/>
            <a:miter lim="800000"/>
            <a:headEnd/>
            <a:tailEnd/>
          </a:ln>
        </p:spPr>
        <p:txBody>
          <a:bodyPr wrap="none">
            <a:spAutoFit/>
          </a:bodyPr>
          <a:lstStyle/>
          <a:p>
            <a:endParaRPr lang="es-ES" sz="1200" b="1"/>
          </a:p>
        </p:txBody>
      </p:sp>
      <p:sp>
        <p:nvSpPr>
          <p:cNvPr id="1013791" name="Line 31"/>
          <p:cNvSpPr>
            <a:spLocks noChangeShapeType="1"/>
          </p:cNvSpPr>
          <p:nvPr/>
        </p:nvSpPr>
        <p:spPr bwMode="auto">
          <a:xfrm flipH="1">
            <a:off x="5213350" y="6178550"/>
            <a:ext cx="647700" cy="0"/>
          </a:xfrm>
          <a:prstGeom prst="line">
            <a:avLst/>
          </a:prstGeom>
          <a:noFill/>
          <a:ln w="9525">
            <a:solidFill>
              <a:schemeClr val="tx1"/>
            </a:solidFill>
            <a:round/>
            <a:headEnd/>
            <a:tailEnd type="triangle" w="med" len="med"/>
          </a:ln>
        </p:spPr>
        <p:txBody>
          <a:bodyPr/>
          <a:lstStyle/>
          <a:p>
            <a:endParaRPr lang="es-ES"/>
          </a:p>
        </p:txBody>
      </p:sp>
      <p:sp>
        <p:nvSpPr>
          <p:cNvPr id="1013792" name="Text Box 32"/>
          <p:cNvSpPr txBox="1">
            <a:spLocks noChangeArrowheads="1"/>
          </p:cNvSpPr>
          <p:nvPr/>
        </p:nvSpPr>
        <p:spPr bwMode="auto">
          <a:xfrm>
            <a:off x="5786438" y="5929313"/>
            <a:ext cx="2189162" cy="523875"/>
          </a:xfrm>
          <a:prstGeom prst="rect">
            <a:avLst/>
          </a:prstGeom>
          <a:noFill/>
          <a:ln w="9525">
            <a:noFill/>
            <a:miter lim="800000"/>
            <a:headEnd/>
            <a:tailEnd/>
          </a:ln>
        </p:spPr>
        <p:txBody>
          <a:bodyPr wrap="none">
            <a:spAutoFit/>
          </a:bodyPr>
          <a:lstStyle/>
          <a:p>
            <a:pPr algn="ctr"/>
            <a:r>
              <a:rPr lang="es-ES" sz="1400" b="1"/>
              <a:t>Trama broadcast </a:t>
            </a:r>
          </a:p>
          <a:p>
            <a:pPr algn="ctr"/>
            <a:r>
              <a:rPr lang="es-ES" sz="1400" b="1"/>
              <a:t>(MAC: FFFF.FFFF.FFFF)</a:t>
            </a:r>
          </a:p>
        </p:txBody>
      </p:sp>
      <p:sp>
        <p:nvSpPr>
          <p:cNvPr id="114711" name="Text Box 38"/>
          <p:cNvSpPr txBox="1">
            <a:spLocks noChangeArrowheads="1"/>
          </p:cNvSpPr>
          <p:nvPr/>
        </p:nvSpPr>
        <p:spPr bwMode="auto">
          <a:xfrm>
            <a:off x="3681413" y="1073150"/>
            <a:ext cx="2714625" cy="523875"/>
          </a:xfrm>
          <a:prstGeom prst="rect">
            <a:avLst/>
          </a:prstGeom>
          <a:noFill/>
          <a:ln w="9525">
            <a:noFill/>
            <a:miter lim="800000"/>
            <a:headEnd/>
            <a:tailEnd/>
          </a:ln>
        </p:spPr>
        <p:txBody>
          <a:bodyPr>
            <a:spAutoFit/>
          </a:bodyPr>
          <a:lstStyle/>
          <a:p>
            <a:pPr algn="ctr"/>
            <a:r>
              <a:rPr lang="es-ES" sz="1400" b="1"/>
              <a:t>MAC de las tarjetas de red </a:t>
            </a:r>
          </a:p>
          <a:p>
            <a:pPr algn="ctr"/>
            <a:r>
              <a:rPr lang="es-ES" sz="1400" b="1"/>
              <a:t>(NIC: Network Interface Card)</a:t>
            </a:r>
          </a:p>
        </p:txBody>
      </p:sp>
      <p:sp>
        <p:nvSpPr>
          <p:cNvPr id="1013799" name="Text Box 39"/>
          <p:cNvSpPr txBox="1">
            <a:spLocks noChangeArrowheads="1"/>
          </p:cNvSpPr>
          <p:nvPr/>
        </p:nvSpPr>
        <p:spPr bwMode="auto">
          <a:xfrm>
            <a:off x="428625" y="4584700"/>
            <a:ext cx="3500438" cy="738188"/>
          </a:xfrm>
          <a:prstGeom prst="rect">
            <a:avLst/>
          </a:prstGeom>
          <a:noFill/>
          <a:ln w="9525">
            <a:noFill/>
            <a:miter lim="800000"/>
            <a:headEnd/>
            <a:tailEnd/>
          </a:ln>
        </p:spPr>
        <p:txBody>
          <a:bodyPr>
            <a:spAutoFit/>
          </a:bodyPr>
          <a:lstStyle/>
          <a:p>
            <a:r>
              <a:rPr lang="es-ES" sz="1400" b="1"/>
              <a:t>2: Todas las NICs pasan la trama a su CPU para que la procese, pues es una trama broadcast</a:t>
            </a:r>
          </a:p>
        </p:txBody>
      </p:sp>
      <p:sp>
        <p:nvSpPr>
          <p:cNvPr id="114713" name="Text Box 66"/>
          <p:cNvSpPr txBox="1">
            <a:spLocks noChangeArrowheads="1"/>
          </p:cNvSpPr>
          <p:nvPr/>
        </p:nvSpPr>
        <p:spPr bwMode="auto">
          <a:xfrm>
            <a:off x="2752725" y="2809875"/>
            <a:ext cx="312738" cy="304800"/>
          </a:xfrm>
          <a:prstGeom prst="rect">
            <a:avLst/>
          </a:prstGeom>
          <a:noFill/>
          <a:ln w="25400">
            <a:noFill/>
            <a:miter lim="800000"/>
            <a:headEnd/>
            <a:tailEnd/>
          </a:ln>
        </p:spPr>
        <p:txBody>
          <a:bodyPr wrap="none">
            <a:spAutoFit/>
          </a:bodyPr>
          <a:lstStyle/>
          <a:p>
            <a:r>
              <a:rPr lang="es-ES" sz="1400" b="1"/>
              <a:t>A</a:t>
            </a:r>
          </a:p>
        </p:txBody>
      </p:sp>
      <p:sp>
        <p:nvSpPr>
          <p:cNvPr id="114714" name="Text Box 67"/>
          <p:cNvSpPr txBox="1">
            <a:spLocks noChangeArrowheads="1"/>
          </p:cNvSpPr>
          <p:nvPr/>
        </p:nvSpPr>
        <p:spPr bwMode="auto">
          <a:xfrm>
            <a:off x="4922838" y="2809875"/>
            <a:ext cx="312737" cy="304800"/>
          </a:xfrm>
          <a:prstGeom prst="rect">
            <a:avLst/>
          </a:prstGeom>
          <a:noFill/>
          <a:ln w="25400">
            <a:noFill/>
            <a:miter lim="800000"/>
            <a:headEnd/>
            <a:tailEnd/>
          </a:ln>
        </p:spPr>
        <p:txBody>
          <a:bodyPr wrap="none">
            <a:spAutoFit/>
          </a:bodyPr>
          <a:lstStyle/>
          <a:p>
            <a:r>
              <a:rPr lang="es-ES" sz="1400" b="1"/>
              <a:t>B</a:t>
            </a:r>
          </a:p>
        </p:txBody>
      </p:sp>
      <p:sp>
        <p:nvSpPr>
          <p:cNvPr id="1013829" name="Text Box 69"/>
          <p:cNvSpPr txBox="1">
            <a:spLocks noChangeArrowheads="1"/>
          </p:cNvSpPr>
          <p:nvPr/>
        </p:nvSpPr>
        <p:spPr bwMode="auto">
          <a:xfrm>
            <a:off x="5789613" y="4024313"/>
            <a:ext cx="2843212" cy="1169987"/>
          </a:xfrm>
          <a:prstGeom prst="rect">
            <a:avLst/>
          </a:prstGeom>
          <a:noFill/>
          <a:ln w="9525">
            <a:noFill/>
            <a:miter lim="800000"/>
            <a:headEnd/>
            <a:tailEnd/>
          </a:ln>
        </p:spPr>
        <p:txBody>
          <a:bodyPr>
            <a:spAutoFit/>
          </a:bodyPr>
          <a:lstStyle/>
          <a:p>
            <a:r>
              <a:rPr lang="es-ES" sz="1400" b="1"/>
              <a:t>Si en vez de un hub ponemos un switch la situación es idéntica pues el tráfico broadcast no es filtrado por los switches</a:t>
            </a:r>
          </a:p>
        </p:txBody>
      </p:sp>
      <p:sp>
        <p:nvSpPr>
          <p:cNvPr id="1013830" name="Line 70"/>
          <p:cNvSpPr>
            <a:spLocks noChangeShapeType="1"/>
          </p:cNvSpPr>
          <p:nvPr/>
        </p:nvSpPr>
        <p:spPr bwMode="auto">
          <a:xfrm flipH="1">
            <a:off x="5429250" y="4322763"/>
            <a:ext cx="360363" cy="0"/>
          </a:xfrm>
          <a:prstGeom prst="line">
            <a:avLst/>
          </a:prstGeom>
          <a:noFill/>
          <a:ln w="9525">
            <a:solidFill>
              <a:schemeClr val="tx1"/>
            </a:solidFill>
            <a:round/>
            <a:headEnd/>
            <a:tailEnd type="triangle" w="med" len="med"/>
          </a:ln>
        </p:spPr>
        <p:txBody>
          <a:bodyPr/>
          <a:lstStyle/>
          <a:p>
            <a:endParaRPr lang="es-ES"/>
          </a:p>
        </p:txBody>
      </p:sp>
      <p:sp>
        <p:nvSpPr>
          <p:cNvPr id="114717" name="Text Box 71"/>
          <p:cNvSpPr txBox="1">
            <a:spLocks noChangeArrowheads="1"/>
          </p:cNvSpPr>
          <p:nvPr/>
        </p:nvSpPr>
        <p:spPr bwMode="auto">
          <a:xfrm>
            <a:off x="4740275" y="4048125"/>
            <a:ext cx="401638" cy="227013"/>
          </a:xfrm>
          <a:prstGeom prst="rect">
            <a:avLst/>
          </a:prstGeom>
          <a:solidFill>
            <a:schemeClr val="bg1">
              <a:alpha val="67058"/>
            </a:schemeClr>
          </a:solidFill>
          <a:ln w="25400">
            <a:noFill/>
            <a:miter lim="800000"/>
            <a:headEnd/>
            <a:tailEnd/>
          </a:ln>
        </p:spPr>
        <p:txBody>
          <a:bodyPr wrap="none" lIns="36000" tIns="21600" rIns="36000" bIns="21600">
            <a:spAutoFit/>
          </a:bodyPr>
          <a:lstStyle/>
          <a:p>
            <a:r>
              <a:rPr lang="es-ES_tradnl" sz="1200" b="1"/>
              <a:t>HUB</a:t>
            </a:r>
            <a:endParaRPr lang="es-ES" sz="1200" b="1"/>
          </a:p>
        </p:txBody>
      </p:sp>
      <p:sp>
        <p:nvSpPr>
          <p:cNvPr id="114718" name="39 CuadroTexto"/>
          <p:cNvSpPr txBox="1">
            <a:spLocks noChangeArrowheads="1"/>
          </p:cNvSpPr>
          <p:nvPr/>
        </p:nvSpPr>
        <p:spPr bwMode="auto">
          <a:xfrm>
            <a:off x="2708275" y="2238375"/>
            <a:ext cx="323850" cy="184150"/>
          </a:xfrm>
          <a:prstGeom prst="rect">
            <a:avLst/>
          </a:prstGeom>
          <a:solidFill>
            <a:srgbClr val="FFFF00"/>
          </a:solidFill>
          <a:ln w="9525">
            <a:noFill/>
            <a:miter lim="800000"/>
            <a:headEnd/>
            <a:tailEnd/>
          </a:ln>
        </p:spPr>
        <p:txBody>
          <a:bodyPr wrap="none" lIns="0" tIns="0" rIns="0" bIns="0">
            <a:spAutoFit/>
          </a:bodyPr>
          <a:lstStyle/>
          <a:p>
            <a:r>
              <a:rPr lang="es-ES" sz="1200" b="1"/>
              <a:t>CPU</a:t>
            </a:r>
          </a:p>
        </p:txBody>
      </p:sp>
      <p:sp>
        <p:nvSpPr>
          <p:cNvPr id="114719" name="40 CuadroTexto"/>
          <p:cNvSpPr txBox="1">
            <a:spLocks noChangeArrowheads="1"/>
          </p:cNvSpPr>
          <p:nvPr/>
        </p:nvSpPr>
        <p:spPr bwMode="auto">
          <a:xfrm>
            <a:off x="4786313" y="2238375"/>
            <a:ext cx="323850" cy="184150"/>
          </a:xfrm>
          <a:prstGeom prst="rect">
            <a:avLst/>
          </a:prstGeom>
          <a:solidFill>
            <a:srgbClr val="FFFF00"/>
          </a:solidFill>
          <a:ln w="9525">
            <a:noFill/>
            <a:miter lim="800000"/>
            <a:headEnd/>
            <a:tailEnd/>
          </a:ln>
        </p:spPr>
        <p:txBody>
          <a:bodyPr wrap="none" lIns="0" tIns="0" rIns="0" bIns="0">
            <a:spAutoFit/>
          </a:bodyPr>
          <a:lstStyle/>
          <a:p>
            <a:r>
              <a:rPr lang="es-ES" sz="1200" b="1"/>
              <a:t>CPU</a:t>
            </a:r>
          </a:p>
        </p:txBody>
      </p:sp>
      <p:sp>
        <p:nvSpPr>
          <p:cNvPr id="45" name="Text Box 39"/>
          <p:cNvSpPr txBox="1">
            <a:spLocks noChangeArrowheads="1"/>
          </p:cNvSpPr>
          <p:nvPr/>
        </p:nvSpPr>
        <p:spPr bwMode="auto">
          <a:xfrm>
            <a:off x="428625" y="4000500"/>
            <a:ext cx="3500438" cy="523875"/>
          </a:xfrm>
          <a:prstGeom prst="rect">
            <a:avLst/>
          </a:prstGeom>
          <a:noFill/>
          <a:ln w="9525">
            <a:noFill/>
            <a:miter lim="800000"/>
            <a:headEnd/>
            <a:tailEnd/>
          </a:ln>
        </p:spPr>
        <p:txBody>
          <a:bodyPr>
            <a:spAutoFit/>
          </a:bodyPr>
          <a:lstStyle/>
          <a:p>
            <a:r>
              <a:rPr lang="es-ES" sz="1400" b="1"/>
              <a:t>1: El hub copia y reenvía la trama a los tres hosts.</a:t>
            </a:r>
          </a:p>
        </p:txBody>
      </p:sp>
      <p:grpSp>
        <p:nvGrpSpPr>
          <p:cNvPr id="2" name="Group 58"/>
          <p:cNvGrpSpPr>
            <a:grpSpLocks/>
          </p:cNvGrpSpPr>
          <p:nvPr/>
        </p:nvGrpSpPr>
        <p:grpSpPr bwMode="auto">
          <a:xfrm>
            <a:off x="4708525" y="6072188"/>
            <a:ext cx="376238" cy="276225"/>
            <a:chOff x="3527" y="1130"/>
            <a:chExt cx="237" cy="174"/>
          </a:xfrm>
        </p:grpSpPr>
        <p:sp>
          <p:nvSpPr>
            <p:cNvPr id="114728" name="Rectangle 28"/>
            <p:cNvSpPr>
              <a:spLocks noChangeArrowheads="1"/>
            </p:cNvSpPr>
            <p:nvPr/>
          </p:nvSpPr>
          <p:spPr bwMode="auto">
            <a:xfrm>
              <a:off x="3572" y="1168"/>
              <a:ext cx="192" cy="96"/>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14729" name="Text Box 29"/>
            <p:cNvSpPr txBox="1">
              <a:spLocks noChangeArrowheads="1"/>
            </p:cNvSpPr>
            <p:nvPr/>
          </p:nvSpPr>
          <p:spPr bwMode="auto">
            <a:xfrm>
              <a:off x="3527" y="1130"/>
              <a:ext cx="186" cy="174"/>
            </a:xfrm>
            <a:prstGeom prst="rect">
              <a:avLst/>
            </a:prstGeom>
            <a:noFill/>
            <a:ln w="9525">
              <a:noFill/>
              <a:miter lim="800000"/>
              <a:headEnd/>
              <a:tailEnd/>
            </a:ln>
          </p:spPr>
          <p:txBody>
            <a:bodyPr wrap="none">
              <a:spAutoFit/>
            </a:bodyPr>
            <a:lstStyle/>
            <a:p>
              <a:r>
                <a:rPr lang="es-ES" sz="1200" b="1"/>
                <a:t>B</a:t>
              </a:r>
            </a:p>
          </p:txBody>
        </p:sp>
      </p:grpSp>
      <p:grpSp>
        <p:nvGrpSpPr>
          <p:cNvPr id="3" name="Group 59"/>
          <p:cNvGrpSpPr>
            <a:grpSpLocks/>
          </p:cNvGrpSpPr>
          <p:nvPr/>
        </p:nvGrpSpPr>
        <p:grpSpPr bwMode="auto">
          <a:xfrm>
            <a:off x="4714875" y="4367213"/>
            <a:ext cx="376238" cy="276225"/>
            <a:chOff x="3527" y="1130"/>
            <a:chExt cx="237" cy="174"/>
          </a:xfrm>
        </p:grpSpPr>
        <p:sp>
          <p:nvSpPr>
            <p:cNvPr id="114726" name="Rectangle 60"/>
            <p:cNvSpPr>
              <a:spLocks noChangeArrowheads="1"/>
            </p:cNvSpPr>
            <p:nvPr/>
          </p:nvSpPr>
          <p:spPr bwMode="auto">
            <a:xfrm>
              <a:off x="3572" y="1168"/>
              <a:ext cx="192" cy="96"/>
            </a:xfrm>
            <a:prstGeom prst="rect">
              <a:avLst/>
            </a:prstGeom>
            <a:solidFill>
              <a:srgbClr val="FF0000"/>
            </a:solidFill>
            <a:ln w="9525">
              <a:solidFill>
                <a:schemeClr val="tx1"/>
              </a:solidFill>
              <a:miter lim="800000"/>
              <a:headEnd/>
              <a:tailEnd/>
            </a:ln>
          </p:spPr>
          <p:txBody>
            <a:bodyPr wrap="none" anchor="ctr"/>
            <a:lstStyle/>
            <a:p>
              <a:endParaRPr lang="es-ES">
                <a:solidFill>
                  <a:srgbClr val="FF0000"/>
                </a:solidFill>
              </a:endParaRPr>
            </a:p>
          </p:txBody>
        </p:sp>
        <p:sp>
          <p:nvSpPr>
            <p:cNvPr id="114727" name="Text Box 61"/>
            <p:cNvSpPr txBox="1">
              <a:spLocks noChangeArrowheads="1"/>
            </p:cNvSpPr>
            <p:nvPr/>
          </p:nvSpPr>
          <p:spPr bwMode="auto">
            <a:xfrm>
              <a:off x="3527" y="1130"/>
              <a:ext cx="186" cy="174"/>
            </a:xfrm>
            <a:prstGeom prst="rect">
              <a:avLst/>
            </a:prstGeom>
            <a:noFill/>
            <a:ln w="9525">
              <a:noFill/>
              <a:miter lim="800000"/>
              <a:headEnd/>
              <a:tailEnd/>
            </a:ln>
          </p:spPr>
          <p:txBody>
            <a:bodyPr wrap="none">
              <a:spAutoFit/>
            </a:bodyPr>
            <a:lstStyle/>
            <a:p>
              <a:r>
                <a:rPr lang="es-ES" sz="1200" b="1"/>
                <a:t>B</a:t>
              </a:r>
            </a:p>
          </p:txBody>
        </p:sp>
      </p:grpSp>
      <p:grpSp>
        <p:nvGrpSpPr>
          <p:cNvPr id="4" name="Group 62"/>
          <p:cNvGrpSpPr>
            <a:grpSpLocks/>
          </p:cNvGrpSpPr>
          <p:nvPr/>
        </p:nvGrpSpPr>
        <p:grpSpPr bwMode="auto">
          <a:xfrm>
            <a:off x="4695825" y="4367213"/>
            <a:ext cx="376238" cy="276225"/>
            <a:chOff x="3527" y="1181"/>
            <a:chExt cx="237" cy="174"/>
          </a:xfrm>
        </p:grpSpPr>
        <p:sp>
          <p:nvSpPr>
            <p:cNvPr id="114724" name="Rectangle 63"/>
            <p:cNvSpPr>
              <a:spLocks noChangeArrowheads="1"/>
            </p:cNvSpPr>
            <p:nvPr/>
          </p:nvSpPr>
          <p:spPr bwMode="auto">
            <a:xfrm>
              <a:off x="3572" y="1214"/>
              <a:ext cx="192" cy="96"/>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14725" name="Text Box 64"/>
            <p:cNvSpPr txBox="1">
              <a:spLocks noChangeArrowheads="1"/>
            </p:cNvSpPr>
            <p:nvPr/>
          </p:nvSpPr>
          <p:spPr bwMode="auto">
            <a:xfrm>
              <a:off x="3527" y="1181"/>
              <a:ext cx="186" cy="174"/>
            </a:xfrm>
            <a:prstGeom prst="rect">
              <a:avLst/>
            </a:prstGeom>
            <a:noFill/>
            <a:ln w="9525">
              <a:noFill/>
              <a:miter lim="800000"/>
              <a:headEnd/>
              <a:tailEnd/>
            </a:ln>
          </p:spPr>
          <p:txBody>
            <a:bodyPr wrap="none">
              <a:spAutoFit/>
            </a:bodyPr>
            <a:lstStyle/>
            <a:p>
              <a:r>
                <a:rPr lang="es-ES" sz="1200" b="1"/>
                <a:t>B</a:t>
              </a: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66667E-6 -4.07407E-6 L -0.00504 -0.2375 " pathEditMode="relative" rAng="0" ptsTypes="AA">
                                      <p:cBhvr>
                                        <p:cTn id="15" dur="2000" fill="hold"/>
                                        <p:tgtEl>
                                          <p:spTgt spid="2"/>
                                        </p:tgtEl>
                                        <p:attrNameLst>
                                          <p:attrName>ppt_x</p:attrName>
                                          <p:attrName>ppt_y</p:attrName>
                                        </p:attrNameLst>
                                      </p:cBhvr>
                                      <p:rCtr x="-300" y="-11900"/>
                                    </p:animMotion>
                                  </p:childTnLst>
                                </p:cTn>
                              </p:par>
                            </p:childTnLst>
                          </p:cTn>
                        </p:par>
                        <p:par>
                          <p:cTn id="16" fill="hold">
                            <p:stCondLst>
                              <p:cond delay="2000"/>
                            </p:stCondLst>
                            <p:childTnLst>
                              <p:par>
                                <p:cTn id="17" presetID="1" presetClass="entr" presetSubtype="0" fill="hold" grpId="1" nodeType="afterEffect">
                                  <p:stCondLst>
                                    <p:cond delay="0"/>
                                  </p:stCondLst>
                                  <p:childTnLst>
                                    <p:set>
                                      <p:cBhvr>
                                        <p:cTn id="18" dur="1" fill="hold">
                                          <p:stCondLst>
                                            <p:cond delay="0"/>
                                          </p:stCondLst>
                                        </p:cTn>
                                        <p:tgtEl>
                                          <p:spTgt spid="101379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1000"/>
                                  </p:stCondLst>
                                  <p:childTnLst>
                                    <p:set>
                                      <p:cBhvr>
                                        <p:cTn id="27" dur="1" fill="hold">
                                          <p:stCondLst>
                                            <p:cond delay="0"/>
                                          </p:stCondLst>
                                        </p:cTn>
                                        <p:tgtEl>
                                          <p:spTgt spid="45"/>
                                        </p:tgtEl>
                                        <p:attrNameLst>
                                          <p:attrName>style.visibility</p:attrName>
                                        </p:attrNameLst>
                                      </p:cBhvr>
                                      <p:to>
                                        <p:strVal val="visible"/>
                                      </p:to>
                                    </p:set>
                                  </p:childTnLst>
                                </p:cTn>
                              </p:par>
                            </p:childTnLst>
                          </p:cTn>
                        </p:par>
                        <p:par>
                          <p:cTn id="28" fill="hold">
                            <p:stCondLst>
                              <p:cond delay="3000"/>
                            </p:stCondLst>
                            <p:childTnLst>
                              <p:par>
                                <p:cTn id="29" presetID="42" presetClass="path" presetSubtype="0" accel="50000" decel="50000" fill="hold" nodeType="afterEffect">
                                  <p:stCondLst>
                                    <p:cond delay="1000"/>
                                  </p:stCondLst>
                                  <p:childTnLst>
                                    <p:animMotion origin="layout" path="M 2.22222E-6 1.85185E-6 L 0.21493 -0.27616 " pathEditMode="relative" rAng="0" ptsTypes="AA">
                                      <p:cBhvr>
                                        <p:cTn id="30" dur="2000" fill="hold"/>
                                        <p:tgtEl>
                                          <p:spTgt spid="3"/>
                                        </p:tgtEl>
                                        <p:attrNameLst>
                                          <p:attrName>ppt_x</p:attrName>
                                          <p:attrName>ppt_y</p:attrName>
                                        </p:attrNameLst>
                                      </p:cBhvr>
                                      <p:rCtr x="10700" y="-13800"/>
                                    </p:animMotion>
                                  </p:childTnLst>
                                </p:cTn>
                              </p:par>
                              <p:par>
                                <p:cTn id="31" presetID="0" presetClass="path" presetSubtype="0" accel="50000" decel="50000" fill="hold" nodeType="withEffect">
                                  <p:stCondLst>
                                    <p:cond delay="1000"/>
                                  </p:stCondLst>
                                  <p:childTnLst>
                                    <p:animMotion origin="layout" path="M -0.00156 0.00601 L -0.20295 -0.26644 " pathEditMode="relative" rAng="0" ptsTypes="AA">
                                      <p:cBhvr>
                                        <p:cTn id="32" dur="2000" fill="hold"/>
                                        <p:tgtEl>
                                          <p:spTgt spid="4"/>
                                        </p:tgtEl>
                                        <p:attrNameLst>
                                          <p:attrName>ppt_x</p:attrName>
                                          <p:attrName>ppt_y</p:attrName>
                                        </p:attrNameLst>
                                      </p:cBhvr>
                                      <p:rCtr x="-10100" y="-13600"/>
                                    </p:animMotion>
                                  </p:childTnLst>
                                </p:cTn>
                              </p:par>
                              <p:par>
                                <p:cTn id="33" presetID="49" presetClass="path" presetSubtype="0" accel="50000" decel="50000" fill="hold" nodeType="withEffect">
                                  <p:stCondLst>
                                    <p:cond delay="1000"/>
                                  </p:stCondLst>
                                  <p:childTnLst>
                                    <p:animMotion origin="layout" path="M -0.00087 -0.24399 L 0.00417 -0.51227 " pathEditMode="relative" rAng="0" ptsTypes="AA">
                                      <p:cBhvr>
                                        <p:cTn id="34" dur="2000" fill="hold"/>
                                        <p:tgtEl>
                                          <p:spTgt spid="2"/>
                                        </p:tgtEl>
                                        <p:attrNameLst>
                                          <p:attrName>ppt_x</p:attrName>
                                          <p:attrName>ppt_y</p:attrName>
                                        </p:attrNameLst>
                                      </p:cBhvr>
                                      <p:rCtr x="200" y="-1340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13799"/>
                                        </p:tgtEl>
                                        <p:attrNameLst>
                                          <p:attrName>style.visibility</p:attrName>
                                        </p:attrNameLst>
                                      </p:cBhvr>
                                      <p:to>
                                        <p:strVal val="visible"/>
                                      </p:to>
                                    </p:set>
                                  </p:childTnLst>
                                </p:cTn>
                              </p:par>
                            </p:childTnLst>
                          </p:cTn>
                        </p:par>
                        <p:par>
                          <p:cTn id="39" fill="hold">
                            <p:stCondLst>
                              <p:cond delay="0"/>
                            </p:stCondLst>
                            <p:childTnLst>
                              <p:par>
                                <p:cTn id="40" presetID="0" presetClass="path" presetSubtype="0" accel="50000" decel="50000" fill="hold" nodeType="afterEffect">
                                  <p:stCondLst>
                                    <p:cond delay="1000"/>
                                  </p:stCondLst>
                                  <p:childTnLst>
                                    <p:animMotion origin="layout" path="M 0.21493 -0.27615 L 0.22395 -0.325 " pathEditMode="relative" rAng="0" ptsTypes="AA">
                                      <p:cBhvr>
                                        <p:cTn id="41" dur="2000" fill="hold"/>
                                        <p:tgtEl>
                                          <p:spTgt spid="3"/>
                                        </p:tgtEl>
                                        <p:attrNameLst>
                                          <p:attrName>ppt_x</p:attrName>
                                          <p:attrName>ppt_y</p:attrName>
                                        </p:attrNameLst>
                                      </p:cBhvr>
                                      <p:rCtr x="500" y="-2500"/>
                                    </p:animMotion>
                                  </p:childTnLst>
                                </p:cTn>
                              </p:par>
                              <p:par>
                                <p:cTn id="42" presetID="0" presetClass="path" presetSubtype="0" accel="50000" decel="50000" fill="hold" nodeType="withEffect">
                                  <p:stCondLst>
                                    <p:cond delay="1000"/>
                                  </p:stCondLst>
                                  <p:childTnLst>
                                    <p:animMotion origin="layout" path="M -0.20296 -0.26643 L -0.22257 -0.31898 " pathEditMode="relative" rAng="0" ptsTypes="AA">
                                      <p:cBhvr>
                                        <p:cTn id="43" dur="2000" fill="hold"/>
                                        <p:tgtEl>
                                          <p:spTgt spid="4"/>
                                        </p:tgtEl>
                                        <p:attrNameLst>
                                          <p:attrName>ppt_x</p:attrName>
                                          <p:attrName>ppt_y</p:attrName>
                                        </p:attrNameLst>
                                      </p:cBhvr>
                                      <p:rCtr x="-1000" y="-2600"/>
                                    </p:animMotion>
                                  </p:childTnLst>
                                </p:cTn>
                              </p:par>
                              <p:par>
                                <p:cTn id="44" presetID="0" presetClass="path" presetSubtype="0" accel="50000" decel="50000" fill="hold" nodeType="withEffect">
                                  <p:stCondLst>
                                    <p:cond delay="1000"/>
                                  </p:stCondLst>
                                  <p:childTnLst>
                                    <p:animMotion origin="layout" path="M 0.00417 -0.51227 L 0.00417 -0.56459 " pathEditMode="relative" ptsTypes="AA">
                                      <p:cBhvr>
                                        <p:cTn id="45" dur="2000" fill="hold"/>
                                        <p:tgtEl>
                                          <p:spTgt spid="2"/>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1383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13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1" grpId="0" animBg="1"/>
      <p:bldP spid="1013791" grpId="1" animBg="1"/>
      <p:bldP spid="1013792" grpId="0"/>
      <p:bldP spid="1013799" grpId="0"/>
      <p:bldP spid="1013829" grpId="0"/>
      <p:bldP spid="1013830" grpId="0" animBg="1"/>
      <p:bldP spid="4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260350"/>
            <a:ext cx="7772400" cy="874713"/>
          </a:xfrm>
        </p:spPr>
        <p:txBody>
          <a:bodyPr/>
          <a:lstStyle/>
          <a:p>
            <a:pPr eaLnBrk="1" hangingPunct="1"/>
            <a:r>
              <a:rPr lang="es-ES" smtClean="0"/>
              <a:t>Tráfico broadcast en la LAN</a:t>
            </a:r>
          </a:p>
        </p:txBody>
      </p:sp>
      <p:sp>
        <p:nvSpPr>
          <p:cNvPr id="115715" name="Rectangle 3"/>
          <p:cNvSpPr>
            <a:spLocks noGrp="1" noChangeArrowheads="1"/>
          </p:cNvSpPr>
          <p:nvPr>
            <p:ph type="body" idx="1"/>
          </p:nvPr>
        </p:nvSpPr>
        <p:spPr>
          <a:xfrm>
            <a:off x="685800" y="1317625"/>
            <a:ext cx="7772400" cy="4968875"/>
          </a:xfrm>
        </p:spPr>
        <p:txBody>
          <a:bodyPr/>
          <a:lstStyle/>
          <a:p>
            <a:pPr eaLnBrk="1" hangingPunct="1"/>
            <a:r>
              <a:rPr lang="es-ES" sz="2000" dirty="0" smtClean="0"/>
              <a:t>En cualquier LAN hay normalmente diversos protocolos que necesitan enviar regularmente mensajes </a:t>
            </a:r>
            <a:r>
              <a:rPr lang="es-ES" sz="2000" dirty="0" err="1" smtClean="0"/>
              <a:t>broadcast</a:t>
            </a:r>
            <a:r>
              <a:rPr lang="es-ES" sz="2000" dirty="0" smtClean="0"/>
              <a:t>. </a:t>
            </a:r>
          </a:p>
          <a:p>
            <a:pPr eaLnBrk="1" hangingPunct="1"/>
            <a:r>
              <a:rPr lang="es-ES" sz="2000" dirty="0" smtClean="0"/>
              <a:t>Dados unos protocolos y servicios en una LAN la cantidad de tráfico </a:t>
            </a:r>
            <a:r>
              <a:rPr lang="es-ES" sz="2000" dirty="0" err="1" smtClean="0"/>
              <a:t>broadcast</a:t>
            </a:r>
            <a:r>
              <a:rPr lang="es-ES" sz="2000" dirty="0" smtClean="0"/>
              <a:t> suele ser proporcional al número de equipos</a:t>
            </a:r>
          </a:p>
          <a:p>
            <a:pPr eaLnBrk="1" hangingPunct="1"/>
            <a:r>
              <a:rPr lang="es-ES" sz="2000" dirty="0" smtClean="0"/>
              <a:t>Cuando la LAN crece el tráfico </a:t>
            </a:r>
            <a:r>
              <a:rPr lang="es-ES" sz="2000" dirty="0" err="1" smtClean="0"/>
              <a:t>broadcast</a:t>
            </a:r>
            <a:r>
              <a:rPr lang="es-ES" sz="2000" dirty="0" smtClean="0"/>
              <a:t> aumenta y puede degradar de forma apreciable el rendimiento de los ordenadores conectados</a:t>
            </a:r>
          </a:p>
          <a:p>
            <a:pPr eaLnBrk="1" hangingPunct="1"/>
            <a:r>
              <a:rPr lang="es-ES" sz="2000" dirty="0" smtClean="0"/>
              <a:t>Cuando el tráfico </a:t>
            </a:r>
            <a:r>
              <a:rPr lang="es-ES" sz="2000" dirty="0" err="1" smtClean="0"/>
              <a:t>broadcast</a:t>
            </a:r>
            <a:r>
              <a:rPr lang="es-ES" sz="2000" dirty="0" smtClean="0"/>
              <a:t> en una LAN supera de media los 50-100 </a:t>
            </a:r>
            <a:r>
              <a:rPr lang="es-ES" sz="2000" dirty="0" err="1" smtClean="0"/>
              <a:t>pps</a:t>
            </a:r>
            <a:r>
              <a:rPr lang="es-ES" sz="2000" dirty="0" smtClean="0"/>
              <a:t> debería investigarse su origen, ya que o bien:</a:t>
            </a:r>
          </a:p>
          <a:p>
            <a:pPr lvl="1" eaLnBrk="1" hangingPunct="1"/>
            <a:r>
              <a:rPr lang="es-ES" sz="2000" dirty="0" smtClean="0"/>
              <a:t>Hay un número excesivo de ordenadores en esa LAN, o</a:t>
            </a:r>
          </a:p>
          <a:p>
            <a:pPr lvl="1" eaLnBrk="1" hangingPunct="1"/>
            <a:r>
              <a:rPr lang="es-ES" sz="2000" dirty="0" smtClean="0"/>
              <a:t>Se está utilizando algún protocolo muy ‘charlatán’ (que hace muchos envíos </a:t>
            </a:r>
            <a:r>
              <a:rPr lang="es-ES" sz="2000" dirty="0" err="1" smtClean="0"/>
              <a:t>broadcast</a:t>
            </a:r>
            <a:r>
              <a:rPr lang="es-ES" sz="2000" dirty="0" smtClean="0"/>
              <a:t>), o</a:t>
            </a:r>
          </a:p>
          <a:p>
            <a:pPr lvl="1" eaLnBrk="1" hangingPunct="1"/>
            <a:r>
              <a:rPr lang="es-ES" sz="2000" dirty="0" smtClean="0"/>
              <a:t>Hay algún problema en la red (por ejemplo un ordenador infectado por virus)</a:t>
            </a:r>
          </a:p>
        </p:txBody>
      </p:sp>
    </p:spTree>
  </p:cSld>
  <p:clrMapOvr>
    <a:masterClrMapping/>
  </p:clrMapOvr>
  <p:transition>
    <p:pull dir="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Título"/>
          <p:cNvSpPr>
            <a:spLocks noGrp="1"/>
          </p:cNvSpPr>
          <p:nvPr>
            <p:ph type="title"/>
          </p:nvPr>
        </p:nvSpPr>
        <p:spPr>
          <a:xfrm>
            <a:off x="685800" y="269776"/>
            <a:ext cx="7772400" cy="1143000"/>
          </a:xfrm>
        </p:spPr>
        <p:txBody>
          <a:bodyPr/>
          <a:lstStyle/>
          <a:p>
            <a:r>
              <a:rPr lang="es-ES" sz="3600" dirty="0" smtClean="0"/>
              <a:t>Efecto del número de hosts en el tráfico </a:t>
            </a:r>
            <a:r>
              <a:rPr lang="es-ES" sz="3600" dirty="0" err="1" smtClean="0"/>
              <a:t>broadcast</a:t>
            </a:r>
            <a:endParaRPr lang="es-ES" sz="3600" dirty="0" smtClean="0"/>
          </a:p>
        </p:txBody>
      </p:sp>
      <p:sp>
        <p:nvSpPr>
          <p:cNvPr id="116739" name="2 Marcador de contenido"/>
          <p:cNvSpPr>
            <a:spLocks noGrp="1"/>
          </p:cNvSpPr>
          <p:nvPr>
            <p:ph idx="1"/>
          </p:nvPr>
        </p:nvSpPr>
        <p:spPr>
          <a:xfrm>
            <a:off x="685800" y="1488232"/>
            <a:ext cx="7772400" cy="4114800"/>
          </a:xfrm>
        </p:spPr>
        <p:txBody>
          <a:bodyPr/>
          <a:lstStyle/>
          <a:p>
            <a:r>
              <a:rPr lang="es-ES" sz="2200" dirty="0" smtClean="0"/>
              <a:t>Supongamos que en una LAN con 100 ordenadores hay una media de 100 </a:t>
            </a:r>
            <a:r>
              <a:rPr lang="es-ES" sz="2200" dirty="0" err="1" smtClean="0"/>
              <a:t>pps</a:t>
            </a:r>
            <a:r>
              <a:rPr lang="es-ES" sz="2200" dirty="0" smtClean="0"/>
              <a:t> </a:t>
            </a:r>
            <a:r>
              <a:rPr lang="es-ES" sz="2200" dirty="0" err="1" smtClean="0"/>
              <a:t>broadcast</a:t>
            </a:r>
            <a:r>
              <a:rPr lang="es-ES" sz="2200" dirty="0" smtClean="0"/>
              <a:t> (1pps por ordenador), y que esto consume el 0,2% de la CPU de cada ordenador</a:t>
            </a:r>
          </a:p>
          <a:p>
            <a:r>
              <a:rPr lang="es-ES" sz="2200" dirty="0" smtClean="0"/>
              <a:t>Si la LAN crece a 1000 ordenadores y se mantienen los mismos protocolos y servicios tendremos 1000 </a:t>
            </a:r>
            <a:r>
              <a:rPr lang="es-ES" sz="2200" dirty="0" err="1" smtClean="0"/>
              <a:t>pps</a:t>
            </a:r>
            <a:r>
              <a:rPr lang="es-ES" sz="2200" dirty="0" smtClean="0"/>
              <a:t> de </a:t>
            </a:r>
            <a:r>
              <a:rPr lang="es-ES" sz="2200" dirty="0" err="1" smtClean="0"/>
              <a:t>broadcast</a:t>
            </a:r>
            <a:r>
              <a:rPr lang="es-ES" sz="2200" dirty="0" smtClean="0"/>
              <a:t>, con un consumo de CPU del 2% en cada uno de los ordenadores</a:t>
            </a:r>
          </a:p>
          <a:p>
            <a:r>
              <a:rPr lang="es-ES" sz="2200" dirty="0" smtClean="0"/>
              <a:t>Si en vez de eso creamos 10 </a:t>
            </a:r>
            <a:r>
              <a:rPr lang="es-ES" sz="2200" dirty="0" err="1" smtClean="0"/>
              <a:t>LANs</a:t>
            </a:r>
            <a:r>
              <a:rPr lang="es-ES" sz="2200" dirty="0" smtClean="0"/>
              <a:t>, cada una con 100 ordenadores, mantendremos el consumo de CPU en el 0,2%</a:t>
            </a:r>
          </a:p>
          <a:p>
            <a:pPr eaLnBrk="1" hangingPunct="1"/>
            <a:r>
              <a:rPr lang="es-ES" sz="2200" dirty="0" smtClean="0"/>
              <a:t>La solución es hacer </a:t>
            </a:r>
            <a:r>
              <a:rPr lang="es-ES" sz="2200" dirty="0" err="1" smtClean="0"/>
              <a:t>LANs</a:t>
            </a:r>
            <a:r>
              <a:rPr lang="es-ES" sz="2200" dirty="0" smtClean="0"/>
              <a:t> pequeñas y conectarlas a nivel de red con </a:t>
            </a:r>
            <a:r>
              <a:rPr lang="es-ES" sz="2200" dirty="0" err="1" smtClean="0"/>
              <a:t>routers</a:t>
            </a:r>
            <a:endParaRPr lang="es-ES" sz="2200" dirty="0" smtClean="0"/>
          </a:p>
          <a:p>
            <a:pPr eaLnBrk="1" hangingPunct="1"/>
            <a:r>
              <a:rPr lang="es-ES" sz="2200" dirty="0" smtClean="0"/>
              <a:t>Las recomendaciones oscilan entre </a:t>
            </a:r>
            <a:r>
              <a:rPr lang="es-ES" sz="2200" b="1" dirty="0" smtClean="0"/>
              <a:t>256 y 1024 equipos por LAN como máximo</a:t>
            </a:r>
            <a:r>
              <a:rPr lang="es-ES" sz="2200" dirty="0" smtClean="0"/>
              <a:t>, aunque esto depende mucho de los protocolos y servicios utilizados </a:t>
            </a:r>
          </a:p>
          <a:p>
            <a:endParaRPr lang="es-ES" sz="2200" dirty="0" smtClean="0"/>
          </a:p>
        </p:txBody>
      </p:sp>
    </p:spTree>
  </p:cSld>
  <p:clrMapOvr>
    <a:masterClrMapping/>
  </p:clrMapOvr>
  <p:transition>
    <p:pull dir="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29" name="Oval 1041"/>
          <p:cNvSpPr>
            <a:spLocks noChangeArrowheads="1"/>
          </p:cNvSpPr>
          <p:nvPr/>
        </p:nvSpPr>
        <p:spPr bwMode="auto">
          <a:xfrm>
            <a:off x="6858446" y="1502023"/>
            <a:ext cx="1184275" cy="1160462"/>
          </a:xfrm>
          <a:prstGeom prst="ellipse">
            <a:avLst/>
          </a:prstGeom>
          <a:solidFill>
            <a:srgbClr val="FFF9E6"/>
          </a:solidFill>
          <a:ln w="12700">
            <a:solidFill>
              <a:schemeClr val="tx1"/>
            </a:solidFill>
            <a:round/>
            <a:headEnd/>
            <a:tailEnd/>
          </a:ln>
          <a:effectLst>
            <a:outerShdw dist="17961" dir="2700000" algn="ctr" rotWithShape="0">
              <a:schemeClr val="tx1"/>
            </a:outerShdw>
          </a:effectLst>
        </p:spPr>
        <p:txBody>
          <a:bodyPr wrap="none" anchor="ctr"/>
          <a:lstStyle/>
          <a:p>
            <a:pPr>
              <a:defRPr/>
            </a:pPr>
            <a:endParaRPr lang="es-ES"/>
          </a:p>
        </p:txBody>
      </p:sp>
      <p:sp>
        <p:nvSpPr>
          <p:cNvPr id="704553" name="Oval 1065"/>
          <p:cNvSpPr>
            <a:spLocks noChangeArrowheads="1"/>
          </p:cNvSpPr>
          <p:nvPr/>
        </p:nvSpPr>
        <p:spPr bwMode="auto">
          <a:xfrm>
            <a:off x="6813550" y="4151313"/>
            <a:ext cx="1184275" cy="1155700"/>
          </a:xfrm>
          <a:prstGeom prst="ellipse">
            <a:avLst/>
          </a:prstGeom>
          <a:solidFill>
            <a:srgbClr val="FFF9E6"/>
          </a:solidFill>
          <a:ln w="12700">
            <a:solidFill>
              <a:schemeClr val="tx1"/>
            </a:solidFill>
            <a:round/>
            <a:headEnd/>
            <a:tailEnd/>
          </a:ln>
          <a:effectLst>
            <a:outerShdw dist="17961" dir="2700000" algn="ctr" rotWithShape="0">
              <a:schemeClr val="tx1"/>
            </a:outerShdw>
          </a:effectLst>
        </p:spPr>
        <p:txBody>
          <a:bodyPr wrap="none" anchor="ctr"/>
          <a:lstStyle/>
          <a:p>
            <a:pPr>
              <a:defRPr/>
            </a:pPr>
            <a:endParaRPr lang="es-ES"/>
          </a:p>
        </p:txBody>
      </p:sp>
      <p:sp>
        <p:nvSpPr>
          <p:cNvPr id="117764" name="Line 1121"/>
          <p:cNvSpPr>
            <a:spLocks noChangeShapeType="1"/>
          </p:cNvSpPr>
          <p:nvPr/>
        </p:nvSpPr>
        <p:spPr bwMode="auto">
          <a:xfrm flipV="1">
            <a:off x="4787900" y="4797425"/>
            <a:ext cx="2592388" cy="719138"/>
          </a:xfrm>
          <a:prstGeom prst="line">
            <a:avLst/>
          </a:prstGeom>
          <a:noFill/>
          <a:ln w="25400">
            <a:solidFill>
              <a:schemeClr val="accent2"/>
            </a:solidFill>
            <a:round/>
            <a:headEnd/>
            <a:tailEnd/>
          </a:ln>
        </p:spPr>
        <p:txBody>
          <a:bodyPr/>
          <a:lstStyle/>
          <a:p>
            <a:endParaRPr lang="es-ES"/>
          </a:p>
        </p:txBody>
      </p:sp>
      <p:sp>
        <p:nvSpPr>
          <p:cNvPr id="117765" name="Line 1122"/>
          <p:cNvSpPr>
            <a:spLocks noChangeShapeType="1"/>
          </p:cNvSpPr>
          <p:nvPr/>
        </p:nvSpPr>
        <p:spPr bwMode="auto">
          <a:xfrm flipV="1">
            <a:off x="3250058" y="2206873"/>
            <a:ext cx="4176713" cy="865187"/>
          </a:xfrm>
          <a:prstGeom prst="line">
            <a:avLst/>
          </a:prstGeom>
          <a:noFill/>
          <a:ln w="25400">
            <a:solidFill>
              <a:schemeClr val="accent2"/>
            </a:solidFill>
            <a:round/>
            <a:headEnd/>
            <a:tailEnd/>
          </a:ln>
        </p:spPr>
        <p:txBody>
          <a:bodyPr/>
          <a:lstStyle/>
          <a:p>
            <a:endParaRPr lang="es-ES"/>
          </a:p>
        </p:txBody>
      </p:sp>
      <p:sp>
        <p:nvSpPr>
          <p:cNvPr id="117766" name="Line 1057"/>
          <p:cNvSpPr>
            <a:spLocks noChangeShapeType="1"/>
          </p:cNvSpPr>
          <p:nvPr/>
        </p:nvSpPr>
        <p:spPr bwMode="auto">
          <a:xfrm flipH="1" flipV="1">
            <a:off x="1835150" y="5516563"/>
            <a:ext cx="2808288" cy="33337"/>
          </a:xfrm>
          <a:prstGeom prst="line">
            <a:avLst/>
          </a:prstGeom>
          <a:noFill/>
          <a:ln w="25400">
            <a:solidFill>
              <a:schemeClr val="accent2"/>
            </a:solidFill>
            <a:round/>
            <a:headEnd type="none" w="sm" len="sm"/>
            <a:tailEnd type="none" w="sm" len="sm"/>
          </a:ln>
        </p:spPr>
        <p:txBody>
          <a:bodyPr/>
          <a:lstStyle/>
          <a:p>
            <a:endParaRPr lang="es-ES"/>
          </a:p>
        </p:txBody>
      </p:sp>
      <p:sp>
        <p:nvSpPr>
          <p:cNvPr id="117767" name="Line 1115"/>
          <p:cNvSpPr>
            <a:spLocks noChangeShapeType="1"/>
          </p:cNvSpPr>
          <p:nvPr/>
        </p:nvSpPr>
        <p:spPr bwMode="auto">
          <a:xfrm flipH="1" flipV="1">
            <a:off x="827088" y="4325938"/>
            <a:ext cx="576262" cy="1223962"/>
          </a:xfrm>
          <a:prstGeom prst="line">
            <a:avLst/>
          </a:prstGeom>
          <a:noFill/>
          <a:ln w="25400">
            <a:solidFill>
              <a:schemeClr val="accent2"/>
            </a:solidFill>
            <a:round/>
            <a:headEnd/>
            <a:tailEnd/>
          </a:ln>
        </p:spPr>
        <p:txBody>
          <a:bodyPr/>
          <a:lstStyle/>
          <a:p>
            <a:endParaRPr lang="es-ES"/>
          </a:p>
        </p:txBody>
      </p:sp>
      <p:sp>
        <p:nvSpPr>
          <p:cNvPr id="117768" name="Line 1116"/>
          <p:cNvSpPr>
            <a:spLocks noChangeShapeType="1"/>
          </p:cNvSpPr>
          <p:nvPr/>
        </p:nvSpPr>
        <p:spPr bwMode="auto">
          <a:xfrm flipV="1">
            <a:off x="1403350" y="4325938"/>
            <a:ext cx="144463" cy="1223962"/>
          </a:xfrm>
          <a:prstGeom prst="line">
            <a:avLst/>
          </a:prstGeom>
          <a:noFill/>
          <a:ln w="25400">
            <a:solidFill>
              <a:schemeClr val="accent2"/>
            </a:solidFill>
            <a:round/>
            <a:headEnd/>
            <a:tailEnd/>
          </a:ln>
        </p:spPr>
        <p:txBody>
          <a:bodyPr/>
          <a:lstStyle/>
          <a:p>
            <a:endParaRPr lang="es-ES"/>
          </a:p>
        </p:txBody>
      </p:sp>
      <p:sp>
        <p:nvSpPr>
          <p:cNvPr id="117769" name="Line 1117"/>
          <p:cNvSpPr>
            <a:spLocks noChangeShapeType="1"/>
          </p:cNvSpPr>
          <p:nvPr/>
        </p:nvSpPr>
        <p:spPr bwMode="auto">
          <a:xfrm flipV="1">
            <a:off x="1403350" y="4325938"/>
            <a:ext cx="865188" cy="1223962"/>
          </a:xfrm>
          <a:prstGeom prst="line">
            <a:avLst/>
          </a:prstGeom>
          <a:noFill/>
          <a:ln w="25400">
            <a:solidFill>
              <a:schemeClr val="accent2"/>
            </a:solidFill>
            <a:round/>
            <a:headEnd/>
            <a:tailEnd/>
          </a:ln>
        </p:spPr>
        <p:txBody>
          <a:bodyPr/>
          <a:lstStyle/>
          <a:p>
            <a:endParaRPr lang="es-ES"/>
          </a:p>
        </p:txBody>
      </p:sp>
      <p:sp>
        <p:nvSpPr>
          <p:cNvPr id="117770" name="Line 1118"/>
          <p:cNvSpPr>
            <a:spLocks noChangeShapeType="1"/>
          </p:cNvSpPr>
          <p:nvPr/>
        </p:nvSpPr>
        <p:spPr bwMode="auto">
          <a:xfrm flipH="1" flipV="1">
            <a:off x="3924300" y="4397375"/>
            <a:ext cx="719138" cy="1152525"/>
          </a:xfrm>
          <a:prstGeom prst="line">
            <a:avLst/>
          </a:prstGeom>
          <a:noFill/>
          <a:ln w="25400">
            <a:solidFill>
              <a:schemeClr val="accent2"/>
            </a:solidFill>
            <a:round/>
            <a:headEnd/>
            <a:tailEnd/>
          </a:ln>
        </p:spPr>
        <p:txBody>
          <a:bodyPr/>
          <a:lstStyle/>
          <a:p>
            <a:endParaRPr lang="es-ES"/>
          </a:p>
        </p:txBody>
      </p:sp>
      <p:sp>
        <p:nvSpPr>
          <p:cNvPr id="117771" name="Line 1119"/>
          <p:cNvSpPr>
            <a:spLocks noChangeShapeType="1"/>
          </p:cNvSpPr>
          <p:nvPr/>
        </p:nvSpPr>
        <p:spPr bwMode="auto">
          <a:xfrm flipV="1">
            <a:off x="4643438" y="4397375"/>
            <a:ext cx="73025" cy="1152525"/>
          </a:xfrm>
          <a:prstGeom prst="line">
            <a:avLst/>
          </a:prstGeom>
          <a:noFill/>
          <a:ln w="25400">
            <a:solidFill>
              <a:schemeClr val="accent2"/>
            </a:solidFill>
            <a:round/>
            <a:headEnd/>
            <a:tailEnd/>
          </a:ln>
        </p:spPr>
        <p:txBody>
          <a:bodyPr/>
          <a:lstStyle/>
          <a:p>
            <a:endParaRPr lang="es-ES"/>
          </a:p>
        </p:txBody>
      </p:sp>
      <p:sp>
        <p:nvSpPr>
          <p:cNvPr id="117772" name="Line 1120"/>
          <p:cNvSpPr>
            <a:spLocks noChangeShapeType="1"/>
          </p:cNvSpPr>
          <p:nvPr/>
        </p:nvSpPr>
        <p:spPr bwMode="auto">
          <a:xfrm flipV="1">
            <a:off x="4643438" y="4397375"/>
            <a:ext cx="720725" cy="1152525"/>
          </a:xfrm>
          <a:prstGeom prst="line">
            <a:avLst/>
          </a:prstGeom>
          <a:noFill/>
          <a:ln w="25400">
            <a:solidFill>
              <a:schemeClr val="accent2"/>
            </a:solidFill>
            <a:round/>
            <a:headEnd/>
            <a:tailEnd/>
          </a:ln>
        </p:spPr>
        <p:txBody>
          <a:bodyPr/>
          <a:lstStyle/>
          <a:p>
            <a:endParaRPr lang="es-ES"/>
          </a:p>
        </p:txBody>
      </p:sp>
      <p:sp>
        <p:nvSpPr>
          <p:cNvPr id="117773" name="Line 1105"/>
          <p:cNvSpPr>
            <a:spLocks noChangeShapeType="1"/>
          </p:cNvSpPr>
          <p:nvPr/>
        </p:nvSpPr>
        <p:spPr bwMode="auto">
          <a:xfrm>
            <a:off x="873571" y="2024310"/>
            <a:ext cx="2016125" cy="1008063"/>
          </a:xfrm>
          <a:prstGeom prst="line">
            <a:avLst/>
          </a:prstGeom>
          <a:noFill/>
          <a:ln w="25400">
            <a:solidFill>
              <a:schemeClr val="accent2"/>
            </a:solidFill>
            <a:round/>
            <a:headEnd/>
            <a:tailEnd/>
          </a:ln>
        </p:spPr>
        <p:txBody>
          <a:bodyPr/>
          <a:lstStyle/>
          <a:p>
            <a:endParaRPr lang="es-ES"/>
          </a:p>
        </p:txBody>
      </p:sp>
      <p:sp>
        <p:nvSpPr>
          <p:cNvPr id="117774" name="Line 1106"/>
          <p:cNvSpPr>
            <a:spLocks noChangeShapeType="1"/>
          </p:cNvSpPr>
          <p:nvPr/>
        </p:nvSpPr>
        <p:spPr bwMode="auto">
          <a:xfrm>
            <a:off x="1810196" y="2024310"/>
            <a:ext cx="1079500" cy="1008063"/>
          </a:xfrm>
          <a:prstGeom prst="line">
            <a:avLst/>
          </a:prstGeom>
          <a:noFill/>
          <a:ln w="25400">
            <a:solidFill>
              <a:schemeClr val="accent2"/>
            </a:solidFill>
            <a:round/>
            <a:headEnd/>
            <a:tailEnd/>
          </a:ln>
        </p:spPr>
        <p:txBody>
          <a:bodyPr/>
          <a:lstStyle/>
          <a:p>
            <a:endParaRPr lang="es-ES"/>
          </a:p>
        </p:txBody>
      </p:sp>
      <p:sp>
        <p:nvSpPr>
          <p:cNvPr id="117775" name="Line 1107"/>
          <p:cNvSpPr>
            <a:spLocks noChangeShapeType="1"/>
          </p:cNvSpPr>
          <p:nvPr/>
        </p:nvSpPr>
        <p:spPr bwMode="auto">
          <a:xfrm>
            <a:off x="2818258" y="2024310"/>
            <a:ext cx="71438" cy="1008063"/>
          </a:xfrm>
          <a:prstGeom prst="line">
            <a:avLst/>
          </a:prstGeom>
          <a:noFill/>
          <a:ln w="25400">
            <a:solidFill>
              <a:schemeClr val="accent2"/>
            </a:solidFill>
            <a:round/>
            <a:headEnd/>
            <a:tailEnd/>
          </a:ln>
        </p:spPr>
        <p:txBody>
          <a:bodyPr/>
          <a:lstStyle/>
          <a:p>
            <a:endParaRPr lang="es-ES"/>
          </a:p>
        </p:txBody>
      </p:sp>
      <p:sp>
        <p:nvSpPr>
          <p:cNvPr id="117776" name="Line 1108"/>
          <p:cNvSpPr>
            <a:spLocks noChangeShapeType="1"/>
          </p:cNvSpPr>
          <p:nvPr/>
        </p:nvSpPr>
        <p:spPr bwMode="auto">
          <a:xfrm flipH="1">
            <a:off x="2889696" y="2095748"/>
            <a:ext cx="936625" cy="936625"/>
          </a:xfrm>
          <a:prstGeom prst="line">
            <a:avLst/>
          </a:prstGeom>
          <a:noFill/>
          <a:ln w="25400">
            <a:solidFill>
              <a:schemeClr val="accent2"/>
            </a:solidFill>
            <a:round/>
            <a:headEnd/>
            <a:tailEnd/>
          </a:ln>
        </p:spPr>
        <p:txBody>
          <a:bodyPr/>
          <a:lstStyle/>
          <a:p>
            <a:endParaRPr lang="es-ES"/>
          </a:p>
        </p:txBody>
      </p:sp>
      <p:sp>
        <p:nvSpPr>
          <p:cNvPr id="117777" name="Line 1109"/>
          <p:cNvSpPr>
            <a:spLocks noChangeShapeType="1"/>
          </p:cNvSpPr>
          <p:nvPr/>
        </p:nvSpPr>
        <p:spPr bwMode="auto">
          <a:xfrm flipH="1">
            <a:off x="2889696" y="2024310"/>
            <a:ext cx="1944687" cy="1008063"/>
          </a:xfrm>
          <a:prstGeom prst="line">
            <a:avLst/>
          </a:prstGeom>
          <a:noFill/>
          <a:ln w="25400">
            <a:solidFill>
              <a:schemeClr val="accent2"/>
            </a:solidFill>
            <a:round/>
            <a:headEnd/>
            <a:tailEnd/>
          </a:ln>
        </p:spPr>
        <p:txBody>
          <a:bodyPr/>
          <a:lstStyle/>
          <a:p>
            <a:endParaRPr lang="es-ES"/>
          </a:p>
        </p:txBody>
      </p:sp>
      <p:sp>
        <p:nvSpPr>
          <p:cNvPr id="117778" name="Line 1110"/>
          <p:cNvSpPr>
            <a:spLocks noChangeShapeType="1"/>
          </p:cNvSpPr>
          <p:nvPr/>
        </p:nvSpPr>
        <p:spPr bwMode="auto">
          <a:xfrm flipH="1">
            <a:off x="2889696" y="2024310"/>
            <a:ext cx="2808287" cy="1008063"/>
          </a:xfrm>
          <a:prstGeom prst="line">
            <a:avLst/>
          </a:prstGeom>
          <a:noFill/>
          <a:ln w="25400">
            <a:solidFill>
              <a:schemeClr val="accent2"/>
            </a:solidFill>
            <a:round/>
            <a:headEnd/>
            <a:tailEnd/>
          </a:ln>
        </p:spPr>
        <p:txBody>
          <a:bodyPr/>
          <a:lstStyle/>
          <a:p>
            <a:endParaRPr lang="es-ES"/>
          </a:p>
        </p:txBody>
      </p:sp>
      <p:pic>
        <p:nvPicPr>
          <p:cNvPr id="117779" name="Picture 1104"/>
          <p:cNvPicPr>
            <a:picLocks noChangeArrowheads="1"/>
          </p:cNvPicPr>
          <p:nvPr/>
        </p:nvPicPr>
        <p:blipFill>
          <a:blip r:embed="rId3" cstate="print"/>
          <a:srcRect/>
          <a:stretch>
            <a:fillRect/>
          </a:stretch>
        </p:blipFill>
        <p:spPr bwMode="auto">
          <a:xfrm>
            <a:off x="2602358" y="2732335"/>
            <a:ext cx="935038" cy="515938"/>
          </a:xfrm>
          <a:prstGeom prst="rect">
            <a:avLst/>
          </a:prstGeom>
          <a:noFill/>
          <a:ln w="12700">
            <a:noFill/>
            <a:miter lim="800000"/>
            <a:headEnd/>
            <a:tailEnd/>
          </a:ln>
        </p:spPr>
      </p:pic>
      <p:sp>
        <p:nvSpPr>
          <p:cNvPr id="117780" name="Rectangle 1026"/>
          <p:cNvSpPr>
            <a:spLocks noChangeArrowheads="1"/>
          </p:cNvSpPr>
          <p:nvPr/>
        </p:nvSpPr>
        <p:spPr bwMode="auto">
          <a:xfrm>
            <a:off x="648072" y="300708"/>
            <a:ext cx="7668344" cy="608012"/>
          </a:xfrm>
          <a:prstGeom prst="rect">
            <a:avLst/>
          </a:prstGeom>
          <a:noFill/>
          <a:ln w="9525">
            <a:noFill/>
            <a:miter lim="800000"/>
            <a:headEnd/>
            <a:tailEnd/>
          </a:ln>
        </p:spPr>
        <p:txBody>
          <a:bodyPr lIns="82124" tIns="41063" rIns="82124" bIns="41063" anchor="ctr"/>
          <a:lstStyle/>
          <a:p>
            <a:pPr algn="ctr" defTabSz="644525"/>
            <a:r>
              <a:rPr lang="es-ES_tradnl" sz="3200" dirty="0">
                <a:solidFill>
                  <a:schemeClr val="tx2"/>
                </a:solidFill>
                <a:latin typeface="Arial" pitchFamily="34" charset="0"/>
                <a:cs typeface="Arial" pitchFamily="34" charset="0"/>
              </a:rPr>
              <a:t>Los </a:t>
            </a:r>
            <a:r>
              <a:rPr lang="es-ES_tradnl" sz="3200" dirty="0" err="1">
                <a:solidFill>
                  <a:schemeClr val="tx2"/>
                </a:solidFill>
                <a:latin typeface="Arial" pitchFamily="34" charset="0"/>
                <a:cs typeface="Arial" pitchFamily="34" charset="0"/>
              </a:rPr>
              <a:t>routers</a:t>
            </a:r>
            <a:r>
              <a:rPr lang="es-ES_tradnl" sz="3200" dirty="0">
                <a:solidFill>
                  <a:schemeClr val="tx2"/>
                </a:solidFill>
                <a:latin typeface="Arial" pitchFamily="34" charset="0"/>
                <a:cs typeface="Arial" pitchFamily="34" charset="0"/>
              </a:rPr>
              <a:t> </a:t>
            </a:r>
            <a:r>
              <a:rPr lang="es-ES_tradnl" sz="3200" dirty="0" smtClean="0">
                <a:solidFill>
                  <a:schemeClr val="tx2"/>
                </a:solidFill>
                <a:latin typeface="Arial" pitchFamily="34" charset="0"/>
                <a:cs typeface="Arial" pitchFamily="34" charset="0"/>
              </a:rPr>
              <a:t>actúan como cortafuegos, aíslan el tráfico </a:t>
            </a:r>
            <a:r>
              <a:rPr lang="es-ES_tradnl" sz="3200" dirty="0" err="1" smtClean="0">
                <a:solidFill>
                  <a:schemeClr val="tx2"/>
                </a:solidFill>
                <a:latin typeface="Arial" pitchFamily="34" charset="0"/>
                <a:cs typeface="Arial" pitchFamily="34" charset="0"/>
              </a:rPr>
              <a:t>broadcast</a:t>
            </a:r>
            <a:endParaRPr lang="es-ES" sz="3200" dirty="0">
              <a:solidFill>
                <a:schemeClr val="tx2"/>
              </a:solidFill>
              <a:latin typeface="Arial" pitchFamily="34" charset="0"/>
              <a:cs typeface="Arial" pitchFamily="34" charset="0"/>
            </a:endParaRPr>
          </a:p>
        </p:txBody>
      </p:sp>
      <p:sp>
        <p:nvSpPr>
          <p:cNvPr id="117781" name="Freeform 1032"/>
          <p:cNvSpPr>
            <a:spLocks/>
          </p:cNvSpPr>
          <p:nvPr/>
        </p:nvSpPr>
        <p:spPr bwMode="auto">
          <a:xfrm>
            <a:off x="5910708" y="2518023"/>
            <a:ext cx="80963" cy="927100"/>
          </a:xfrm>
          <a:custGeom>
            <a:avLst/>
            <a:gdLst>
              <a:gd name="T0" fmla="*/ 142430118 w 45"/>
              <a:gd name="T1" fmla="*/ 0 h 519"/>
              <a:gd name="T2" fmla="*/ 0 w 45"/>
              <a:gd name="T3" fmla="*/ 137210791 h 519"/>
              <a:gd name="T4" fmla="*/ 0 w 45"/>
              <a:gd name="T5" fmla="*/ 1652906431 h 519"/>
              <a:gd name="T6" fmla="*/ 142430118 w 45"/>
              <a:gd name="T7" fmla="*/ 1652906431 h 519"/>
              <a:gd name="T8" fmla="*/ 142430118 w 45"/>
              <a:gd name="T9" fmla="*/ 0 h 519"/>
              <a:gd name="T10" fmla="*/ 0 60000 65536"/>
              <a:gd name="T11" fmla="*/ 0 60000 65536"/>
              <a:gd name="T12" fmla="*/ 0 60000 65536"/>
              <a:gd name="T13" fmla="*/ 0 60000 65536"/>
              <a:gd name="T14" fmla="*/ 0 60000 65536"/>
              <a:gd name="T15" fmla="*/ 0 w 45"/>
              <a:gd name="T16" fmla="*/ 0 h 519"/>
              <a:gd name="T17" fmla="*/ 45 w 45"/>
              <a:gd name="T18" fmla="*/ 519 h 519"/>
            </a:gdLst>
            <a:ahLst/>
            <a:cxnLst>
              <a:cxn ang="T10">
                <a:pos x="T0" y="T1"/>
              </a:cxn>
              <a:cxn ang="T11">
                <a:pos x="T2" y="T3"/>
              </a:cxn>
              <a:cxn ang="T12">
                <a:pos x="T4" y="T5"/>
              </a:cxn>
              <a:cxn ang="T13">
                <a:pos x="T6" y="T7"/>
              </a:cxn>
              <a:cxn ang="T14">
                <a:pos x="T8" y="T9"/>
              </a:cxn>
            </a:cxnLst>
            <a:rect l="T15" t="T16" r="T17" b="T18"/>
            <a:pathLst>
              <a:path w="45" h="519">
                <a:moveTo>
                  <a:pt x="44" y="0"/>
                </a:moveTo>
                <a:lnTo>
                  <a:pt x="0" y="43"/>
                </a:lnTo>
                <a:lnTo>
                  <a:pt x="0" y="518"/>
                </a:lnTo>
                <a:lnTo>
                  <a:pt x="44" y="518"/>
                </a:lnTo>
                <a:lnTo>
                  <a:pt x="44" y="0"/>
                </a:lnTo>
              </a:path>
            </a:pathLst>
          </a:custGeom>
          <a:solidFill>
            <a:srgbClr val="FF00FF">
              <a:alpha val="39999"/>
            </a:srgbClr>
          </a:solidFill>
          <a:ln w="12700" cap="rnd">
            <a:solidFill>
              <a:schemeClr val="tx1"/>
            </a:solidFill>
            <a:round/>
            <a:headEnd/>
            <a:tailEnd/>
          </a:ln>
        </p:spPr>
        <p:txBody>
          <a:bodyPr/>
          <a:lstStyle/>
          <a:p>
            <a:endParaRPr lang="es-ES"/>
          </a:p>
        </p:txBody>
      </p:sp>
      <p:sp>
        <p:nvSpPr>
          <p:cNvPr id="117782" name="Freeform 1033"/>
          <p:cNvSpPr>
            <a:spLocks/>
          </p:cNvSpPr>
          <p:nvPr/>
        </p:nvSpPr>
        <p:spPr bwMode="auto">
          <a:xfrm>
            <a:off x="584646" y="2518023"/>
            <a:ext cx="79375" cy="927100"/>
          </a:xfrm>
          <a:custGeom>
            <a:avLst/>
            <a:gdLst>
              <a:gd name="T0" fmla="*/ 0 w 44"/>
              <a:gd name="T1" fmla="*/ 0 h 519"/>
              <a:gd name="T2" fmla="*/ 139936329 w 44"/>
              <a:gd name="T3" fmla="*/ 137210791 h 519"/>
              <a:gd name="T4" fmla="*/ 139936329 w 44"/>
              <a:gd name="T5" fmla="*/ 1515695695 h 519"/>
              <a:gd name="T6" fmla="*/ 0 w 44"/>
              <a:gd name="T7" fmla="*/ 1652906431 h 519"/>
              <a:gd name="T8" fmla="*/ 0 w 44"/>
              <a:gd name="T9" fmla="*/ 0 h 519"/>
              <a:gd name="T10" fmla="*/ 0 60000 65536"/>
              <a:gd name="T11" fmla="*/ 0 60000 65536"/>
              <a:gd name="T12" fmla="*/ 0 60000 65536"/>
              <a:gd name="T13" fmla="*/ 0 60000 65536"/>
              <a:gd name="T14" fmla="*/ 0 60000 65536"/>
              <a:gd name="T15" fmla="*/ 0 w 44"/>
              <a:gd name="T16" fmla="*/ 0 h 519"/>
              <a:gd name="T17" fmla="*/ 44 w 44"/>
              <a:gd name="T18" fmla="*/ 519 h 519"/>
            </a:gdLst>
            <a:ahLst/>
            <a:cxnLst>
              <a:cxn ang="T10">
                <a:pos x="T0" y="T1"/>
              </a:cxn>
              <a:cxn ang="T11">
                <a:pos x="T2" y="T3"/>
              </a:cxn>
              <a:cxn ang="T12">
                <a:pos x="T4" y="T5"/>
              </a:cxn>
              <a:cxn ang="T13">
                <a:pos x="T6" y="T7"/>
              </a:cxn>
              <a:cxn ang="T14">
                <a:pos x="T8" y="T9"/>
              </a:cxn>
            </a:cxnLst>
            <a:rect l="T15" t="T16" r="T17" b="T18"/>
            <a:pathLst>
              <a:path w="44" h="519">
                <a:moveTo>
                  <a:pt x="0" y="0"/>
                </a:moveTo>
                <a:lnTo>
                  <a:pt x="43" y="43"/>
                </a:lnTo>
                <a:lnTo>
                  <a:pt x="43" y="475"/>
                </a:lnTo>
                <a:lnTo>
                  <a:pt x="0" y="518"/>
                </a:lnTo>
                <a:lnTo>
                  <a:pt x="0" y="0"/>
                </a:lnTo>
              </a:path>
            </a:pathLst>
          </a:custGeom>
          <a:solidFill>
            <a:srgbClr val="FF00FF">
              <a:alpha val="39999"/>
            </a:srgbClr>
          </a:solidFill>
          <a:ln w="12700" cap="rnd">
            <a:solidFill>
              <a:schemeClr val="tx1"/>
            </a:solidFill>
            <a:round/>
            <a:headEnd/>
            <a:tailEnd/>
          </a:ln>
        </p:spPr>
        <p:txBody>
          <a:bodyPr/>
          <a:lstStyle/>
          <a:p>
            <a:endParaRPr lang="es-ES"/>
          </a:p>
        </p:txBody>
      </p:sp>
      <p:sp>
        <p:nvSpPr>
          <p:cNvPr id="117783" name="Freeform 1034"/>
          <p:cNvSpPr>
            <a:spLocks/>
          </p:cNvSpPr>
          <p:nvPr/>
        </p:nvSpPr>
        <p:spPr bwMode="auto">
          <a:xfrm>
            <a:off x="584646" y="3289548"/>
            <a:ext cx="5407025" cy="79375"/>
          </a:xfrm>
          <a:custGeom>
            <a:avLst/>
            <a:gdLst>
              <a:gd name="T0" fmla="*/ 137111309 w 3028"/>
              <a:gd name="T1" fmla="*/ 136897189 h 45"/>
              <a:gd name="T2" fmla="*/ 0 w 3028"/>
              <a:gd name="T3" fmla="*/ 0 h 45"/>
              <a:gd name="T4" fmla="*/ 2147483647 w 3028"/>
              <a:gd name="T5" fmla="*/ 0 h 45"/>
              <a:gd name="T6" fmla="*/ 2147483647 w 3028"/>
              <a:gd name="T7" fmla="*/ 136897189 h 45"/>
              <a:gd name="T8" fmla="*/ 137111309 w 3028"/>
              <a:gd name="T9" fmla="*/ 136897189 h 45"/>
              <a:gd name="T10" fmla="*/ 0 60000 65536"/>
              <a:gd name="T11" fmla="*/ 0 60000 65536"/>
              <a:gd name="T12" fmla="*/ 0 60000 65536"/>
              <a:gd name="T13" fmla="*/ 0 60000 65536"/>
              <a:gd name="T14" fmla="*/ 0 60000 65536"/>
              <a:gd name="T15" fmla="*/ 0 w 3028"/>
              <a:gd name="T16" fmla="*/ 0 h 45"/>
              <a:gd name="T17" fmla="*/ 3028 w 3028"/>
              <a:gd name="T18" fmla="*/ 45 h 45"/>
            </a:gdLst>
            <a:ahLst/>
            <a:cxnLst>
              <a:cxn ang="T10">
                <a:pos x="T0" y="T1"/>
              </a:cxn>
              <a:cxn ang="T11">
                <a:pos x="T2" y="T3"/>
              </a:cxn>
              <a:cxn ang="T12">
                <a:pos x="T4" y="T5"/>
              </a:cxn>
              <a:cxn ang="T13">
                <a:pos x="T6" y="T7"/>
              </a:cxn>
              <a:cxn ang="T14">
                <a:pos x="T8" y="T9"/>
              </a:cxn>
            </a:cxnLst>
            <a:rect l="T15" t="T16" r="T17" b="T18"/>
            <a:pathLst>
              <a:path w="3028" h="45">
                <a:moveTo>
                  <a:pt x="43" y="44"/>
                </a:moveTo>
                <a:lnTo>
                  <a:pt x="0" y="0"/>
                </a:lnTo>
                <a:lnTo>
                  <a:pt x="3027" y="0"/>
                </a:lnTo>
                <a:lnTo>
                  <a:pt x="2984" y="44"/>
                </a:lnTo>
                <a:lnTo>
                  <a:pt x="43" y="44"/>
                </a:lnTo>
              </a:path>
            </a:pathLst>
          </a:custGeom>
          <a:solidFill>
            <a:srgbClr val="FF00FF">
              <a:alpha val="39999"/>
            </a:srgbClr>
          </a:solidFill>
          <a:ln w="12700" cap="rnd">
            <a:solidFill>
              <a:srgbClr val="000000"/>
            </a:solidFill>
            <a:round/>
            <a:headEnd/>
            <a:tailEnd/>
          </a:ln>
        </p:spPr>
        <p:txBody>
          <a:bodyPr/>
          <a:lstStyle/>
          <a:p>
            <a:endParaRPr lang="es-ES"/>
          </a:p>
        </p:txBody>
      </p:sp>
      <p:sp>
        <p:nvSpPr>
          <p:cNvPr id="117784" name="Freeform 1035"/>
          <p:cNvSpPr>
            <a:spLocks/>
          </p:cNvSpPr>
          <p:nvPr/>
        </p:nvSpPr>
        <p:spPr bwMode="auto">
          <a:xfrm>
            <a:off x="122683" y="2124323"/>
            <a:ext cx="6329363" cy="1320800"/>
          </a:xfrm>
          <a:custGeom>
            <a:avLst/>
            <a:gdLst>
              <a:gd name="T0" fmla="*/ 1654454414 w 3545"/>
              <a:gd name="T1" fmla="*/ 978023966 h 740"/>
              <a:gd name="T2" fmla="*/ 1265545963 w 3545"/>
              <a:gd name="T3" fmla="*/ 25486084 h 740"/>
              <a:gd name="T4" fmla="*/ 1928604582 w 3545"/>
              <a:gd name="T5" fmla="*/ 978023966 h 740"/>
              <a:gd name="T6" fmla="*/ 2147483647 w 3545"/>
              <a:gd name="T7" fmla="*/ 978023966 h 740"/>
              <a:gd name="T8" fmla="*/ 2147483647 w 3545"/>
              <a:gd name="T9" fmla="*/ 0 h 740"/>
              <a:gd name="T10" fmla="*/ 2147483647 w 3545"/>
              <a:gd name="T11" fmla="*/ 978023966 h 740"/>
              <a:gd name="T12" fmla="*/ 2147483647 w 3545"/>
              <a:gd name="T13" fmla="*/ 978023966 h 740"/>
              <a:gd name="T14" fmla="*/ 2147483647 w 3545"/>
              <a:gd name="T15" fmla="*/ 0 h 740"/>
              <a:gd name="T16" fmla="*/ 2147483647 w 3545"/>
              <a:gd name="T17" fmla="*/ 978023966 h 740"/>
              <a:gd name="T18" fmla="*/ 2147483647 w 3545"/>
              <a:gd name="T19" fmla="*/ 978023966 h 740"/>
              <a:gd name="T20" fmla="*/ 2147483647 w 3545"/>
              <a:gd name="T21" fmla="*/ 76458259 h 740"/>
              <a:gd name="T22" fmla="*/ 2147483647 w 3545"/>
              <a:gd name="T23" fmla="*/ 978023966 h 740"/>
              <a:gd name="T24" fmla="*/ 2147483647 w 3545"/>
              <a:gd name="T25" fmla="*/ 978023966 h 740"/>
              <a:gd name="T26" fmla="*/ 2147483647 w 3545"/>
              <a:gd name="T27" fmla="*/ 76458259 h 740"/>
              <a:gd name="T28" fmla="*/ 2147483647 w 3545"/>
              <a:gd name="T29" fmla="*/ 978023966 h 740"/>
              <a:gd name="T30" fmla="*/ 2147483647 w 3545"/>
              <a:gd name="T31" fmla="*/ 978023966 h 740"/>
              <a:gd name="T32" fmla="*/ 2147483647 w 3545"/>
              <a:gd name="T33" fmla="*/ 50972168 h 740"/>
              <a:gd name="T34" fmla="*/ 2147483647 w 3545"/>
              <a:gd name="T35" fmla="*/ 978023966 h 740"/>
              <a:gd name="T36" fmla="*/ 2147483647 w 3545"/>
              <a:gd name="T37" fmla="*/ 978023966 h 740"/>
              <a:gd name="T38" fmla="*/ 2147483647 w 3545"/>
              <a:gd name="T39" fmla="*/ 704048861 h 740"/>
              <a:gd name="T40" fmla="*/ 2147483647 w 3545"/>
              <a:gd name="T41" fmla="*/ 1529156142 h 740"/>
              <a:gd name="T42" fmla="*/ 2147483647 w 3545"/>
              <a:gd name="T43" fmla="*/ 2147483647 h 740"/>
              <a:gd name="T44" fmla="*/ 2147483647 w 3545"/>
              <a:gd name="T45" fmla="*/ 2080290549 h 740"/>
              <a:gd name="T46" fmla="*/ 825632815 w 3545"/>
              <a:gd name="T47" fmla="*/ 2080290549 h 740"/>
              <a:gd name="T48" fmla="*/ 825632815 w 3545"/>
              <a:gd name="T49" fmla="*/ 2147483647 h 740"/>
              <a:gd name="T50" fmla="*/ 0 w 3545"/>
              <a:gd name="T51" fmla="*/ 1529156142 h 740"/>
              <a:gd name="T52" fmla="*/ 825632815 w 3545"/>
              <a:gd name="T53" fmla="*/ 704048861 h 740"/>
              <a:gd name="T54" fmla="*/ 825632815 w 3545"/>
              <a:gd name="T55" fmla="*/ 978023966 h 740"/>
              <a:gd name="T56" fmla="*/ 1654454414 w 3545"/>
              <a:gd name="T57" fmla="*/ 978023966 h 7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45"/>
              <a:gd name="T88" fmla="*/ 0 h 740"/>
              <a:gd name="T89" fmla="*/ 3545 w 3545"/>
              <a:gd name="T90" fmla="*/ 740 h 7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45" h="740">
                <a:moveTo>
                  <a:pt x="519" y="307"/>
                </a:moveTo>
                <a:lnTo>
                  <a:pt x="397" y="8"/>
                </a:lnTo>
                <a:lnTo>
                  <a:pt x="605" y="307"/>
                </a:lnTo>
                <a:lnTo>
                  <a:pt x="908" y="307"/>
                </a:lnTo>
                <a:lnTo>
                  <a:pt x="959" y="0"/>
                </a:lnTo>
                <a:lnTo>
                  <a:pt x="994" y="307"/>
                </a:lnTo>
                <a:lnTo>
                  <a:pt x="1296" y="307"/>
                </a:lnTo>
                <a:lnTo>
                  <a:pt x="1477" y="0"/>
                </a:lnTo>
                <a:lnTo>
                  <a:pt x="1383" y="307"/>
                </a:lnTo>
                <a:lnTo>
                  <a:pt x="2161" y="307"/>
                </a:lnTo>
                <a:lnTo>
                  <a:pt x="2083" y="24"/>
                </a:lnTo>
                <a:lnTo>
                  <a:pt x="2291" y="307"/>
                </a:lnTo>
                <a:lnTo>
                  <a:pt x="2550" y="307"/>
                </a:lnTo>
                <a:lnTo>
                  <a:pt x="2601" y="24"/>
                </a:lnTo>
                <a:lnTo>
                  <a:pt x="2636" y="307"/>
                </a:lnTo>
                <a:lnTo>
                  <a:pt x="2766" y="307"/>
                </a:lnTo>
                <a:lnTo>
                  <a:pt x="3120" y="16"/>
                </a:lnTo>
                <a:lnTo>
                  <a:pt x="2896" y="307"/>
                </a:lnTo>
                <a:lnTo>
                  <a:pt x="3285" y="307"/>
                </a:lnTo>
                <a:lnTo>
                  <a:pt x="3285" y="221"/>
                </a:lnTo>
                <a:lnTo>
                  <a:pt x="3544" y="480"/>
                </a:lnTo>
                <a:lnTo>
                  <a:pt x="3285" y="739"/>
                </a:lnTo>
                <a:lnTo>
                  <a:pt x="3285" y="653"/>
                </a:lnTo>
                <a:lnTo>
                  <a:pt x="259" y="653"/>
                </a:lnTo>
                <a:lnTo>
                  <a:pt x="259" y="739"/>
                </a:lnTo>
                <a:lnTo>
                  <a:pt x="0" y="480"/>
                </a:lnTo>
                <a:lnTo>
                  <a:pt x="259" y="221"/>
                </a:lnTo>
                <a:lnTo>
                  <a:pt x="259" y="307"/>
                </a:lnTo>
                <a:lnTo>
                  <a:pt x="519" y="307"/>
                </a:lnTo>
              </a:path>
            </a:pathLst>
          </a:custGeom>
          <a:solidFill>
            <a:srgbClr val="FF99CC">
              <a:alpha val="39999"/>
            </a:srgbClr>
          </a:solidFill>
          <a:ln w="12700" cap="rnd">
            <a:solidFill>
              <a:srgbClr val="000000"/>
            </a:solidFill>
            <a:round/>
            <a:headEnd/>
            <a:tailEnd/>
          </a:ln>
        </p:spPr>
        <p:txBody>
          <a:bodyPr/>
          <a:lstStyle/>
          <a:p>
            <a:endParaRPr lang="es-ES"/>
          </a:p>
        </p:txBody>
      </p:sp>
      <p:sp>
        <p:nvSpPr>
          <p:cNvPr id="704524" name="Rectangle 1036"/>
          <p:cNvSpPr>
            <a:spLocks noChangeArrowheads="1"/>
          </p:cNvSpPr>
          <p:nvPr/>
        </p:nvSpPr>
        <p:spPr bwMode="auto">
          <a:xfrm rot="18900000">
            <a:off x="821183" y="2832348"/>
            <a:ext cx="600075" cy="327025"/>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600" b="1">
                <a:effectLst>
                  <a:outerShdw blurRad="38100" dist="38100" dir="2700000" algn="tl">
                    <a:srgbClr val="C0C0C0"/>
                  </a:outerShdw>
                </a:effectLst>
              </a:rPr>
              <a:t>ARP</a:t>
            </a:r>
          </a:p>
        </p:txBody>
      </p:sp>
      <p:sp>
        <p:nvSpPr>
          <p:cNvPr id="704525" name="Rectangle 1037"/>
          <p:cNvSpPr>
            <a:spLocks noChangeArrowheads="1"/>
          </p:cNvSpPr>
          <p:nvPr/>
        </p:nvSpPr>
        <p:spPr bwMode="auto">
          <a:xfrm rot="2700000">
            <a:off x="4711352" y="2847429"/>
            <a:ext cx="782637" cy="327025"/>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600" b="1">
                <a:effectLst>
                  <a:outerShdw blurRad="38100" dist="38100" dir="2700000" algn="tl">
                    <a:srgbClr val="C0C0C0"/>
                  </a:outerShdw>
                </a:effectLst>
              </a:rPr>
              <a:t>OSPF</a:t>
            </a:r>
          </a:p>
        </p:txBody>
      </p:sp>
      <p:sp>
        <p:nvSpPr>
          <p:cNvPr id="704526" name="Rectangle 1038"/>
          <p:cNvSpPr>
            <a:spLocks noChangeArrowheads="1"/>
          </p:cNvSpPr>
          <p:nvPr/>
        </p:nvSpPr>
        <p:spPr bwMode="auto">
          <a:xfrm rot="2700000">
            <a:off x="1503808" y="2830760"/>
            <a:ext cx="600075" cy="327025"/>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600" b="1">
                <a:effectLst>
                  <a:outerShdw blurRad="38100" dist="38100" dir="2700000" algn="tl">
                    <a:srgbClr val="C0C0C0"/>
                  </a:outerShdw>
                </a:effectLst>
              </a:rPr>
              <a:t>RIP</a:t>
            </a:r>
          </a:p>
        </p:txBody>
      </p:sp>
      <p:sp>
        <p:nvSpPr>
          <p:cNvPr id="117788" name="Rectangle 1039"/>
          <p:cNvSpPr>
            <a:spLocks noChangeArrowheads="1"/>
          </p:cNvSpPr>
          <p:nvPr/>
        </p:nvSpPr>
        <p:spPr bwMode="auto">
          <a:xfrm>
            <a:off x="6347271" y="2743448"/>
            <a:ext cx="2400300" cy="329149"/>
          </a:xfrm>
          <a:prstGeom prst="rect">
            <a:avLst/>
          </a:prstGeom>
          <a:noFill/>
          <a:ln w="9525">
            <a:noFill/>
            <a:miter lim="800000"/>
            <a:headEnd/>
            <a:tailEnd/>
          </a:ln>
        </p:spPr>
        <p:txBody>
          <a:bodyPr lIns="83910" tIns="41063" rIns="83910" bIns="41063">
            <a:spAutoFit/>
          </a:bodyPr>
          <a:lstStyle/>
          <a:p>
            <a:pPr algn="ctr" defTabSz="741363" eaLnBrk="0" hangingPunct="0">
              <a:spcBef>
                <a:spcPct val="50000"/>
              </a:spcBef>
            </a:pPr>
            <a:r>
              <a:rPr lang="es-ES" sz="1600" b="1" dirty="0" err="1" smtClean="0"/>
              <a:t>Broadcastómetro</a:t>
            </a:r>
            <a:endParaRPr lang="es-ES" sz="1600" b="1" dirty="0"/>
          </a:p>
        </p:txBody>
      </p:sp>
      <p:sp>
        <p:nvSpPr>
          <p:cNvPr id="117789" name="Arc 1042"/>
          <p:cNvSpPr>
            <a:spLocks/>
          </p:cNvSpPr>
          <p:nvPr/>
        </p:nvSpPr>
        <p:spPr bwMode="auto">
          <a:xfrm>
            <a:off x="6852096" y="1497260"/>
            <a:ext cx="600075" cy="587375"/>
          </a:xfrm>
          <a:custGeom>
            <a:avLst/>
            <a:gdLst>
              <a:gd name="T0" fmla="*/ 0 w 21600"/>
              <a:gd name="T1" fmla="*/ 434348971 h 21600"/>
              <a:gd name="T2" fmla="*/ 461764102 w 21600"/>
              <a:gd name="T3" fmla="*/ 0 h 21600"/>
              <a:gd name="T4" fmla="*/ 463136495 w 21600"/>
              <a:gd name="T5" fmla="*/ 43434897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solidFill>
            <a:schemeClr val="accent1"/>
          </a:solidFill>
          <a:ln w="12700" cap="rnd">
            <a:solidFill>
              <a:srgbClr val="000000"/>
            </a:solidFill>
            <a:round/>
            <a:headEnd/>
            <a:tailEnd/>
          </a:ln>
        </p:spPr>
        <p:txBody>
          <a:bodyPr/>
          <a:lstStyle/>
          <a:p>
            <a:endParaRPr lang="es-ES"/>
          </a:p>
        </p:txBody>
      </p:sp>
      <p:sp>
        <p:nvSpPr>
          <p:cNvPr id="704531" name="Arc 1043"/>
          <p:cNvSpPr>
            <a:spLocks/>
          </p:cNvSpPr>
          <p:nvPr/>
        </p:nvSpPr>
        <p:spPr bwMode="auto">
          <a:xfrm>
            <a:off x="7450583" y="1497260"/>
            <a:ext cx="425450" cy="587375"/>
          </a:xfrm>
          <a:custGeom>
            <a:avLst/>
            <a:gdLst>
              <a:gd name="G0" fmla="+- 64 0 0"/>
              <a:gd name="G1" fmla="+- 21600 0 0"/>
              <a:gd name="G2" fmla="+- 21600 0 0"/>
              <a:gd name="T0" fmla="*/ 0 w 15307"/>
              <a:gd name="T1" fmla="*/ 0 h 21600"/>
              <a:gd name="T2" fmla="*/ 15307 w 15307"/>
              <a:gd name="T3" fmla="*/ 6296 h 21600"/>
              <a:gd name="T4" fmla="*/ 64 w 15307"/>
              <a:gd name="T5" fmla="*/ 21600 h 21600"/>
            </a:gdLst>
            <a:ahLst/>
            <a:cxnLst>
              <a:cxn ang="0">
                <a:pos x="T0" y="T1"/>
              </a:cxn>
              <a:cxn ang="0">
                <a:pos x="T2" y="T3"/>
              </a:cxn>
              <a:cxn ang="0">
                <a:pos x="T4" y="T5"/>
              </a:cxn>
            </a:cxnLst>
            <a:rect l="0" t="0" r="r" b="b"/>
            <a:pathLst>
              <a:path w="15307" h="21600" fill="none" extrusionOk="0">
                <a:moveTo>
                  <a:pt x="0" y="0"/>
                </a:moveTo>
                <a:cubicBezTo>
                  <a:pt x="21" y="0"/>
                  <a:pt x="42" y="-1"/>
                  <a:pt x="64" y="0"/>
                </a:cubicBezTo>
                <a:cubicBezTo>
                  <a:pt x="5777" y="0"/>
                  <a:pt x="11258" y="2263"/>
                  <a:pt x="15306" y="6296"/>
                </a:cubicBezTo>
              </a:path>
              <a:path w="15307" h="21600" stroke="0" extrusionOk="0">
                <a:moveTo>
                  <a:pt x="0" y="0"/>
                </a:moveTo>
                <a:cubicBezTo>
                  <a:pt x="21" y="0"/>
                  <a:pt x="42" y="-1"/>
                  <a:pt x="64" y="0"/>
                </a:cubicBezTo>
                <a:cubicBezTo>
                  <a:pt x="5777" y="0"/>
                  <a:pt x="11258" y="2263"/>
                  <a:pt x="15306" y="6296"/>
                </a:cubicBezTo>
                <a:lnTo>
                  <a:pt x="64" y="21600"/>
                </a:lnTo>
                <a:close/>
              </a:path>
            </a:pathLst>
          </a:custGeom>
          <a:solidFill>
            <a:srgbClr val="FFFF00"/>
          </a:solidFill>
          <a:ln w="12700" cap="rnd">
            <a:solidFill>
              <a:schemeClr val="tx1"/>
            </a:solidFill>
            <a:round/>
            <a:headEnd/>
            <a:tailEnd/>
          </a:ln>
          <a:effectLst>
            <a:outerShdw dist="12700" dir="5400000" algn="ctr" rotWithShape="0">
              <a:schemeClr val="tx1"/>
            </a:outerShdw>
          </a:effectLst>
        </p:spPr>
        <p:txBody>
          <a:bodyPr/>
          <a:lstStyle/>
          <a:p>
            <a:pPr>
              <a:defRPr/>
            </a:pPr>
            <a:endParaRPr lang="es-ES"/>
          </a:p>
        </p:txBody>
      </p:sp>
      <p:sp>
        <p:nvSpPr>
          <p:cNvPr id="704532" name="Arc 1044"/>
          <p:cNvSpPr>
            <a:spLocks/>
          </p:cNvSpPr>
          <p:nvPr/>
        </p:nvSpPr>
        <p:spPr bwMode="auto">
          <a:xfrm>
            <a:off x="7450583" y="1668710"/>
            <a:ext cx="600075" cy="415925"/>
          </a:xfrm>
          <a:custGeom>
            <a:avLst/>
            <a:gdLst>
              <a:gd name="G0" fmla="+- 0 0 0"/>
              <a:gd name="G1" fmla="+- 15304 0 0"/>
              <a:gd name="G2" fmla="+- 21600 0 0"/>
              <a:gd name="T0" fmla="*/ 15243 w 21600"/>
              <a:gd name="T1" fmla="*/ 0 h 15304"/>
              <a:gd name="T2" fmla="*/ 21600 w 21600"/>
              <a:gd name="T3" fmla="*/ 15304 h 15304"/>
              <a:gd name="T4" fmla="*/ 0 w 21600"/>
              <a:gd name="T5" fmla="*/ 15304 h 15304"/>
            </a:gdLst>
            <a:ahLst/>
            <a:cxnLst>
              <a:cxn ang="0">
                <a:pos x="T0" y="T1"/>
              </a:cxn>
              <a:cxn ang="0">
                <a:pos x="T2" y="T3"/>
              </a:cxn>
              <a:cxn ang="0">
                <a:pos x="T4" y="T5"/>
              </a:cxn>
            </a:cxnLst>
            <a:rect l="0" t="0" r="r" b="b"/>
            <a:pathLst>
              <a:path w="21600" h="15304" fill="none" extrusionOk="0">
                <a:moveTo>
                  <a:pt x="15242" y="0"/>
                </a:moveTo>
                <a:cubicBezTo>
                  <a:pt x="19312" y="4053"/>
                  <a:pt x="21600" y="9560"/>
                  <a:pt x="21600" y="15304"/>
                </a:cubicBezTo>
              </a:path>
              <a:path w="21600" h="15304" stroke="0" extrusionOk="0">
                <a:moveTo>
                  <a:pt x="15242" y="0"/>
                </a:moveTo>
                <a:cubicBezTo>
                  <a:pt x="19312" y="4053"/>
                  <a:pt x="21600" y="9560"/>
                  <a:pt x="21600" y="15304"/>
                </a:cubicBezTo>
                <a:lnTo>
                  <a:pt x="0" y="15304"/>
                </a:lnTo>
                <a:close/>
              </a:path>
            </a:pathLst>
          </a:custGeom>
          <a:solidFill>
            <a:srgbClr val="FF0000"/>
          </a:solidFill>
          <a:ln w="12700" cap="rnd">
            <a:solidFill>
              <a:schemeClr val="tx1"/>
            </a:solidFill>
            <a:round/>
            <a:headEnd/>
            <a:tailEnd/>
          </a:ln>
          <a:effectLst>
            <a:outerShdw dist="12700" dir="5400000" algn="ctr" rotWithShape="0">
              <a:schemeClr val="tx1"/>
            </a:outerShdw>
          </a:effectLst>
        </p:spPr>
        <p:txBody>
          <a:bodyPr/>
          <a:lstStyle/>
          <a:p>
            <a:pPr>
              <a:defRPr/>
            </a:pPr>
            <a:endParaRPr lang="es-ES"/>
          </a:p>
        </p:txBody>
      </p:sp>
      <p:sp>
        <p:nvSpPr>
          <p:cNvPr id="117792" name="Line 1045"/>
          <p:cNvSpPr>
            <a:spLocks noChangeShapeType="1"/>
          </p:cNvSpPr>
          <p:nvPr/>
        </p:nvSpPr>
        <p:spPr bwMode="auto">
          <a:xfrm flipV="1">
            <a:off x="7450583" y="1502023"/>
            <a:ext cx="0" cy="581025"/>
          </a:xfrm>
          <a:prstGeom prst="line">
            <a:avLst/>
          </a:prstGeom>
          <a:noFill/>
          <a:ln w="12700">
            <a:solidFill>
              <a:schemeClr val="tx1"/>
            </a:solidFill>
            <a:round/>
            <a:headEnd type="none" w="sm" len="sm"/>
            <a:tailEnd type="none" w="sm" len="sm"/>
          </a:ln>
        </p:spPr>
        <p:txBody>
          <a:bodyPr/>
          <a:lstStyle/>
          <a:p>
            <a:endParaRPr lang="es-ES"/>
          </a:p>
        </p:txBody>
      </p:sp>
      <p:sp>
        <p:nvSpPr>
          <p:cNvPr id="117793" name="Line 1046"/>
          <p:cNvSpPr>
            <a:spLocks noChangeShapeType="1"/>
          </p:cNvSpPr>
          <p:nvPr/>
        </p:nvSpPr>
        <p:spPr bwMode="auto">
          <a:xfrm flipV="1">
            <a:off x="7450583" y="1670298"/>
            <a:ext cx="425450" cy="412750"/>
          </a:xfrm>
          <a:prstGeom prst="line">
            <a:avLst/>
          </a:prstGeom>
          <a:noFill/>
          <a:ln w="12700">
            <a:solidFill>
              <a:schemeClr val="tx1"/>
            </a:solidFill>
            <a:round/>
            <a:headEnd type="none" w="sm" len="sm"/>
            <a:tailEnd type="none" w="sm" len="sm"/>
          </a:ln>
        </p:spPr>
        <p:txBody>
          <a:bodyPr/>
          <a:lstStyle/>
          <a:p>
            <a:endParaRPr lang="es-ES"/>
          </a:p>
        </p:txBody>
      </p:sp>
      <p:sp>
        <p:nvSpPr>
          <p:cNvPr id="117794" name="Line 1047"/>
          <p:cNvSpPr>
            <a:spLocks noChangeShapeType="1"/>
          </p:cNvSpPr>
          <p:nvPr/>
        </p:nvSpPr>
        <p:spPr bwMode="auto">
          <a:xfrm flipV="1">
            <a:off x="7445821" y="1887785"/>
            <a:ext cx="430212" cy="339725"/>
          </a:xfrm>
          <a:prstGeom prst="line">
            <a:avLst/>
          </a:prstGeom>
          <a:noFill/>
          <a:ln w="50800">
            <a:solidFill>
              <a:schemeClr val="tx1"/>
            </a:solidFill>
            <a:round/>
            <a:headEnd type="none" w="sm" len="sm"/>
            <a:tailEnd type="stealth" w="med" len="lg"/>
          </a:ln>
        </p:spPr>
        <p:txBody>
          <a:bodyPr/>
          <a:lstStyle/>
          <a:p>
            <a:endParaRPr lang="es-ES"/>
          </a:p>
        </p:txBody>
      </p:sp>
      <p:sp>
        <p:nvSpPr>
          <p:cNvPr id="704536" name="Oval 1048"/>
          <p:cNvSpPr>
            <a:spLocks noChangeArrowheads="1"/>
          </p:cNvSpPr>
          <p:nvPr/>
        </p:nvSpPr>
        <p:spPr bwMode="auto">
          <a:xfrm>
            <a:off x="7393433" y="2183060"/>
            <a:ext cx="101600" cy="100013"/>
          </a:xfrm>
          <a:prstGeom prst="ellipse">
            <a:avLst/>
          </a:prstGeom>
          <a:solidFill>
            <a:srgbClr val="A6A685"/>
          </a:solidFill>
          <a:ln w="12700">
            <a:solidFill>
              <a:srgbClr val="A6A685"/>
            </a:solidFill>
            <a:round/>
            <a:headEnd/>
            <a:tailEnd/>
          </a:ln>
          <a:effectLst>
            <a:outerShdw dist="17961" dir="2700000" algn="ctr" rotWithShape="0">
              <a:schemeClr val="tx1"/>
            </a:outerShdw>
          </a:effectLst>
        </p:spPr>
        <p:txBody>
          <a:bodyPr wrap="none" anchor="ctr"/>
          <a:lstStyle/>
          <a:p>
            <a:pPr>
              <a:defRPr/>
            </a:pPr>
            <a:endParaRPr lang="es-ES"/>
          </a:p>
        </p:txBody>
      </p:sp>
      <p:sp>
        <p:nvSpPr>
          <p:cNvPr id="117796" name="Line 1049"/>
          <p:cNvSpPr>
            <a:spLocks noChangeShapeType="1"/>
          </p:cNvSpPr>
          <p:nvPr/>
        </p:nvSpPr>
        <p:spPr bwMode="auto">
          <a:xfrm>
            <a:off x="6858446" y="2090985"/>
            <a:ext cx="1200150" cy="0"/>
          </a:xfrm>
          <a:prstGeom prst="line">
            <a:avLst/>
          </a:prstGeom>
          <a:noFill/>
          <a:ln w="25400">
            <a:solidFill>
              <a:schemeClr val="tx1"/>
            </a:solidFill>
            <a:round/>
            <a:headEnd type="none" w="sm" len="sm"/>
            <a:tailEnd type="none" w="sm" len="sm"/>
          </a:ln>
        </p:spPr>
        <p:txBody>
          <a:bodyPr/>
          <a:lstStyle/>
          <a:p>
            <a:endParaRPr lang="es-ES"/>
          </a:p>
        </p:txBody>
      </p:sp>
      <p:sp>
        <p:nvSpPr>
          <p:cNvPr id="117797" name="Freeform 1050"/>
          <p:cNvSpPr>
            <a:spLocks/>
          </p:cNvSpPr>
          <p:nvPr/>
        </p:nvSpPr>
        <p:spPr bwMode="auto">
          <a:xfrm>
            <a:off x="693738" y="4773613"/>
            <a:ext cx="77787" cy="541337"/>
          </a:xfrm>
          <a:custGeom>
            <a:avLst/>
            <a:gdLst>
              <a:gd name="T0" fmla="*/ 0 w 43"/>
              <a:gd name="T1" fmla="*/ 0 h 304"/>
              <a:gd name="T2" fmla="*/ 137444210 w 43"/>
              <a:gd name="T3" fmla="*/ 161717297 h 304"/>
              <a:gd name="T4" fmla="*/ 137444210 w 43"/>
              <a:gd name="T5" fmla="*/ 960794883 h 304"/>
              <a:gd name="T6" fmla="*/ 0 w 43"/>
              <a:gd name="T7" fmla="*/ 960794883 h 304"/>
              <a:gd name="T8" fmla="*/ 0 w 43"/>
              <a:gd name="T9" fmla="*/ 0 h 304"/>
              <a:gd name="T10" fmla="*/ 0 60000 65536"/>
              <a:gd name="T11" fmla="*/ 0 60000 65536"/>
              <a:gd name="T12" fmla="*/ 0 60000 65536"/>
              <a:gd name="T13" fmla="*/ 0 60000 65536"/>
              <a:gd name="T14" fmla="*/ 0 60000 65536"/>
              <a:gd name="T15" fmla="*/ 0 w 43"/>
              <a:gd name="T16" fmla="*/ 0 h 304"/>
              <a:gd name="T17" fmla="*/ 43 w 43"/>
              <a:gd name="T18" fmla="*/ 304 h 304"/>
            </a:gdLst>
            <a:ahLst/>
            <a:cxnLst>
              <a:cxn ang="T10">
                <a:pos x="T0" y="T1"/>
              </a:cxn>
              <a:cxn ang="T11">
                <a:pos x="T2" y="T3"/>
              </a:cxn>
              <a:cxn ang="T12">
                <a:pos x="T4" y="T5"/>
              </a:cxn>
              <a:cxn ang="T13">
                <a:pos x="T6" y="T7"/>
              </a:cxn>
              <a:cxn ang="T14">
                <a:pos x="T8" y="T9"/>
              </a:cxn>
            </a:cxnLst>
            <a:rect l="T15" t="T16" r="T17" b="T18"/>
            <a:pathLst>
              <a:path w="43" h="304">
                <a:moveTo>
                  <a:pt x="0" y="0"/>
                </a:moveTo>
                <a:lnTo>
                  <a:pt x="42" y="51"/>
                </a:lnTo>
                <a:lnTo>
                  <a:pt x="42" y="303"/>
                </a:lnTo>
                <a:lnTo>
                  <a:pt x="0" y="303"/>
                </a:lnTo>
                <a:lnTo>
                  <a:pt x="0" y="0"/>
                </a:lnTo>
              </a:path>
            </a:pathLst>
          </a:custGeom>
          <a:solidFill>
            <a:srgbClr val="00ACD6">
              <a:alpha val="39999"/>
            </a:srgbClr>
          </a:solidFill>
          <a:ln w="12700" cap="rnd">
            <a:solidFill>
              <a:schemeClr val="tx1"/>
            </a:solidFill>
            <a:round/>
            <a:headEnd/>
            <a:tailEnd/>
          </a:ln>
        </p:spPr>
        <p:txBody>
          <a:bodyPr/>
          <a:lstStyle/>
          <a:p>
            <a:endParaRPr lang="es-ES"/>
          </a:p>
        </p:txBody>
      </p:sp>
      <p:sp>
        <p:nvSpPr>
          <p:cNvPr id="117798" name="Freeform 1051"/>
          <p:cNvSpPr>
            <a:spLocks/>
          </p:cNvSpPr>
          <p:nvPr/>
        </p:nvSpPr>
        <p:spPr bwMode="auto">
          <a:xfrm>
            <a:off x="2468563" y="4792663"/>
            <a:ext cx="79375" cy="541337"/>
          </a:xfrm>
          <a:custGeom>
            <a:avLst/>
            <a:gdLst>
              <a:gd name="T0" fmla="*/ 139936329 w 44"/>
              <a:gd name="T1" fmla="*/ 0 h 304"/>
              <a:gd name="T2" fmla="*/ 0 w 44"/>
              <a:gd name="T3" fmla="*/ 161717297 h 304"/>
              <a:gd name="T4" fmla="*/ 0 w 44"/>
              <a:gd name="T5" fmla="*/ 960794883 h 304"/>
              <a:gd name="T6" fmla="*/ 139936329 w 44"/>
              <a:gd name="T7" fmla="*/ 960794883 h 304"/>
              <a:gd name="T8" fmla="*/ 139936329 w 44"/>
              <a:gd name="T9" fmla="*/ 0 h 304"/>
              <a:gd name="T10" fmla="*/ 0 60000 65536"/>
              <a:gd name="T11" fmla="*/ 0 60000 65536"/>
              <a:gd name="T12" fmla="*/ 0 60000 65536"/>
              <a:gd name="T13" fmla="*/ 0 60000 65536"/>
              <a:gd name="T14" fmla="*/ 0 60000 65536"/>
              <a:gd name="T15" fmla="*/ 0 w 44"/>
              <a:gd name="T16" fmla="*/ 0 h 304"/>
              <a:gd name="T17" fmla="*/ 44 w 44"/>
              <a:gd name="T18" fmla="*/ 304 h 304"/>
            </a:gdLst>
            <a:ahLst/>
            <a:cxnLst>
              <a:cxn ang="T10">
                <a:pos x="T0" y="T1"/>
              </a:cxn>
              <a:cxn ang="T11">
                <a:pos x="T2" y="T3"/>
              </a:cxn>
              <a:cxn ang="T12">
                <a:pos x="T4" y="T5"/>
              </a:cxn>
              <a:cxn ang="T13">
                <a:pos x="T6" y="T7"/>
              </a:cxn>
              <a:cxn ang="T14">
                <a:pos x="T8" y="T9"/>
              </a:cxn>
            </a:cxnLst>
            <a:rect l="T15" t="T16" r="T17" b="T18"/>
            <a:pathLst>
              <a:path w="44" h="304">
                <a:moveTo>
                  <a:pt x="43" y="0"/>
                </a:moveTo>
                <a:lnTo>
                  <a:pt x="0" y="51"/>
                </a:lnTo>
                <a:lnTo>
                  <a:pt x="0" y="303"/>
                </a:lnTo>
                <a:lnTo>
                  <a:pt x="43" y="303"/>
                </a:lnTo>
                <a:lnTo>
                  <a:pt x="43" y="0"/>
                </a:lnTo>
              </a:path>
            </a:pathLst>
          </a:custGeom>
          <a:solidFill>
            <a:srgbClr val="00ACD6">
              <a:alpha val="39999"/>
            </a:srgbClr>
          </a:solidFill>
          <a:ln w="12700" cap="rnd">
            <a:solidFill>
              <a:schemeClr val="tx1"/>
            </a:solidFill>
            <a:round/>
            <a:headEnd/>
            <a:tailEnd/>
          </a:ln>
        </p:spPr>
        <p:txBody>
          <a:bodyPr/>
          <a:lstStyle/>
          <a:p>
            <a:endParaRPr lang="es-ES"/>
          </a:p>
        </p:txBody>
      </p:sp>
      <p:sp>
        <p:nvSpPr>
          <p:cNvPr id="117799" name="Freeform 1052"/>
          <p:cNvSpPr>
            <a:spLocks/>
          </p:cNvSpPr>
          <p:nvPr/>
        </p:nvSpPr>
        <p:spPr bwMode="auto">
          <a:xfrm>
            <a:off x="693738" y="5140325"/>
            <a:ext cx="1854200" cy="90488"/>
          </a:xfrm>
          <a:custGeom>
            <a:avLst/>
            <a:gdLst>
              <a:gd name="T0" fmla="*/ 137210791 w 1038"/>
              <a:gd name="T1" fmla="*/ 157402997 h 51"/>
              <a:gd name="T2" fmla="*/ 0 w 1038"/>
              <a:gd name="T3" fmla="*/ 0 h 51"/>
              <a:gd name="T4" fmla="*/ 2147483647 w 1038"/>
              <a:gd name="T5" fmla="*/ 0 h 51"/>
              <a:gd name="T6" fmla="*/ 2147483647 w 1038"/>
              <a:gd name="T7" fmla="*/ 157402997 h 51"/>
              <a:gd name="T8" fmla="*/ 137210791 w 1038"/>
              <a:gd name="T9" fmla="*/ 157402997 h 51"/>
              <a:gd name="T10" fmla="*/ 0 60000 65536"/>
              <a:gd name="T11" fmla="*/ 0 60000 65536"/>
              <a:gd name="T12" fmla="*/ 0 60000 65536"/>
              <a:gd name="T13" fmla="*/ 0 60000 65536"/>
              <a:gd name="T14" fmla="*/ 0 60000 65536"/>
              <a:gd name="T15" fmla="*/ 0 w 1038"/>
              <a:gd name="T16" fmla="*/ 0 h 51"/>
              <a:gd name="T17" fmla="*/ 1038 w 1038"/>
              <a:gd name="T18" fmla="*/ 51 h 51"/>
            </a:gdLst>
            <a:ahLst/>
            <a:cxnLst>
              <a:cxn ang="T10">
                <a:pos x="T0" y="T1"/>
              </a:cxn>
              <a:cxn ang="T11">
                <a:pos x="T2" y="T3"/>
              </a:cxn>
              <a:cxn ang="T12">
                <a:pos x="T4" y="T5"/>
              </a:cxn>
              <a:cxn ang="T13">
                <a:pos x="T6" y="T7"/>
              </a:cxn>
              <a:cxn ang="T14">
                <a:pos x="T8" y="T9"/>
              </a:cxn>
            </a:cxnLst>
            <a:rect l="T15" t="T16" r="T17" b="T18"/>
            <a:pathLst>
              <a:path w="1038" h="51">
                <a:moveTo>
                  <a:pt x="43" y="50"/>
                </a:moveTo>
                <a:lnTo>
                  <a:pt x="0" y="0"/>
                </a:lnTo>
                <a:lnTo>
                  <a:pt x="1037" y="0"/>
                </a:lnTo>
                <a:lnTo>
                  <a:pt x="994" y="50"/>
                </a:lnTo>
                <a:lnTo>
                  <a:pt x="43" y="50"/>
                </a:lnTo>
              </a:path>
            </a:pathLst>
          </a:custGeom>
          <a:solidFill>
            <a:srgbClr val="005C72"/>
          </a:solidFill>
          <a:ln w="12700" cap="rnd">
            <a:solidFill>
              <a:srgbClr val="000000"/>
            </a:solidFill>
            <a:round/>
            <a:headEnd/>
            <a:tailEnd/>
          </a:ln>
        </p:spPr>
        <p:txBody>
          <a:bodyPr/>
          <a:lstStyle/>
          <a:p>
            <a:endParaRPr lang="es-ES"/>
          </a:p>
        </p:txBody>
      </p:sp>
      <p:sp>
        <p:nvSpPr>
          <p:cNvPr id="117800" name="Freeform 1053"/>
          <p:cNvSpPr>
            <a:spLocks/>
          </p:cNvSpPr>
          <p:nvPr/>
        </p:nvSpPr>
        <p:spPr bwMode="auto">
          <a:xfrm>
            <a:off x="461963" y="4378325"/>
            <a:ext cx="2316162" cy="965200"/>
          </a:xfrm>
          <a:custGeom>
            <a:avLst/>
            <a:gdLst>
              <a:gd name="T0" fmla="*/ 414573310 w 1297"/>
              <a:gd name="T1" fmla="*/ 754375939 h 541"/>
              <a:gd name="T2" fmla="*/ 414573310 w 1297"/>
              <a:gd name="T3" fmla="*/ 1075862549 h 541"/>
              <a:gd name="T4" fmla="*/ 963085959 w 1297"/>
              <a:gd name="T5" fmla="*/ 1075862549 h 541"/>
              <a:gd name="T6" fmla="*/ 698396913 w 1297"/>
              <a:gd name="T7" fmla="*/ 31830190 h 541"/>
              <a:gd name="T8" fmla="*/ 1240530632 w 1297"/>
              <a:gd name="T9" fmla="*/ 1075862549 h 541"/>
              <a:gd name="T10" fmla="*/ 1789042946 w 1297"/>
              <a:gd name="T11" fmla="*/ 1075862549 h 541"/>
              <a:gd name="T12" fmla="*/ 1907037248 w 1297"/>
              <a:gd name="T13" fmla="*/ 38195869 h 541"/>
              <a:gd name="T14" fmla="*/ 2066488066 w 1297"/>
              <a:gd name="T15" fmla="*/ 1075862549 h 541"/>
              <a:gd name="T16" fmla="*/ 2147483647 w 1297"/>
              <a:gd name="T17" fmla="*/ 1075862549 h 541"/>
              <a:gd name="T18" fmla="*/ 2147483647 w 1297"/>
              <a:gd name="T19" fmla="*/ 0 h 541"/>
              <a:gd name="T20" fmla="*/ 2147483647 w 1297"/>
              <a:gd name="T21" fmla="*/ 1075862549 h 541"/>
              <a:gd name="T22" fmla="*/ 2147483647 w 1297"/>
              <a:gd name="T23" fmla="*/ 1075862549 h 541"/>
              <a:gd name="T24" fmla="*/ 2147483647 w 1297"/>
              <a:gd name="T25" fmla="*/ 754375939 h 541"/>
              <a:gd name="T26" fmla="*/ 2147483647 w 1297"/>
              <a:gd name="T27" fmla="*/ 1238196270 h 541"/>
              <a:gd name="T28" fmla="*/ 2147483647 w 1297"/>
              <a:gd name="T29" fmla="*/ 1718833539 h 541"/>
              <a:gd name="T30" fmla="*/ 2147483647 w 1297"/>
              <a:gd name="T31" fmla="*/ 1397347152 h 541"/>
              <a:gd name="T32" fmla="*/ 414573310 w 1297"/>
              <a:gd name="T33" fmla="*/ 1397347152 h 541"/>
              <a:gd name="T34" fmla="*/ 414573310 w 1297"/>
              <a:gd name="T35" fmla="*/ 1718833539 h 541"/>
              <a:gd name="T36" fmla="*/ 0 w 1297"/>
              <a:gd name="T37" fmla="*/ 1238196270 h 541"/>
              <a:gd name="T38" fmla="*/ 414573310 w 1297"/>
              <a:gd name="T39" fmla="*/ 754375939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7"/>
              <a:gd name="T61" fmla="*/ 0 h 541"/>
              <a:gd name="T62" fmla="*/ 1297 w 1297"/>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7" h="541">
                <a:moveTo>
                  <a:pt x="130" y="237"/>
                </a:moveTo>
                <a:lnTo>
                  <a:pt x="130" y="338"/>
                </a:lnTo>
                <a:lnTo>
                  <a:pt x="302" y="338"/>
                </a:lnTo>
                <a:lnTo>
                  <a:pt x="219" y="10"/>
                </a:lnTo>
                <a:lnTo>
                  <a:pt x="389" y="338"/>
                </a:lnTo>
                <a:lnTo>
                  <a:pt x="561" y="338"/>
                </a:lnTo>
                <a:lnTo>
                  <a:pt x="598" y="12"/>
                </a:lnTo>
                <a:lnTo>
                  <a:pt x="648" y="338"/>
                </a:lnTo>
                <a:lnTo>
                  <a:pt x="821" y="338"/>
                </a:lnTo>
                <a:lnTo>
                  <a:pt x="966" y="0"/>
                </a:lnTo>
                <a:lnTo>
                  <a:pt x="907" y="338"/>
                </a:lnTo>
                <a:lnTo>
                  <a:pt x="1166" y="338"/>
                </a:lnTo>
                <a:lnTo>
                  <a:pt x="1166" y="237"/>
                </a:lnTo>
                <a:lnTo>
                  <a:pt x="1296" y="389"/>
                </a:lnTo>
                <a:lnTo>
                  <a:pt x="1166" y="540"/>
                </a:lnTo>
                <a:lnTo>
                  <a:pt x="1166" y="439"/>
                </a:lnTo>
                <a:lnTo>
                  <a:pt x="130" y="439"/>
                </a:lnTo>
                <a:lnTo>
                  <a:pt x="130" y="540"/>
                </a:lnTo>
                <a:lnTo>
                  <a:pt x="0" y="389"/>
                </a:lnTo>
                <a:lnTo>
                  <a:pt x="130" y="237"/>
                </a:lnTo>
              </a:path>
            </a:pathLst>
          </a:custGeom>
          <a:solidFill>
            <a:schemeClr val="accent1">
              <a:alpha val="39999"/>
            </a:schemeClr>
          </a:solidFill>
          <a:ln w="12700" cap="rnd">
            <a:solidFill>
              <a:srgbClr val="000000"/>
            </a:solidFill>
            <a:round/>
            <a:headEnd/>
            <a:tailEnd/>
          </a:ln>
        </p:spPr>
        <p:txBody>
          <a:bodyPr/>
          <a:lstStyle/>
          <a:p>
            <a:endParaRPr lang="es-ES"/>
          </a:p>
        </p:txBody>
      </p:sp>
      <p:sp>
        <p:nvSpPr>
          <p:cNvPr id="704542" name="Rectangle 1054"/>
          <p:cNvSpPr>
            <a:spLocks noChangeArrowheads="1"/>
          </p:cNvSpPr>
          <p:nvPr/>
        </p:nvSpPr>
        <p:spPr bwMode="auto">
          <a:xfrm>
            <a:off x="703263" y="4937125"/>
            <a:ext cx="598487" cy="280988"/>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300" b="1">
                <a:effectLst>
                  <a:outerShdw blurRad="38100" dist="38100" dir="2700000" algn="tl">
                    <a:srgbClr val="C0C0C0"/>
                  </a:outerShdw>
                </a:effectLst>
              </a:rPr>
              <a:t>ARP</a:t>
            </a:r>
          </a:p>
        </p:txBody>
      </p:sp>
      <p:sp>
        <p:nvSpPr>
          <p:cNvPr id="704543" name="Rectangle 1055"/>
          <p:cNvSpPr>
            <a:spLocks noChangeArrowheads="1"/>
          </p:cNvSpPr>
          <p:nvPr/>
        </p:nvSpPr>
        <p:spPr bwMode="auto">
          <a:xfrm>
            <a:off x="1143000" y="4937125"/>
            <a:ext cx="600075" cy="280988"/>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300" b="1">
                <a:effectLst>
                  <a:outerShdw blurRad="38100" dist="38100" dir="2700000" algn="tl">
                    <a:srgbClr val="C0C0C0"/>
                  </a:outerShdw>
                </a:effectLst>
              </a:rPr>
              <a:t>RIP</a:t>
            </a:r>
          </a:p>
        </p:txBody>
      </p:sp>
      <p:pic>
        <p:nvPicPr>
          <p:cNvPr id="117803" name="Picture 1058"/>
          <p:cNvPicPr>
            <a:picLocks noChangeArrowheads="1"/>
          </p:cNvPicPr>
          <p:nvPr/>
        </p:nvPicPr>
        <p:blipFill>
          <a:blip r:embed="rId4" cstate="print"/>
          <a:srcRect/>
          <a:stretch>
            <a:fillRect/>
          </a:stretch>
        </p:blipFill>
        <p:spPr bwMode="auto">
          <a:xfrm>
            <a:off x="2771775" y="5387975"/>
            <a:ext cx="787400" cy="488950"/>
          </a:xfrm>
          <a:prstGeom prst="rect">
            <a:avLst/>
          </a:prstGeom>
          <a:noFill/>
          <a:ln w="9525">
            <a:noFill/>
            <a:miter lim="800000"/>
            <a:headEnd/>
            <a:tailEnd/>
          </a:ln>
        </p:spPr>
      </p:pic>
      <p:sp>
        <p:nvSpPr>
          <p:cNvPr id="117804" name="Rectangle 1059"/>
          <p:cNvSpPr>
            <a:spLocks noChangeArrowheads="1"/>
          </p:cNvSpPr>
          <p:nvPr/>
        </p:nvSpPr>
        <p:spPr bwMode="auto">
          <a:xfrm>
            <a:off x="4272408" y="2713285"/>
            <a:ext cx="212725" cy="600075"/>
          </a:xfrm>
          <a:prstGeom prst="rect">
            <a:avLst/>
          </a:prstGeom>
          <a:noFill/>
          <a:ln w="9525">
            <a:noFill/>
            <a:miter lim="800000"/>
            <a:headEnd/>
            <a:tailEnd/>
          </a:ln>
        </p:spPr>
        <p:txBody>
          <a:bodyPr wrap="none" anchor="ctr"/>
          <a:lstStyle/>
          <a:p>
            <a:endParaRPr lang="es-ES"/>
          </a:p>
        </p:txBody>
      </p:sp>
      <p:sp>
        <p:nvSpPr>
          <p:cNvPr id="117805" name="Freeform 1060"/>
          <p:cNvSpPr>
            <a:spLocks/>
          </p:cNvSpPr>
          <p:nvPr/>
        </p:nvSpPr>
        <p:spPr bwMode="auto">
          <a:xfrm>
            <a:off x="3841750" y="4829175"/>
            <a:ext cx="79375" cy="539750"/>
          </a:xfrm>
          <a:custGeom>
            <a:avLst/>
            <a:gdLst>
              <a:gd name="T0" fmla="*/ 0 w 44"/>
              <a:gd name="T1" fmla="*/ 0 h 303"/>
              <a:gd name="T2" fmla="*/ 139936329 w 44"/>
              <a:gd name="T3" fmla="*/ 158661553 h 303"/>
              <a:gd name="T4" fmla="*/ 139936329 w 44"/>
              <a:gd name="T5" fmla="*/ 958312824 h 303"/>
              <a:gd name="T6" fmla="*/ 0 w 44"/>
              <a:gd name="T7" fmla="*/ 958312824 h 303"/>
              <a:gd name="T8" fmla="*/ 0 w 44"/>
              <a:gd name="T9" fmla="*/ 0 h 303"/>
              <a:gd name="T10" fmla="*/ 0 60000 65536"/>
              <a:gd name="T11" fmla="*/ 0 60000 65536"/>
              <a:gd name="T12" fmla="*/ 0 60000 65536"/>
              <a:gd name="T13" fmla="*/ 0 60000 65536"/>
              <a:gd name="T14" fmla="*/ 0 60000 65536"/>
              <a:gd name="T15" fmla="*/ 0 w 44"/>
              <a:gd name="T16" fmla="*/ 0 h 303"/>
              <a:gd name="T17" fmla="*/ 44 w 44"/>
              <a:gd name="T18" fmla="*/ 303 h 303"/>
            </a:gdLst>
            <a:ahLst/>
            <a:cxnLst>
              <a:cxn ang="T10">
                <a:pos x="T0" y="T1"/>
              </a:cxn>
              <a:cxn ang="T11">
                <a:pos x="T2" y="T3"/>
              </a:cxn>
              <a:cxn ang="T12">
                <a:pos x="T4" y="T5"/>
              </a:cxn>
              <a:cxn ang="T13">
                <a:pos x="T6" y="T7"/>
              </a:cxn>
              <a:cxn ang="T14">
                <a:pos x="T8" y="T9"/>
              </a:cxn>
            </a:cxnLst>
            <a:rect l="T15" t="T16" r="T17" b="T18"/>
            <a:pathLst>
              <a:path w="44" h="303">
                <a:moveTo>
                  <a:pt x="0" y="0"/>
                </a:moveTo>
                <a:lnTo>
                  <a:pt x="43" y="50"/>
                </a:lnTo>
                <a:lnTo>
                  <a:pt x="43" y="302"/>
                </a:lnTo>
                <a:lnTo>
                  <a:pt x="0" y="302"/>
                </a:lnTo>
                <a:lnTo>
                  <a:pt x="0" y="0"/>
                </a:lnTo>
              </a:path>
            </a:pathLst>
          </a:custGeom>
          <a:solidFill>
            <a:srgbClr val="00ACD6">
              <a:alpha val="39999"/>
            </a:srgbClr>
          </a:solidFill>
          <a:ln w="12700" cap="rnd">
            <a:solidFill>
              <a:schemeClr val="tx1"/>
            </a:solidFill>
            <a:round/>
            <a:headEnd/>
            <a:tailEnd/>
          </a:ln>
        </p:spPr>
        <p:txBody>
          <a:bodyPr/>
          <a:lstStyle/>
          <a:p>
            <a:endParaRPr lang="es-ES"/>
          </a:p>
        </p:txBody>
      </p:sp>
      <p:sp>
        <p:nvSpPr>
          <p:cNvPr id="117806" name="Freeform 1061"/>
          <p:cNvSpPr>
            <a:spLocks/>
          </p:cNvSpPr>
          <p:nvPr/>
        </p:nvSpPr>
        <p:spPr bwMode="auto">
          <a:xfrm>
            <a:off x="5618163" y="4843463"/>
            <a:ext cx="79375" cy="539750"/>
          </a:xfrm>
          <a:custGeom>
            <a:avLst/>
            <a:gdLst>
              <a:gd name="T0" fmla="*/ 139936329 w 44"/>
              <a:gd name="T1" fmla="*/ 0 h 303"/>
              <a:gd name="T2" fmla="*/ 0 w 44"/>
              <a:gd name="T3" fmla="*/ 158661553 h 303"/>
              <a:gd name="T4" fmla="*/ 0 w 44"/>
              <a:gd name="T5" fmla="*/ 958312824 h 303"/>
              <a:gd name="T6" fmla="*/ 139936329 w 44"/>
              <a:gd name="T7" fmla="*/ 958312824 h 303"/>
              <a:gd name="T8" fmla="*/ 139936329 w 44"/>
              <a:gd name="T9" fmla="*/ 0 h 303"/>
              <a:gd name="T10" fmla="*/ 0 60000 65536"/>
              <a:gd name="T11" fmla="*/ 0 60000 65536"/>
              <a:gd name="T12" fmla="*/ 0 60000 65536"/>
              <a:gd name="T13" fmla="*/ 0 60000 65536"/>
              <a:gd name="T14" fmla="*/ 0 60000 65536"/>
              <a:gd name="T15" fmla="*/ 0 w 44"/>
              <a:gd name="T16" fmla="*/ 0 h 303"/>
              <a:gd name="T17" fmla="*/ 44 w 44"/>
              <a:gd name="T18" fmla="*/ 303 h 303"/>
            </a:gdLst>
            <a:ahLst/>
            <a:cxnLst>
              <a:cxn ang="T10">
                <a:pos x="T0" y="T1"/>
              </a:cxn>
              <a:cxn ang="T11">
                <a:pos x="T2" y="T3"/>
              </a:cxn>
              <a:cxn ang="T12">
                <a:pos x="T4" y="T5"/>
              </a:cxn>
              <a:cxn ang="T13">
                <a:pos x="T6" y="T7"/>
              </a:cxn>
              <a:cxn ang="T14">
                <a:pos x="T8" y="T9"/>
              </a:cxn>
            </a:cxnLst>
            <a:rect l="T15" t="T16" r="T17" b="T18"/>
            <a:pathLst>
              <a:path w="44" h="303">
                <a:moveTo>
                  <a:pt x="43" y="0"/>
                </a:moveTo>
                <a:lnTo>
                  <a:pt x="0" y="50"/>
                </a:lnTo>
                <a:lnTo>
                  <a:pt x="0" y="302"/>
                </a:lnTo>
                <a:lnTo>
                  <a:pt x="43" y="302"/>
                </a:lnTo>
                <a:lnTo>
                  <a:pt x="43" y="0"/>
                </a:lnTo>
              </a:path>
            </a:pathLst>
          </a:custGeom>
          <a:solidFill>
            <a:srgbClr val="00ACD6">
              <a:alpha val="39999"/>
            </a:srgbClr>
          </a:solidFill>
          <a:ln w="12700" cap="rnd">
            <a:solidFill>
              <a:schemeClr val="tx1"/>
            </a:solidFill>
            <a:round/>
            <a:headEnd/>
            <a:tailEnd/>
          </a:ln>
        </p:spPr>
        <p:txBody>
          <a:bodyPr/>
          <a:lstStyle/>
          <a:p>
            <a:endParaRPr lang="es-ES"/>
          </a:p>
        </p:txBody>
      </p:sp>
      <p:sp>
        <p:nvSpPr>
          <p:cNvPr id="117807" name="Freeform 1062"/>
          <p:cNvSpPr>
            <a:spLocks/>
          </p:cNvSpPr>
          <p:nvPr/>
        </p:nvSpPr>
        <p:spPr bwMode="auto">
          <a:xfrm>
            <a:off x="3841750" y="5138738"/>
            <a:ext cx="1855788" cy="92075"/>
          </a:xfrm>
          <a:custGeom>
            <a:avLst/>
            <a:gdLst>
              <a:gd name="T0" fmla="*/ 137181841 w 1039"/>
              <a:gd name="T1" fmla="*/ 159898870 h 52"/>
              <a:gd name="T2" fmla="*/ 0 w 1039"/>
              <a:gd name="T3" fmla="*/ 0 h 52"/>
              <a:gd name="T4" fmla="*/ 2147483647 w 1039"/>
              <a:gd name="T5" fmla="*/ 0 h 52"/>
              <a:gd name="T6" fmla="*/ 2147483647 w 1039"/>
              <a:gd name="T7" fmla="*/ 159898870 h 52"/>
              <a:gd name="T8" fmla="*/ 137181841 w 1039"/>
              <a:gd name="T9" fmla="*/ 159898870 h 52"/>
              <a:gd name="T10" fmla="*/ 0 60000 65536"/>
              <a:gd name="T11" fmla="*/ 0 60000 65536"/>
              <a:gd name="T12" fmla="*/ 0 60000 65536"/>
              <a:gd name="T13" fmla="*/ 0 60000 65536"/>
              <a:gd name="T14" fmla="*/ 0 60000 65536"/>
              <a:gd name="T15" fmla="*/ 0 w 1039"/>
              <a:gd name="T16" fmla="*/ 0 h 52"/>
              <a:gd name="T17" fmla="*/ 1039 w 1039"/>
              <a:gd name="T18" fmla="*/ 52 h 52"/>
            </a:gdLst>
            <a:ahLst/>
            <a:cxnLst>
              <a:cxn ang="T10">
                <a:pos x="T0" y="T1"/>
              </a:cxn>
              <a:cxn ang="T11">
                <a:pos x="T2" y="T3"/>
              </a:cxn>
              <a:cxn ang="T12">
                <a:pos x="T4" y="T5"/>
              </a:cxn>
              <a:cxn ang="T13">
                <a:pos x="T6" y="T7"/>
              </a:cxn>
              <a:cxn ang="T14">
                <a:pos x="T8" y="T9"/>
              </a:cxn>
            </a:cxnLst>
            <a:rect l="T15" t="T16" r="T17" b="T18"/>
            <a:pathLst>
              <a:path w="1039" h="52">
                <a:moveTo>
                  <a:pt x="43" y="51"/>
                </a:moveTo>
                <a:lnTo>
                  <a:pt x="0" y="0"/>
                </a:lnTo>
                <a:lnTo>
                  <a:pt x="1038" y="0"/>
                </a:lnTo>
                <a:lnTo>
                  <a:pt x="995" y="51"/>
                </a:lnTo>
                <a:lnTo>
                  <a:pt x="43" y="51"/>
                </a:lnTo>
              </a:path>
            </a:pathLst>
          </a:custGeom>
          <a:solidFill>
            <a:srgbClr val="005C72"/>
          </a:solidFill>
          <a:ln w="12700" cap="rnd">
            <a:solidFill>
              <a:srgbClr val="000000"/>
            </a:solidFill>
            <a:round/>
            <a:headEnd/>
            <a:tailEnd/>
          </a:ln>
        </p:spPr>
        <p:txBody>
          <a:bodyPr/>
          <a:lstStyle/>
          <a:p>
            <a:endParaRPr lang="es-ES"/>
          </a:p>
        </p:txBody>
      </p:sp>
      <p:sp>
        <p:nvSpPr>
          <p:cNvPr id="117808" name="Freeform 1063"/>
          <p:cNvSpPr>
            <a:spLocks/>
          </p:cNvSpPr>
          <p:nvPr/>
        </p:nvSpPr>
        <p:spPr bwMode="auto">
          <a:xfrm>
            <a:off x="3611563" y="4397375"/>
            <a:ext cx="2316162" cy="965200"/>
          </a:xfrm>
          <a:custGeom>
            <a:avLst/>
            <a:gdLst>
              <a:gd name="T0" fmla="*/ 414573310 w 1297"/>
              <a:gd name="T1" fmla="*/ 754375939 h 541"/>
              <a:gd name="T2" fmla="*/ 414573310 w 1297"/>
              <a:gd name="T3" fmla="*/ 1075862549 h 541"/>
              <a:gd name="T4" fmla="*/ 963085959 w 1297"/>
              <a:gd name="T5" fmla="*/ 1075862549 h 541"/>
              <a:gd name="T6" fmla="*/ 698396913 w 1297"/>
              <a:gd name="T7" fmla="*/ 31830190 h 541"/>
              <a:gd name="T8" fmla="*/ 1240530632 w 1297"/>
              <a:gd name="T9" fmla="*/ 1075862549 h 541"/>
              <a:gd name="T10" fmla="*/ 1789042946 w 1297"/>
              <a:gd name="T11" fmla="*/ 1075862549 h 541"/>
              <a:gd name="T12" fmla="*/ 1907037248 w 1297"/>
              <a:gd name="T13" fmla="*/ 38195869 h 541"/>
              <a:gd name="T14" fmla="*/ 2066488066 w 1297"/>
              <a:gd name="T15" fmla="*/ 1075862549 h 541"/>
              <a:gd name="T16" fmla="*/ 2147483647 w 1297"/>
              <a:gd name="T17" fmla="*/ 1075862549 h 541"/>
              <a:gd name="T18" fmla="*/ 2147483647 w 1297"/>
              <a:gd name="T19" fmla="*/ 0 h 541"/>
              <a:gd name="T20" fmla="*/ 2147483647 w 1297"/>
              <a:gd name="T21" fmla="*/ 1075862549 h 541"/>
              <a:gd name="T22" fmla="*/ 2147483647 w 1297"/>
              <a:gd name="T23" fmla="*/ 1075862549 h 541"/>
              <a:gd name="T24" fmla="*/ 2147483647 w 1297"/>
              <a:gd name="T25" fmla="*/ 754375939 h 541"/>
              <a:gd name="T26" fmla="*/ 2147483647 w 1297"/>
              <a:gd name="T27" fmla="*/ 1238196270 h 541"/>
              <a:gd name="T28" fmla="*/ 2147483647 w 1297"/>
              <a:gd name="T29" fmla="*/ 1718833539 h 541"/>
              <a:gd name="T30" fmla="*/ 2147483647 w 1297"/>
              <a:gd name="T31" fmla="*/ 1397347152 h 541"/>
              <a:gd name="T32" fmla="*/ 414573310 w 1297"/>
              <a:gd name="T33" fmla="*/ 1397347152 h 541"/>
              <a:gd name="T34" fmla="*/ 414573310 w 1297"/>
              <a:gd name="T35" fmla="*/ 1718833539 h 541"/>
              <a:gd name="T36" fmla="*/ 0 w 1297"/>
              <a:gd name="T37" fmla="*/ 1238196270 h 541"/>
              <a:gd name="T38" fmla="*/ 414573310 w 1297"/>
              <a:gd name="T39" fmla="*/ 754375939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7"/>
              <a:gd name="T61" fmla="*/ 0 h 541"/>
              <a:gd name="T62" fmla="*/ 1297 w 1297"/>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7" h="541">
                <a:moveTo>
                  <a:pt x="130" y="237"/>
                </a:moveTo>
                <a:lnTo>
                  <a:pt x="130" y="338"/>
                </a:lnTo>
                <a:lnTo>
                  <a:pt x="302" y="338"/>
                </a:lnTo>
                <a:lnTo>
                  <a:pt x="219" y="10"/>
                </a:lnTo>
                <a:lnTo>
                  <a:pt x="389" y="338"/>
                </a:lnTo>
                <a:lnTo>
                  <a:pt x="561" y="338"/>
                </a:lnTo>
                <a:lnTo>
                  <a:pt x="598" y="12"/>
                </a:lnTo>
                <a:lnTo>
                  <a:pt x="648" y="338"/>
                </a:lnTo>
                <a:lnTo>
                  <a:pt x="821" y="338"/>
                </a:lnTo>
                <a:lnTo>
                  <a:pt x="966" y="0"/>
                </a:lnTo>
                <a:lnTo>
                  <a:pt x="907" y="338"/>
                </a:lnTo>
                <a:lnTo>
                  <a:pt x="1166" y="338"/>
                </a:lnTo>
                <a:lnTo>
                  <a:pt x="1166" y="237"/>
                </a:lnTo>
                <a:lnTo>
                  <a:pt x="1296" y="389"/>
                </a:lnTo>
                <a:lnTo>
                  <a:pt x="1166" y="540"/>
                </a:lnTo>
                <a:lnTo>
                  <a:pt x="1166" y="439"/>
                </a:lnTo>
                <a:lnTo>
                  <a:pt x="130" y="439"/>
                </a:lnTo>
                <a:lnTo>
                  <a:pt x="130" y="540"/>
                </a:lnTo>
                <a:lnTo>
                  <a:pt x="0" y="389"/>
                </a:lnTo>
                <a:lnTo>
                  <a:pt x="130" y="237"/>
                </a:lnTo>
              </a:path>
            </a:pathLst>
          </a:custGeom>
          <a:solidFill>
            <a:schemeClr val="accent1">
              <a:alpha val="39999"/>
            </a:schemeClr>
          </a:solidFill>
          <a:ln w="12700" cap="rnd">
            <a:solidFill>
              <a:srgbClr val="000000"/>
            </a:solidFill>
            <a:round/>
            <a:headEnd/>
            <a:tailEnd/>
          </a:ln>
        </p:spPr>
        <p:txBody>
          <a:bodyPr/>
          <a:lstStyle/>
          <a:p>
            <a:endParaRPr lang="es-ES"/>
          </a:p>
        </p:txBody>
      </p:sp>
      <p:sp>
        <p:nvSpPr>
          <p:cNvPr id="704552" name="Rectangle 1064"/>
          <p:cNvSpPr>
            <a:spLocks noChangeArrowheads="1"/>
          </p:cNvSpPr>
          <p:nvPr/>
        </p:nvSpPr>
        <p:spPr bwMode="auto">
          <a:xfrm>
            <a:off x="5083175" y="4959350"/>
            <a:ext cx="708025" cy="280988"/>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300" b="1">
                <a:effectLst>
                  <a:outerShdw blurRad="38100" dist="38100" dir="2700000" algn="tl">
                    <a:srgbClr val="C0C0C0"/>
                  </a:outerShdw>
                </a:effectLst>
              </a:rPr>
              <a:t>OSPF</a:t>
            </a:r>
          </a:p>
        </p:txBody>
      </p:sp>
      <p:sp>
        <p:nvSpPr>
          <p:cNvPr id="117810" name="Arc 1066"/>
          <p:cNvSpPr>
            <a:spLocks/>
          </p:cNvSpPr>
          <p:nvPr/>
        </p:nvSpPr>
        <p:spPr bwMode="auto">
          <a:xfrm>
            <a:off x="6807200" y="4111625"/>
            <a:ext cx="600075" cy="585788"/>
          </a:xfrm>
          <a:custGeom>
            <a:avLst/>
            <a:gdLst>
              <a:gd name="T0" fmla="*/ 0 w 21600"/>
              <a:gd name="T1" fmla="*/ 430837697 h 21600"/>
              <a:gd name="T2" fmla="*/ 461764102 w 21600"/>
              <a:gd name="T3" fmla="*/ 0 h 21600"/>
              <a:gd name="T4" fmla="*/ 463136495 w 21600"/>
              <a:gd name="T5" fmla="*/ 4308376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solidFill>
            <a:schemeClr val="accent1"/>
          </a:solidFill>
          <a:ln w="12700" cap="rnd">
            <a:solidFill>
              <a:srgbClr val="000000"/>
            </a:solidFill>
            <a:round/>
            <a:headEnd/>
            <a:tailEnd/>
          </a:ln>
        </p:spPr>
        <p:txBody>
          <a:bodyPr/>
          <a:lstStyle/>
          <a:p>
            <a:endParaRPr lang="es-ES"/>
          </a:p>
        </p:txBody>
      </p:sp>
      <p:sp>
        <p:nvSpPr>
          <p:cNvPr id="704555" name="Arc 1067"/>
          <p:cNvSpPr>
            <a:spLocks/>
          </p:cNvSpPr>
          <p:nvPr/>
        </p:nvSpPr>
        <p:spPr bwMode="auto">
          <a:xfrm>
            <a:off x="7405688" y="4111625"/>
            <a:ext cx="425450" cy="585788"/>
          </a:xfrm>
          <a:custGeom>
            <a:avLst/>
            <a:gdLst>
              <a:gd name="G0" fmla="+- 64 0 0"/>
              <a:gd name="G1" fmla="+- 21600 0 0"/>
              <a:gd name="G2" fmla="+- 21600 0 0"/>
              <a:gd name="T0" fmla="*/ 0 w 15316"/>
              <a:gd name="T1" fmla="*/ 0 h 21600"/>
              <a:gd name="T2" fmla="*/ 15316 w 15316"/>
              <a:gd name="T3" fmla="*/ 6305 h 21600"/>
              <a:gd name="T4" fmla="*/ 64 w 15316"/>
              <a:gd name="T5" fmla="*/ 21600 h 21600"/>
            </a:gdLst>
            <a:ahLst/>
            <a:cxnLst>
              <a:cxn ang="0">
                <a:pos x="T0" y="T1"/>
              </a:cxn>
              <a:cxn ang="0">
                <a:pos x="T2" y="T3"/>
              </a:cxn>
              <a:cxn ang="0">
                <a:pos x="T4" y="T5"/>
              </a:cxn>
            </a:cxnLst>
            <a:rect l="0" t="0" r="r" b="b"/>
            <a:pathLst>
              <a:path w="15316" h="21600" fill="none" extrusionOk="0">
                <a:moveTo>
                  <a:pt x="0" y="0"/>
                </a:moveTo>
                <a:cubicBezTo>
                  <a:pt x="21" y="0"/>
                  <a:pt x="42" y="-1"/>
                  <a:pt x="64" y="0"/>
                </a:cubicBezTo>
                <a:cubicBezTo>
                  <a:pt x="5782" y="0"/>
                  <a:pt x="11266" y="2267"/>
                  <a:pt x="15315" y="6305"/>
                </a:cubicBezTo>
              </a:path>
              <a:path w="15316" h="21600" stroke="0" extrusionOk="0">
                <a:moveTo>
                  <a:pt x="0" y="0"/>
                </a:moveTo>
                <a:cubicBezTo>
                  <a:pt x="21" y="0"/>
                  <a:pt x="42" y="-1"/>
                  <a:pt x="64" y="0"/>
                </a:cubicBezTo>
                <a:cubicBezTo>
                  <a:pt x="5782" y="0"/>
                  <a:pt x="11266" y="2267"/>
                  <a:pt x="15315" y="6305"/>
                </a:cubicBezTo>
                <a:lnTo>
                  <a:pt x="64" y="21600"/>
                </a:lnTo>
                <a:close/>
              </a:path>
            </a:pathLst>
          </a:custGeom>
          <a:solidFill>
            <a:srgbClr val="FFFF00"/>
          </a:solidFill>
          <a:ln w="12700" cap="rnd">
            <a:solidFill>
              <a:schemeClr val="tx1"/>
            </a:solidFill>
            <a:round/>
            <a:headEnd/>
            <a:tailEnd/>
          </a:ln>
          <a:effectLst>
            <a:outerShdw dist="12700" dir="5400000" algn="ctr" rotWithShape="0">
              <a:schemeClr val="tx1"/>
            </a:outerShdw>
          </a:effectLst>
        </p:spPr>
        <p:txBody>
          <a:bodyPr/>
          <a:lstStyle/>
          <a:p>
            <a:pPr>
              <a:defRPr/>
            </a:pPr>
            <a:endParaRPr lang="es-ES"/>
          </a:p>
        </p:txBody>
      </p:sp>
      <p:sp>
        <p:nvSpPr>
          <p:cNvPr id="704556" name="Arc 1068"/>
          <p:cNvSpPr>
            <a:spLocks/>
          </p:cNvSpPr>
          <p:nvPr/>
        </p:nvSpPr>
        <p:spPr bwMode="auto">
          <a:xfrm>
            <a:off x="7405688" y="4283075"/>
            <a:ext cx="600075" cy="414338"/>
          </a:xfrm>
          <a:custGeom>
            <a:avLst/>
            <a:gdLst>
              <a:gd name="G0" fmla="+- 0 0 0"/>
              <a:gd name="G1" fmla="+- 15295 0 0"/>
              <a:gd name="G2" fmla="+- 21600 0 0"/>
              <a:gd name="T0" fmla="*/ 15252 w 21600"/>
              <a:gd name="T1" fmla="*/ 0 h 15295"/>
              <a:gd name="T2" fmla="*/ 21600 w 21600"/>
              <a:gd name="T3" fmla="*/ 15295 h 15295"/>
              <a:gd name="T4" fmla="*/ 0 w 21600"/>
              <a:gd name="T5" fmla="*/ 15295 h 15295"/>
            </a:gdLst>
            <a:ahLst/>
            <a:cxnLst>
              <a:cxn ang="0">
                <a:pos x="T0" y="T1"/>
              </a:cxn>
              <a:cxn ang="0">
                <a:pos x="T2" y="T3"/>
              </a:cxn>
              <a:cxn ang="0">
                <a:pos x="T4" y="T5"/>
              </a:cxn>
            </a:cxnLst>
            <a:rect l="0" t="0" r="r" b="b"/>
            <a:pathLst>
              <a:path w="21600" h="15295" fill="none" extrusionOk="0">
                <a:moveTo>
                  <a:pt x="15251" y="0"/>
                </a:moveTo>
                <a:cubicBezTo>
                  <a:pt x="19315" y="4052"/>
                  <a:pt x="21600" y="9555"/>
                  <a:pt x="21600" y="15295"/>
                </a:cubicBezTo>
              </a:path>
              <a:path w="21600" h="15295" stroke="0" extrusionOk="0">
                <a:moveTo>
                  <a:pt x="15251" y="0"/>
                </a:moveTo>
                <a:cubicBezTo>
                  <a:pt x="19315" y="4052"/>
                  <a:pt x="21600" y="9555"/>
                  <a:pt x="21600" y="15295"/>
                </a:cubicBezTo>
                <a:lnTo>
                  <a:pt x="0" y="15295"/>
                </a:lnTo>
                <a:close/>
              </a:path>
            </a:pathLst>
          </a:custGeom>
          <a:solidFill>
            <a:srgbClr val="FF0000"/>
          </a:solidFill>
          <a:ln w="12700" cap="rnd">
            <a:solidFill>
              <a:schemeClr val="tx1"/>
            </a:solidFill>
            <a:round/>
            <a:headEnd/>
            <a:tailEnd/>
          </a:ln>
          <a:effectLst>
            <a:outerShdw dist="12700" dir="5400000" algn="ctr" rotWithShape="0">
              <a:schemeClr val="tx1"/>
            </a:outerShdw>
          </a:effectLst>
        </p:spPr>
        <p:txBody>
          <a:bodyPr/>
          <a:lstStyle/>
          <a:p>
            <a:pPr>
              <a:defRPr/>
            </a:pPr>
            <a:endParaRPr lang="es-ES"/>
          </a:p>
        </p:txBody>
      </p:sp>
      <p:sp>
        <p:nvSpPr>
          <p:cNvPr id="117813" name="Line 1069"/>
          <p:cNvSpPr>
            <a:spLocks noChangeShapeType="1"/>
          </p:cNvSpPr>
          <p:nvPr/>
        </p:nvSpPr>
        <p:spPr bwMode="auto">
          <a:xfrm flipV="1">
            <a:off x="7404100" y="4110038"/>
            <a:ext cx="0" cy="587375"/>
          </a:xfrm>
          <a:prstGeom prst="line">
            <a:avLst/>
          </a:prstGeom>
          <a:noFill/>
          <a:ln w="12700">
            <a:solidFill>
              <a:schemeClr val="tx1"/>
            </a:solidFill>
            <a:round/>
            <a:headEnd type="none" w="sm" len="sm"/>
            <a:tailEnd type="none" w="sm" len="sm"/>
          </a:ln>
        </p:spPr>
        <p:txBody>
          <a:bodyPr/>
          <a:lstStyle/>
          <a:p>
            <a:endParaRPr lang="es-ES"/>
          </a:p>
        </p:txBody>
      </p:sp>
      <p:sp>
        <p:nvSpPr>
          <p:cNvPr id="117814" name="Line 1070"/>
          <p:cNvSpPr>
            <a:spLocks noChangeShapeType="1"/>
          </p:cNvSpPr>
          <p:nvPr/>
        </p:nvSpPr>
        <p:spPr bwMode="auto">
          <a:xfrm flipV="1">
            <a:off x="7404100" y="4279900"/>
            <a:ext cx="427038" cy="417513"/>
          </a:xfrm>
          <a:prstGeom prst="line">
            <a:avLst/>
          </a:prstGeom>
          <a:noFill/>
          <a:ln w="12700">
            <a:solidFill>
              <a:schemeClr val="tx1"/>
            </a:solidFill>
            <a:round/>
            <a:headEnd type="none" w="sm" len="sm"/>
            <a:tailEnd type="none" w="sm" len="sm"/>
          </a:ln>
        </p:spPr>
        <p:txBody>
          <a:bodyPr/>
          <a:lstStyle/>
          <a:p>
            <a:endParaRPr lang="es-ES"/>
          </a:p>
        </p:txBody>
      </p:sp>
      <p:sp>
        <p:nvSpPr>
          <p:cNvPr id="117815" name="Line 1071"/>
          <p:cNvSpPr>
            <a:spLocks noChangeShapeType="1"/>
          </p:cNvSpPr>
          <p:nvPr/>
        </p:nvSpPr>
        <p:spPr bwMode="auto">
          <a:xfrm flipH="1" flipV="1">
            <a:off x="7062788" y="4364038"/>
            <a:ext cx="341312" cy="447675"/>
          </a:xfrm>
          <a:prstGeom prst="line">
            <a:avLst/>
          </a:prstGeom>
          <a:noFill/>
          <a:ln w="50800">
            <a:solidFill>
              <a:schemeClr val="tx1"/>
            </a:solidFill>
            <a:round/>
            <a:headEnd type="none" w="sm" len="sm"/>
            <a:tailEnd type="stealth" w="med" len="lg"/>
          </a:ln>
        </p:spPr>
        <p:txBody>
          <a:bodyPr/>
          <a:lstStyle/>
          <a:p>
            <a:endParaRPr lang="es-ES"/>
          </a:p>
        </p:txBody>
      </p:sp>
      <p:sp>
        <p:nvSpPr>
          <p:cNvPr id="704560" name="Oval 1072"/>
          <p:cNvSpPr>
            <a:spLocks noChangeArrowheads="1"/>
          </p:cNvSpPr>
          <p:nvPr/>
        </p:nvSpPr>
        <p:spPr bwMode="auto">
          <a:xfrm>
            <a:off x="7342188" y="4749800"/>
            <a:ext cx="103187" cy="100013"/>
          </a:xfrm>
          <a:prstGeom prst="ellipse">
            <a:avLst/>
          </a:prstGeom>
          <a:solidFill>
            <a:srgbClr val="A6A685"/>
          </a:solidFill>
          <a:ln w="12700">
            <a:solidFill>
              <a:srgbClr val="A6A685"/>
            </a:solidFill>
            <a:round/>
            <a:headEnd/>
            <a:tailEnd/>
          </a:ln>
          <a:effectLst>
            <a:outerShdw dist="17961" dir="2700000" algn="ctr" rotWithShape="0">
              <a:schemeClr val="tx1"/>
            </a:outerShdw>
          </a:effectLst>
        </p:spPr>
        <p:txBody>
          <a:bodyPr wrap="none" anchor="ctr"/>
          <a:lstStyle/>
          <a:p>
            <a:pPr>
              <a:defRPr/>
            </a:pPr>
            <a:endParaRPr lang="es-ES"/>
          </a:p>
        </p:txBody>
      </p:sp>
      <p:sp>
        <p:nvSpPr>
          <p:cNvPr id="117817" name="Line 1073"/>
          <p:cNvSpPr>
            <a:spLocks noChangeShapeType="1"/>
          </p:cNvSpPr>
          <p:nvPr/>
        </p:nvSpPr>
        <p:spPr bwMode="auto">
          <a:xfrm>
            <a:off x="6811963" y="4697413"/>
            <a:ext cx="1200150" cy="0"/>
          </a:xfrm>
          <a:prstGeom prst="line">
            <a:avLst/>
          </a:prstGeom>
          <a:noFill/>
          <a:ln w="25400">
            <a:solidFill>
              <a:schemeClr val="tx1"/>
            </a:solidFill>
            <a:round/>
            <a:headEnd type="none" w="sm" len="sm"/>
            <a:tailEnd type="none" w="sm" len="sm"/>
          </a:ln>
        </p:spPr>
        <p:txBody>
          <a:bodyPr/>
          <a:lstStyle/>
          <a:p>
            <a:endParaRPr lang="es-ES"/>
          </a:p>
        </p:txBody>
      </p:sp>
      <p:pic>
        <p:nvPicPr>
          <p:cNvPr id="117818" name="Picture 1074"/>
          <p:cNvPicPr>
            <a:picLocks noChangeArrowheads="1"/>
          </p:cNvPicPr>
          <p:nvPr/>
        </p:nvPicPr>
        <p:blipFill>
          <a:blip r:embed="rId5" cstate="print"/>
          <a:srcRect/>
          <a:stretch>
            <a:fillRect/>
          </a:stretch>
        </p:blipFill>
        <p:spPr bwMode="auto">
          <a:xfrm>
            <a:off x="630238" y="4133850"/>
            <a:ext cx="400050" cy="412750"/>
          </a:xfrm>
          <a:prstGeom prst="rect">
            <a:avLst/>
          </a:prstGeom>
          <a:noFill/>
          <a:ln w="9525">
            <a:noFill/>
            <a:miter lim="800000"/>
            <a:headEnd/>
            <a:tailEnd/>
          </a:ln>
        </p:spPr>
      </p:pic>
      <p:pic>
        <p:nvPicPr>
          <p:cNvPr id="117819" name="Picture 1075"/>
          <p:cNvPicPr>
            <a:picLocks noChangeArrowheads="1"/>
          </p:cNvPicPr>
          <p:nvPr/>
        </p:nvPicPr>
        <p:blipFill>
          <a:blip r:embed="rId5" cstate="print"/>
          <a:srcRect/>
          <a:stretch>
            <a:fillRect/>
          </a:stretch>
        </p:blipFill>
        <p:spPr bwMode="auto">
          <a:xfrm>
            <a:off x="1387475" y="4133850"/>
            <a:ext cx="400050" cy="412750"/>
          </a:xfrm>
          <a:prstGeom prst="rect">
            <a:avLst/>
          </a:prstGeom>
          <a:noFill/>
          <a:ln w="9525">
            <a:noFill/>
            <a:miter lim="800000"/>
            <a:headEnd/>
            <a:tailEnd/>
          </a:ln>
        </p:spPr>
      </p:pic>
      <p:pic>
        <p:nvPicPr>
          <p:cNvPr id="117820" name="Picture 1076"/>
          <p:cNvPicPr>
            <a:picLocks noChangeArrowheads="1"/>
          </p:cNvPicPr>
          <p:nvPr/>
        </p:nvPicPr>
        <p:blipFill>
          <a:blip r:embed="rId5" cstate="print"/>
          <a:srcRect/>
          <a:stretch>
            <a:fillRect/>
          </a:stretch>
        </p:blipFill>
        <p:spPr bwMode="auto">
          <a:xfrm>
            <a:off x="2085975" y="4133850"/>
            <a:ext cx="400050" cy="412750"/>
          </a:xfrm>
          <a:prstGeom prst="rect">
            <a:avLst/>
          </a:prstGeom>
          <a:noFill/>
          <a:ln w="9525">
            <a:noFill/>
            <a:miter lim="800000"/>
            <a:headEnd/>
            <a:tailEnd/>
          </a:ln>
        </p:spPr>
      </p:pic>
      <p:pic>
        <p:nvPicPr>
          <p:cNvPr id="117821" name="Picture 1077"/>
          <p:cNvPicPr>
            <a:picLocks noChangeArrowheads="1"/>
          </p:cNvPicPr>
          <p:nvPr/>
        </p:nvPicPr>
        <p:blipFill>
          <a:blip r:embed="rId5" cstate="print"/>
          <a:srcRect/>
          <a:stretch>
            <a:fillRect/>
          </a:stretch>
        </p:blipFill>
        <p:spPr bwMode="auto">
          <a:xfrm>
            <a:off x="3757613" y="4133850"/>
            <a:ext cx="400050" cy="412750"/>
          </a:xfrm>
          <a:prstGeom prst="rect">
            <a:avLst/>
          </a:prstGeom>
          <a:noFill/>
          <a:ln w="9525">
            <a:noFill/>
            <a:miter lim="800000"/>
            <a:headEnd/>
            <a:tailEnd/>
          </a:ln>
        </p:spPr>
      </p:pic>
      <p:pic>
        <p:nvPicPr>
          <p:cNvPr id="117822" name="Picture 1078"/>
          <p:cNvPicPr>
            <a:picLocks noChangeArrowheads="1"/>
          </p:cNvPicPr>
          <p:nvPr/>
        </p:nvPicPr>
        <p:blipFill>
          <a:blip r:embed="rId5" cstate="print"/>
          <a:srcRect/>
          <a:stretch>
            <a:fillRect/>
          </a:stretch>
        </p:blipFill>
        <p:spPr bwMode="auto">
          <a:xfrm>
            <a:off x="4514850" y="4133850"/>
            <a:ext cx="400050" cy="412750"/>
          </a:xfrm>
          <a:prstGeom prst="rect">
            <a:avLst/>
          </a:prstGeom>
          <a:noFill/>
          <a:ln w="9525">
            <a:noFill/>
            <a:miter lim="800000"/>
            <a:headEnd/>
            <a:tailEnd/>
          </a:ln>
        </p:spPr>
      </p:pic>
      <p:pic>
        <p:nvPicPr>
          <p:cNvPr id="117823" name="Picture 1079"/>
          <p:cNvPicPr>
            <a:picLocks noChangeArrowheads="1"/>
          </p:cNvPicPr>
          <p:nvPr/>
        </p:nvPicPr>
        <p:blipFill>
          <a:blip r:embed="rId5" cstate="print"/>
          <a:srcRect/>
          <a:stretch>
            <a:fillRect/>
          </a:stretch>
        </p:blipFill>
        <p:spPr bwMode="auto">
          <a:xfrm>
            <a:off x="5214938" y="4133850"/>
            <a:ext cx="400050" cy="412750"/>
          </a:xfrm>
          <a:prstGeom prst="rect">
            <a:avLst/>
          </a:prstGeom>
          <a:noFill/>
          <a:ln w="9525">
            <a:noFill/>
            <a:miter lim="800000"/>
            <a:headEnd/>
            <a:tailEnd/>
          </a:ln>
        </p:spPr>
      </p:pic>
      <p:sp>
        <p:nvSpPr>
          <p:cNvPr id="117824" name="Text Box 1086"/>
          <p:cNvSpPr txBox="1">
            <a:spLocks noChangeArrowheads="1"/>
          </p:cNvSpPr>
          <p:nvPr/>
        </p:nvSpPr>
        <p:spPr bwMode="auto">
          <a:xfrm>
            <a:off x="7245796" y="1254373"/>
            <a:ext cx="381000" cy="304800"/>
          </a:xfrm>
          <a:prstGeom prst="rect">
            <a:avLst/>
          </a:prstGeom>
          <a:noFill/>
          <a:ln w="9525">
            <a:noFill/>
            <a:miter lim="800000"/>
            <a:headEnd/>
            <a:tailEnd/>
          </a:ln>
        </p:spPr>
        <p:txBody>
          <a:bodyPr wrap="none">
            <a:spAutoFit/>
          </a:bodyPr>
          <a:lstStyle/>
          <a:p>
            <a:r>
              <a:rPr lang="es-ES_tradnl" sz="1400" b="1"/>
              <a:t>40</a:t>
            </a:r>
            <a:endParaRPr lang="es-ES" sz="1400" b="1"/>
          </a:p>
        </p:txBody>
      </p:sp>
      <p:sp>
        <p:nvSpPr>
          <p:cNvPr id="117825" name="Text Box 1087"/>
          <p:cNvSpPr txBox="1">
            <a:spLocks noChangeArrowheads="1"/>
          </p:cNvSpPr>
          <p:nvPr/>
        </p:nvSpPr>
        <p:spPr bwMode="auto">
          <a:xfrm>
            <a:off x="7199313" y="3859213"/>
            <a:ext cx="381000" cy="304800"/>
          </a:xfrm>
          <a:prstGeom prst="rect">
            <a:avLst/>
          </a:prstGeom>
          <a:noFill/>
          <a:ln w="9525">
            <a:noFill/>
            <a:miter lim="800000"/>
            <a:headEnd/>
            <a:tailEnd/>
          </a:ln>
        </p:spPr>
        <p:txBody>
          <a:bodyPr wrap="none">
            <a:spAutoFit/>
          </a:bodyPr>
          <a:lstStyle/>
          <a:p>
            <a:r>
              <a:rPr lang="es-ES_tradnl" sz="1400" b="1"/>
              <a:t>40</a:t>
            </a:r>
            <a:endParaRPr lang="es-ES" sz="1400" b="1"/>
          </a:p>
        </p:txBody>
      </p:sp>
      <p:sp>
        <p:nvSpPr>
          <p:cNvPr id="117826" name="Text Box 1088"/>
          <p:cNvSpPr txBox="1">
            <a:spLocks noChangeArrowheads="1"/>
          </p:cNvSpPr>
          <p:nvPr/>
        </p:nvSpPr>
        <p:spPr bwMode="auto">
          <a:xfrm>
            <a:off x="7779196" y="1406773"/>
            <a:ext cx="381000" cy="304800"/>
          </a:xfrm>
          <a:prstGeom prst="rect">
            <a:avLst/>
          </a:prstGeom>
          <a:noFill/>
          <a:ln w="9525">
            <a:noFill/>
            <a:miter lim="800000"/>
            <a:headEnd/>
            <a:tailEnd/>
          </a:ln>
        </p:spPr>
        <p:txBody>
          <a:bodyPr wrap="none">
            <a:spAutoFit/>
          </a:bodyPr>
          <a:lstStyle/>
          <a:p>
            <a:r>
              <a:rPr lang="es-ES_tradnl" sz="1400" b="1"/>
              <a:t>80</a:t>
            </a:r>
            <a:endParaRPr lang="es-ES" sz="1400" b="1"/>
          </a:p>
        </p:txBody>
      </p:sp>
      <p:sp>
        <p:nvSpPr>
          <p:cNvPr id="117827" name="Text Box 1089"/>
          <p:cNvSpPr txBox="1">
            <a:spLocks noChangeArrowheads="1"/>
          </p:cNvSpPr>
          <p:nvPr/>
        </p:nvSpPr>
        <p:spPr bwMode="auto">
          <a:xfrm>
            <a:off x="7808913" y="4087813"/>
            <a:ext cx="381000" cy="304800"/>
          </a:xfrm>
          <a:prstGeom prst="rect">
            <a:avLst/>
          </a:prstGeom>
          <a:noFill/>
          <a:ln w="9525">
            <a:noFill/>
            <a:miter lim="800000"/>
            <a:headEnd/>
            <a:tailEnd/>
          </a:ln>
        </p:spPr>
        <p:txBody>
          <a:bodyPr wrap="none">
            <a:spAutoFit/>
          </a:bodyPr>
          <a:lstStyle/>
          <a:p>
            <a:r>
              <a:rPr lang="es-ES_tradnl" sz="1400" b="1"/>
              <a:t>80</a:t>
            </a:r>
            <a:endParaRPr lang="es-ES" sz="1400" b="1"/>
          </a:p>
        </p:txBody>
      </p:sp>
      <p:sp>
        <p:nvSpPr>
          <p:cNvPr id="117828" name="Text Box 1090"/>
          <p:cNvSpPr txBox="1">
            <a:spLocks noChangeArrowheads="1"/>
          </p:cNvSpPr>
          <p:nvPr/>
        </p:nvSpPr>
        <p:spPr bwMode="auto">
          <a:xfrm>
            <a:off x="6658421" y="1940173"/>
            <a:ext cx="282575" cy="304800"/>
          </a:xfrm>
          <a:prstGeom prst="rect">
            <a:avLst/>
          </a:prstGeom>
          <a:noFill/>
          <a:ln w="9525">
            <a:noFill/>
            <a:miter lim="800000"/>
            <a:headEnd/>
            <a:tailEnd/>
          </a:ln>
        </p:spPr>
        <p:txBody>
          <a:bodyPr wrap="none">
            <a:spAutoFit/>
          </a:bodyPr>
          <a:lstStyle/>
          <a:p>
            <a:r>
              <a:rPr lang="es-ES_tradnl" sz="1400" b="1"/>
              <a:t>0</a:t>
            </a:r>
            <a:endParaRPr lang="es-ES" sz="1400" b="1"/>
          </a:p>
        </p:txBody>
      </p:sp>
      <p:sp>
        <p:nvSpPr>
          <p:cNvPr id="117829" name="Text Box 1091"/>
          <p:cNvSpPr txBox="1">
            <a:spLocks noChangeArrowheads="1"/>
          </p:cNvSpPr>
          <p:nvPr/>
        </p:nvSpPr>
        <p:spPr bwMode="auto">
          <a:xfrm>
            <a:off x="6611938" y="4533900"/>
            <a:ext cx="282575" cy="304800"/>
          </a:xfrm>
          <a:prstGeom prst="rect">
            <a:avLst/>
          </a:prstGeom>
          <a:noFill/>
          <a:ln w="9525">
            <a:noFill/>
            <a:miter lim="800000"/>
            <a:headEnd/>
            <a:tailEnd/>
          </a:ln>
        </p:spPr>
        <p:txBody>
          <a:bodyPr wrap="none">
            <a:spAutoFit/>
          </a:bodyPr>
          <a:lstStyle/>
          <a:p>
            <a:r>
              <a:rPr lang="es-ES_tradnl" sz="1400" b="1"/>
              <a:t>0</a:t>
            </a:r>
            <a:endParaRPr lang="es-ES" sz="1400" b="1"/>
          </a:p>
        </p:txBody>
      </p:sp>
      <p:sp>
        <p:nvSpPr>
          <p:cNvPr id="704580" name="Rectangle 1092"/>
          <p:cNvSpPr>
            <a:spLocks noChangeArrowheads="1"/>
          </p:cNvSpPr>
          <p:nvPr/>
        </p:nvSpPr>
        <p:spPr bwMode="auto">
          <a:xfrm>
            <a:off x="1958975" y="4937125"/>
            <a:ext cx="708025" cy="280988"/>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300" b="1">
                <a:effectLst>
                  <a:outerShdw blurRad="38100" dist="38100" dir="2700000" algn="tl">
                    <a:srgbClr val="C0C0C0"/>
                  </a:outerShdw>
                </a:effectLst>
              </a:rPr>
              <a:t>OSPF</a:t>
            </a:r>
          </a:p>
        </p:txBody>
      </p:sp>
      <p:sp>
        <p:nvSpPr>
          <p:cNvPr id="704581" name="Rectangle 1093"/>
          <p:cNvSpPr>
            <a:spLocks noChangeArrowheads="1"/>
          </p:cNvSpPr>
          <p:nvPr/>
        </p:nvSpPr>
        <p:spPr bwMode="auto">
          <a:xfrm>
            <a:off x="4276725" y="4937125"/>
            <a:ext cx="600075" cy="280988"/>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300" b="1">
                <a:effectLst>
                  <a:outerShdw blurRad="38100" dist="38100" dir="2700000" algn="tl">
                    <a:srgbClr val="C0C0C0"/>
                  </a:outerShdw>
                </a:effectLst>
              </a:rPr>
              <a:t>RIP</a:t>
            </a:r>
          </a:p>
        </p:txBody>
      </p:sp>
      <p:sp>
        <p:nvSpPr>
          <p:cNvPr id="704582" name="Rectangle 1094"/>
          <p:cNvSpPr>
            <a:spLocks noChangeArrowheads="1"/>
          </p:cNvSpPr>
          <p:nvPr/>
        </p:nvSpPr>
        <p:spPr bwMode="auto">
          <a:xfrm>
            <a:off x="3857625" y="4937125"/>
            <a:ext cx="598488" cy="280988"/>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300" b="1">
                <a:effectLst>
                  <a:outerShdw blurRad="38100" dist="38100" dir="2700000" algn="tl">
                    <a:srgbClr val="C0C0C0"/>
                  </a:outerShdw>
                </a:effectLst>
              </a:rPr>
              <a:t>ARP</a:t>
            </a:r>
          </a:p>
        </p:txBody>
      </p:sp>
      <p:sp>
        <p:nvSpPr>
          <p:cNvPr id="117833" name="Text Box 1095"/>
          <p:cNvSpPr txBox="1">
            <a:spLocks noChangeArrowheads="1"/>
          </p:cNvSpPr>
          <p:nvPr/>
        </p:nvSpPr>
        <p:spPr bwMode="auto">
          <a:xfrm>
            <a:off x="2505521" y="3464173"/>
            <a:ext cx="1752600" cy="396875"/>
          </a:xfrm>
          <a:prstGeom prst="rect">
            <a:avLst/>
          </a:prstGeom>
          <a:noFill/>
          <a:ln w="9525">
            <a:noFill/>
            <a:miter lim="800000"/>
            <a:headEnd/>
            <a:tailEnd/>
          </a:ln>
        </p:spPr>
        <p:txBody>
          <a:bodyPr>
            <a:spAutoFit/>
          </a:bodyPr>
          <a:lstStyle/>
          <a:p>
            <a:pPr>
              <a:spcBef>
                <a:spcPct val="50000"/>
              </a:spcBef>
            </a:pPr>
            <a:r>
              <a:rPr lang="es-ES_tradnl" sz="2000"/>
              <a:t>Una LAN</a:t>
            </a:r>
            <a:endParaRPr lang="es-ES" sz="2000"/>
          </a:p>
        </p:txBody>
      </p:sp>
      <p:sp>
        <p:nvSpPr>
          <p:cNvPr id="117834" name="Text Box 1096"/>
          <p:cNvSpPr txBox="1">
            <a:spLocks noChangeArrowheads="1"/>
          </p:cNvSpPr>
          <p:nvPr/>
        </p:nvSpPr>
        <p:spPr bwMode="auto">
          <a:xfrm>
            <a:off x="2482850" y="5876925"/>
            <a:ext cx="1728788" cy="396875"/>
          </a:xfrm>
          <a:prstGeom prst="rect">
            <a:avLst/>
          </a:prstGeom>
          <a:noFill/>
          <a:ln w="9525">
            <a:noFill/>
            <a:miter lim="800000"/>
            <a:headEnd/>
            <a:tailEnd/>
          </a:ln>
        </p:spPr>
        <p:txBody>
          <a:bodyPr>
            <a:spAutoFit/>
          </a:bodyPr>
          <a:lstStyle/>
          <a:p>
            <a:pPr>
              <a:spcBef>
                <a:spcPct val="50000"/>
              </a:spcBef>
            </a:pPr>
            <a:r>
              <a:rPr lang="es-ES_tradnl" sz="2000"/>
              <a:t>Dos LANs</a:t>
            </a:r>
            <a:endParaRPr lang="es-ES" sz="2000"/>
          </a:p>
        </p:txBody>
      </p:sp>
      <p:sp>
        <p:nvSpPr>
          <p:cNvPr id="117835" name="Rectangle 1097"/>
          <p:cNvSpPr>
            <a:spLocks noChangeArrowheads="1"/>
          </p:cNvSpPr>
          <p:nvPr/>
        </p:nvSpPr>
        <p:spPr bwMode="auto">
          <a:xfrm>
            <a:off x="7931596" y="1940173"/>
            <a:ext cx="1104900" cy="295275"/>
          </a:xfrm>
          <a:prstGeom prst="rect">
            <a:avLst/>
          </a:prstGeom>
          <a:noFill/>
          <a:ln w="9525">
            <a:noFill/>
            <a:miter lim="800000"/>
            <a:headEnd/>
            <a:tailEnd/>
          </a:ln>
        </p:spPr>
        <p:txBody>
          <a:bodyPr lIns="83910" tIns="41063" rIns="83910" bIns="41063">
            <a:spAutoFit/>
          </a:bodyPr>
          <a:lstStyle/>
          <a:p>
            <a:pPr algn="ctr" defTabSz="741363" eaLnBrk="0" hangingPunct="0">
              <a:spcBef>
                <a:spcPct val="50000"/>
              </a:spcBef>
            </a:pPr>
            <a:r>
              <a:rPr lang="es-ES_tradnl" sz="1400" b="1"/>
              <a:t>Tramas/s</a:t>
            </a:r>
            <a:endParaRPr lang="es-ES" sz="1400" b="1"/>
          </a:p>
        </p:txBody>
      </p:sp>
      <p:sp>
        <p:nvSpPr>
          <p:cNvPr id="117836" name="Rectangle 1098"/>
          <p:cNvSpPr>
            <a:spLocks noChangeArrowheads="1"/>
          </p:cNvSpPr>
          <p:nvPr/>
        </p:nvSpPr>
        <p:spPr bwMode="auto">
          <a:xfrm>
            <a:off x="7885113" y="4545013"/>
            <a:ext cx="1104900" cy="295275"/>
          </a:xfrm>
          <a:prstGeom prst="rect">
            <a:avLst/>
          </a:prstGeom>
          <a:noFill/>
          <a:ln w="9525">
            <a:noFill/>
            <a:miter lim="800000"/>
            <a:headEnd/>
            <a:tailEnd/>
          </a:ln>
        </p:spPr>
        <p:txBody>
          <a:bodyPr lIns="83910" tIns="41063" rIns="83910" bIns="41063">
            <a:spAutoFit/>
          </a:bodyPr>
          <a:lstStyle/>
          <a:p>
            <a:pPr algn="ctr" defTabSz="741363" eaLnBrk="0" hangingPunct="0">
              <a:spcBef>
                <a:spcPct val="50000"/>
              </a:spcBef>
            </a:pPr>
            <a:r>
              <a:rPr lang="es-ES_tradnl" sz="1400" b="1"/>
              <a:t>Tramas/s</a:t>
            </a:r>
            <a:endParaRPr lang="es-ES" sz="1400" b="1"/>
          </a:p>
        </p:txBody>
      </p:sp>
      <p:sp>
        <p:nvSpPr>
          <p:cNvPr id="117837" name="Rectangle 1099"/>
          <p:cNvSpPr>
            <a:spLocks noChangeArrowheads="1"/>
          </p:cNvSpPr>
          <p:nvPr/>
        </p:nvSpPr>
        <p:spPr bwMode="auto">
          <a:xfrm>
            <a:off x="6362700" y="5437188"/>
            <a:ext cx="2400300" cy="329149"/>
          </a:xfrm>
          <a:prstGeom prst="rect">
            <a:avLst/>
          </a:prstGeom>
          <a:noFill/>
          <a:ln w="9525">
            <a:noFill/>
            <a:miter lim="800000"/>
            <a:headEnd/>
            <a:tailEnd/>
          </a:ln>
        </p:spPr>
        <p:txBody>
          <a:bodyPr lIns="83910" tIns="41063" rIns="83910" bIns="41063">
            <a:spAutoFit/>
          </a:bodyPr>
          <a:lstStyle/>
          <a:p>
            <a:pPr algn="ctr" defTabSz="741363" eaLnBrk="0" hangingPunct="0">
              <a:spcBef>
                <a:spcPct val="50000"/>
              </a:spcBef>
            </a:pPr>
            <a:r>
              <a:rPr lang="es-ES" sz="1600" b="1" dirty="0" err="1" smtClean="0"/>
              <a:t>Broadcastómetro</a:t>
            </a:r>
            <a:endParaRPr lang="es-ES" sz="1600" b="1" dirty="0"/>
          </a:p>
        </p:txBody>
      </p:sp>
      <p:sp>
        <p:nvSpPr>
          <p:cNvPr id="704588" name="Rectangle 1100"/>
          <p:cNvSpPr>
            <a:spLocks noChangeArrowheads="1"/>
          </p:cNvSpPr>
          <p:nvPr/>
        </p:nvSpPr>
        <p:spPr bwMode="auto">
          <a:xfrm rot="18900000">
            <a:off x="3392933" y="2743448"/>
            <a:ext cx="1154113" cy="508000"/>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400" b="1">
                <a:effectLst>
                  <a:outerShdw blurRad="38100" dist="38100" dir="2700000" algn="tl">
                    <a:srgbClr val="C0C0C0"/>
                  </a:outerShdw>
                </a:effectLst>
              </a:rPr>
              <a:t>Spanning Tree</a:t>
            </a:r>
          </a:p>
        </p:txBody>
      </p:sp>
      <p:sp>
        <p:nvSpPr>
          <p:cNvPr id="704589" name="Rectangle 1101"/>
          <p:cNvSpPr>
            <a:spLocks noChangeArrowheads="1"/>
          </p:cNvSpPr>
          <p:nvPr/>
        </p:nvSpPr>
        <p:spPr bwMode="auto">
          <a:xfrm>
            <a:off x="1533525" y="4949825"/>
            <a:ext cx="600075" cy="280988"/>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300" b="1">
                <a:effectLst>
                  <a:outerShdw blurRad="38100" dist="38100" dir="2700000" algn="tl">
                    <a:srgbClr val="C0C0C0"/>
                  </a:outerShdw>
                </a:effectLst>
              </a:rPr>
              <a:t>ST</a:t>
            </a:r>
          </a:p>
        </p:txBody>
      </p:sp>
      <p:sp>
        <p:nvSpPr>
          <p:cNvPr id="704591" name="Rectangle 1103"/>
          <p:cNvSpPr>
            <a:spLocks noChangeArrowheads="1"/>
          </p:cNvSpPr>
          <p:nvPr/>
        </p:nvSpPr>
        <p:spPr bwMode="auto">
          <a:xfrm>
            <a:off x="4657725" y="4949825"/>
            <a:ext cx="600075" cy="280988"/>
          </a:xfrm>
          <a:prstGeom prst="rect">
            <a:avLst/>
          </a:prstGeom>
          <a:noFill/>
          <a:ln w="9525">
            <a:noFill/>
            <a:miter lim="800000"/>
            <a:headEnd/>
            <a:tailEnd/>
          </a:ln>
          <a:effectLst/>
        </p:spPr>
        <p:txBody>
          <a:bodyPr lIns="83910" tIns="41063" rIns="83910" bIns="41063">
            <a:spAutoFit/>
          </a:bodyPr>
          <a:lstStyle/>
          <a:p>
            <a:pPr algn="ctr" defTabSz="741363" eaLnBrk="0" hangingPunct="0">
              <a:spcBef>
                <a:spcPct val="50000"/>
              </a:spcBef>
              <a:defRPr/>
            </a:pPr>
            <a:r>
              <a:rPr lang="es-ES" sz="1300" b="1">
                <a:effectLst>
                  <a:outerShdw blurRad="38100" dist="38100" dir="2700000" algn="tl">
                    <a:srgbClr val="C0C0C0"/>
                  </a:outerShdw>
                </a:effectLst>
              </a:rPr>
              <a:t>ST</a:t>
            </a:r>
          </a:p>
        </p:txBody>
      </p:sp>
      <p:pic>
        <p:nvPicPr>
          <p:cNvPr id="117841" name="Picture 1113"/>
          <p:cNvPicPr>
            <a:picLocks noChangeArrowheads="1"/>
          </p:cNvPicPr>
          <p:nvPr/>
        </p:nvPicPr>
        <p:blipFill>
          <a:blip r:embed="rId3" cstate="print"/>
          <a:srcRect/>
          <a:stretch>
            <a:fillRect/>
          </a:stretch>
        </p:blipFill>
        <p:spPr bwMode="auto">
          <a:xfrm>
            <a:off x="1060450" y="5370513"/>
            <a:ext cx="847725" cy="466725"/>
          </a:xfrm>
          <a:prstGeom prst="rect">
            <a:avLst/>
          </a:prstGeom>
          <a:noFill/>
          <a:ln w="12700">
            <a:noFill/>
            <a:miter lim="800000"/>
            <a:headEnd/>
            <a:tailEnd/>
          </a:ln>
        </p:spPr>
      </p:pic>
      <p:pic>
        <p:nvPicPr>
          <p:cNvPr id="117842" name="Picture 1080"/>
          <p:cNvPicPr>
            <a:picLocks noChangeArrowheads="1"/>
          </p:cNvPicPr>
          <p:nvPr/>
        </p:nvPicPr>
        <p:blipFill>
          <a:blip r:embed="rId5" cstate="print"/>
          <a:srcRect/>
          <a:stretch>
            <a:fillRect/>
          </a:stretch>
        </p:blipFill>
        <p:spPr bwMode="auto">
          <a:xfrm>
            <a:off x="633858" y="1809998"/>
            <a:ext cx="400050" cy="412750"/>
          </a:xfrm>
          <a:prstGeom prst="rect">
            <a:avLst/>
          </a:prstGeom>
          <a:noFill/>
          <a:ln w="9525">
            <a:noFill/>
            <a:miter lim="800000"/>
            <a:headEnd/>
            <a:tailEnd/>
          </a:ln>
        </p:spPr>
      </p:pic>
      <p:pic>
        <p:nvPicPr>
          <p:cNvPr id="117843" name="Picture 1081"/>
          <p:cNvPicPr>
            <a:picLocks noChangeArrowheads="1"/>
          </p:cNvPicPr>
          <p:nvPr/>
        </p:nvPicPr>
        <p:blipFill>
          <a:blip r:embed="rId5" cstate="print"/>
          <a:srcRect/>
          <a:stretch>
            <a:fillRect/>
          </a:stretch>
        </p:blipFill>
        <p:spPr bwMode="auto">
          <a:xfrm>
            <a:off x="1591121" y="1809998"/>
            <a:ext cx="398462" cy="412750"/>
          </a:xfrm>
          <a:prstGeom prst="rect">
            <a:avLst/>
          </a:prstGeom>
          <a:noFill/>
          <a:ln w="9525">
            <a:noFill/>
            <a:miter lim="800000"/>
            <a:headEnd/>
            <a:tailEnd/>
          </a:ln>
        </p:spPr>
      </p:pic>
      <p:pic>
        <p:nvPicPr>
          <p:cNvPr id="117844" name="Picture 1082"/>
          <p:cNvPicPr>
            <a:picLocks noChangeArrowheads="1"/>
          </p:cNvPicPr>
          <p:nvPr/>
        </p:nvPicPr>
        <p:blipFill>
          <a:blip r:embed="rId5" cstate="print"/>
          <a:srcRect/>
          <a:stretch>
            <a:fillRect/>
          </a:stretch>
        </p:blipFill>
        <p:spPr bwMode="auto">
          <a:xfrm>
            <a:off x="2603946" y="1809998"/>
            <a:ext cx="400050" cy="412750"/>
          </a:xfrm>
          <a:prstGeom prst="rect">
            <a:avLst/>
          </a:prstGeom>
          <a:noFill/>
          <a:ln w="9525">
            <a:noFill/>
            <a:miter lim="800000"/>
            <a:headEnd/>
            <a:tailEnd/>
          </a:ln>
        </p:spPr>
      </p:pic>
      <p:pic>
        <p:nvPicPr>
          <p:cNvPr id="117845" name="Picture 1083"/>
          <p:cNvPicPr>
            <a:picLocks noChangeArrowheads="1"/>
          </p:cNvPicPr>
          <p:nvPr/>
        </p:nvPicPr>
        <p:blipFill>
          <a:blip r:embed="rId5" cstate="print"/>
          <a:srcRect/>
          <a:stretch>
            <a:fillRect/>
          </a:stretch>
        </p:blipFill>
        <p:spPr bwMode="auto">
          <a:xfrm>
            <a:off x="3618358" y="1809998"/>
            <a:ext cx="400050" cy="412750"/>
          </a:xfrm>
          <a:prstGeom prst="rect">
            <a:avLst/>
          </a:prstGeom>
          <a:noFill/>
          <a:ln w="9525">
            <a:noFill/>
            <a:miter lim="800000"/>
            <a:headEnd/>
            <a:tailEnd/>
          </a:ln>
        </p:spPr>
      </p:pic>
      <p:pic>
        <p:nvPicPr>
          <p:cNvPr id="117846" name="Picture 1084"/>
          <p:cNvPicPr>
            <a:picLocks noChangeArrowheads="1"/>
          </p:cNvPicPr>
          <p:nvPr/>
        </p:nvPicPr>
        <p:blipFill>
          <a:blip r:embed="rId5" cstate="print"/>
          <a:srcRect/>
          <a:stretch>
            <a:fillRect/>
          </a:stretch>
        </p:blipFill>
        <p:spPr bwMode="auto">
          <a:xfrm>
            <a:off x="4632771" y="1809998"/>
            <a:ext cx="400050" cy="412750"/>
          </a:xfrm>
          <a:prstGeom prst="rect">
            <a:avLst/>
          </a:prstGeom>
          <a:noFill/>
          <a:ln w="9525">
            <a:noFill/>
            <a:miter lim="800000"/>
            <a:headEnd/>
            <a:tailEnd/>
          </a:ln>
        </p:spPr>
      </p:pic>
      <p:pic>
        <p:nvPicPr>
          <p:cNvPr id="117847" name="Picture 1085"/>
          <p:cNvPicPr>
            <a:picLocks noChangeArrowheads="1"/>
          </p:cNvPicPr>
          <p:nvPr/>
        </p:nvPicPr>
        <p:blipFill>
          <a:blip r:embed="rId5" cstate="print"/>
          <a:srcRect/>
          <a:stretch>
            <a:fillRect/>
          </a:stretch>
        </p:blipFill>
        <p:spPr bwMode="auto">
          <a:xfrm>
            <a:off x="5547171" y="1809998"/>
            <a:ext cx="400050" cy="412750"/>
          </a:xfrm>
          <a:prstGeom prst="rect">
            <a:avLst/>
          </a:prstGeom>
          <a:noFill/>
          <a:ln w="9525">
            <a:noFill/>
            <a:miter lim="800000"/>
            <a:headEnd/>
            <a:tailEnd/>
          </a:ln>
        </p:spPr>
      </p:pic>
      <p:pic>
        <p:nvPicPr>
          <p:cNvPr id="117848" name="Picture 1114"/>
          <p:cNvPicPr>
            <a:picLocks noChangeArrowheads="1"/>
          </p:cNvPicPr>
          <p:nvPr/>
        </p:nvPicPr>
        <p:blipFill>
          <a:blip r:embed="rId3" cstate="print"/>
          <a:srcRect/>
          <a:stretch>
            <a:fillRect/>
          </a:stretch>
        </p:blipFill>
        <p:spPr bwMode="auto">
          <a:xfrm>
            <a:off x="4229100" y="5405438"/>
            <a:ext cx="847725" cy="466725"/>
          </a:xfrm>
          <a:prstGeom prst="rect">
            <a:avLst/>
          </a:prstGeom>
          <a:noFill/>
          <a:ln w="12700">
            <a:noFill/>
            <a:miter lim="800000"/>
            <a:headEnd/>
            <a:tailEnd/>
          </a:ln>
        </p:spPr>
      </p:pic>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_tradnl" smtClean="0"/>
              <a:t>Sumario</a:t>
            </a:r>
          </a:p>
        </p:txBody>
      </p:sp>
      <p:sp>
        <p:nvSpPr>
          <p:cNvPr id="15363" name="Rectangle 3"/>
          <p:cNvSpPr>
            <a:spLocks noGrp="1" noChangeArrowheads="1"/>
          </p:cNvSpPr>
          <p:nvPr>
            <p:ph type="body" idx="1"/>
          </p:nvPr>
        </p:nvSpPr>
        <p:spPr>
          <a:xfrm>
            <a:off x="685800" y="1752600"/>
            <a:ext cx="7990656" cy="4343400"/>
          </a:xfrm>
        </p:spPr>
        <p:txBody>
          <a:bodyPr/>
          <a:lstStyle/>
          <a:p>
            <a:pPr eaLnBrk="1" hangingPunct="1">
              <a:lnSpc>
                <a:spcPct val="90000"/>
              </a:lnSpc>
            </a:pPr>
            <a:r>
              <a:rPr lang="es-ES_tradnl" dirty="0" smtClean="0"/>
              <a:t>Repaso de Telemática</a:t>
            </a:r>
          </a:p>
          <a:p>
            <a:pPr eaLnBrk="1" hangingPunct="1">
              <a:lnSpc>
                <a:spcPct val="90000"/>
              </a:lnSpc>
            </a:pPr>
            <a:r>
              <a:rPr lang="es-ES_tradnl" b="1" dirty="0" smtClean="0">
                <a:solidFill>
                  <a:srgbClr val="FF0000"/>
                </a:solidFill>
              </a:rPr>
              <a:t>Repaso de Ethernet</a:t>
            </a:r>
          </a:p>
          <a:p>
            <a:pPr eaLnBrk="1" hangingPunct="1">
              <a:lnSpc>
                <a:spcPct val="90000"/>
              </a:lnSpc>
            </a:pPr>
            <a:r>
              <a:rPr lang="es-ES_tradnl" dirty="0" smtClean="0"/>
              <a:t>Puentes transparentes y conmutadores</a:t>
            </a:r>
          </a:p>
          <a:p>
            <a:pPr eaLnBrk="1" hangingPunct="1">
              <a:lnSpc>
                <a:spcPct val="90000"/>
              </a:lnSpc>
            </a:pPr>
            <a:r>
              <a:rPr lang="es-ES_tradnl" dirty="0" err="1" smtClean="0"/>
              <a:t>Microsegmentación</a:t>
            </a:r>
            <a:r>
              <a:rPr lang="es-ES_tradnl" dirty="0" smtClean="0"/>
              <a:t>. Full dúplex.</a:t>
            </a:r>
          </a:p>
          <a:p>
            <a:pPr eaLnBrk="1" hangingPunct="1">
              <a:lnSpc>
                <a:spcPct val="90000"/>
              </a:lnSpc>
            </a:pPr>
            <a:r>
              <a:rPr lang="es-ES_tradnl" dirty="0" smtClean="0"/>
              <a:t>Ataques en conmutadores</a:t>
            </a:r>
          </a:p>
          <a:p>
            <a:pPr eaLnBrk="1" hangingPunct="1">
              <a:lnSpc>
                <a:spcPct val="90000"/>
              </a:lnSpc>
            </a:pPr>
            <a:r>
              <a:rPr lang="es-ES_tradnl" dirty="0" smtClean="0"/>
              <a:t>Conmutadores gestionables y no gestionables</a:t>
            </a:r>
          </a:p>
          <a:p>
            <a:pPr eaLnBrk="1" hangingPunct="1">
              <a:lnSpc>
                <a:spcPct val="90000"/>
              </a:lnSpc>
            </a:pPr>
            <a:r>
              <a:rPr lang="es-ES_tradnl" dirty="0" smtClean="0"/>
              <a:t>Bucles entre puentes. </a:t>
            </a:r>
            <a:r>
              <a:rPr lang="es-ES_tradnl" dirty="0" err="1" smtClean="0"/>
              <a:t>Spanning</a:t>
            </a:r>
            <a:r>
              <a:rPr lang="es-ES_tradnl" dirty="0" smtClean="0"/>
              <a:t> </a:t>
            </a:r>
            <a:r>
              <a:rPr lang="es-ES_tradnl" dirty="0" err="1" smtClean="0"/>
              <a:t>Tree</a:t>
            </a:r>
            <a:endParaRPr lang="es-ES_tradnl" dirty="0" smtClean="0"/>
          </a:p>
          <a:p>
            <a:pPr eaLnBrk="1" hangingPunct="1">
              <a:lnSpc>
                <a:spcPct val="90000"/>
              </a:lnSpc>
            </a:pPr>
            <a:r>
              <a:rPr lang="es-ES_tradnl" dirty="0" smtClean="0"/>
              <a:t>Redes locales virtuales (</a:t>
            </a:r>
            <a:r>
              <a:rPr lang="es-ES_tradnl" dirty="0" err="1" smtClean="0"/>
              <a:t>VLANs</a:t>
            </a:r>
            <a:r>
              <a:rPr lang="es-ES_tradnl" dirty="0" smtClean="0"/>
              <a:t>)</a:t>
            </a:r>
          </a:p>
        </p:txBody>
      </p:sp>
    </p:spTree>
  </p:cSld>
  <p:clrMapOvr>
    <a:masterClrMapping/>
  </p:clrMapOvr>
  <p:transition>
    <p:pull dir="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2"/>
          <p:cNvGrpSpPr>
            <a:grpSpLocks/>
          </p:cNvGrpSpPr>
          <p:nvPr/>
        </p:nvGrpSpPr>
        <p:grpSpPr bwMode="auto">
          <a:xfrm>
            <a:off x="561975" y="1835150"/>
            <a:ext cx="3722688" cy="1522413"/>
            <a:chOff x="218" y="2079"/>
            <a:chExt cx="1164" cy="476"/>
          </a:xfrm>
        </p:grpSpPr>
        <p:sp>
          <p:nvSpPr>
            <p:cNvPr id="119403" name="AutoShape 3"/>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19404" name="Rectangle 4"/>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19405" name="Rectangle 5"/>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19406" name="Group 6"/>
            <p:cNvGrpSpPr>
              <a:grpSpLocks/>
            </p:cNvGrpSpPr>
            <p:nvPr/>
          </p:nvGrpSpPr>
          <p:grpSpPr bwMode="auto">
            <a:xfrm>
              <a:off x="688" y="2309"/>
              <a:ext cx="221" cy="163"/>
              <a:chOff x="688" y="2309"/>
              <a:chExt cx="221" cy="163"/>
            </a:xfrm>
          </p:grpSpPr>
          <p:sp>
            <p:nvSpPr>
              <p:cNvPr id="119528" name="Rectangle 7"/>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19529" name="Rectangle 8"/>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19530" name="Rectangle 9"/>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19531" name="Rectangle 10"/>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19407" name="Group 11"/>
            <p:cNvGrpSpPr>
              <a:grpSpLocks/>
            </p:cNvGrpSpPr>
            <p:nvPr/>
          </p:nvGrpSpPr>
          <p:grpSpPr bwMode="auto">
            <a:xfrm>
              <a:off x="708" y="2331"/>
              <a:ext cx="70" cy="51"/>
              <a:chOff x="708" y="2331"/>
              <a:chExt cx="70" cy="51"/>
            </a:xfrm>
          </p:grpSpPr>
          <p:grpSp>
            <p:nvGrpSpPr>
              <p:cNvPr id="119518" name="Group 12"/>
              <p:cNvGrpSpPr>
                <a:grpSpLocks/>
              </p:cNvGrpSpPr>
              <p:nvPr/>
            </p:nvGrpSpPr>
            <p:grpSpPr bwMode="auto">
              <a:xfrm>
                <a:off x="708" y="2331"/>
                <a:ext cx="28" cy="51"/>
                <a:chOff x="708" y="2331"/>
                <a:chExt cx="28" cy="51"/>
              </a:xfrm>
            </p:grpSpPr>
            <p:sp>
              <p:nvSpPr>
                <p:cNvPr id="119524" name="Rectangle 13"/>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19525" name="Rectangle 14"/>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19526" name="Rectangle 15"/>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527" name="Freeform 16"/>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19519" name="Group 17"/>
              <p:cNvGrpSpPr>
                <a:grpSpLocks/>
              </p:cNvGrpSpPr>
              <p:nvPr/>
            </p:nvGrpSpPr>
            <p:grpSpPr bwMode="auto">
              <a:xfrm>
                <a:off x="750" y="2331"/>
                <a:ext cx="28" cy="51"/>
                <a:chOff x="750" y="2331"/>
                <a:chExt cx="28" cy="51"/>
              </a:xfrm>
            </p:grpSpPr>
            <p:sp>
              <p:nvSpPr>
                <p:cNvPr id="119520" name="Rectangle 18"/>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19521" name="Rectangle 19"/>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19522" name="Rectangle 20"/>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523" name="Freeform 21"/>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19408" name="Group 22"/>
            <p:cNvGrpSpPr>
              <a:grpSpLocks/>
            </p:cNvGrpSpPr>
            <p:nvPr/>
          </p:nvGrpSpPr>
          <p:grpSpPr bwMode="auto">
            <a:xfrm>
              <a:off x="783" y="2400"/>
              <a:ext cx="32" cy="28"/>
              <a:chOff x="783" y="2400"/>
              <a:chExt cx="32" cy="28"/>
            </a:xfrm>
          </p:grpSpPr>
          <p:sp>
            <p:nvSpPr>
              <p:cNvPr id="119516" name="Line 23"/>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19517" name="Line 24"/>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19409" name="Group 25"/>
            <p:cNvGrpSpPr>
              <a:grpSpLocks/>
            </p:cNvGrpSpPr>
            <p:nvPr/>
          </p:nvGrpSpPr>
          <p:grpSpPr bwMode="auto">
            <a:xfrm>
              <a:off x="820" y="2331"/>
              <a:ext cx="70" cy="51"/>
              <a:chOff x="820" y="2331"/>
              <a:chExt cx="70" cy="51"/>
            </a:xfrm>
          </p:grpSpPr>
          <p:grpSp>
            <p:nvGrpSpPr>
              <p:cNvPr id="119506" name="Group 26"/>
              <p:cNvGrpSpPr>
                <a:grpSpLocks/>
              </p:cNvGrpSpPr>
              <p:nvPr/>
            </p:nvGrpSpPr>
            <p:grpSpPr bwMode="auto">
              <a:xfrm>
                <a:off x="820" y="2331"/>
                <a:ext cx="28" cy="51"/>
                <a:chOff x="820" y="2331"/>
                <a:chExt cx="28" cy="51"/>
              </a:xfrm>
            </p:grpSpPr>
            <p:sp>
              <p:nvSpPr>
                <p:cNvPr id="119512" name="Rectangle 27"/>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19513" name="Rectangle 28"/>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19514" name="Rectangle 29"/>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515" name="Freeform 30"/>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19507" name="Group 31"/>
              <p:cNvGrpSpPr>
                <a:grpSpLocks/>
              </p:cNvGrpSpPr>
              <p:nvPr/>
            </p:nvGrpSpPr>
            <p:grpSpPr bwMode="auto">
              <a:xfrm>
                <a:off x="862" y="2331"/>
                <a:ext cx="28" cy="51"/>
                <a:chOff x="862" y="2331"/>
                <a:chExt cx="28" cy="51"/>
              </a:xfrm>
            </p:grpSpPr>
            <p:sp>
              <p:nvSpPr>
                <p:cNvPr id="119508" name="Rectangle 32"/>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19509" name="Rectangle 33"/>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19510" name="Rectangle 34"/>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511" name="Freeform 35"/>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19410" name="Line 36"/>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19411" name="Rectangle 37"/>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19412" name="Group 38"/>
            <p:cNvGrpSpPr>
              <a:grpSpLocks/>
            </p:cNvGrpSpPr>
            <p:nvPr/>
          </p:nvGrpSpPr>
          <p:grpSpPr bwMode="auto">
            <a:xfrm>
              <a:off x="291" y="2209"/>
              <a:ext cx="324" cy="221"/>
              <a:chOff x="291" y="2209"/>
              <a:chExt cx="324" cy="221"/>
            </a:xfrm>
          </p:grpSpPr>
          <p:sp>
            <p:nvSpPr>
              <p:cNvPr id="119476" name="Rectangle 39"/>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19477" name="Rectangle 40"/>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78" name="Rectangle 41"/>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19479" name="Rectangle 42"/>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80" name="Rectangle 43"/>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19481" name="Rectangle 44"/>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82" name="Rectangle 45"/>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19483" name="Rectangle 46"/>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84" name="Rectangle 47"/>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19485" name="Rectangle 48"/>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86" name="Rectangle 49"/>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19487" name="Rectangle 50"/>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88" name="Rectangle 51"/>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19489" name="Rectangle 52"/>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90" name="Rectangle 53"/>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19491" name="Rectangle 54"/>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92" name="Rectangle 55"/>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19493" name="Rectangle 56"/>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94" name="Rectangle 57"/>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19495" name="Rectangle 58"/>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96" name="Rectangle 59"/>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19497" name="Rectangle 60"/>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98" name="Rectangle 61"/>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19499" name="Rectangle 62"/>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500" name="Rectangle 63"/>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19501" name="Rectangle 64"/>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502" name="Rectangle 65"/>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19503" name="Rectangle 66"/>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504" name="Rectangle 67"/>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19505" name="Rectangle 68"/>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19413" name="Group 69"/>
            <p:cNvGrpSpPr>
              <a:grpSpLocks/>
            </p:cNvGrpSpPr>
            <p:nvPr/>
          </p:nvGrpSpPr>
          <p:grpSpPr bwMode="auto">
            <a:xfrm>
              <a:off x="982" y="2209"/>
              <a:ext cx="324" cy="221"/>
              <a:chOff x="982" y="2209"/>
              <a:chExt cx="324" cy="221"/>
            </a:xfrm>
          </p:grpSpPr>
          <p:sp>
            <p:nvSpPr>
              <p:cNvPr id="119446" name="Rectangle 70"/>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19447" name="Rectangle 71"/>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48" name="Rectangle 72"/>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19449" name="Rectangle 73"/>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50" name="Rectangle 74"/>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19451" name="Rectangle 75"/>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52" name="Rectangle 76"/>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19453" name="Rectangle 77"/>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54" name="Rectangle 78"/>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19455" name="Rectangle 79"/>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56" name="Rectangle 80"/>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19457" name="Rectangle 81"/>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58" name="Rectangle 82"/>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19459" name="Rectangle 83"/>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60" name="Rectangle 84"/>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19461" name="Rectangle 85"/>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62" name="Rectangle 86"/>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19463" name="Rectangle 87"/>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64" name="Rectangle 88"/>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19465" name="Rectangle 89"/>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66" name="Rectangle 90"/>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19467" name="Rectangle 91"/>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68" name="Rectangle 92"/>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19469" name="Rectangle 93"/>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70" name="Rectangle 94"/>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19471" name="Rectangle 95"/>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72" name="Rectangle 96"/>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19473" name="Rectangle 97"/>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474" name="Rectangle 98"/>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19475" name="Rectangle 99"/>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19414" name="Rectangle 100"/>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19415" name="Rectangle 101"/>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16" name="Rectangle 102"/>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19417" name="Rectangle 103"/>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18" name="Rectangle 104"/>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19419" name="Rectangle 105"/>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20" name="Rectangle 106"/>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19421" name="Rectangle 107"/>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22" name="Rectangle 108"/>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19423" name="Rectangle 109"/>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424" name="Rectangle 110"/>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19425" name="Rectangle 111"/>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19426" name="Rectangle 112"/>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19427" name="Group 113"/>
            <p:cNvGrpSpPr>
              <a:grpSpLocks/>
            </p:cNvGrpSpPr>
            <p:nvPr/>
          </p:nvGrpSpPr>
          <p:grpSpPr bwMode="auto">
            <a:xfrm>
              <a:off x="282" y="2478"/>
              <a:ext cx="1039" cy="52"/>
              <a:chOff x="282" y="2478"/>
              <a:chExt cx="1039" cy="52"/>
            </a:xfrm>
          </p:grpSpPr>
          <p:grpSp>
            <p:nvGrpSpPr>
              <p:cNvPr id="119430" name="Group 114"/>
              <p:cNvGrpSpPr>
                <a:grpSpLocks/>
              </p:cNvGrpSpPr>
              <p:nvPr/>
            </p:nvGrpSpPr>
            <p:grpSpPr bwMode="auto">
              <a:xfrm>
                <a:off x="282" y="2478"/>
                <a:ext cx="320" cy="52"/>
                <a:chOff x="282" y="2478"/>
                <a:chExt cx="320" cy="52"/>
              </a:xfrm>
            </p:grpSpPr>
            <p:sp>
              <p:nvSpPr>
                <p:cNvPr id="119439" name="Line 115"/>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19440" name="Line 116"/>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19441" name="Line 117"/>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19442" name="Line 118"/>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19443" name="Line 119"/>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19444" name="Line 120"/>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19445" name="Line 121"/>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19431" name="Group 122"/>
              <p:cNvGrpSpPr>
                <a:grpSpLocks/>
              </p:cNvGrpSpPr>
              <p:nvPr/>
            </p:nvGrpSpPr>
            <p:grpSpPr bwMode="auto">
              <a:xfrm>
                <a:off x="1001" y="2478"/>
                <a:ext cx="320" cy="52"/>
                <a:chOff x="1001" y="2478"/>
                <a:chExt cx="320" cy="52"/>
              </a:xfrm>
            </p:grpSpPr>
            <p:sp>
              <p:nvSpPr>
                <p:cNvPr id="119432" name="Line 123"/>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19433" name="Line 124"/>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19434" name="Line 125"/>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19435" name="Line 126"/>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19436" name="Line 127"/>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19437" name="Line 128"/>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19438" name="Line 129"/>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19428" name="Freeform 130"/>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19429" name="Freeform 131"/>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18787" name="Line 132"/>
          <p:cNvSpPr>
            <a:spLocks noChangeShapeType="1"/>
          </p:cNvSpPr>
          <p:nvPr/>
        </p:nvSpPr>
        <p:spPr bwMode="auto">
          <a:xfrm>
            <a:off x="1042988" y="2357438"/>
            <a:ext cx="0" cy="503237"/>
          </a:xfrm>
          <a:prstGeom prst="line">
            <a:avLst/>
          </a:prstGeom>
          <a:noFill/>
          <a:ln w="25400">
            <a:solidFill>
              <a:srgbClr val="FF0000"/>
            </a:solidFill>
            <a:round/>
            <a:headEnd/>
            <a:tailEnd/>
          </a:ln>
        </p:spPr>
        <p:txBody>
          <a:bodyPr/>
          <a:lstStyle/>
          <a:p>
            <a:endParaRPr lang="es-ES"/>
          </a:p>
        </p:txBody>
      </p:sp>
      <p:sp>
        <p:nvSpPr>
          <p:cNvPr id="118788" name="Line 133"/>
          <p:cNvSpPr>
            <a:spLocks noChangeShapeType="1"/>
          </p:cNvSpPr>
          <p:nvPr/>
        </p:nvSpPr>
        <p:spPr bwMode="auto">
          <a:xfrm>
            <a:off x="1042988" y="2857500"/>
            <a:ext cx="1044575" cy="0"/>
          </a:xfrm>
          <a:prstGeom prst="line">
            <a:avLst/>
          </a:prstGeom>
          <a:noFill/>
          <a:ln w="25400">
            <a:solidFill>
              <a:srgbClr val="FF0000"/>
            </a:solidFill>
            <a:round/>
            <a:headEnd/>
            <a:tailEnd/>
          </a:ln>
        </p:spPr>
        <p:txBody>
          <a:bodyPr/>
          <a:lstStyle/>
          <a:p>
            <a:endParaRPr lang="es-ES"/>
          </a:p>
        </p:txBody>
      </p:sp>
      <p:sp>
        <p:nvSpPr>
          <p:cNvPr id="118789" name="Line 134"/>
          <p:cNvSpPr>
            <a:spLocks noChangeShapeType="1"/>
          </p:cNvSpPr>
          <p:nvPr/>
        </p:nvSpPr>
        <p:spPr bwMode="auto">
          <a:xfrm>
            <a:off x="1816100" y="2214563"/>
            <a:ext cx="0" cy="576262"/>
          </a:xfrm>
          <a:prstGeom prst="line">
            <a:avLst/>
          </a:prstGeom>
          <a:noFill/>
          <a:ln w="25400">
            <a:solidFill>
              <a:schemeClr val="accent2"/>
            </a:solidFill>
            <a:round/>
            <a:headEnd/>
            <a:tailEnd/>
          </a:ln>
        </p:spPr>
        <p:txBody>
          <a:bodyPr/>
          <a:lstStyle/>
          <a:p>
            <a:endParaRPr lang="es-ES"/>
          </a:p>
        </p:txBody>
      </p:sp>
      <p:sp>
        <p:nvSpPr>
          <p:cNvPr id="118790" name="Line 135"/>
          <p:cNvSpPr>
            <a:spLocks noChangeShapeType="1"/>
          </p:cNvSpPr>
          <p:nvPr/>
        </p:nvSpPr>
        <p:spPr bwMode="auto">
          <a:xfrm flipV="1">
            <a:off x="1816100" y="2786063"/>
            <a:ext cx="739775" cy="1587"/>
          </a:xfrm>
          <a:prstGeom prst="line">
            <a:avLst/>
          </a:prstGeom>
          <a:noFill/>
          <a:ln w="25400">
            <a:solidFill>
              <a:schemeClr val="accent2"/>
            </a:solidFill>
            <a:round/>
            <a:headEnd/>
            <a:tailEnd/>
          </a:ln>
        </p:spPr>
        <p:txBody>
          <a:bodyPr/>
          <a:lstStyle/>
          <a:p>
            <a:endParaRPr lang="es-ES"/>
          </a:p>
        </p:txBody>
      </p:sp>
      <p:sp>
        <p:nvSpPr>
          <p:cNvPr id="118791" name="Line 136"/>
          <p:cNvSpPr>
            <a:spLocks noChangeShapeType="1"/>
          </p:cNvSpPr>
          <p:nvPr/>
        </p:nvSpPr>
        <p:spPr bwMode="auto">
          <a:xfrm>
            <a:off x="3286125" y="2427288"/>
            <a:ext cx="0" cy="358775"/>
          </a:xfrm>
          <a:prstGeom prst="line">
            <a:avLst/>
          </a:prstGeom>
          <a:noFill/>
          <a:ln w="25400">
            <a:solidFill>
              <a:srgbClr val="00FF00"/>
            </a:solidFill>
            <a:round/>
            <a:headEnd/>
            <a:tailEnd/>
          </a:ln>
        </p:spPr>
        <p:txBody>
          <a:bodyPr/>
          <a:lstStyle/>
          <a:p>
            <a:endParaRPr lang="es-ES"/>
          </a:p>
        </p:txBody>
      </p:sp>
      <p:sp>
        <p:nvSpPr>
          <p:cNvPr id="118792" name="Line 137"/>
          <p:cNvSpPr>
            <a:spLocks noChangeShapeType="1"/>
          </p:cNvSpPr>
          <p:nvPr/>
        </p:nvSpPr>
        <p:spPr bwMode="auto">
          <a:xfrm>
            <a:off x="2709863" y="2786063"/>
            <a:ext cx="576262" cy="0"/>
          </a:xfrm>
          <a:prstGeom prst="line">
            <a:avLst/>
          </a:prstGeom>
          <a:noFill/>
          <a:ln w="25400">
            <a:solidFill>
              <a:srgbClr val="00FF00"/>
            </a:solidFill>
            <a:round/>
            <a:headEnd/>
            <a:tailEnd/>
          </a:ln>
        </p:spPr>
        <p:txBody>
          <a:bodyPr/>
          <a:lstStyle/>
          <a:p>
            <a:endParaRPr lang="es-ES"/>
          </a:p>
        </p:txBody>
      </p:sp>
      <p:grpSp>
        <p:nvGrpSpPr>
          <p:cNvPr id="118793" name="Group 138"/>
          <p:cNvGrpSpPr>
            <a:grpSpLocks/>
          </p:cNvGrpSpPr>
          <p:nvPr/>
        </p:nvGrpSpPr>
        <p:grpSpPr bwMode="auto">
          <a:xfrm>
            <a:off x="561975" y="4930775"/>
            <a:ext cx="3722688" cy="1522413"/>
            <a:chOff x="218" y="2079"/>
            <a:chExt cx="1164" cy="476"/>
          </a:xfrm>
        </p:grpSpPr>
        <p:sp>
          <p:nvSpPr>
            <p:cNvPr id="119274" name="AutoShape 139"/>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19275" name="Rectangle 140"/>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19276" name="Rectangle 141"/>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19277" name="Group 142"/>
            <p:cNvGrpSpPr>
              <a:grpSpLocks/>
            </p:cNvGrpSpPr>
            <p:nvPr/>
          </p:nvGrpSpPr>
          <p:grpSpPr bwMode="auto">
            <a:xfrm>
              <a:off x="688" y="2309"/>
              <a:ext cx="221" cy="163"/>
              <a:chOff x="688" y="2309"/>
              <a:chExt cx="221" cy="163"/>
            </a:xfrm>
          </p:grpSpPr>
          <p:sp>
            <p:nvSpPr>
              <p:cNvPr id="119399" name="Rectangle 143"/>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19400" name="Rectangle 144"/>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19401" name="Rectangle 145"/>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19402" name="Rectangle 146"/>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19278" name="Group 147"/>
            <p:cNvGrpSpPr>
              <a:grpSpLocks/>
            </p:cNvGrpSpPr>
            <p:nvPr/>
          </p:nvGrpSpPr>
          <p:grpSpPr bwMode="auto">
            <a:xfrm>
              <a:off x="708" y="2331"/>
              <a:ext cx="70" cy="51"/>
              <a:chOff x="708" y="2331"/>
              <a:chExt cx="70" cy="51"/>
            </a:xfrm>
          </p:grpSpPr>
          <p:grpSp>
            <p:nvGrpSpPr>
              <p:cNvPr id="119389" name="Group 148"/>
              <p:cNvGrpSpPr>
                <a:grpSpLocks/>
              </p:cNvGrpSpPr>
              <p:nvPr/>
            </p:nvGrpSpPr>
            <p:grpSpPr bwMode="auto">
              <a:xfrm>
                <a:off x="708" y="2331"/>
                <a:ext cx="28" cy="51"/>
                <a:chOff x="708" y="2331"/>
                <a:chExt cx="28" cy="51"/>
              </a:xfrm>
            </p:grpSpPr>
            <p:sp>
              <p:nvSpPr>
                <p:cNvPr id="119395" name="Rectangle 149"/>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19396" name="Rectangle 150"/>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19397" name="Rectangle 151"/>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398" name="Freeform 152"/>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19390" name="Group 153"/>
              <p:cNvGrpSpPr>
                <a:grpSpLocks/>
              </p:cNvGrpSpPr>
              <p:nvPr/>
            </p:nvGrpSpPr>
            <p:grpSpPr bwMode="auto">
              <a:xfrm>
                <a:off x="750" y="2331"/>
                <a:ext cx="28" cy="51"/>
                <a:chOff x="750" y="2331"/>
                <a:chExt cx="28" cy="51"/>
              </a:xfrm>
            </p:grpSpPr>
            <p:sp>
              <p:nvSpPr>
                <p:cNvPr id="119391" name="Rectangle 154"/>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19392" name="Rectangle 155"/>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19393" name="Rectangle 156"/>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394" name="Freeform 157"/>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19279" name="Group 158"/>
            <p:cNvGrpSpPr>
              <a:grpSpLocks/>
            </p:cNvGrpSpPr>
            <p:nvPr/>
          </p:nvGrpSpPr>
          <p:grpSpPr bwMode="auto">
            <a:xfrm>
              <a:off x="783" y="2400"/>
              <a:ext cx="32" cy="28"/>
              <a:chOff x="783" y="2400"/>
              <a:chExt cx="32" cy="28"/>
            </a:xfrm>
          </p:grpSpPr>
          <p:sp>
            <p:nvSpPr>
              <p:cNvPr id="119387" name="Line 159"/>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19388" name="Line 160"/>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19280" name="Group 161"/>
            <p:cNvGrpSpPr>
              <a:grpSpLocks/>
            </p:cNvGrpSpPr>
            <p:nvPr/>
          </p:nvGrpSpPr>
          <p:grpSpPr bwMode="auto">
            <a:xfrm>
              <a:off x="820" y="2331"/>
              <a:ext cx="70" cy="51"/>
              <a:chOff x="820" y="2331"/>
              <a:chExt cx="70" cy="51"/>
            </a:xfrm>
          </p:grpSpPr>
          <p:grpSp>
            <p:nvGrpSpPr>
              <p:cNvPr id="119377" name="Group 162"/>
              <p:cNvGrpSpPr>
                <a:grpSpLocks/>
              </p:cNvGrpSpPr>
              <p:nvPr/>
            </p:nvGrpSpPr>
            <p:grpSpPr bwMode="auto">
              <a:xfrm>
                <a:off x="820" y="2331"/>
                <a:ext cx="28" cy="51"/>
                <a:chOff x="820" y="2331"/>
                <a:chExt cx="28" cy="51"/>
              </a:xfrm>
            </p:grpSpPr>
            <p:sp>
              <p:nvSpPr>
                <p:cNvPr id="119383" name="Rectangle 163"/>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19384" name="Rectangle 164"/>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19385" name="Rectangle 165"/>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386" name="Freeform 166"/>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19378" name="Group 167"/>
              <p:cNvGrpSpPr>
                <a:grpSpLocks/>
              </p:cNvGrpSpPr>
              <p:nvPr/>
            </p:nvGrpSpPr>
            <p:grpSpPr bwMode="auto">
              <a:xfrm>
                <a:off x="862" y="2331"/>
                <a:ext cx="28" cy="51"/>
                <a:chOff x="862" y="2331"/>
                <a:chExt cx="28" cy="51"/>
              </a:xfrm>
            </p:grpSpPr>
            <p:sp>
              <p:nvSpPr>
                <p:cNvPr id="119379" name="Rectangle 168"/>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19380" name="Rectangle 169"/>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19381" name="Rectangle 170"/>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382" name="Freeform 171"/>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19281" name="Line 172"/>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19282" name="Rectangle 173"/>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19283" name="Group 174"/>
            <p:cNvGrpSpPr>
              <a:grpSpLocks/>
            </p:cNvGrpSpPr>
            <p:nvPr/>
          </p:nvGrpSpPr>
          <p:grpSpPr bwMode="auto">
            <a:xfrm>
              <a:off x="291" y="2209"/>
              <a:ext cx="324" cy="221"/>
              <a:chOff x="291" y="2209"/>
              <a:chExt cx="324" cy="221"/>
            </a:xfrm>
          </p:grpSpPr>
          <p:sp>
            <p:nvSpPr>
              <p:cNvPr id="119347" name="Rectangle 175"/>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19348" name="Rectangle 176"/>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49" name="Rectangle 177"/>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19350" name="Rectangle 178"/>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51" name="Rectangle 179"/>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19352" name="Rectangle 180"/>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53" name="Rectangle 181"/>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19354" name="Rectangle 182"/>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55" name="Rectangle 183"/>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19356" name="Rectangle 184"/>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57" name="Rectangle 185"/>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19358" name="Rectangle 186"/>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59" name="Rectangle 187"/>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19360" name="Rectangle 188"/>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61" name="Rectangle 189"/>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19362" name="Rectangle 190"/>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63" name="Rectangle 191"/>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19364" name="Rectangle 192"/>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65" name="Rectangle 193"/>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19366" name="Rectangle 194"/>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67" name="Rectangle 195"/>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19368" name="Rectangle 196"/>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69" name="Rectangle 197"/>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19370" name="Rectangle 198"/>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71" name="Rectangle 199"/>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19372" name="Rectangle 200"/>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73" name="Rectangle 201"/>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19374" name="Rectangle 202"/>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75" name="Rectangle 203"/>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19376" name="Rectangle 204"/>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19284" name="Group 205"/>
            <p:cNvGrpSpPr>
              <a:grpSpLocks/>
            </p:cNvGrpSpPr>
            <p:nvPr/>
          </p:nvGrpSpPr>
          <p:grpSpPr bwMode="auto">
            <a:xfrm>
              <a:off x="982" y="2209"/>
              <a:ext cx="324" cy="221"/>
              <a:chOff x="982" y="2209"/>
              <a:chExt cx="324" cy="221"/>
            </a:xfrm>
          </p:grpSpPr>
          <p:sp>
            <p:nvSpPr>
              <p:cNvPr id="119317" name="Rectangle 206"/>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19318" name="Rectangle 207"/>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19" name="Rectangle 208"/>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19320" name="Rectangle 209"/>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21" name="Rectangle 210"/>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19322" name="Rectangle 211"/>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23" name="Rectangle 212"/>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19324" name="Rectangle 213"/>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25" name="Rectangle 214"/>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19326" name="Rectangle 215"/>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27" name="Rectangle 216"/>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19328" name="Rectangle 217"/>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29" name="Rectangle 218"/>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19330" name="Rectangle 219"/>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31" name="Rectangle 220"/>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19332" name="Rectangle 221"/>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33" name="Rectangle 222"/>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19334" name="Rectangle 223"/>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35" name="Rectangle 224"/>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19336" name="Rectangle 225"/>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337" name="Rectangle 226"/>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19338" name="Rectangle 227"/>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39" name="Rectangle 228"/>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19340" name="Rectangle 229"/>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41" name="Rectangle 230"/>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19342" name="Rectangle 231"/>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43" name="Rectangle 232"/>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19344" name="Rectangle 233"/>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345" name="Rectangle 234"/>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19346" name="Rectangle 235"/>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19285" name="Rectangle 236"/>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19286" name="Rectangle 237"/>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87" name="Rectangle 238"/>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19288" name="Rectangle 239"/>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89" name="Rectangle 240"/>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19290" name="Rectangle 241"/>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91" name="Rectangle 242"/>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19292" name="Rectangle 243"/>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93" name="Rectangle 244"/>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19294" name="Rectangle 245"/>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95" name="Rectangle 246"/>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19296" name="Rectangle 247"/>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19297" name="Rectangle 248"/>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19298" name="Group 249"/>
            <p:cNvGrpSpPr>
              <a:grpSpLocks/>
            </p:cNvGrpSpPr>
            <p:nvPr/>
          </p:nvGrpSpPr>
          <p:grpSpPr bwMode="auto">
            <a:xfrm>
              <a:off x="282" y="2478"/>
              <a:ext cx="1039" cy="52"/>
              <a:chOff x="282" y="2478"/>
              <a:chExt cx="1039" cy="52"/>
            </a:xfrm>
          </p:grpSpPr>
          <p:grpSp>
            <p:nvGrpSpPr>
              <p:cNvPr id="119301" name="Group 250"/>
              <p:cNvGrpSpPr>
                <a:grpSpLocks/>
              </p:cNvGrpSpPr>
              <p:nvPr/>
            </p:nvGrpSpPr>
            <p:grpSpPr bwMode="auto">
              <a:xfrm>
                <a:off x="282" y="2478"/>
                <a:ext cx="320" cy="52"/>
                <a:chOff x="282" y="2478"/>
                <a:chExt cx="320" cy="52"/>
              </a:xfrm>
            </p:grpSpPr>
            <p:sp>
              <p:nvSpPr>
                <p:cNvPr id="119310" name="Line 251"/>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19311" name="Line 252"/>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19312" name="Line 253"/>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19313" name="Line 254"/>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19314" name="Line 255"/>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19315" name="Line 256"/>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19316" name="Line 257"/>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19302" name="Group 258"/>
              <p:cNvGrpSpPr>
                <a:grpSpLocks/>
              </p:cNvGrpSpPr>
              <p:nvPr/>
            </p:nvGrpSpPr>
            <p:grpSpPr bwMode="auto">
              <a:xfrm>
                <a:off x="1001" y="2478"/>
                <a:ext cx="320" cy="52"/>
                <a:chOff x="1001" y="2478"/>
                <a:chExt cx="320" cy="52"/>
              </a:xfrm>
            </p:grpSpPr>
            <p:sp>
              <p:nvSpPr>
                <p:cNvPr id="119303" name="Line 259"/>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19304" name="Line 260"/>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19305" name="Line 261"/>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19306" name="Line 262"/>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19307" name="Line 263"/>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19308" name="Line 264"/>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19309" name="Line 265"/>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19299" name="Freeform 266"/>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19300" name="Freeform 267"/>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18794" name="Line 268"/>
          <p:cNvSpPr>
            <a:spLocks noChangeShapeType="1"/>
          </p:cNvSpPr>
          <p:nvPr/>
        </p:nvSpPr>
        <p:spPr bwMode="auto">
          <a:xfrm>
            <a:off x="1071563" y="5426075"/>
            <a:ext cx="0" cy="503238"/>
          </a:xfrm>
          <a:prstGeom prst="line">
            <a:avLst/>
          </a:prstGeom>
          <a:noFill/>
          <a:ln w="25400">
            <a:solidFill>
              <a:srgbClr val="FF0000"/>
            </a:solidFill>
            <a:round/>
            <a:headEnd/>
            <a:tailEnd/>
          </a:ln>
        </p:spPr>
        <p:txBody>
          <a:bodyPr/>
          <a:lstStyle/>
          <a:p>
            <a:endParaRPr lang="es-ES"/>
          </a:p>
        </p:txBody>
      </p:sp>
      <p:sp>
        <p:nvSpPr>
          <p:cNvPr id="118795" name="Line 269"/>
          <p:cNvSpPr>
            <a:spLocks noChangeShapeType="1"/>
          </p:cNvSpPr>
          <p:nvPr/>
        </p:nvSpPr>
        <p:spPr bwMode="auto">
          <a:xfrm>
            <a:off x="1063625" y="5929313"/>
            <a:ext cx="1079500" cy="1587"/>
          </a:xfrm>
          <a:prstGeom prst="line">
            <a:avLst/>
          </a:prstGeom>
          <a:noFill/>
          <a:ln w="25400">
            <a:solidFill>
              <a:srgbClr val="FF0000"/>
            </a:solidFill>
            <a:round/>
            <a:headEnd/>
            <a:tailEnd/>
          </a:ln>
        </p:spPr>
        <p:txBody>
          <a:bodyPr/>
          <a:lstStyle/>
          <a:p>
            <a:endParaRPr lang="es-ES"/>
          </a:p>
        </p:txBody>
      </p:sp>
      <p:sp>
        <p:nvSpPr>
          <p:cNvPr id="118796" name="Line 270"/>
          <p:cNvSpPr>
            <a:spLocks noChangeShapeType="1"/>
          </p:cNvSpPr>
          <p:nvPr/>
        </p:nvSpPr>
        <p:spPr bwMode="auto">
          <a:xfrm>
            <a:off x="1816100" y="5429250"/>
            <a:ext cx="0" cy="431800"/>
          </a:xfrm>
          <a:prstGeom prst="line">
            <a:avLst/>
          </a:prstGeom>
          <a:noFill/>
          <a:ln w="25400">
            <a:solidFill>
              <a:schemeClr val="accent2"/>
            </a:solidFill>
            <a:round/>
            <a:headEnd/>
            <a:tailEnd/>
          </a:ln>
        </p:spPr>
        <p:txBody>
          <a:bodyPr/>
          <a:lstStyle/>
          <a:p>
            <a:endParaRPr lang="es-ES"/>
          </a:p>
        </p:txBody>
      </p:sp>
      <p:sp>
        <p:nvSpPr>
          <p:cNvPr id="118797" name="Line 271"/>
          <p:cNvSpPr>
            <a:spLocks noChangeShapeType="1"/>
          </p:cNvSpPr>
          <p:nvPr/>
        </p:nvSpPr>
        <p:spPr bwMode="auto">
          <a:xfrm>
            <a:off x="1816100" y="5857875"/>
            <a:ext cx="811213" cy="0"/>
          </a:xfrm>
          <a:prstGeom prst="line">
            <a:avLst/>
          </a:prstGeom>
          <a:noFill/>
          <a:ln w="25400">
            <a:solidFill>
              <a:schemeClr val="accent2"/>
            </a:solidFill>
            <a:round/>
            <a:headEnd/>
            <a:tailEnd/>
          </a:ln>
        </p:spPr>
        <p:txBody>
          <a:bodyPr/>
          <a:lstStyle/>
          <a:p>
            <a:endParaRPr lang="es-ES"/>
          </a:p>
        </p:txBody>
      </p:sp>
      <p:sp>
        <p:nvSpPr>
          <p:cNvPr id="118798" name="Line 272"/>
          <p:cNvSpPr>
            <a:spLocks noChangeShapeType="1"/>
          </p:cNvSpPr>
          <p:nvPr/>
        </p:nvSpPr>
        <p:spPr bwMode="auto">
          <a:xfrm>
            <a:off x="3214688" y="5499100"/>
            <a:ext cx="0" cy="358775"/>
          </a:xfrm>
          <a:prstGeom prst="line">
            <a:avLst/>
          </a:prstGeom>
          <a:noFill/>
          <a:ln w="25400">
            <a:solidFill>
              <a:srgbClr val="00FF00"/>
            </a:solidFill>
            <a:round/>
            <a:headEnd/>
            <a:tailEnd/>
          </a:ln>
        </p:spPr>
        <p:txBody>
          <a:bodyPr/>
          <a:lstStyle/>
          <a:p>
            <a:endParaRPr lang="es-ES"/>
          </a:p>
        </p:txBody>
      </p:sp>
      <p:sp>
        <p:nvSpPr>
          <p:cNvPr id="118799" name="Line 273"/>
          <p:cNvSpPr>
            <a:spLocks noChangeShapeType="1"/>
          </p:cNvSpPr>
          <p:nvPr/>
        </p:nvSpPr>
        <p:spPr bwMode="auto">
          <a:xfrm>
            <a:off x="2643188" y="5857875"/>
            <a:ext cx="576262" cy="0"/>
          </a:xfrm>
          <a:prstGeom prst="line">
            <a:avLst/>
          </a:prstGeom>
          <a:noFill/>
          <a:ln w="25400">
            <a:solidFill>
              <a:srgbClr val="00FF00"/>
            </a:solidFill>
            <a:round/>
            <a:headEnd/>
            <a:tailEnd/>
          </a:ln>
        </p:spPr>
        <p:txBody>
          <a:bodyPr/>
          <a:lstStyle/>
          <a:p>
            <a:endParaRPr lang="es-ES"/>
          </a:p>
        </p:txBody>
      </p:sp>
      <p:grpSp>
        <p:nvGrpSpPr>
          <p:cNvPr id="118800" name="Group 274"/>
          <p:cNvGrpSpPr>
            <a:grpSpLocks/>
          </p:cNvGrpSpPr>
          <p:nvPr/>
        </p:nvGrpSpPr>
        <p:grpSpPr bwMode="auto">
          <a:xfrm>
            <a:off x="5097463" y="1835150"/>
            <a:ext cx="3722687" cy="1522413"/>
            <a:chOff x="218" y="2079"/>
            <a:chExt cx="1164" cy="476"/>
          </a:xfrm>
        </p:grpSpPr>
        <p:sp>
          <p:nvSpPr>
            <p:cNvPr id="119145" name="AutoShape 275"/>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19146" name="Rectangle 276"/>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19147" name="Rectangle 277"/>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19148" name="Group 278"/>
            <p:cNvGrpSpPr>
              <a:grpSpLocks/>
            </p:cNvGrpSpPr>
            <p:nvPr/>
          </p:nvGrpSpPr>
          <p:grpSpPr bwMode="auto">
            <a:xfrm>
              <a:off x="688" y="2309"/>
              <a:ext cx="221" cy="163"/>
              <a:chOff x="688" y="2309"/>
              <a:chExt cx="221" cy="163"/>
            </a:xfrm>
          </p:grpSpPr>
          <p:sp>
            <p:nvSpPr>
              <p:cNvPr id="119270" name="Rectangle 279"/>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19271" name="Rectangle 280"/>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19272" name="Rectangle 281"/>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19273" name="Rectangle 282"/>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19149" name="Group 283"/>
            <p:cNvGrpSpPr>
              <a:grpSpLocks/>
            </p:cNvGrpSpPr>
            <p:nvPr/>
          </p:nvGrpSpPr>
          <p:grpSpPr bwMode="auto">
            <a:xfrm>
              <a:off x="708" y="2331"/>
              <a:ext cx="70" cy="51"/>
              <a:chOff x="708" y="2331"/>
              <a:chExt cx="70" cy="51"/>
            </a:xfrm>
          </p:grpSpPr>
          <p:grpSp>
            <p:nvGrpSpPr>
              <p:cNvPr id="119260" name="Group 284"/>
              <p:cNvGrpSpPr>
                <a:grpSpLocks/>
              </p:cNvGrpSpPr>
              <p:nvPr/>
            </p:nvGrpSpPr>
            <p:grpSpPr bwMode="auto">
              <a:xfrm>
                <a:off x="708" y="2331"/>
                <a:ext cx="28" cy="51"/>
                <a:chOff x="708" y="2331"/>
                <a:chExt cx="28" cy="51"/>
              </a:xfrm>
            </p:grpSpPr>
            <p:sp>
              <p:nvSpPr>
                <p:cNvPr id="119266" name="Rectangle 285"/>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19267" name="Rectangle 286"/>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19268" name="Rectangle 287"/>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269" name="Freeform 288"/>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19261" name="Group 289"/>
              <p:cNvGrpSpPr>
                <a:grpSpLocks/>
              </p:cNvGrpSpPr>
              <p:nvPr/>
            </p:nvGrpSpPr>
            <p:grpSpPr bwMode="auto">
              <a:xfrm>
                <a:off x="750" y="2331"/>
                <a:ext cx="28" cy="51"/>
                <a:chOff x="750" y="2331"/>
                <a:chExt cx="28" cy="51"/>
              </a:xfrm>
            </p:grpSpPr>
            <p:sp>
              <p:nvSpPr>
                <p:cNvPr id="119262" name="Rectangle 290"/>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19263" name="Rectangle 291"/>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19264" name="Rectangle 292"/>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265" name="Freeform 293"/>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19150" name="Group 294"/>
            <p:cNvGrpSpPr>
              <a:grpSpLocks/>
            </p:cNvGrpSpPr>
            <p:nvPr/>
          </p:nvGrpSpPr>
          <p:grpSpPr bwMode="auto">
            <a:xfrm>
              <a:off x="783" y="2400"/>
              <a:ext cx="32" cy="28"/>
              <a:chOff x="783" y="2400"/>
              <a:chExt cx="32" cy="28"/>
            </a:xfrm>
          </p:grpSpPr>
          <p:sp>
            <p:nvSpPr>
              <p:cNvPr id="119258" name="Line 295"/>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19259" name="Line 296"/>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19151" name="Group 297"/>
            <p:cNvGrpSpPr>
              <a:grpSpLocks/>
            </p:cNvGrpSpPr>
            <p:nvPr/>
          </p:nvGrpSpPr>
          <p:grpSpPr bwMode="auto">
            <a:xfrm>
              <a:off x="820" y="2331"/>
              <a:ext cx="70" cy="51"/>
              <a:chOff x="820" y="2331"/>
              <a:chExt cx="70" cy="51"/>
            </a:xfrm>
          </p:grpSpPr>
          <p:grpSp>
            <p:nvGrpSpPr>
              <p:cNvPr id="119248" name="Group 298"/>
              <p:cNvGrpSpPr>
                <a:grpSpLocks/>
              </p:cNvGrpSpPr>
              <p:nvPr/>
            </p:nvGrpSpPr>
            <p:grpSpPr bwMode="auto">
              <a:xfrm>
                <a:off x="820" y="2331"/>
                <a:ext cx="28" cy="51"/>
                <a:chOff x="820" y="2331"/>
                <a:chExt cx="28" cy="51"/>
              </a:xfrm>
            </p:grpSpPr>
            <p:sp>
              <p:nvSpPr>
                <p:cNvPr id="119254" name="Rectangle 299"/>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19255" name="Rectangle 300"/>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19256" name="Rectangle 301"/>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257" name="Freeform 302"/>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19249" name="Group 303"/>
              <p:cNvGrpSpPr>
                <a:grpSpLocks/>
              </p:cNvGrpSpPr>
              <p:nvPr/>
            </p:nvGrpSpPr>
            <p:grpSpPr bwMode="auto">
              <a:xfrm>
                <a:off x="862" y="2331"/>
                <a:ext cx="28" cy="51"/>
                <a:chOff x="862" y="2331"/>
                <a:chExt cx="28" cy="51"/>
              </a:xfrm>
            </p:grpSpPr>
            <p:sp>
              <p:nvSpPr>
                <p:cNvPr id="119250" name="Rectangle 304"/>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19251" name="Rectangle 305"/>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19252" name="Rectangle 306"/>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253" name="Freeform 307"/>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19152" name="Line 308"/>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19153" name="Rectangle 309"/>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19154" name="Group 310"/>
            <p:cNvGrpSpPr>
              <a:grpSpLocks/>
            </p:cNvGrpSpPr>
            <p:nvPr/>
          </p:nvGrpSpPr>
          <p:grpSpPr bwMode="auto">
            <a:xfrm>
              <a:off x="291" y="2209"/>
              <a:ext cx="324" cy="221"/>
              <a:chOff x="291" y="2209"/>
              <a:chExt cx="324" cy="221"/>
            </a:xfrm>
          </p:grpSpPr>
          <p:sp>
            <p:nvSpPr>
              <p:cNvPr id="119218" name="Rectangle 311"/>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19219" name="Rectangle 312"/>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20" name="Rectangle 313"/>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19221" name="Rectangle 314"/>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22" name="Rectangle 315"/>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19223" name="Rectangle 316"/>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24" name="Rectangle 317"/>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19225" name="Rectangle 318"/>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26" name="Rectangle 319"/>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19227" name="Rectangle 320"/>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28" name="Rectangle 321"/>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19229" name="Rectangle 322"/>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30" name="Rectangle 323"/>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19231" name="Rectangle 324"/>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32" name="Rectangle 325"/>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19233" name="Rectangle 326"/>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34" name="Rectangle 327"/>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19235" name="Rectangle 328"/>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36" name="Rectangle 329"/>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19237" name="Rectangle 330"/>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38" name="Rectangle 331"/>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19239" name="Rectangle 332"/>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40" name="Rectangle 333"/>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19241" name="Rectangle 334"/>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42" name="Rectangle 335"/>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19243" name="Rectangle 336"/>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44" name="Rectangle 337"/>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19245" name="Rectangle 338"/>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46" name="Rectangle 339"/>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19247" name="Rectangle 340"/>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19155" name="Group 341"/>
            <p:cNvGrpSpPr>
              <a:grpSpLocks/>
            </p:cNvGrpSpPr>
            <p:nvPr/>
          </p:nvGrpSpPr>
          <p:grpSpPr bwMode="auto">
            <a:xfrm>
              <a:off x="982" y="2209"/>
              <a:ext cx="324" cy="221"/>
              <a:chOff x="982" y="2209"/>
              <a:chExt cx="324" cy="221"/>
            </a:xfrm>
          </p:grpSpPr>
          <p:sp>
            <p:nvSpPr>
              <p:cNvPr id="119188" name="Rectangle 342"/>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19189" name="Rectangle 343"/>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190" name="Rectangle 344"/>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19191" name="Rectangle 345"/>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192" name="Rectangle 346"/>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19193" name="Rectangle 347"/>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194" name="Rectangle 348"/>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19195" name="Rectangle 349"/>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196" name="Rectangle 350"/>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19197" name="Rectangle 351"/>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98" name="Rectangle 352"/>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19199" name="Rectangle 353"/>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00" name="Rectangle 354"/>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19201" name="Rectangle 355"/>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02" name="Rectangle 356"/>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19203" name="Rectangle 357"/>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04" name="Rectangle 358"/>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19205" name="Rectangle 359"/>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06" name="Rectangle 360"/>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19207" name="Rectangle 361"/>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208" name="Rectangle 362"/>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19209" name="Rectangle 363"/>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10" name="Rectangle 364"/>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19211" name="Rectangle 365"/>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12" name="Rectangle 366"/>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19213" name="Rectangle 367"/>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14" name="Rectangle 368"/>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19215" name="Rectangle 369"/>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216" name="Rectangle 370"/>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19217" name="Rectangle 371"/>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19156" name="Rectangle 372"/>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19157" name="Rectangle 373"/>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58" name="Rectangle 374"/>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19159" name="Rectangle 375"/>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60" name="Rectangle 376"/>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19161" name="Rectangle 377"/>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62" name="Rectangle 378"/>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19163" name="Rectangle 379"/>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64" name="Rectangle 380"/>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19165" name="Rectangle 381"/>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66" name="Rectangle 382"/>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19167" name="Rectangle 383"/>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19168" name="Rectangle 384"/>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19169" name="Group 385"/>
            <p:cNvGrpSpPr>
              <a:grpSpLocks/>
            </p:cNvGrpSpPr>
            <p:nvPr/>
          </p:nvGrpSpPr>
          <p:grpSpPr bwMode="auto">
            <a:xfrm>
              <a:off x="282" y="2478"/>
              <a:ext cx="1039" cy="52"/>
              <a:chOff x="282" y="2478"/>
              <a:chExt cx="1039" cy="52"/>
            </a:xfrm>
          </p:grpSpPr>
          <p:grpSp>
            <p:nvGrpSpPr>
              <p:cNvPr id="119172" name="Group 386"/>
              <p:cNvGrpSpPr>
                <a:grpSpLocks/>
              </p:cNvGrpSpPr>
              <p:nvPr/>
            </p:nvGrpSpPr>
            <p:grpSpPr bwMode="auto">
              <a:xfrm>
                <a:off x="282" y="2478"/>
                <a:ext cx="320" cy="52"/>
                <a:chOff x="282" y="2478"/>
                <a:chExt cx="320" cy="52"/>
              </a:xfrm>
            </p:grpSpPr>
            <p:sp>
              <p:nvSpPr>
                <p:cNvPr id="119181" name="Line 387"/>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19182" name="Line 388"/>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19183" name="Line 389"/>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19184" name="Line 390"/>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19185" name="Line 391"/>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19186" name="Line 392"/>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19187" name="Line 393"/>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19173" name="Group 394"/>
              <p:cNvGrpSpPr>
                <a:grpSpLocks/>
              </p:cNvGrpSpPr>
              <p:nvPr/>
            </p:nvGrpSpPr>
            <p:grpSpPr bwMode="auto">
              <a:xfrm>
                <a:off x="1001" y="2478"/>
                <a:ext cx="320" cy="52"/>
                <a:chOff x="1001" y="2478"/>
                <a:chExt cx="320" cy="52"/>
              </a:xfrm>
            </p:grpSpPr>
            <p:sp>
              <p:nvSpPr>
                <p:cNvPr id="119174" name="Line 395"/>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19175" name="Line 396"/>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19176" name="Line 397"/>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19177" name="Line 398"/>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19178" name="Line 399"/>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19179" name="Line 400"/>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19180" name="Line 401"/>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19170" name="Freeform 402"/>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19171" name="Freeform 403"/>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18801" name="Line 404"/>
          <p:cNvSpPr>
            <a:spLocks noChangeShapeType="1"/>
          </p:cNvSpPr>
          <p:nvPr/>
        </p:nvSpPr>
        <p:spPr bwMode="auto">
          <a:xfrm>
            <a:off x="8329613" y="2354263"/>
            <a:ext cx="0" cy="503237"/>
          </a:xfrm>
          <a:prstGeom prst="line">
            <a:avLst/>
          </a:prstGeom>
          <a:noFill/>
          <a:ln w="25400">
            <a:solidFill>
              <a:srgbClr val="FF0000"/>
            </a:solidFill>
            <a:round/>
            <a:headEnd/>
            <a:tailEnd/>
          </a:ln>
        </p:spPr>
        <p:txBody>
          <a:bodyPr/>
          <a:lstStyle/>
          <a:p>
            <a:endParaRPr lang="es-ES"/>
          </a:p>
        </p:txBody>
      </p:sp>
      <p:sp>
        <p:nvSpPr>
          <p:cNvPr id="117778" name="Line 405"/>
          <p:cNvSpPr>
            <a:spLocks noChangeShapeType="1"/>
          </p:cNvSpPr>
          <p:nvPr/>
        </p:nvSpPr>
        <p:spPr bwMode="auto">
          <a:xfrm>
            <a:off x="7143750" y="2857500"/>
            <a:ext cx="1187450" cy="0"/>
          </a:xfrm>
          <a:prstGeom prst="line">
            <a:avLst/>
          </a:prstGeom>
          <a:noFill/>
          <a:ln w="25400">
            <a:solidFill>
              <a:srgbClr val="FF0000"/>
            </a:solidFill>
            <a:prstDash val="solid"/>
            <a:round/>
            <a:headEnd/>
            <a:tailEnd/>
          </a:ln>
        </p:spPr>
        <p:txBody>
          <a:bodyPr/>
          <a:lstStyle/>
          <a:p>
            <a:pPr>
              <a:defRPr/>
            </a:pPr>
            <a:endParaRPr lang="es-ES">
              <a:ln>
                <a:solidFill>
                  <a:schemeClr val="tx1"/>
                </a:solidFill>
                <a:prstDash val="solid"/>
              </a:ln>
            </a:endParaRPr>
          </a:p>
        </p:txBody>
      </p:sp>
      <p:sp>
        <p:nvSpPr>
          <p:cNvPr id="118803" name="Line 406"/>
          <p:cNvSpPr>
            <a:spLocks noChangeShapeType="1"/>
          </p:cNvSpPr>
          <p:nvPr/>
        </p:nvSpPr>
        <p:spPr bwMode="auto">
          <a:xfrm>
            <a:off x="7589838" y="2354263"/>
            <a:ext cx="0" cy="431800"/>
          </a:xfrm>
          <a:prstGeom prst="line">
            <a:avLst/>
          </a:prstGeom>
          <a:noFill/>
          <a:ln w="25400">
            <a:solidFill>
              <a:schemeClr val="accent2"/>
            </a:solidFill>
            <a:round/>
            <a:headEnd/>
            <a:tailEnd/>
          </a:ln>
        </p:spPr>
        <p:txBody>
          <a:bodyPr/>
          <a:lstStyle/>
          <a:p>
            <a:endParaRPr lang="es-ES"/>
          </a:p>
        </p:txBody>
      </p:sp>
      <p:sp>
        <p:nvSpPr>
          <p:cNvPr id="118804" name="Line 407"/>
          <p:cNvSpPr>
            <a:spLocks noChangeShapeType="1"/>
          </p:cNvSpPr>
          <p:nvPr/>
        </p:nvSpPr>
        <p:spPr bwMode="auto">
          <a:xfrm>
            <a:off x="6929438" y="2784475"/>
            <a:ext cx="647700" cy="1588"/>
          </a:xfrm>
          <a:prstGeom prst="line">
            <a:avLst/>
          </a:prstGeom>
          <a:noFill/>
          <a:ln w="25400">
            <a:solidFill>
              <a:schemeClr val="accent2"/>
            </a:solidFill>
            <a:round/>
            <a:headEnd/>
            <a:tailEnd/>
          </a:ln>
        </p:spPr>
        <p:txBody>
          <a:bodyPr/>
          <a:lstStyle/>
          <a:p>
            <a:endParaRPr lang="es-ES"/>
          </a:p>
        </p:txBody>
      </p:sp>
      <p:sp>
        <p:nvSpPr>
          <p:cNvPr id="118805" name="Line 408"/>
          <p:cNvSpPr>
            <a:spLocks noChangeShapeType="1"/>
          </p:cNvSpPr>
          <p:nvPr/>
        </p:nvSpPr>
        <p:spPr bwMode="auto">
          <a:xfrm>
            <a:off x="6000750" y="2498725"/>
            <a:ext cx="0" cy="358775"/>
          </a:xfrm>
          <a:prstGeom prst="line">
            <a:avLst/>
          </a:prstGeom>
          <a:noFill/>
          <a:ln w="25400">
            <a:solidFill>
              <a:srgbClr val="00FF00"/>
            </a:solidFill>
            <a:round/>
            <a:headEnd/>
            <a:tailEnd/>
          </a:ln>
        </p:spPr>
        <p:txBody>
          <a:bodyPr/>
          <a:lstStyle/>
          <a:p>
            <a:endParaRPr lang="es-ES"/>
          </a:p>
        </p:txBody>
      </p:sp>
      <p:sp>
        <p:nvSpPr>
          <p:cNvPr id="118806" name="Line 409"/>
          <p:cNvSpPr>
            <a:spLocks noChangeShapeType="1"/>
          </p:cNvSpPr>
          <p:nvPr/>
        </p:nvSpPr>
        <p:spPr bwMode="auto">
          <a:xfrm>
            <a:off x="5995988" y="2857500"/>
            <a:ext cx="576262" cy="0"/>
          </a:xfrm>
          <a:prstGeom prst="line">
            <a:avLst/>
          </a:prstGeom>
          <a:noFill/>
          <a:ln w="25400">
            <a:solidFill>
              <a:srgbClr val="00FF00"/>
            </a:solidFill>
            <a:round/>
            <a:headEnd/>
            <a:tailEnd/>
          </a:ln>
        </p:spPr>
        <p:txBody>
          <a:bodyPr/>
          <a:lstStyle/>
          <a:p>
            <a:endParaRPr lang="es-ES"/>
          </a:p>
        </p:txBody>
      </p:sp>
      <p:grpSp>
        <p:nvGrpSpPr>
          <p:cNvPr id="118807" name="Group 410"/>
          <p:cNvGrpSpPr>
            <a:grpSpLocks/>
          </p:cNvGrpSpPr>
          <p:nvPr/>
        </p:nvGrpSpPr>
        <p:grpSpPr bwMode="auto">
          <a:xfrm>
            <a:off x="5148263" y="4930775"/>
            <a:ext cx="3722687" cy="1522413"/>
            <a:chOff x="218" y="2079"/>
            <a:chExt cx="1164" cy="476"/>
          </a:xfrm>
        </p:grpSpPr>
        <p:sp>
          <p:nvSpPr>
            <p:cNvPr id="119016" name="AutoShape 411"/>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19017" name="Rectangle 412"/>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19018" name="Rectangle 413"/>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19019" name="Group 414"/>
            <p:cNvGrpSpPr>
              <a:grpSpLocks/>
            </p:cNvGrpSpPr>
            <p:nvPr/>
          </p:nvGrpSpPr>
          <p:grpSpPr bwMode="auto">
            <a:xfrm>
              <a:off x="688" y="2309"/>
              <a:ext cx="221" cy="163"/>
              <a:chOff x="688" y="2309"/>
              <a:chExt cx="221" cy="163"/>
            </a:xfrm>
          </p:grpSpPr>
          <p:sp>
            <p:nvSpPr>
              <p:cNvPr id="119141" name="Rectangle 415"/>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19142" name="Rectangle 416"/>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19143" name="Rectangle 417"/>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19144" name="Rectangle 418"/>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19020" name="Group 419"/>
            <p:cNvGrpSpPr>
              <a:grpSpLocks/>
            </p:cNvGrpSpPr>
            <p:nvPr/>
          </p:nvGrpSpPr>
          <p:grpSpPr bwMode="auto">
            <a:xfrm>
              <a:off x="708" y="2331"/>
              <a:ext cx="70" cy="51"/>
              <a:chOff x="708" y="2331"/>
              <a:chExt cx="70" cy="51"/>
            </a:xfrm>
          </p:grpSpPr>
          <p:grpSp>
            <p:nvGrpSpPr>
              <p:cNvPr id="119131" name="Group 420"/>
              <p:cNvGrpSpPr>
                <a:grpSpLocks/>
              </p:cNvGrpSpPr>
              <p:nvPr/>
            </p:nvGrpSpPr>
            <p:grpSpPr bwMode="auto">
              <a:xfrm>
                <a:off x="708" y="2331"/>
                <a:ext cx="28" cy="51"/>
                <a:chOff x="708" y="2331"/>
                <a:chExt cx="28" cy="51"/>
              </a:xfrm>
            </p:grpSpPr>
            <p:sp>
              <p:nvSpPr>
                <p:cNvPr id="119137" name="Rectangle 421"/>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19138" name="Rectangle 422"/>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19139" name="Rectangle 423"/>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140" name="Freeform 424"/>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19132" name="Group 425"/>
              <p:cNvGrpSpPr>
                <a:grpSpLocks/>
              </p:cNvGrpSpPr>
              <p:nvPr/>
            </p:nvGrpSpPr>
            <p:grpSpPr bwMode="auto">
              <a:xfrm>
                <a:off x="750" y="2331"/>
                <a:ext cx="28" cy="51"/>
                <a:chOff x="750" y="2331"/>
                <a:chExt cx="28" cy="51"/>
              </a:xfrm>
            </p:grpSpPr>
            <p:sp>
              <p:nvSpPr>
                <p:cNvPr id="119133" name="Rectangle 426"/>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19134" name="Rectangle 427"/>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19135" name="Rectangle 428"/>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136" name="Freeform 429"/>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19021" name="Group 430"/>
            <p:cNvGrpSpPr>
              <a:grpSpLocks/>
            </p:cNvGrpSpPr>
            <p:nvPr/>
          </p:nvGrpSpPr>
          <p:grpSpPr bwMode="auto">
            <a:xfrm>
              <a:off x="783" y="2400"/>
              <a:ext cx="32" cy="28"/>
              <a:chOff x="783" y="2400"/>
              <a:chExt cx="32" cy="28"/>
            </a:xfrm>
          </p:grpSpPr>
          <p:sp>
            <p:nvSpPr>
              <p:cNvPr id="119129" name="Line 431"/>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19130" name="Line 432"/>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19022" name="Group 433"/>
            <p:cNvGrpSpPr>
              <a:grpSpLocks/>
            </p:cNvGrpSpPr>
            <p:nvPr/>
          </p:nvGrpSpPr>
          <p:grpSpPr bwMode="auto">
            <a:xfrm>
              <a:off x="820" y="2331"/>
              <a:ext cx="70" cy="51"/>
              <a:chOff x="820" y="2331"/>
              <a:chExt cx="70" cy="51"/>
            </a:xfrm>
          </p:grpSpPr>
          <p:grpSp>
            <p:nvGrpSpPr>
              <p:cNvPr id="119119" name="Group 434"/>
              <p:cNvGrpSpPr>
                <a:grpSpLocks/>
              </p:cNvGrpSpPr>
              <p:nvPr/>
            </p:nvGrpSpPr>
            <p:grpSpPr bwMode="auto">
              <a:xfrm>
                <a:off x="820" y="2331"/>
                <a:ext cx="28" cy="51"/>
                <a:chOff x="820" y="2331"/>
                <a:chExt cx="28" cy="51"/>
              </a:xfrm>
            </p:grpSpPr>
            <p:sp>
              <p:nvSpPr>
                <p:cNvPr id="119125" name="Rectangle 435"/>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19126" name="Rectangle 436"/>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19127" name="Rectangle 437"/>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128" name="Freeform 438"/>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19120" name="Group 439"/>
              <p:cNvGrpSpPr>
                <a:grpSpLocks/>
              </p:cNvGrpSpPr>
              <p:nvPr/>
            </p:nvGrpSpPr>
            <p:grpSpPr bwMode="auto">
              <a:xfrm>
                <a:off x="862" y="2331"/>
                <a:ext cx="28" cy="51"/>
                <a:chOff x="862" y="2331"/>
                <a:chExt cx="28" cy="51"/>
              </a:xfrm>
            </p:grpSpPr>
            <p:sp>
              <p:nvSpPr>
                <p:cNvPr id="119121" name="Rectangle 440"/>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19122" name="Rectangle 441"/>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19123" name="Rectangle 442"/>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19124" name="Freeform 443"/>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19023" name="Line 444"/>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19024" name="Rectangle 445"/>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19025" name="Group 446"/>
            <p:cNvGrpSpPr>
              <a:grpSpLocks/>
            </p:cNvGrpSpPr>
            <p:nvPr/>
          </p:nvGrpSpPr>
          <p:grpSpPr bwMode="auto">
            <a:xfrm>
              <a:off x="291" y="2209"/>
              <a:ext cx="324" cy="221"/>
              <a:chOff x="291" y="2209"/>
              <a:chExt cx="324" cy="221"/>
            </a:xfrm>
          </p:grpSpPr>
          <p:sp>
            <p:nvSpPr>
              <p:cNvPr id="119089" name="Rectangle 447"/>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19090" name="Rectangle 448"/>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91" name="Rectangle 449"/>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19092" name="Rectangle 450"/>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93" name="Rectangle 451"/>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19094" name="Rectangle 452"/>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95" name="Rectangle 453"/>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19096" name="Rectangle 454"/>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97" name="Rectangle 455"/>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19098" name="Rectangle 456"/>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99" name="Rectangle 457"/>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19100" name="Rectangle 458"/>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101" name="Rectangle 459"/>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19102" name="Rectangle 460"/>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03" name="Rectangle 461"/>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19104" name="Rectangle 462"/>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05" name="Rectangle 463"/>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19106" name="Rectangle 464"/>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07" name="Rectangle 465"/>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19108" name="Rectangle 466"/>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09" name="Rectangle 467"/>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19110" name="Rectangle 468"/>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111" name="Rectangle 469"/>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19112" name="Rectangle 470"/>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13" name="Rectangle 471"/>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19114" name="Rectangle 472"/>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15" name="Rectangle 473"/>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19116" name="Rectangle 474"/>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117" name="Rectangle 475"/>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19118" name="Rectangle 476"/>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19026" name="Group 477"/>
            <p:cNvGrpSpPr>
              <a:grpSpLocks/>
            </p:cNvGrpSpPr>
            <p:nvPr/>
          </p:nvGrpSpPr>
          <p:grpSpPr bwMode="auto">
            <a:xfrm>
              <a:off x="982" y="2209"/>
              <a:ext cx="324" cy="221"/>
              <a:chOff x="982" y="2209"/>
              <a:chExt cx="324" cy="221"/>
            </a:xfrm>
          </p:grpSpPr>
          <p:sp>
            <p:nvSpPr>
              <p:cNvPr id="119059" name="Rectangle 478"/>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19060" name="Rectangle 479"/>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61" name="Rectangle 480"/>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19062" name="Rectangle 481"/>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63" name="Rectangle 482"/>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19064" name="Rectangle 483"/>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65" name="Rectangle 484"/>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19066" name="Rectangle 485"/>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67" name="Rectangle 486"/>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19068" name="Rectangle 487"/>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69" name="Rectangle 488"/>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19070" name="Rectangle 489"/>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71" name="Rectangle 490"/>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19072" name="Rectangle 491"/>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73" name="Rectangle 492"/>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19074" name="Rectangle 493"/>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75" name="Rectangle 494"/>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19076" name="Rectangle 495"/>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77" name="Rectangle 496"/>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19078" name="Rectangle 497"/>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79" name="Rectangle 498"/>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19080" name="Rectangle 499"/>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81" name="Rectangle 500"/>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19082" name="Rectangle 501"/>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83" name="Rectangle 502"/>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19084" name="Rectangle 503"/>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85" name="Rectangle 504"/>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19086" name="Rectangle 505"/>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19087" name="Rectangle 506"/>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19088" name="Rectangle 507"/>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19027" name="Rectangle 508"/>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19028" name="Rectangle 509"/>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29" name="Rectangle 510"/>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19030" name="Rectangle 511"/>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31" name="Rectangle 512"/>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19032" name="Rectangle 513"/>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33" name="Rectangle 514"/>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19034" name="Rectangle 515"/>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35" name="Rectangle 516"/>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19036" name="Rectangle 517"/>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19037" name="Rectangle 518"/>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19038" name="Rectangle 519"/>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19039" name="Rectangle 520"/>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19040" name="Group 521"/>
            <p:cNvGrpSpPr>
              <a:grpSpLocks/>
            </p:cNvGrpSpPr>
            <p:nvPr/>
          </p:nvGrpSpPr>
          <p:grpSpPr bwMode="auto">
            <a:xfrm>
              <a:off x="282" y="2478"/>
              <a:ext cx="1039" cy="52"/>
              <a:chOff x="282" y="2478"/>
              <a:chExt cx="1039" cy="52"/>
            </a:xfrm>
          </p:grpSpPr>
          <p:grpSp>
            <p:nvGrpSpPr>
              <p:cNvPr id="119043" name="Group 522"/>
              <p:cNvGrpSpPr>
                <a:grpSpLocks/>
              </p:cNvGrpSpPr>
              <p:nvPr/>
            </p:nvGrpSpPr>
            <p:grpSpPr bwMode="auto">
              <a:xfrm>
                <a:off x="282" y="2478"/>
                <a:ext cx="320" cy="52"/>
                <a:chOff x="282" y="2478"/>
                <a:chExt cx="320" cy="52"/>
              </a:xfrm>
            </p:grpSpPr>
            <p:sp>
              <p:nvSpPr>
                <p:cNvPr id="119052" name="Line 523"/>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19053" name="Line 524"/>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19054" name="Line 525"/>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19055" name="Line 526"/>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19056" name="Line 527"/>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19057" name="Line 528"/>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19058" name="Line 529"/>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19044" name="Group 530"/>
              <p:cNvGrpSpPr>
                <a:grpSpLocks/>
              </p:cNvGrpSpPr>
              <p:nvPr/>
            </p:nvGrpSpPr>
            <p:grpSpPr bwMode="auto">
              <a:xfrm>
                <a:off x="1001" y="2478"/>
                <a:ext cx="320" cy="52"/>
                <a:chOff x="1001" y="2478"/>
                <a:chExt cx="320" cy="52"/>
              </a:xfrm>
            </p:grpSpPr>
            <p:sp>
              <p:nvSpPr>
                <p:cNvPr id="119045" name="Line 531"/>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19046" name="Line 532"/>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19047" name="Line 533"/>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19048" name="Line 534"/>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19049" name="Line 535"/>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19050" name="Line 536"/>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19051" name="Line 537"/>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19041" name="Freeform 538"/>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19042" name="Freeform 539"/>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18808" name="Line 540"/>
          <p:cNvSpPr>
            <a:spLocks noChangeShapeType="1"/>
          </p:cNvSpPr>
          <p:nvPr/>
        </p:nvSpPr>
        <p:spPr bwMode="auto">
          <a:xfrm>
            <a:off x="8380413" y="5500688"/>
            <a:ext cx="0" cy="503237"/>
          </a:xfrm>
          <a:prstGeom prst="line">
            <a:avLst/>
          </a:prstGeom>
          <a:noFill/>
          <a:ln w="25400">
            <a:solidFill>
              <a:srgbClr val="FF0000"/>
            </a:solidFill>
            <a:round/>
            <a:headEnd/>
            <a:tailEnd/>
          </a:ln>
        </p:spPr>
        <p:txBody>
          <a:bodyPr/>
          <a:lstStyle/>
          <a:p>
            <a:endParaRPr lang="es-ES"/>
          </a:p>
        </p:txBody>
      </p:sp>
      <p:sp>
        <p:nvSpPr>
          <p:cNvPr id="118809" name="Line 541"/>
          <p:cNvSpPr>
            <a:spLocks noChangeShapeType="1"/>
          </p:cNvSpPr>
          <p:nvPr/>
        </p:nvSpPr>
        <p:spPr bwMode="auto">
          <a:xfrm flipV="1">
            <a:off x="7143750" y="6000750"/>
            <a:ext cx="1260475" cy="1588"/>
          </a:xfrm>
          <a:prstGeom prst="line">
            <a:avLst/>
          </a:prstGeom>
          <a:noFill/>
          <a:ln w="25400">
            <a:solidFill>
              <a:srgbClr val="FF0000"/>
            </a:solidFill>
            <a:round/>
            <a:headEnd/>
            <a:tailEnd/>
          </a:ln>
        </p:spPr>
        <p:txBody>
          <a:bodyPr/>
          <a:lstStyle/>
          <a:p>
            <a:endParaRPr lang="es-ES"/>
          </a:p>
        </p:txBody>
      </p:sp>
      <p:sp>
        <p:nvSpPr>
          <p:cNvPr id="118810" name="Line 542"/>
          <p:cNvSpPr>
            <a:spLocks noChangeShapeType="1"/>
          </p:cNvSpPr>
          <p:nvPr/>
        </p:nvSpPr>
        <p:spPr bwMode="auto">
          <a:xfrm>
            <a:off x="7640638" y="5461000"/>
            <a:ext cx="0" cy="468313"/>
          </a:xfrm>
          <a:prstGeom prst="line">
            <a:avLst/>
          </a:prstGeom>
          <a:noFill/>
          <a:ln w="25400">
            <a:solidFill>
              <a:schemeClr val="accent2"/>
            </a:solidFill>
            <a:round/>
            <a:headEnd/>
            <a:tailEnd/>
          </a:ln>
        </p:spPr>
        <p:txBody>
          <a:bodyPr/>
          <a:lstStyle/>
          <a:p>
            <a:endParaRPr lang="es-ES"/>
          </a:p>
        </p:txBody>
      </p:sp>
      <p:sp>
        <p:nvSpPr>
          <p:cNvPr id="118811" name="Line 543"/>
          <p:cNvSpPr>
            <a:spLocks noChangeShapeType="1"/>
          </p:cNvSpPr>
          <p:nvPr/>
        </p:nvSpPr>
        <p:spPr bwMode="auto">
          <a:xfrm>
            <a:off x="6877050" y="5929313"/>
            <a:ext cx="769938" cy="0"/>
          </a:xfrm>
          <a:prstGeom prst="line">
            <a:avLst/>
          </a:prstGeom>
          <a:noFill/>
          <a:ln w="25400">
            <a:solidFill>
              <a:schemeClr val="accent2"/>
            </a:solidFill>
            <a:round/>
            <a:headEnd/>
            <a:tailEnd/>
          </a:ln>
        </p:spPr>
        <p:txBody>
          <a:bodyPr/>
          <a:lstStyle/>
          <a:p>
            <a:endParaRPr lang="es-ES"/>
          </a:p>
        </p:txBody>
      </p:sp>
      <p:sp>
        <p:nvSpPr>
          <p:cNvPr id="118812" name="Line 544"/>
          <p:cNvSpPr>
            <a:spLocks noChangeShapeType="1"/>
          </p:cNvSpPr>
          <p:nvPr/>
        </p:nvSpPr>
        <p:spPr bwMode="auto">
          <a:xfrm>
            <a:off x="6072188" y="5641975"/>
            <a:ext cx="0" cy="358775"/>
          </a:xfrm>
          <a:prstGeom prst="line">
            <a:avLst/>
          </a:prstGeom>
          <a:noFill/>
          <a:ln w="25400">
            <a:solidFill>
              <a:srgbClr val="00FF00"/>
            </a:solidFill>
            <a:round/>
            <a:headEnd/>
            <a:tailEnd/>
          </a:ln>
        </p:spPr>
        <p:txBody>
          <a:bodyPr/>
          <a:lstStyle/>
          <a:p>
            <a:endParaRPr lang="es-ES"/>
          </a:p>
        </p:txBody>
      </p:sp>
      <p:sp>
        <p:nvSpPr>
          <p:cNvPr id="118813" name="Line 545"/>
          <p:cNvSpPr>
            <a:spLocks noChangeShapeType="1"/>
          </p:cNvSpPr>
          <p:nvPr/>
        </p:nvSpPr>
        <p:spPr bwMode="auto">
          <a:xfrm>
            <a:off x="6072188" y="6000750"/>
            <a:ext cx="576262" cy="0"/>
          </a:xfrm>
          <a:prstGeom prst="line">
            <a:avLst/>
          </a:prstGeom>
          <a:noFill/>
          <a:ln w="25400">
            <a:solidFill>
              <a:srgbClr val="00FF00"/>
            </a:solidFill>
            <a:round/>
            <a:headEnd/>
            <a:tailEnd/>
          </a:ln>
        </p:spPr>
        <p:txBody>
          <a:bodyPr/>
          <a:lstStyle/>
          <a:p>
            <a:endParaRPr lang="es-ES"/>
          </a:p>
        </p:txBody>
      </p:sp>
      <p:pic>
        <p:nvPicPr>
          <p:cNvPr id="118814" name="Picture 546"/>
          <p:cNvPicPr>
            <a:picLocks noChangeArrowheads="1"/>
          </p:cNvPicPr>
          <p:nvPr/>
        </p:nvPicPr>
        <p:blipFill>
          <a:blip r:embed="rId3" cstate="print"/>
          <a:srcRect/>
          <a:stretch>
            <a:fillRect/>
          </a:stretch>
        </p:blipFill>
        <p:spPr bwMode="auto">
          <a:xfrm>
            <a:off x="3851275" y="3670300"/>
            <a:ext cx="1728788" cy="1198563"/>
          </a:xfrm>
          <a:prstGeom prst="rect">
            <a:avLst/>
          </a:prstGeom>
          <a:noFill/>
          <a:ln w="9525">
            <a:noFill/>
            <a:miter lim="800000"/>
            <a:headEnd/>
            <a:tailEnd/>
          </a:ln>
        </p:spPr>
      </p:pic>
      <p:sp>
        <p:nvSpPr>
          <p:cNvPr id="118815" name="Line 555"/>
          <p:cNvSpPr>
            <a:spLocks noChangeShapeType="1"/>
          </p:cNvSpPr>
          <p:nvPr/>
        </p:nvSpPr>
        <p:spPr bwMode="auto">
          <a:xfrm flipV="1">
            <a:off x="2339975" y="2852738"/>
            <a:ext cx="1588" cy="1296987"/>
          </a:xfrm>
          <a:prstGeom prst="line">
            <a:avLst/>
          </a:prstGeom>
          <a:noFill/>
          <a:ln w="25400">
            <a:solidFill>
              <a:srgbClr val="0000FF"/>
            </a:solidFill>
            <a:round/>
            <a:headEnd/>
            <a:tailEnd/>
          </a:ln>
        </p:spPr>
        <p:txBody>
          <a:bodyPr/>
          <a:lstStyle/>
          <a:p>
            <a:endParaRPr lang="es-ES"/>
          </a:p>
        </p:txBody>
      </p:sp>
      <p:sp>
        <p:nvSpPr>
          <p:cNvPr id="118816" name="Line 557"/>
          <p:cNvSpPr>
            <a:spLocks noChangeShapeType="1"/>
          </p:cNvSpPr>
          <p:nvPr/>
        </p:nvSpPr>
        <p:spPr bwMode="auto">
          <a:xfrm flipH="1" flipV="1">
            <a:off x="2339975" y="4149725"/>
            <a:ext cx="2125663" cy="0"/>
          </a:xfrm>
          <a:prstGeom prst="line">
            <a:avLst/>
          </a:prstGeom>
          <a:noFill/>
          <a:ln w="25400">
            <a:solidFill>
              <a:srgbClr val="0000FF"/>
            </a:solidFill>
            <a:round/>
            <a:headEnd/>
            <a:tailEnd/>
          </a:ln>
        </p:spPr>
        <p:txBody>
          <a:bodyPr/>
          <a:lstStyle/>
          <a:p>
            <a:endParaRPr lang="es-ES"/>
          </a:p>
        </p:txBody>
      </p:sp>
      <p:sp>
        <p:nvSpPr>
          <p:cNvPr id="118817" name="Line 559"/>
          <p:cNvSpPr>
            <a:spLocks noChangeShapeType="1"/>
          </p:cNvSpPr>
          <p:nvPr/>
        </p:nvSpPr>
        <p:spPr bwMode="auto">
          <a:xfrm flipH="1">
            <a:off x="2339975" y="4221163"/>
            <a:ext cx="2160588" cy="0"/>
          </a:xfrm>
          <a:prstGeom prst="line">
            <a:avLst/>
          </a:prstGeom>
          <a:noFill/>
          <a:ln w="25400">
            <a:solidFill>
              <a:srgbClr val="0000FF"/>
            </a:solidFill>
            <a:round/>
            <a:headEnd/>
            <a:tailEnd/>
          </a:ln>
        </p:spPr>
        <p:txBody>
          <a:bodyPr/>
          <a:lstStyle/>
          <a:p>
            <a:endParaRPr lang="es-ES"/>
          </a:p>
        </p:txBody>
      </p:sp>
      <p:sp>
        <p:nvSpPr>
          <p:cNvPr id="118818" name="Line 561"/>
          <p:cNvSpPr>
            <a:spLocks noChangeShapeType="1"/>
          </p:cNvSpPr>
          <p:nvPr/>
        </p:nvSpPr>
        <p:spPr bwMode="auto">
          <a:xfrm flipH="1" flipV="1">
            <a:off x="2339975" y="4221163"/>
            <a:ext cx="1588" cy="1712912"/>
          </a:xfrm>
          <a:prstGeom prst="line">
            <a:avLst/>
          </a:prstGeom>
          <a:noFill/>
          <a:ln w="25400">
            <a:solidFill>
              <a:srgbClr val="0000FF"/>
            </a:solidFill>
            <a:round/>
            <a:headEnd/>
            <a:tailEnd/>
          </a:ln>
        </p:spPr>
        <p:txBody>
          <a:bodyPr/>
          <a:lstStyle/>
          <a:p>
            <a:endParaRPr lang="es-ES"/>
          </a:p>
        </p:txBody>
      </p:sp>
      <p:sp>
        <p:nvSpPr>
          <p:cNvPr id="118819" name="Line 563"/>
          <p:cNvSpPr>
            <a:spLocks noChangeShapeType="1"/>
          </p:cNvSpPr>
          <p:nvPr/>
        </p:nvSpPr>
        <p:spPr bwMode="auto">
          <a:xfrm flipH="1">
            <a:off x="4776788" y="4149725"/>
            <a:ext cx="1882775" cy="0"/>
          </a:xfrm>
          <a:prstGeom prst="line">
            <a:avLst/>
          </a:prstGeom>
          <a:noFill/>
          <a:ln w="25400">
            <a:solidFill>
              <a:srgbClr val="0000FF"/>
            </a:solidFill>
            <a:round/>
            <a:headEnd/>
            <a:tailEnd/>
          </a:ln>
        </p:spPr>
        <p:txBody>
          <a:bodyPr/>
          <a:lstStyle/>
          <a:p>
            <a:endParaRPr lang="es-ES"/>
          </a:p>
        </p:txBody>
      </p:sp>
      <p:sp>
        <p:nvSpPr>
          <p:cNvPr id="118820" name="Line 565"/>
          <p:cNvSpPr>
            <a:spLocks noChangeShapeType="1"/>
          </p:cNvSpPr>
          <p:nvPr/>
        </p:nvSpPr>
        <p:spPr bwMode="auto">
          <a:xfrm flipV="1">
            <a:off x="6659563" y="2852738"/>
            <a:ext cx="0" cy="1296987"/>
          </a:xfrm>
          <a:prstGeom prst="line">
            <a:avLst/>
          </a:prstGeom>
          <a:noFill/>
          <a:ln w="25400">
            <a:solidFill>
              <a:srgbClr val="0000FF"/>
            </a:solidFill>
            <a:round/>
            <a:headEnd/>
            <a:tailEnd/>
          </a:ln>
        </p:spPr>
        <p:txBody>
          <a:bodyPr/>
          <a:lstStyle/>
          <a:p>
            <a:endParaRPr lang="es-ES"/>
          </a:p>
        </p:txBody>
      </p:sp>
      <p:sp>
        <p:nvSpPr>
          <p:cNvPr id="118821" name="Line 567"/>
          <p:cNvSpPr>
            <a:spLocks noChangeShapeType="1"/>
          </p:cNvSpPr>
          <p:nvPr/>
        </p:nvSpPr>
        <p:spPr bwMode="auto">
          <a:xfrm flipH="1">
            <a:off x="4770438" y="4221163"/>
            <a:ext cx="2106612" cy="0"/>
          </a:xfrm>
          <a:prstGeom prst="line">
            <a:avLst/>
          </a:prstGeom>
          <a:noFill/>
          <a:ln w="25400">
            <a:solidFill>
              <a:srgbClr val="0000FF"/>
            </a:solidFill>
            <a:round/>
            <a:headEnd/>
            <a:tailEnd/>
          </a:ln>
        </p:spPr>
        <p:txBody>
          <a:bodyPr/>
          <a:lstStyle/>
          <a:p>
            <a:endParaRPr lang="es-ES"/>
          </a:p>
        </p:txBody>
      </p:sp>
      <p:sp>
        <p:nvSpPr>
          <p:cNvPr id="118822" name="Line 569"/>
          <p:cNvSpPr>
            <a:spLocks noChangeShapeType="1"/>
          </p:cNvSpPr>
          <p:nvPr/>
        </p:nvSpPr>
        <p:spPr bwMode="auto">
          <a:xfrm flipH="1" flipV="1">
            <a:off x="6877050" y="4221163"/>
            <a:ext cx="0" cy="1716087"/>
          </a:xfrm>
          <a:prstGeom prst="line">
            <a:avLst/>
          </a:prstGeom>
          <a:noFill/>
          <a:ln w="25400">
            <a:solidFill>
              <a:srgbClr val="0000FF"/>
            </a:solidFill>
            <a:round/>
            <a:headEnd/>
            <a:tailEnd/>
          </a:ln>
        </p:spPr>
        <p:txBody>
          <a:bodyPr/>
          <a:lstStyle/>
          <a:p>
            <a:endParaRPr lang="es-ES"/>
          </a:p>
        </p:txBody>
      </p:sp>
      <p:sp>
        <p:nvSpPr>
          <p:cNvPr id="118823" name="Text Box 575"/>
          <p:cNvSpPr txBox="1">
            <a:spLocks noChangeArrowheads="1"/>
          </p:cNvSpPr>
          <p:nvPr/>
        </p:nvSpPr>
        <p:spPr bwMode="auto">
          <a:xfrm>
            <a:off x="661988" y="1138238"/>
            <a:ext cx="752475" cy="274637"/>
          </a:xfrm>
          <a:prstGeom prst="rect">
            <a:avLst/>
          </a:prstGeom>
          <a:noFill/>
          <a:ln w="25400">
            <a:noFill/>
            <a:miter lim="800000"/>
            <a:headEnd/>
            <a:tailEnd/>
          </a:ln>
        </p:spPr>
        <p:txBody>
          <a:bodyPr wrap="none">
            <a:spAutoFit/>
          </a:bodyPr>
          <a:lstStyle/>
          <a:p>
            <a:pPr algn="ctr"/>
            <a:r>
              <a:rPr lang="es-ES" sz="1200" b="1"/>
              <a:t>Gestión</a:t>
            </a:r>
          </a:p>
        </p:txBody>
      </p:sp>
      <p:sp>
        <p:nvSpPr>
          <p:cNvPr id="118824" name="Text Box 576"/>
          <p:cNvSpPr txBox="1">
            <a:spLocks noChangeArrowheads="1"/>
          </p:cNvSpPr>
          <p:nvPr/>
        </p:nvSpPr>
        <p:spPr bwMode="auto">
          <a:xfrm>
            <a:off x="1476375" y="1138238"/>
            <a:ext cx="860425" cy="274637"/>
          </a:xfrm>
          <a:prstGeom prst="rect">
            <a:avLst/>
          </a:prstGeom>
          <a:noFill/>
          <a:ln w="25400">
            <a:noFill/>
            <a:miter lim="800000"/>
            <a:headEnd/>
            <a:tailEnd/>
          </a:ln>
        </p:spPr>
        <p:txBody>
          <a:bodyPr wrap="none">
            <a:spAutoFit/>
          </a:bodyPr>
          <a:lstStyle/>
          <a:p>
            <a:pPr algn="ctr"/>
            <a:r>
              <a:rPr lang="es-ES" sz="1200" b="1"/>
              <a:t>Docencia</a:t>
            </a:r>
          </a:p>
        </p:txBody>
      </p:sp>
      <p:sp>
        <p:nvSpPr>
          <p:cNvPr id="118825" name="Text Box 577"/>
          <p:cNvSpPr txBox="1">
            <a:spLocks noChangeArrowheads="1"/>
          </p:cNvSpPr>
          <p:nvPr/>
        </p:nvSpPr>
        <p:spPr bwMode="auto">
          <a:xfrm>
            <a:off x="2698750" y="1138238"/>
            <a:ext cx="1158875" cy="274637"/>
          </a:xfrm>
          <a:prstGeom prst="rect">
            <a:avLst/>
          </a:prstGeom>
          <a:noFill/>
          <a:ln w="25400">
            <a:noFill/>
            <a:miter lim="800000"/>
            <a:headEnd/>
            <a:tailEnd/>
          </a:ln>
        </p:spPr>
        <p:txBody>
          <a:bodyPr wrap="none">
            <a:spAutoFit/>
          </a:bodyPr>
          <a:lstStyle/>
          <a:p>
            <a:pPr algn="ctr"/>
            <a:r>
              <a:rPr lang="es-ES" sz="1200" b="1"/>
              <a:t>Investigación</a:t>
            </a:r>
          </a:p>
        </p:txBody>
      </p:sp>
      <p:sp>
        <p:nvSpPr>
          <p:cNvPr id="118826" name="Line 578"/>
          <p:cNvSpPr>
            <a:spLocks noChangeShapeType="1"/>
          </p:cNvSpPr>
          <p:nvPr/>
        </p:nvSpPr>
        <p:spPr bwMode="auto">
          <a:xfrm>
            <a:off x="1042988" y="1487488"/>
            <a:ext cx="0" cy="573087"/>
          </a:xfrm>
          <a:prstGeom prst="line">
            <a:avLst/>
          </a:prstGeom>
          <a:noFill/>
          <a:ln w="25400">
            <a:solidFill>
              <a:srgbClr val="FF0000"/>
            </a:solidFill>
            <a:round/>
            <a:headEnd/>
            <a:tailEnd type="triangle" w="med" len="med"/>
          </a:ln>
        </p:spPr>
        <p:txBody>
          <a:bodyPr/>
          <a:lstStyle/>
          <a:p>
            <a:endParaRPr lang="es-ES"/>
          </a:p>
        </p:txBody>
      </p:sp>
      <p:sp>
        <p:nvSpPr>
          <p:cNvPr id="118827" name="Line 579"/>
          <p:cNvSpPr>
            <a:spLocks noChangeShapeType="1"/>
          </p:cNvSpPr>
          <p:nvPr/>
        </p:nvSpPr>
        <p:spPr bwMode="auto">
          <a:xfrm>
            <a:off x="1835150" y="1487488"/>
            <a:ext cx="0" cy="573087"/>
          </a:xfrm>
          <a:prstGeom prst="line">
            <a:avLst/>
          </a:prstGeom>
          <a:noFill/>
          <a:ln w="25400">
            <a:solidFill>
              <a:schemeClr val="accent2"/>
            </a:solidFill>
            <a:round/>
            <a:headEnd/>
            <a:tailEnd type="triangle" w="med" len="med"/>
          </a:ln>
        </p:spPr>
        <p:txBody>
          <a:bodyPr/>
          <a:lstStyle/>
          <a:p>
            <a:endParaRPr lang="es-ES"/>
          </a:p>
        </p:txBody>
      </p:sp>
      <p:sp>
        <p:nvSpPr>
          <p:cNvPr id="118828" name="Line 580"/>
          <p:cNvSpPr>
            <a:spLocks noChangeShapeType="1"/>
          </p:cNvSpPr>
          <p:nvPr/>
        </p:nvSpPr>
        <p:spPr bwMode="auto">
          <a:xfrm>
            <a:off x="3286125" y="1487488"/>
            <a:ext cx="0" cy="501650"/>
          </a:xfrm>
          <a:prstGeom prst="line">
            <a:avLst/>
          </a:prstGeom>
          <a:noFill/>
          <a:ln w="25400">
            <a:solidFill>
              <a:srgbClr val="00FF00"/>
            </a:solidFill>
            <a:round/>
            <a:headEnd/>
            <a:tailEnd type="triangle" w="med" len="med"/>
          </a:ln>
        </p:spPr>
        <p:txBody>
          <a:bodyPr/>
          <a:lstStyle/>
          <a:p>
            <a:endParaRPr lang="es-ES"/>
          </a:p>
        </p:txBody>
      </p:sp>
      <p:sp>
        <p:nvSpPr>
          <p:cNvPr id="118829" name="Text Box 581"/>
          <p:cNvSpPr txBox="1">
            <a:spLocks noChangeArrowheads="1"/>
          </p:cNvSpPr>
          <p:nvPr/>
        </p:nvSpPr>
        <p:spPr bwMode="auto">
          <a:xfrm>
            <a:off x="4211638" y="4845050"/>
            <a:ext cx="1004887" cy="457200"/>
          </a:xfrm>
          <a:prstGeom prst="rect">
            <a:avLst/>
          </a:prstGeom>
          <a:noFill/>
          <a:ln w="25400">
            <a:noFill/>
            <a:miter lim="800000"/>
            <a:headEnd/>
            <a:tailEnd/>
          </a:ln>
        </p:spPr>
        <p:txBody>
          <a:bodyPr wrap="none">
            <a:spAutoFit/>
          </a:bodyPr>
          <a:lstStyle/>
          <a:p>
            <a:pPr algn="ctr"/>
            <a:r>
              <a:rPr lang="es-ES" sz="1200" b="1"/>
              <a:t>Servicio de</a:t>
            </a:r>
          </a:p>
          <a:p>
            <a:pPr algn="ctr"/>
            <a:r>
              <a:rPr lang="es-ES" sz="1200" b="1"/>
              <a:t>Informática</a:t>
            </a:r>
          </a:p>
        </p:txBody>
      </p:sp>
      <p:grpSp>
        <p:nvGrpSpPr>
          <p:cNvPr id="118830" name="Group 607"/>
          <p:cNvGrpSpPr>
            <a:grpSpLocks/>
          </p:cNvGrpSpPr>
          <p:nvPr/>
        </p:nvGrpSpPr>
        <p:grpSpPr bwMode="auto">
          <a:xfrm>
            <a:off x="827088" y="2201863"/>
            <a:ext cx="419100" cy="433387"/>
            <a:chOff x="4320" y="1229"/>
            <a:chExt cx="604" cy="624"/>
          </a:xfrm>
        </p:grpSpPr>
        <p:sp>
          <p:nvSpPr>
            <p:cNvPr id="119004" name="AutoShape 608"/>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9005" name="Freeform 609"/>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9006" name="Freeform 610"/>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19007" name="Freeform 611"/>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9008" name="Freeform 612"/>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19009" name="Rectangle 613"/>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19010" name="Rectangle 614"/>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19011" name="Rectangle 615"/>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9012" name="Line 616"/>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9013" name="Freeform 617"/>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9014" name="Freeform 618"/>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19015" name="Rectangle 619"/>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18831" name="Group 620"/>
          <p:cNvGrpSpPr>
            <a:grpSpLocks/>
          </p:cNvGrpSpPr>
          <p:nvPr/>
        </p:nvGrpSpPr>
        <p:grpSpPr bwMode="auto">
          <a:xfrm>
            <a:off x="3081338" y="2201863"/>
            <a:ext cx="419100" cy="433387"/>
            <a:chOff x="4320" y="1229"/>
            <a:chExt cx="604" cy="624"/>
          </a:xfrm>
        </p:grpSpPr>
        <p:sp>
          <p:nvSpPr>
            <p:cNvPr id="118992" name="AutoShape 621"/>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993" name="Freeform 62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994" name="Freeform 62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18995" name="Freeform 624"/>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996" name="Freeform 625"/>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18997" name="Rectangle 626"/>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18998" name="Rectangle 627"/>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18999" name="Rectangle 628"/>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9000" name="Line 629"/>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9001" name="Freeform 630"/>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9002" name="Freeform 631"/>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19003" name="Rectangle 632"/>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18832" name="Group 633"/>
          <p:cNvGrpSpPr>
            <a:grpSpLocks/>
          </p:cNvGrpSpPr>
          <p:nvPr/>
        </p:nvGrpSpPr>
        <p:grpSpPr bwMode="auto">
          <a:xfrm>
            <a:off x="1619250" y="2203450"/>
            <a:ext cx="419100" cy="433388"/>
            <a:chOff x="4320" y="1229"/>
            <a:chExt cx="604" cy="624"/>
          </a:xfrm>
        </p:grpSpPr>
        <p:sp>
          <p:nvSpPr>
            <p:cNvPr id="118980" name="AutoShape 634"/>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981" name="Freeform 635"/>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982" name="Freeform 63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18983" name="Freeform 637"/>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984" name="Freeform 638"/>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18985" name="Rectangle 639"/>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18986" name="Rectangle 640"/>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18987" name="Rectangle 641"/>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988" name="Line 642"/>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989" name="Freeform 643"/>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990" name="Freeform 644"/>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18991" name="Rectangle 645"/>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18833" name="Group 646"/>
          <p:cNvGrpSpPr>
            <a:grpSpLocks/>
          </p:cNvGrpSpPr>
          <p:nvPr/>
        </p:nvGrpSpPr>
        <p:grpSpPr bwMode="auto">
          <a:xfrm>
            <a:off x="827088" y="5297488"/>
            <a:ext cx="419100" cy="433387"/>
            <a:chOff x="4320" y="1229"/>
            <a:chExt cx="604" cy="624"/>
          </a:xfrm>
        </p:grpSpPr>
        <p:sp>
          <p:nvSpPr>
            <p:cNvPr id="118968" name="AutoShape 647"/>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969" name="Freeform 648"/>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970" name="Freeform 649"/>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18971" name="Freeform 650"/>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972" name="Freeform 651"/>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18973" name="Rectangle 652"/>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18974" name="Rectangle 653"/>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18975" name="Rectangle 654"/>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976" name="Line 655"/>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977" name="Freeform 656"/>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978" name="Freeform 657"/>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18979" name="Rectangle 658"/>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18834" name="Group 659"/>
          <p:cNvGrpSpPr>
            <a:grpSpLocks/>
          </p:cNvGrpSpPr>
          <p:nvPr/>
        </p:nvGrpSpPr>
        <p:grpSpPr bwMode="auto">
          <a:xfrm>
            <a:off x="3000375" y="5297488"/>
            <a:ext cx="419100" cy="433387"/>
            <a:chOff x="4320" y="1229"/>
            <a:chExt cx="604" cy="624"/>
          </a:xfrm>
        </p:grpSpPr>
        <p:sp>
          <p:nvSpPr>
            <p:cNvPr id="118956" name="AutoShape 660"/>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957" name="Freeform 661"/>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958" name="Freeform 66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18959" name="Freeform 663"/>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960" name="Freeform 664"/>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18961" name="Rectangle 665"/>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18962" name="Rectangle 666"/>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18963" name="Rectangle 667"/>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964" name="Line 668"/>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965" name="Freeform 669"/>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966" name="Freeform 670"/>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18967" name="Rectangle 671"/>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18835" name="Group 672"/>
          <p:cNvGrpSpPr>
            <a:grpSpLocks/>
          </p:cNvGrpSpPr>
          <p:nvPr/>
        </p:nvGrpSpPr>
        <p:grpSpPr bwMode="auto">
          <a:xfrm>
            <a:off x="1619250" y="5299075"/>
            <a:ext cx="419100" cy="433388"/>
            <a:chOff x="4320" y="1229"/>
            <a:chExt cx="604" cy="624"/>
          </a:xfrm>
        </p:grpSpPr>
        <p:sp>
          <p:nvSpPr>
            <p:cNvPr id="118944" name="AutoShape 673"/>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945" name="Freeform 67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946" name="Freeform 675"/>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18947" name="Freeform 676"/>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948" name="Freeform 677"/>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18949" name="Rectangle 678"/>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18950" name="Rectangle 679"/>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18951" name="Rectangle 680"/>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952" name="Line 681"/>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953" name="Freeform 682"/>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954" name="Freeform 683"/>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18955" name="Rectangle 684"/>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18836" name="Group 685"/>
          <p:cNvGrpSpPr>
            <a:grpSpLocks/>
          </p:cNvGrpSpPr>
          <p:nvPr/>
        </p:nvGrpSpPr>
        <p:grpSpPr bwMode="auto">
          <a:xfrm>
            <a:off x="8113713" y="2201863"/>
            <a:ext cx="419100" cy="433387"/>
            <a:chOff x="4320" y="1229"/>
            <a:chExt cx="604" cy="624"/>
          </a:xfrm>
        </p:grpSpPr>
        <p:sp>
          <p:nvSpPr>
            <p:cNvPr id="118932" name="AutoShape 686"/>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933" name="Freeform 68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934" name="Freeform 688"/>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18935" name="Freeform 689"/>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936" name="Freeform 690"/>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18937" name="Rectangle 691"/>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18938" name="Rectangle 692"/>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18939" name="Rectangle 693"/>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940" name="Line 694"/>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941" name="Freeform 695"/>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942" name="Freeform 696"/>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18943" name="Rectangle 697"/>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18837" name="Group 698"/>
          <p:cNvGrpSpPr>
            <a:grpSpLocks/>
          </p:cNvGrpSpPr>
          <p:nvPr/>
        </p:nvGrpSpPr>
        <p:grpSpPr bwMode="auto">
          <a:xfrm>
            <a:off x="5786438" y="2201863"/>
            <a:ext cx="419100" cy="433387"/>
            <a:chOff x="4320" y="1229"/>
            <a:chExt cx="604" cy="624"/>
          </a:xfrm>
        </p:grpSpPr>
        <p:sp>
          <p:nvSpPr>
            <p:cNvPr id="118920" name="AutoShape 699"/>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921" name="Freeform 700"/>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922" name="Freeform 701"/>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18923" name="Freeform 702"/>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924" name="Freeform 703"/>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18925" name="Rectangle 704"/>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18926" name="Rectangle 705"/>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18927" name="Rectangle 706"/>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928" name="Line 707"/>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929" name="Freeform 708"/>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930" name="Freeform 709"/>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18931" name="Rectangle 710"/>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18838" name="Group 711"/>
          <p:cNvGrpSpPr>
            <a:grpSpLocks/>
          </p:cNvGrpSpPr>
          <p:nvPr/>
        </p:nvGrpSpPr>
        <p:grpSpPr bwMode="auto">
          <a:xfrm>
            <a:off x="7392988" y="2203450"/>
            <a:ext cx="419100" cy="433388"/>
            <a:chOff x="4320" y="1229"/>
            <a:chExt cx="604" cy="624"/>
          </a:xfrm>
        </p:grpSpPr>
        <p:sp>
          <p:nvSpPr>
            <p:cNvPr id="118908" name="AutoShape 712"/>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909" name="Freeform 71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910" name="Freeform 71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18911" name="Freeform 715"/>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912" name="Freeform 716"/>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18913" name="Rectangle 717"/>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18914" name="Rectangle 718"/>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18915" name="Rectangle 719"/>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916" name="Line 720"/>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917" name="Freeform 721"/>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918" name="Freeform 722"/>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18919" name="Rectangle 723"/>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18839" name="Group 724"/>
          <p:cNvGrpSpPr>
            <a:grpSpLocks/>
          </p:cNvGrpSpPr>
          <p:nvPr/>
        </p:nvGrpSpPr>
        <p:grpSpPr bwMode="auto">
          <a:xfrm>
            <a:off x="8164513" y="5297488"/>
            <a:ext cx="419100" cy="433387"/>
            <a:chOff x="4320" y="1229"/>
            <a:chExt cx="604" cy="624"/>
          </a:xfrm>
        </p:grpSpPr>
        <p:sp>
          <p:nvSpPr>
            <p:cNvPr id="118896" name="AutoShape 725"/>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897" name="Freeform 72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898" name="Freeform 72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18899" name="Freeform 728"/>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900" name="Freeform 729"/>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18901" name="Rectangle 730"/>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18902" name="Rectangle 731"/>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18903" name="Rectangle 732"/>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904" name="Line 733"/>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905" name="Freeform 734"/>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906" name="Freeform 735"/>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18907" name="Rectangle 736"/>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18840" name="Group 737"/>
          <p:cNvGrpSpPr>
            <a:grpSpLocks/>
          </p:cNvGrpSpPr>
          <p:nvPr/>
        </p:nvGrpSpPr>
        <p:grpSpPr bwMode="auto">
          <a:xfrm>
            <a:off x="5857875" y="5297488"/>
            <a:ext cx="419100" cy="433387"/>
            <a:chOff x="4320" y="1229"/>
            <a:chExt cx="604" cy="624"/>
          </a:xfrm>
        </p:grpSpPr>
        <p:sp>
          <p:nvSpPr>
            <p:cNvPr id="118884" name="AutoShape 738"/>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885" name="Freeform 739"/>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886" name="Freeform 740"/>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18887" name="Freeform 741"/>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888" name="Freeform 742"/>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18889" name="Rectangle 743"/>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18890" name="Rectangle 744"/>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18891" name="Rectangle 745"/>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892" name="Line 746"/>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893" name="Freeform 747"/>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894" name="Freeform 748"/>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18895" name="Rectangle 749"/>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18841" name="Group 750"/>
          <p:cNvGrpSpPr>
            <a:grpSpLocks/>
          </p:cNvGrpSpPr>
          <p:nvPr/>
        </p:nvGrpSpPr>
        <p:grpSpPr bwMode="auto">
          <a:xfrm>
            <a:off x="7443788" y="5299075"/>
            <a:ext cx="419100" cy="433388"/>
            <a:chOff x="4320" y="1229"/>
            <a:chExt cx="604" cy="624"/>
          </a:xfrm>
        </p:grpSpPr>
        <p:sp>
          <p:nvSpPr>
            <p:cNvPr id="118872" name="AutoShape 751"/>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8873" name="Freeform 75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8874" name="Freeform 75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18875" name="Freeform 754"/>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8876" name="Freeform 755"/>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18877" name="Rectangle 756"/>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18878" name="Rectangle 757"/>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18879" name="Rectangle 758"/>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8880" name="Line 759"/>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8881" name="Freeform 760"/>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8882" name="Freeform 761"/>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18883" name="Rectangle 762"/>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sp>
        <p:nvSpPr>
          <p:cNvPr id="118842" name="Rectangle 763"/>
          <p:cNvSpPr>
            <a:spLocks noChangeArrowheads="1"/>
          </p:cNvSpPr>
          <p:nvPr/>
        </p:nvSpPr>
        <p:spPr bwMode="auto">
          <a:xfrm>
            <a:off x="542925" y="260350"/>
            <a:ext cx="8205788" cy="709613"/>
          </a:xfrm>
          <a:prstGeom prst="rect">
            <a:avLst/>
          </a:prstGeom>
          <a:noFill/>
          <a:ln w="9525">
            <a:noFill/>
            <a:miter lim="800000"/>
            <a:headEnd/>
            <a:tailEnd/>
          </a:ln>
        </p:spPr>
        <p:txBody>
          <a:bodyPr anchor="ctr"/>
          <a:lstStyle/>
          <a:p>
            <a:pPr algn="ctr"/>
            <a:r>
              <a:rPr lang="es-ES" sz="3600">
                <a:solidFill>
                  <a:schemeClr val="tx2"/>
                </a:solidFill>
              </a:rPr>
              <a:t>Red de campus con una sola LAN</a:t>
            </a:r>
          </a:p>
        </p:txBody>
      </p:sp>
      <p:pic>
        <p:nvPicPr>
          <p:cNvPr id="118843" name="Picture 764"/>
          <p:cNvPicPr>
            <a:picLocks noChangeArrowheads="1"/>
          </p:cNvPicPr>
          <p:nvPr/>
        </p:nvPicPr>
        <p:blipFill>
          <a:blip r:embed="rId4" cstate="print"/>
          <a:srcRect/>
          <a:stretch>
            <a:fillRect/>
          </a:stretch>
        </p:blipFill>
        <p:spPr bwMode="auto">
          <a:xfrm>
            <a:off x="6489700" y="2636838"/>
            <a:ext cx="819150" cy="287337"/>
          </a:xfrm>
          <a:prstGeom prst="rect">
            <a:avLst/>
          </a:prstGeom>
          <a:noFill/>
          <a:ln w="12700">
            <a:noFill/>
            <a:miter lim="800000"/>
            <a:headEnd/>
            <a:tailEnd/>
          </a:ln>
        </p:spPr>
      </p:pic>
      <p:pic>
        <p:nvPicPr>
          <p:cNvPr id="118844" name="Picture 813"/>
          <p:cNvPicPr>
            <a:picLocks noChangeArrowheads="1"/>
          </p:cNvPicPr>
          <p:nvPr/>
        </p:nvPicPr>
        <p:blipFill>
          <a:blip r:embed="rId4" cstate="print"/>
          <a:srcRect/>
          <a:stretch>
            <a:fillRect/>
          </a:stretch>
        </p:blipFill>
        <p:spPr bwMode="auto">
          <a:xfrm>
            <a:off x="6489700" y="5805488"/>
            <a:ext cx="819150" cy="287337"/>
          </a:xfrm>
          <a:prstGeom prst="rect">
            <a:avLst/>
          </a:prstGeom>
          <a:noFill/>
          <a:ln w="12700">
            <a:noFill/>
            <a:miter lim="800000"/>
            <a:headEnd/>
            <a:tailEnd/>
          </a:ln>
        </p:spPr>
      </p:pic>
      <p:pic>
        <p:nvPicPr>
          <p:cNvPr id="118845" name="Picture 815"/>
          <p:cNvPicPr>
            <a:picLocks noChangeArrowheads="1"/>
          </p:cNvPicPr>
          <p:nvPr/>
        </p:nvPicPr>
        <p:blipFill>
          <a:blip r:embed="rId4" cstate="print"/>
          <a:srcRect/>
          <a:stretch>
            <a:fillRect/>
          </a:stretch>
        </p:blipFill>
        <p:spPr bwMode="auto">
          <a:xfrm>
            <a:off x="1979613" y="5734050"/>
            <a:ext cx="819150" cy="287338"/>
          </a:xfrm>
          <a:prstGeom prst="rect">
            <a:avLst/>
          </a:prstGeom>
          <a:noFill/>
          <a:ln w="12700">
            <a:noFill/>
            <a:miter lim="800000"/>
            <a:headEnd/>
            <a:tailEnd/>
          </a:ln>
        </p:spPr>
      </p:pic>
      <p:pic>
        <p:nvPicPr>
          <p:cNvPr id="118846" name="Picture 817"/>
          <p:cNvPicPr>
            <a:picLocks noChangeArrowheads="1"/>
          </p:cNvPicPr>
          <p:nvPr/>
        </p:nvPicPr>
        <p:blipFill>
          <a:blip r:embed="rId4" cstate="print"/>
          <a:srcRect/>
          <a:stretch>
            <a:fillRect/>
          </a:stretch>
        </p:blipFill>
        <p:spPr bwMode="auto">
          <a:xfrm>
            <a:off x="1979613" y="2638425"/>
            <a:ext cx="819150" cy="287338"/>
          </a:xfrm>
          <a:prstGeom prst="rect">
            <a:avLst/>
          </a:prstGeom>
          <a:noFill/>
          <a:ln w="12700">
            <a:noFill/>
            <a:miter lim="800000"/>
            <a:headEnd/>
            <a:tailEnd/>
          </a:ln>
        </p:spPr>
      </p:pic>
      <p:grpSp>
        <p:nvGrpSpPr>
          <p:cNvPr id="117836" name="Group 845"/>
          <p:cNvGrpSpPr>
            <a:grpSpLocks noChangeAspect="1"/>
          </p:cNvGrpSpPr>
          <p:nvPr/>
        </p:nvGrpSpPr>
        <p:grpSpPr bwMode="auto">
          <a:xfrm>
            <a:off x="4284663" y="4078288"/>
            <a:ext cx="819150" cy="287337"/>
            <a:chOff x="2699" y="2341"/>
            <a:chExt cx="516" cy="181"/>
          </a:xfrm>
        </p:grpSpPr>
        <p:sp>
          <p:nvSpPr>
            <p:cNvPr id="118850" name="AutoShape 846"/>
            <p:cNvSpPr>
              <a:spLocks noChangeAspect="1" noChangeArrowheads="1" noTextEdit="1"/>
            </p:cNvSpPr>
            <p:nvPr/>
          </p:nvSpPr>
          <p:spPr bwMode="auto">
            <a:xfrm>
              <a:off x="2699" y="2341"/>
              <a:ext cx="516" cy="181"/>
            </a:xfrm>
            <a:prstGeom prst="rect">
              <a:avLst/>
            </a:prstGeom>
            <a:noFill/>
            <a:ln w="9525">
              <a:noFill/>
              <a:miter lim="800000"/>
              <a:headEnd/>
              <a:tailEnd/>
            </a:ln>
          </p:spPr>
          <p:txBody>
            <a:bodyPr/>
            <a:lstStyle/>
            <a:p>
              <a:endParaRPr lang="es-ES"/>
            </a:p>
          </p:txBody>
        </p:sp>
        <p:grpSp>
          <p:nvGrpSpPr>
            <p:cNvPr id="118851" name="Group 847"/>
            <p:cNvGrpSpPr>
              <a:grpSpLocks/>
            </p:cNvGrpSpPr>
            <p:nvPr/>
          </p:nvGrpSpPr>
          <p:grpSpPr bwMode="auto">
            <a:xfrm>
              <a:off x="2703" y="2344"/>
              <a:ext cx="512" cy="178"/>
              <a:chOff x="2703" y="2344"/>
              <a:chExt cx="512" cy="178"/>
            </a:xfrm>
          </p:grpSpPr>
          <p:sp>
            <p:nvSpPr>
              <p:cNvPr id="118867" name="Freeform 848"/>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18868" name="Freeform 849"/>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18869" name="Freeform 850"/>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18870" name="Freeform 851"/>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18871" name="Rectangle 852"/>
              <p:cNvSpPr>
                <a:spLocks noChangeArrowheads="1"/>
              </p:cNvSpPr>
              <p:nvPr/>
            </p:nvSpPr>
            <p:spPr bwMode="auto">
              <a:xfrm>
                <a:off x="2704" y="2435"/>
                <a:ext cx="382" cy="87"/>
              </a:xfrm>
              <a:prstGeom prst="rect">
                <a:avLst/>
              </a:prstGeom>
              <a:solidFill>
                <a:srgbClr val="000000"/>
              </a:solidFill>
              <a:ln w="9525">
                <a:noFill/>
                <a:miter lim="800000"/>
                <a:headEnd/>
                <a:tailEnd/>
              </a:ln>
            </p:spPr>
            <p:txBody>
              <a:bodyPr/>
              <a:lstStyle/>
              <a:p>
                <a:endParaRPr lang="es-ES"/>
              </a:p>
            </p:txBody>
          </p:sp>
        </p:grpSp>
        <p:grpSp>
          <p:nvGrpSpPr>
            <p:cNvPr id="118852" name="Group 853"/>
            <p:cNvGrpSpPr>
              <a:grpSpLocks/>
            </p:cNvGrpSpPr>
            <p:nvPr/>
          </p:nvGrpSpPr>
          <p:grpSpPr bwMode="auto">
            <a:xfrm>
              <a:off x="2699" y="2341"/>
              <a:ext cx="512" cy="178"/>
              <a:chOff x="2699" y="2341"/>
              <a:chExt cx="512" cy="178"/>
            </a:xfrm>
          </p:grpSpPr>
          <p:sp>
            <p:nvSpPr>
              <p:cNvPr id="118862" name="Freeform 854"/>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18863" name="Freeform 855"/>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18864" name="Freeform 856"/>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18865" name="Freeform 857"/>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18866" name="Rectangle 858"/>
              <p:cNvSpPr>
                <a:spLocks noChangeArrowheads="1"/>
              </p:cNvSpPr>
              <p:nvPr/>
            </p:nvSpPr>
            <p:spPr bwMode="auto">
              <a:xfrm>
                <a:off x="2700" y="2433"/>
                <a:ext cx="382" cy="86"/>
              </a:xfrm>
              <a:prstGeom prst="rect">
                <a:avLst/>
              </a:prstGeom>
              <a:solidFill>
                <a:srgbClr val="5589FF"/>
              </a:solidFill>
              <a:ln w="9525">
                <a:noFill/>
                <a:miter lim="800000"/>
                <a:headEnd/>
                <a:tailEnd/>
              </a:ln>
            </p:spPr>
            <p:txBody>
              <a:bodyPr/>
              <a:lstStyle/>
              <a:p>
                <a:endParaRPr lang="es-ES"/>
              </a:p>
            </p:txBody>
          </p:sp>
        </p:grpSp>
        <p:grpSp>
          <p:nvGrpSpPr>
            <p:cNvPr id="118853" name="Group 859"/>
            <p:cNvGrpSpPr>
              <a:grpSpLocks/>
            </p:cNvGrpSpPr>
            <p:nvPr/>
          </p:nvGrpSpPr>
          <p:grpSpPr bwMode="auto">
            <a:xfrm>
              <a:off x="2749" y="2349"/>
              <a:ext cx="409" cy="79"/>
              <a:chOff x="2749" y="2349"/>
              <a:chExt cx="409" cy="79"/>
            </a:xfrm>
          </p:grpSpPr>
          <p:sp>
            <p:nvSpPr>
              <p:cNvPr id="118854" name="Freeform 860"/>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8855" name="Freeform 861"/>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8856" name="Freeform 862"/>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8857" name="Freeform 863"/>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8858" name="Freeform 864"/>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18859" name="Freeform 865"/>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18860" name="Freeform 866"/>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sp>
            <p:nvSpPr>
              <p:cNvPr id="118861" name="Freeform 867"/>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grpSp>
      </p:grpSp>
      <p:sp>
        <p:nvSpPr>
          <p:cNvPr id="118848" name="Text Box 892"/>
          <p:cNvSpPr txBox="1">
            <a:spLocks noChangeArrowheads="1"/>
          </p:cNvSpPr>
          <p:nvPr/>
        </p:nvSpPr>
        <p:spPr bwMode="auto">
          <a:xfrm>
            <a:off x="4349750" y="1030288"/>
            <a:ext cx="3862388" cy="304800"/>
          </a:xfrm>
          <a:prstGeom prst="rect">
            <a:avLst/>
          </a:prstGeom>
          <a:noFill/>
          <a:ln w="25400">
            <a:noFill/>
            <a:miter lim="800000"/>
            <a:headEnd/>
            <a:tailEnd/>
          </a:ln>
        </p:spPr>
        <p:txBody>
          <a:bodyPr wrap="none">
            <a:spAutoFit/>
          </a:bodyPr>
          <a:lstStyle/>
          <a:p>
            <a:pPr algn="ctr"/>
            <a:r>
              <a:rPr lang="es-ES" sz="1400" b="1"/>
              <a:t>Todos reciben el tráfico broadcast de todos</a:t>
            </a:r>
          </a:p>
        </p:txBody>
      </p:sp>
      <p:sp>
        <p:nvSpPr>
          <p:cNvPr id="118849" name="Text Box 893"/>
          <p:cNvSpPr txBox="1">
            <a:spLocks noChangeArrowheads="1"/>
          </p:cNvSpPr>
          <p:nvPr/>
        </p:nvSpPr>
        <p:spPr bwMode="auto">
          <a:xfrm>
            <a:off x="4002088" y="1403350"/>
            <a:ext cx="4856162" cy="304800"/>
          </a:xfrm>
          <a:prstGeom prst="rect">
            <a:avLst/>
          </a:prstGeom>
          <a:noFill/>
          <a:ln w="25400">
            <a:noFill/>
            <a:miter lim="800000"/>
            <a:headEnd/>
            <a:tailEnd/>
          </a:ln>
        </p:spPr>
        <p:txBody>
          <a:bodyPr wrap="none">
            <a:spAutoFit/>
          </a:bodyPr>
          <a:lstStyle/>
          <a:p>
            <a:pPr algn="ctr"/>
            <a:r>
              <a:rPr lang="es-ES" sz="1400" b="1"/>
              <a:t>Todos son susceptibles de ser atacados por cualquiera</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137"/>
          <p:cNvGrpSpPr>
            <a:grpSpLocks/>
          </p:cNvGrpSpPr>
          <p:nvPr/>
        </p:nvGrpSpPr>
        <p:grpSpPr bwMode="auto">
          <a:xfrm>
            <a:off x="561975" y="1835150"/>
            <a:ext cx="3722688" cy="1522413"/>
            <a:chOff x="218" y="2079"/>
            <a:chExt cx="1164" cy="476"/>
          </a:xfrm>
        </p:grpSpPr>
        <p:sp>
          <p:nvSpPr>
            <p:cNvPr id="120503" name="AutoShape 5"/>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0504" name="Rectangle 7"/>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0505" name="Rectangle 8"/>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0506" name="Group 13"/>
            <p:cNvGrpSpPr>
              <a:grpSpLocks/>
            </p:cNvGrpSpPr>
            <p:nvPr/>
          </p:nvGrpSpPr>
          <p:grpSpPr bwMode="auto">
            <a:xfrm>
              <a:off x="688" y="2309"/>
              <a:ext cx="221" cy="163"/>
              <a:chOff x="688" y="2309"/>
              <a:chExt cx="221" cy="163"/>
            </a:xfrm>
          </p:grpSpPr>
          <p:sp>
            <p:nvSpPr>
              <p:cNvPr id="120628" name="Rectangle 9"/>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0629" name="Rectangle 10"/>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0630" name="Rectangle 11"/>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0631" name="Rectangle 12"/>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0507" name="Group 24"/>
            <p:cNvGrpSpPr>
              <a:grpSpLocks/>
            </p:cNvGrpSpPr>
            <p:nvPr/>
          </p:nvGrpSpPr>
          <p:grpSpPr bwMode="auto">
            <a:xfrm>
              <a:off x="708" y="2331"/>
              <a:ext cx="70" cy="51"/>
              <a:chOff x="708" y="2331"/>
              <a:chExt cx="70" cy="51"/>
            </a:xfrm>
          </p:grpSpPr>
          <p:grpSp>
            <p:nvGrpSpPr>
              <p:cNvPr id="120618" name="Group 18"/>
              <p:cNvGrpSpPr>
                <a:grpSpLocks/>
              </p:cNvGrpSpPr>
              <p:nvPr/>
            </p:nvGrpSpPr>
            <p:grpSpPr bwMode="auto">
              <a:xfrm>
                <a:off x="708" y="2331"/>
                <a:ext cx="28" cy="51"/>
                <a:chOff x="708" y="2331"/>
                <a:chExt cx="28" cy="51"/>
              </a:xfrm>
            </p:grpSpPr>
            <p:sp>
              <p:nvSpPr>
                <p:cNvPr id="120624" name="Rectangle 14"/>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0625" name="Rectangle 15"/>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0626" name="Rectangle 16"/>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627" name="Freeform 17"/>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0619" name="Group 23"/>
              <p:cNvGrpSpPr>
                <a:grpSpLocks/>
              </p:cNvGrpSpPr>
              <p:nvPr/>
            </p:nvGrpSpPr>
            <p:grpSpPr bwMode="auto">
              <a:xfrm>
                <a:off x="750" y="2331"/>
                <a:ext cx="28" cy="51"/>
                <a:chOff x="750" y="2331"/>
                <a:chExt cx="28" cy="51"/>
              </a:xfrm>
            </p:grpSpPr>
            <p:sp>
              <p:nvSpPr>
                <p:cNvPr id="120620" name="Rectangle 19"/>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0621" name="Rectangle 20"/>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0622" name="Rectangle 21"/>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623" name="Freeform 22"/>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0508" name="Group 27"/>
            <p:cNvGrpSpPr>
              <a:grpSpLocks/>
            </p:cNvGrpSpPr>
            <p:nvPr/>
          </p:nvGrpSpPr>
          <p:grpSpPr bwMode="auto">
            <a:xfrm>
              <a:off x="783" y="2400"/>
              <a:ext cx="32" cy="28"/>
              <a:chOff x="783" y="2400"/>
              <a:chExt cx="32" cy="28"/>
            </a:xfrm>
          </p:grpSpPr>
          <p:sp>
            <p:nvSpPr>
              <p:cNvPr id="120616" name="Line 25"/>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0617" name="Line 26"/>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0509" name="Group 38"/>
            <p:cNvGrpSpPr>
              <a:grpSpLocks/>
            </p:cNvGrpSpPr>
            <p:nvPr/>
          </p:nvGrpSpPr>
          <p:grpSpPr bwMode="auto">
            <a:xfrm>
              <a:off x="820" y="2331"/>
              <a:ext cx="70" cy="51"/>
              <a:chOff x="820" y="2331"/>
              <a:chExt cx="70" cy="51"/>
            </a:xfrm>
          </p:grpSpPr>
          <p:grpSp>
            <p:nvGrpSpPr>
              <p:cNvPr id="120606" name="Group 32"/>
              <p:cNvGrpSpPr>
                <a:grpSpLocks/>
              </p:cNvGrpSpPr>
              <p:nvPr/>
            </p:nvGrpSpPr>
            <p:grpSpPr bwMode="auto">
              <a:xfrm>
                <a:off x="820" y="2331"/>
                <a:ext cx="28" cy="51"/>
                <a:chOff x="820" y="2331"/>
                <a:chExt cx="28" cy="51"/>
              </a:xfrm>
            </p:grpSpPr>
            <p:sp>
              <p:nvSpPr>
                <p:cNvPr id="120612" name="Rectangle 28"/>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0613" name="Rectangle 29"/>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0614" name="Rectangle 30"/>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615" name="Freeform 31"/>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0607" name="Group 37"/>
              <p:cNvGrpSpPr>
                <a:grpSpLocks/>
              </p:cNvGrpSpPr>
              <p:nvPr/>
            </p:nvGrpSpPr>
            <p:grpSpPr bwMode="auto">
              <a:xfrm>
                <a:off x="862" y="2331"/>
                <a:ext cx="28" cy="51"/>
                <a:chOff x="862" y="2331"/>
                <a:chExt cx="28" cy="51"/>
              </a:xfrm>
            </p:grpSpPr>
            <p:sp>
              <p:nvSpPr>
                <p:cNvPr id="120608" name="Rectangle 33"/>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0609" name="Rectangle 34"/>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0610" name="Rectangle 35"/>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611" name="Freeform 36"/>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0510" name="Line 39"/>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0511" name="Rectangle 40"/>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0512" name="Group 71"/>
            <p:cNvGrpSpPr>
              <a:grpSpLocks/>
            </p:cNvGrpSpPr>
            <p:nvPr/>
          </p:nvGrpSpPr>
          <p:grpSpPr bwMode="auto">
            <a:xfrm>
              <a:off x="291" y="2209"/>
              <a:ext cx="324" cy="221"/>
              <a:chOff x="291" y="2209"/>
              <a:chExt cx="324" cy="221"/>
            </a:xfrm>
          </p:grpSpPr>
          <p:sp>
            <p:nvSpPr>
              <p:cNvPr id="120576" name="Rectangle 41"/>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0577" name="Rectangle 42"/>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78" name="Rectangle 43"/>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0579" name="Rectangle 44"/>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80" name="Rectangle 45"/>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0581" name="Rectangle 46"/>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82" name="Rectangle 47"/>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0583" name="Rectangle 48"/>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84" name="Rectangle 49"/>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0585" name="Rectangle 50"/>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86" name="Rectangle 51"/>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0587" name="Rectangle 52"/>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88" name="Rectangle 53"/>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0589" name="Rectangle 54"/>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90" name="Rectangle 55"/>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0591" name="Rectangle 56"/>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92" name="Rectangle 57"/>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0593" name="Rectangle 58"/>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94" name="Rectangle 59"/>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0595" name="Rectangle 60"/>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96" name="Rectangle 61"/>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0597" name="Rectangle 62"/>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98" name="Rectangle 63"/>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0599" name="Rectangle 64"/>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600" name="Rectangle 65"/>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0601" name="Rectangle 66"/>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602" name="Rectangle 67"/>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0603" name="Rectangle 68"/>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604" name="Rectangle 69"/>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0605" name="Rectangle 70"/>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0513" name="Group 102"/>
            <p:cNvGrpSpPr>
              <a:grpSpLocks/>
            </p:cNvGrpSpPr>
            <p:nvPr/>
          </p:nvGrpSpPr>
          <p:grpSpPr bwMode="auto">
            <a:xfrm>
              <a:off x="982" y="2209"/>
              <a:ext cx="324" cy="221"/>
              <a:chOff x="982" y="2209"/>
              <a:chExt cx="324" cy="221"/>
            </a:xfrm>
          </p:grpSpPr>
          <p:sp>
            <p:nvSpPr>
              <p:cNvPr id="120546" name="Rectangle 72"/>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0547" name="Rectangle 73"/>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48" name="Rectangle 74"/>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0549" name="Rectangle 75"/>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50" name="Rectangle 76"/>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0551" name="Rectangle 77"/>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52" name="Rectangle 78"/>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0553" name="Rectangle 79"/>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54" name="Rectangle 80"/>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0555" name="Rectangle 81"/>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56" name="Rectangle 82"/>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0557" name="Rectangle 83"/>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58" name="Rectangle 84"/>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0559" name="Rectangle 85"/>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60" name="Rectangle 86"/>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0561" name="Rectangle 87"/>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62" name="Rectangle 88"/>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0563" name="Rectangle 89"/>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64" name="Rectangle 90"/>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0565" name="Rectangle 91"/>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66" name="Rectangle 92"/>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0567" name="Rectangle 93"/>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68" name="Rectangle 94"/>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0569" name="Rectangle 95"/>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70" name="Rectangle 96"/>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0571" name="Rectangle 97"/>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72" name="Rectangle 98"/>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0573" name="Rectangle 99"/>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574" name="Rectangle 100"/>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0575" name="Rectangle 101"/>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0514" name="Rectangle 103"/>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0515" name="Rectangle 104"/>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16" name="Rectangle 105"/>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0517" name="Rectangle 106"/>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18" name="Rectangle 107"/>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0519" name="Rectangle 108"/>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20" name="Rectangle 109"/>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0521" name="Rectangle 110"/>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22" name="Rectangle 111"/>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0523" name="Rectangle 112"/>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524" name="Rectangle 113"/>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0525" name="Rectangle 114"/>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0526" name="Rectangle 115"/>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0527" name="Group 132"/>
            <p:cNvGrpSpPr>
              <a:grpSpLocks/>
            </p:cNvGrpSpPr>
            <p:nvPr/>
          </p:nvGrpSpPr>
          <p:grpSpPr bwMode="auto">
            <a:xfrm>
              <a:off x="282" y="2478"/>
              <a:ext cx="1039" cy="52"/>
              <a:chOff x="282" y="2478"/>
              <a:chExt cx="1039" cy="52"/>
            </a:xfrm>
          </p:grpSpPr>
          <p:grpSp>
            <p:nvGrpSpPr>
              <p:cNvPr id="120530" name="Group 123"/>
              <p:cNvGrpSpPr>
                <a:grpSpLocks/>
              </p:cNvGrpSpPr>
              <p:nvPr/>
            </p:nvGrpSpPr>
            <p:grpSpPr bwMode="auto">
              <a:xfrm>
                <a:off x="282" y="2478"/>
                <a:ext cx="320" cy="52"/>
                <a:chOff x="282" y="2478"/>
                <a:chExt cx="320" cy="52"/>
              </a:xfrm>
            </p:grpSpPr>
            <p:sp>
              <p:nvSpPr>
                <p:cNvPr id="120539" name="Line 116"/>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0540" name="Line 117"/>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0541" name="Line 118"/>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0542" name="Line 119"/>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0543" name="Line 120"/>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0544" name="Line 121"/>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0545" name="Line 122"/>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0531" name="Group 131"/>
              <p:cNvGrpSpPr>
                <a:grpSpLocks/>
              </p:cNvGrpSpPr>
              <p:nvPr/>
            </p:nvGrpSpPr>
            <p:grpSpPr bwMode="auto">
              <a:xfrm>
                <a:off x="1001" y="2478"/>
                <a:ext cx="320" cy="52"/>
                <a:chOff x="1001" y="2478"/>
                <a:chExt cx="320" cy="52"/>
              </a:xfrm>
            </p:grpSpPr>
            <p:sp>
              <p:nvSpPr>
                <p:cNvPr id="120532" name="Line 124"/>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0533" name="Line 125"/>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0534" name="Line 126"/>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0535" name="Line 127"/>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0536" name="Line 128"/>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0537" name="Line 129"/>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0538" name="Line 130"/>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0528" name="Freeform 133"/>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0529" name="Freeform 134"/>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954548" name="Line 180"/>
          <p:cNvSpPr>
            <a:spLocks noChangeShapeType="1"/>
          </p:cNvSpPr>
          <p:nvPr/>
        </p:nvSpPr>
        <p:spPr bwMode="auto">
          <a:xfrm>
            <a:off x="1042988" y="2493963"/>
            <a:ext cx="0" cy="503237"/>
          </a:xfrm>
          <a:prstGeom prst="line">
            <a:avLst/>
          </a:prstGeom>
          <a:noFill/>
          <a:ln w="25400">
            <a:solidFill>
              <a:srgbClr val="FF0000"/>
            </a:solidFill>
            <a:prstDash val="sysDot"/>
            <a:round/>
            <a:headEnd/>
            <a:tailEnd/>
          </a:ln>
        </p:spPr>
        <p:txBody>
          <a:bodyPr/>
          <a:lstStyle/>
          <a:p>
            <a:endParaRPr lang="es-ES"/>
          </a:p>
        </p:txBody>
      </p:sp>
      <p:sp>
        <p:nvSpPr>
          <p:cNvPr id="954549" name="Line 181"/>
          <p:cNvSpPr>
            <a:spLocks noChangeShapeType="1"/>
          </p:cNvSpPr>
          <p:nvPr/>
        </p:nvSpPr>
        <p:spPr bwMode="auto">
          <a:xfrm>
            <a:off x="1042988" y="2997200"/>
            <a:ext cx="649287" cy="0"/>
          </a:xfrm>
          <a:prstGeom prst="line">
            <a:avLst/>
          </a:prstGeom>
          <a:noFill/>
          <a:ln w="25400">
            <a:solidFill>
              <a:srgbClr val="FF0000"/>
            </a:solidFill>
            <a:prstDash val="sysDot"/>
            <a:round/>
            <a:headEnd/>
            <a:tailEnd/>
          </a:ln>
        </p:spPr>
        <p:txBody>
          <a:bodyPr/>
          <a:lstStyle/>
          <a:p>
            <a:endParaRPr lang="es-ES"/>
          </a:p>
        </p:txBody>
      </p:sp>
      <p:sp>
        <p:nvSpPr>
          <p:cNvPr id="954550" name="Line 182"/>
          <p:cNvSpPr>
            <a:spLocks noChangeShapeType="1"/>
          </p:cNvSpPr>
          <p:nvPr/>
        </p:nvSpPr>
        <p:spPr bwMode="auto">
          <a:xfrm>
            <a:off x="1816100" y="2278063"/>
            <a:ext cx="0" cy="576262"/>
          </a:xfrm>
          <a:prstGeom prst="line">
            <a:avLst/>
          </a:prstGeom>
          <a:noFill/>
          <a:ln w="25400">
            <a:solidFill>
              <a:schemeClr val="accent2"/>
            </a:solidFill>
            <a:prstDash val="dash"/>
            <a:round/>
            <a:headEnd/>
            <a:tailEnd/>
          </a:ln>
        </p:spPr>
        <p:txBody>
          <a:bodyPr/>
          <a:lstStyle/>
          <a:p>
            <a:endParaRPr lang="es-ES"/>
          </a:p>
        </p:txBody>
      </p:sp>
      <p:sp>
        <p:nvSpPr>
          <p:cNvPr id="954551" name="Line 183"/>
          <p:cNvSpPr>
            <a:spLocks noChangeShapeType="1"/>
          </p:cNvSpPr>
          <p:nvPr/>
        </p:nvSpPr>
        <p:spPr bwMode="auto">
          <a:xfrm flipV="1">
            <a:off x="1816100" y="2852738"/>
            <a:ext cx="739775" cy="1587"/>
          </a:xfrm>
          <a:prstGeom prst="line">
            <a:avLst/>
          </a:prstGeom>
          <a:noFill/>
          <a:ln w="25400">
            <a:solidFill>
              <a:schemeClr val="accent2"/>
            </a:solidFill>
            <a:prstDash val="dash"/>
            <a:round/>
            <a:headEnd/>
            <a:tailEnd/>
          </a:ln>
        </p:spPr>
        <p:txBody>
          <a:bodyPr/>
          <a:lstStyle/>
          <a:p>
            <a:endParaRPr lang="es-ES"/>
          </a:p>
        </p:txBody>
      </p:sp>
      <p:sp>
        <p:nvSpPr>
          <p:cNvPr id="954552" name="Line 184"/>
          <p:cNvSpPr>
            <a:spLocks noChangeShapeType="1"/>
          </p:cNvSpPr>
          <p:nvPr/>
        </p:nvSpPr>
        <p:spPr bwMode="auto">
          <a:xfrm>
            <a:off x="3059113" y="2349500"/>
            <a:ext cx="0" cy="358775"/>
          </a:xfrm>
          <a:prstGeom prst="line">
            <a:avLst/>
          </a:prstGeom>
          <a:noFill/>
          <a:ln w="25400">
            <a:solidFill>
              <a:srgbClr val="00FF00"/>
            </a:solidFill>
            <a:round/>
            <a:headEnd/>
            <a:tailEnd/>
          </a:ln>
        </p:spPr>
        <p:txBody>
          <a:bodyPr/>
          <a:lstStyle/>
          <a:p>
            <a:endParaRPr lang="es-ES"/>
          </a:p>
        </p:txBody>
      </p:sp>
      <p:sp>
        <p:nvSpPr>
          <p:cNvPr id="954553" name="Line 185"/>
          <p:cNvSpPr>
            <a:spLocks noChangeShapeType="1"/>
          </p:cNvSpPr>
          <p:nvPr/>
        </p:nvSpPr>
        <p:spPr bwMode="auto">
          <a:xfrm>
            <a:off x="3059113" y="2708275"/>
            <a:ext cx="576262" cy="0"/>
          </a:xfrm>
          <a:prstGeom prst="line">
            <a:avLst/>
          </a:prstGeom>
          <a:noFill/>
          <a:ln w="25400">
            <a:solidFill>
              <a:srgbClr val="00FF00"/>
            </a:solidFill>
            <a:round/>
            <a:headEnd/>
            <a:tailEnd/>
          </a:ln>
        </p:spPr>
        <p:txBody>
          <a:bodyPr/>
          <a:lstStyle/>
          <a:p>
            <a:endParaRPr lang="es-ES"/>
          </a:p>
        </p:txBody>
      </p:sp>
      <p:grpSp>
        <p:nvGrpSpPr>
          <p:cNvPr id="119817" name="Group 188"/>
          <p:cNvGrpSpPr>
            <a:grpSpLocks/>
          </p:cNvGrpSpPr>
          <p:nvPr/>
        </p:nvGrpSpPr>
        <p:grpSpPr bwMode="auto">
          <a:xfrm>
            <a:off x="561975" y="4930775"/>
            <a:ext cx="3722688" cy="1522413"/>
            <a:chOff x="218" y="2079"/>
            <a:chExt cx="1164" cy="476"/>
          </a:xfrm>
        </p:grpSpPr>
        <p:sp>
          <p:nvSpPr>
            <p:cNvPr id="120374" name="AutoShape 189"/>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0375" name="Rectangle 190"/>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0376" name="Rectangle 191"/>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0377" name="Group 192"/>
            <p:cNvGrpSpPr>
              <a:grpSpLocks/>
            </p:cNvGrpSpPr>
            <p:nvPr/>
          </p:nvGrpSpPr>
          <p:grpSpPr bwMode="auto">
            <a:xfrm>
              <a:off x="688" y="2309"/>
              <a:ext cx="221" cy="163"/>
              <a:chOff x="688" y="2309"/>
              <a:chExt cx="221" cy="163"/>
            </a:xfrm>
          </p:grpSpPr>
          <p:sp>
            <p:nvSpPr>
              <p:cNvPr id="120499" name="Rectangle 193"/>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0500" name="Rectangle 194"/>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0501" name="Rectangle 195"/>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0502" name="Rectangle 196"/>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0378" name="Group 197"/>
            <p:cNvGrpSpPr>
              <a:grpSpLocks/>
            </p:cNvGrpSpPr>
            <p:nvPr/>
          </p:nvGrpSpPr>
          <p:grpSpPr bwMode="auto">
            <a:xfrm>
              <a:off x="708" y="2331"/>
              <a:ext cx="70" cy="51"/>
              <a:chOff x="708" y="2331"/>
              <a:chExt cx="70" cy="51"/>
            </a:xfrm>
          </p:grpSpPr>
          <p:grpSp>
            <p:nvGrpSpPr>
              <p:cNvPr id="120489" name="Group 198"/>
              <p:cNvGrpSpPr>
                <a:grpSpLocks/>
              </p:cNvGrpSpPr>
              <p:nvPr/>
            </p:nvGrpSpPr>
            <p:grpSpPr bwMode="auto">
              <a:xfrm>
                <a:off x="708" y="2331"/>
                <a:ext cx="28" cy="51"/>
                <a:chOff x="708" y="2331"/>
                <a:chExt cx="28" cy="51"/>
              </a:xfrm>
            </p:grpSpPr>
            <p:sp>
              <p:nvSpPr>
                <p:cNvPr id="120495" name="Rectangle 199"/>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0496" name="Rectangle 200"/>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0497" name="Rectangle 201"/>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498" name="Freeform 202"/>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0490" name="Group 203"/>
              <p:cNvGrpSpPr>
                <a:grpSpLocks/>
              </p:cNvGrpSpPr>
              <p:nvPr/>
            </p:nvGrpSpPr>
            <p:grpSpPr bwMode="auto">
              <a:xfrm>
                <a:off x="750" y="2331"/>
                <a:ext cx="28" cy="51"/>
                <a:chOff x="750" y="2331"/>
                <a:chExt cx="28" cy="51"/>
              </a:xfrm>
            </p:grpSpPr>
            <p:sp>
              <p:nvSpPr>
                <p:cNvPr id="120491" name="Rectangle 204"/>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0492" name="Rectangle 205"/>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0493" name="Rectangle 206"/>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494" name="Freeform 207"/>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0379" name="Group 208"/>
            <p:cNvGrpSpPr>
              <a:grpSpLocks/>
            </p:cNvGrpSpPr>
            <p:nvPr/>
          </p:nvGrpSpPr>
          <p:grpSpPr bwMode="auto">
            <a:xfrm>
              <a:off x="783" y="2400"/>
              <a:ext cx="32" cy="28"/>
              <a:chOff x="783" y="2400"/>
              <a:chExt cx="32" cy="28"/>
            </a:xfrm>
          </p:grpSpPr>
          <p:sp>
            <p:nvSpPr>
              <p:cNvPr id="120487" name="Line 209"/>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0488" name="Line 210"/>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0380" name="Group 211"/>
            <p:cNvGrpSpPr>
              <a:grpSpLocks/>
            </p:cNvGrpSpPr>
            <p:nvPr/>
          </p:nvGrpSpPr>
          <p:grpSpPr bwMode="auto">
            <a:xfrm>
              <a:off x="820" y="2331"/>
              <a:ext cx="70" cy="51"/>
              <a:chOff x="820" y="2331"/>
              <a:chExt cx="70" cy="51"/>
            </a:xfrm>
          </p:grpSpPr>
          <p:grpSp>
            <p:nvGrpSpPr>
              <p:cNvPr id="120477" name="Group 212"/>
              <p:cNvGrpSpPr>
                <a:grpSpLocks/>
              </p:cNvGrpSpPr>
              <p:nvPr/>
            </p:nvGrpSpPr>
            <p:grpSpPr bwMode="auto">
              <a:xfrm>
                <a:off x="820" y="2331"/>
                <a:ext cx="28" cy="51"/>
                <a:chOff x="820" y="2331"/>
                <a:chExt cx="28" cy="51"/>
              </a:xfrm>
            </p:grpSpPr>
            <p:sp>
              <p:nvSpPr>
                <p:cNvPr id="120483" name="Rectangle 213"/>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0484" name="Rectangle 214"/>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0485" name="Rectangle 215"/>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486" name="Freeform 216"/>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0478" name="Group 217"/>
              <p:cNvGrpSpPr>
                <a:grpSpLocks/>
              </p:cNvGrpSpPr>
              <p:nvPr/>
            </p:nvGrpSpPr>
            <p:grpSpPr bwMode="auto">
              <a:xfrm>
                <a:off x="862" y="2331"/>
                <a:ext cx="28" cy="51"/>
                <a:chOff x="862" y="2331"/>
                <a:chExt cx="28" cy="51"/>
              </a:xfrm>
            </p:grpSpPr>
            <p:sp>
              <p:nvSpPr>
                <p:cNvPr id="120479" name="Rectangle 218"/>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0480" name="Rectangle 219"/>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0481" name="Rectangle 220"/>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482" name="Freeform 221"/>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0381" name="Line 222"/>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0382" name="Rectangle 223"/>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0383" name="Group 224"/>
            <p:cNvGrpSpPr>
              <a:grpSpLocks/>
            </p:cNvGrpSpPr>
            <p:nvPr/>
          </p:nvGrpSpPr>
          <p:grpSpPr bwMode="auto">
            <a:xfrm>
              <a:off x="291" y="2209"/>
              <a:ext cx="324" cy="221"/>
              <a:chOff x="291" y="2209"/>
              <a:chExt cx="324" cy="221"/>
            </a:xfrm>
          </p:grpSpPr>
          <p:sp>
            <p:nvSpPr>
              <p:cNvPr id="120447" name="Rectangle 225"/>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0448" name="Rectangle 226"/>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49" name="Rectangle 227"/>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0450" name="Rectangle 228"/>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51" name="Rectangle 229"/>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0452" name="Rectangle 230"/>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53" name="Rectangle 231"/>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0454" name="Rectangle 232"/>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55" name="Rectangle 233"/>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0456" name="Rectangle 234"/>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57" name="Rectangle 235"/>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0458" name="Rectangle 236"/>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59" name="Rectangle 237"/>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0460" name="Rectangle 238"/>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61" name="Rectangle 239"/>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0462" name="Rectangle 240"/>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63" name="Rectangle 241"/>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0464" name="Rectangle 242"/>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65" name="Rectangle 243"/>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0466" name="Rectangle 244"/>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67" name="Rectangle 245"/>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0468" name="Rectangle 246"/>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69" name="Rectangle 247"/>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0470" name="Rectangle 248"/>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71" name="Rectangle 249"/>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0472" name="Rectangle 250"/>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73" name="Rectangle 251"/>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0474" name="Rectangle 252"/>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75" name="Rectangle 253"/>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0476" name="Rectangle 254"/>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0384" name="Group 255"/>
            <p:cNvGrpSpPr>
              <a:grpSpLocks/>
            </p:cNvGrpSpPr>
            <p:nvPr/>
          </p:nvGrpSpPr>
          <p:grpSpPr bwMode="auto">
            <a:xfrm>
              <a:off x="982" y="2209"/>
              <a:ext cx="324" cy="221"/>
              <a:chOff x="982" y="2209"/>
              <a:chExt cx="324" cy="221"/>
            </a:xfrm>
          </p:grpSpPr>
          <p:sp>
            <p:nvSpPr>
              <p:cNvPr id="120417" name="Rectangle 256"/>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0418" name="Rectangle 257"/>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19" name="Rectangle 258"/>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0420" name="Rectangle 259"/>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21" name="Rectangle 260"/>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0422" name="Rectangle 261"/>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23" name="Rectangle 262"/>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0424" name="Rectangle 263"/>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25" name="Rectangle 264"/>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0426" name="Rectangle 265"/>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27" name="Rectangle 266"/>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0428" name="Rectangle 267"/>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29" name="Rectangle 268"/>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0430" name="Rectangle 269"/>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31" name="Rectangle 270"/>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0432" name="Rectangle 271"/>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33" name="Rectangle 272"/>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0434" name="Rectangle 273"/>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35" name="Rectangle 274"/>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0436" name="Rectangle 275"/>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437" name="Rectangle 276"/>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0438" name="Rectangle 277"/>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39" name="Rectangle 278"/>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0440" name="Rectangle 279"/>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41" name="Rectangle 280"/>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0442" name="Rectangle 281"/>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43" name="Rectangle 282"/>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0444" name="Rectangle 283"/>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445" name="Rectangle 284"/>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0446" name="Rectangle 285"/>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0385" name="Rectangle 286"/>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0386" name="Rectangle 287"/>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87" name="Rectangle 288"/>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0388" name="Rectangle 289"/>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89" name="Rectangle 290"/>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0390" name="Rectangle 291"/>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91" name="Rectangle 292"/>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0392" name="Rectangle 293"/>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93" name="Rectangle 294"/>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0394" name="Rectangle 295"/>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95" name="Rectangle 296"/>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0396" name="Rectangle 297"/>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0397" name="Rectangle 298"/>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0398" name="Group 299"/>
            <p:cNvGrpSpPr>
              <a:grpSpLocks/>
            </p:cNvGrpSpPr>
            <p:nvPr/>
          </p:nvGrpSpPr>
          <p:grpSpPr bwMode="auto">
            <a:xfrm>
              <a:off x="282" y="2478"/>
              <a:ext cx="1039" cy="52"/>
              <a:chOff x="282" y="2478"/>
              <a:chExt cx="1039" cy="52"/>
            </a:xfrm>
          </p:grpSpPr>
          <p:grpSp>
            <p:nvGrpSpPr>
              <p:cNvPr id="120401" name="Group 300"/>
              <p:cNvGrpSpPr>
                <a:grpSpLocks/>
              </p:cNvGrpSpPr>
              <p:nvPr/>
            </p:nvGrpSpPr>
            <p:grpSpPr bwMode="auto">
              <a:xfrm>
                <a:off x="282" y="2478"/>
                <a:ext cx="320" cy="52"/>
                <a:chOff x="282" y="2478"/>
                <a:chExt cx="320" cy="52"/>
              </a:xfrm>
            </p:grpSpPr>
            <p:sp>
              <p:nvSpPr>
                <p:cNvPr id="120410" name="Line 301"/>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0411" name="Line 302"/>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0412" name="Line 303"/>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0413" name="Line 304"/>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0414" name="Line 305"/>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0415" name="Line 306"/>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0416" name="Line 307"/>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0402" name="Group 308"/>
              <p:cNvGrpSpPr>
                <a:grpSpLocks/>
              </p:cNvGrpSpPr>
              <p:nvPr/>
            </p:nvGrpSpPr>
            <p:grpSpPr bwMode="auto">
              <a:xfrm>
                <a:off x="1001" y="2478"/>
                <a:ext cx="320" cy="52"/>
                <a:chOff x="1001" y="2478"/>
                <a:chExt cx="320" cy="52"/>
              </a:xfrm>
            </p:grpSpPr>
            <p:sp>
              <p:nvSpPr>
                <p:cNvPr id="120403" name="Line 309"/>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0404" name="Line 310"/>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0405" name="Line 311"/>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0406" name="Line 312"/>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0407" name="Line 313"/>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0408" name="Line 314"/>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0409" name="Line 315"/>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0399" name="Freeform 316"/>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0400" name="Freeform 317"/>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954712" name="Line 344"/>
          <p:cNvSpPr>
            <a:spLocks noChangeShapeType="1"/>
          </p:cNvSpPr>
          <p:nvPr/>
        </p:nvSpPr>
        <p:spPr bwMode="auto">
          <a:xfrm>
            <a:off x="1042988" y="5589588"/>
            <a:ext cx="0" cy="503237"/>
          </a:xfrm>
          <a:prstGeom prst="line">
            <a:avLst/>
          </a:prstGeom>
          <a:noFill/>
          <a:ln w="25400">
            <a:solidFill>
              <a:srgbClr val="FF0000"/>
            </a:solidFill>
            <a:prstDash val="sysDot"/>
            <a:round/>
            <a:headEnd/>
            <a:tailEnd/>
          </a:ln>
        </p:spPr>
        <p:txBody>
          <a:bodyPr/>
          <a:lstStyle/>
          <a:p>
            <a:endParaRPr lang="es-ES"/>
          </a:p>
        </p:txBody>
      </p:sp>
      <p:sp>
        <p:nvSpPr>
          <p:cNvPr id="954713" name="Line 345"/>
          <p:cNvSpPr>
            <a:spLocks noChangeShapeType="1"/>
          </p:cNvSpPr>
          <p:nvPr/>
        </p:nvSpPr>
        <p:spPr bwMode="auto">
          <a:xfrm>
            <a:off x="1042988" y="6092825"/>
            <a:ext cx="720725" cy="1588"/>
          </a:xfrm>
          <a:prstGeom prst="line">
            <a:avLst/>
          </a:prstGeom>
          <a:noFill/>
          <a:ln w="25400">
            <a:solidFill>
              <a:srgbClr val="FF0000"/>
            </a:solidFill>
            <a:prstDash val="sysDot"/>
            <a:round/>
            <a:headEnd/>
            <a:tailEnd/>
          </a:ln>
        </p:spPr>
        <p:txBody>
          <a:bodyPr/>
          <a:lstStyle/>
          <a:p>
            <a:endParaRPr lang="es-ES"/>
          </a:p>
        </p:txBody>
      </p:sp>
      <p:sp>
        <p:nvSpPr>
          <p:cNvPr id="954714" name="Line 346"/>
          <p:cNvSpPr>
            <a:spLocks noChangeShapeType="1"/>
          </p:cNvSpPr>
          <p:nvPr/>
        </p:nvSpPr>
        <p:spPr bwMode="auto">
          <a:xfrm>
            <a:off x="1816100" y="5373688"/>
            <a:ext cx="0" cy="576262"/>
          </a:xfrm>
          <a:prstGeom prst="line">
            <a:avLst/>
          </a:prstGeom>
          <a:noFill/>
          <a:ln w="25400">
            <a:solidFill>
              <a:schemeClr val="accent2"/>
            </a:solidFill>
            <a:prstDash val="dash"/>
            <a:round/>
            <a:headEnd/>
            <a:tailEnd/>
          </a:ln>
        </p:spPr>
        <p:txBody>
          <a:bodyPr/>
          <a:lstStyle/>
          <a:p>
            <a:endParaRPr lang="es-ES"/>
          </a:p>
        </p:txBody>
      </p:sp>
      <p:sp>
        <p:nvSpPr>
          <p:cNvPr id="954715" name="Line 347"/>
          <p:cNvSpPr>
            <a:spLocks noChangeShapeType="1"/>
          </p:cNvSpPr>
          <p:nvPr/>
        </p:nvSpPr>
        <p:spPr bwMode="auto">
          <a:xfrm>
            <a:off x="1816100" y="5949950"/>
            <a:ext cx="811213" cy="0"/>
          </a:xfrm>
          <a:prstGeom prst="line">
            <a:avLst/>
          </a:prstGeom>
          <a:noFill/>
          <a:ln w="25400">
            <a:solidFill>
              <a:schemeClr val="accent2"/>
            </a:solidFill>
            <a:prstDash val="dash"/>
            <a:round/>
            <a:headEnd/>
            <a:tailEnd/>
          </a:ln>
        </p:spPr>
        <p:txBody>
          <a:bodyPr/>
          <a:lstStyle/>
          <a:p>
            <a:endParaRPr lang="es-ES"/>
          </a:p>
        </p:txBody>
      </p:sp>
      <p:sp>
        <p:nvSpPr>
          <p:cNvPr id="954716" name="Line 348"/>
          <p:cNvSpPr>
            <a:spLocks noChangeShapeType="1"/>
          </p:cNvSpPr>
          <p:nvPr/>
        </p:nvSpPr>
        <p:spPr bwMode="auto">
          <a:xfrm>
            <a:off x="3059113" y="5445125"/>
            <a:ext cx="0" cy="358775"/>
          </a:xfrm>
          <a:prstGeom prst="line">
            <a:avLst/>
          </a:prstGeom>
          <a:noFill/>
          <a:ln w="25400">
            <a:solidFill>
              <a:srgbClr val="00FF00"/>
            </a:solidFill>
            <a:round/>
            <a:headEnd/>
            <a:tailEnd/>
          </a:ln>
        </p:spPr>
        <p:txBody>
          <a:bodyPr/>
          <a:lstStyle/>
          <a:p>
            <a:endParaRPr lang="es-ES"/>
          </a:p>
        </p:txBody>
      </p:sp>
      <p:sp>
        <p:nvSpPr>
          <p:cNvPr id="954717" name="Line 349"/>
          <p:cNvSpPr>
            <a:spLocks noChangeShapeType="1"/>
          </p:cNvSpPr>
          <p:nvPr/>
        </p:nvSpPr>
        <p:spPr bwMode="auto">
          <a:xfrm>
            <a:off x="3059113" y="5803900"/>
            <a:ext cx="576262" cy="0"/>
          </a:xfrm>
          <a:prstGeom prst="line">
            <a:avLst/>
          </a:prstGeom>
          <a:noFill/>
          <a:ln w="25400">
            <a:solidFill>
              <a:srgbClr val="00FF00"/>
            </a:solidFill>
            <a:round/>
            <a:headEnd/>
            <a:tailEnd/>
          </a:ln>
        </p:spPr>
        <p:txBody>
          <a:bodyPr/>
          <a:lstStyle/>
          <a:p>
            <a:endParaRPr lang="es-ES"/>
          </a:p>
        </p:txBody>
      </p:sp>
      <p:grpSp>
        <p:nvGrpSpPr>
          <p:cNvPr id="119824" name="Group 542"/>
          <p:cNvGrpSpPr>
            <a:grpSpLocks/>
          </p:cNvGrpSpPr>
          <p:nvPr/>
        </p:nvGrpSpPr>
        <p:grpSpPr bwMode="auto">
          <a:xfrm>
            <a:off x="5097463" y="1835150"/>
            <a:ext cx="3722687" cy="1522413"/>
            <a:chOff x="218" y="2079"/>
            <a:chExt cx="1164" cy="476"/>
          </a:xfrm>
        </p:grpSpPr>
        <p:sp>
          <p:nvSpPr>
            <p:cNvPr id="120245" name="AutoShape 543"/>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0246" name="Rectangle 544"/>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0247" name="Rectangle 545"/>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0248" name="Group 546"/>
            <p:cNvGrpSpPr>
              <a:grpSpLocks/>
            </p:cNvGrpSpPr>
            <p:nvPr/>
          </p:nvGrpSpPr>
          <p:grpSpPr bwMode="auto">
            <a:xfrm>
              <a:off x="688" y="2309"/>
              <a:ext cx="221" cy="163"/>
              <a:chOff x="688" y="2309"/>
              <a:chExt cx="221" cy="163"/>
            </a:xfrm>
          </p:grpSpPr>
          <p:sp>
            <p:nvSpPr>
              <p:cNvPr id="120370" name="Rectangle 547"/>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0371" name="Rectangle 548"/>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0372" name="Rectangle 549"/>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0373" name="Rectangle 550"/>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0249" name="Group 551"/>
            <p:cNvGrpSpPr>
              <a:grpSpLocks/>
            </p:cNvGrpSpPr>
            <p:nvPr/>
          </p:nvGrpSpPr>
          <p:grpSpPr bwMode="auto">
            <a:xfrm>
              <a:off x="708" y="2331"/>
              <a:ext cx="70" cy="51"/>
              <a:chOff x="708" y="2331"/>
              <a:chExt cx="70" cy="51"/>
            </a:xfrm>
          </p:grpSpPr>
          <p:grpSp>
            <p:nvGrpSpPr>
              <p:cNvPr id="120360" name="Group 552"/>
              <p:cNvGrpSpPr>
                <a:grpSpLocks/>
              </p:cNvGrpSpPr>
              <p:nvPr/>
            </p:nvGrpSpPr>
            <p:grpSpPr bwMode="auto">
              <a:xfrm>
                <a:off x="708" y="2331"/>
                <a:ext cx="28" cy="51"/>
                <a:chOff x="708" y="2331"/>
                <a:chExt cx="28" cy="51"/>
              </a:xfrm>
            </p:grpSpPr>
            <p:sp>
              <p:nvSpPr>
                <p:cNvPr id="120366" name="Rectangle 553"/>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0367" name="Rectangle 554"/>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0368" name="Rectangle 555"/>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369" name="Freeform 556"/>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0361" name="Group 557"/>
              <p:cNvGrpSpPr>
                <a:grpSpLocks/>
              </p:cNvGrpSpPr>
              <p:nvPr/>
            </p:nvGrpSpPr>
            <p:grpSpPr bwMode="auto">
              <a:xfrm>
                <a:off x="750" y="2331"/>
                <a:ext cx="28" cy="51"/>
                <a:chOff x="750" y="2331"/>
                <a:chExt cx="28" cy="51"/>
              </a:xfrm>
            </p:grpSpPr>
            <p:sp>
              <p:nvSpPr>
                <p:cNvPr id="120362" name="Rectangle 558"/>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0363" name="Rectangle 559"/>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0364" name="Rectangle 560"/>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365" name="Freeform 561"/>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0250" name="Group 562"/>
            <p:cNvGrpSpPr>
              <a:grpSpLocks/>
            </p:cNvGrpSpPr>
            <p:nvPr/>
          </p:nvGrpSpPr>
          <p:grpSpPr bwMode="auto">
            <a:xfrm>
              <a:off x="783" y="2400"/>
              <a:ext cx="32" cy="28"/>
              <a:chOff x="783" y="2400"/>
              <a:chExt cx="32" cy="28"/>
            </a:xfrm>
          </p:grpSpPr>
          <p:sp>
            <p:nvSpPr>
              <p:cNvPr id="120358" name="Line 563"/>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0359" name="Line 564"/>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0251" name="Group 565"/>
            <p:cNvGrpSpPr>
              <a:grpSpLocks/>
            </p:cNvGrpSpPr>
            <p:nvPr/>
          </p:nvGrpSpPr>
          <p:grpSpPr bwMode="auto">
            <a:xfrm>
              <a:off x="820" y="2331"/>
              <a:ext cx="70" cy="51"/>
              <a:chOff x="820" y="2331"/>
              <a:chExt cx="70" cy="51"/>
            </a:xfrm>
          </p:grpSpPr>
          <p:grpSp>
            <p:nvGrpSpPr>
              <p:cNvPr id="120348" name="Group 566"/>
              <p:cNvGrpSpPr>
                <a:grpSpLocks/>
              </p:cNvGrpSpPr>
              <p:nvPr/>
            </p:nvGrpSpPr>
            <p:grpSpPr bwMode="auto">
              <a:xfrm>
                <a:off x="820" y="2331"/>
                <a:ext cx="28" cy="51"/>
                <a:chOff x="820" y="2331"/>
                <a:chExt cx="28" cy="51"/>
              </a:xfrm>
            </p:grpSpPr>
            <p:sp>
              <p:nvSpPr>
                <p:cNvPr id="120354" name="Rectangle 567"/>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0355" name="Rectangle 568"/>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0356" name="Rectangle 569"/>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357" name="Freeform 570"/>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0349" name="Group 571"/>
              <p:cNvGrpSpPr>
                <a:grpSpLocks/>
              </p:cNvGrpSpPr>
              <p:nvPr/>
            </p:nvGrpSpPr>
            <p:grpSpPr bwMode="auto">
              <a:xfrm>
                <a:off x="862" y="2331"/>
                <a:ext cx="28" cy="51"/>
                <a:chOff x="862" y="2331"/>
                <a:chExt cx="28" cy="51"/>
              </a:xfrm>
            </p:grpSpPr>
            <p:sp>
              <p:nvSpPr>
                <p:cNvPr id="120350" name="Rectangle 572"/>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0351" name="Rectangle 573"/>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0352" name="Rectangle 574"/>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353" name="Freeform 575"/>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0252" name="Line 576"/>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0253" name="Rectangle 577"/>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0254" name="Group 578"/>
            <p:cNvGrpSpPr>
              <a:grpSpLocks/>
            </p:cNvGrpSpPr>
            <p:nvPr/>
          </p:nvGrpSpPr>
          <p:grpSpPr bwMode="auto">
            <a:xfrm>
              <a:off x="291" y="2209"/>
              <a:ext cx="324" cy="221"/>
              <a:chOff x="291" y="2209"/>
              <a:chExt cx="324" cy="221"/>
            </a:xfrm>
          </p:grpSpPr>
          <p:sp>
            <p:nvSpPr>
              <p:cNvPr id="120318" name="Rectangle 579"/>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0319" name="Rectangle 580"/>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20" name="Rectangle 581"/>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0321" name="Rectangle 582"/>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22" name="Rectangle 583"/>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0323" name="Rectangle 584"/>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24" name="Rectangle 585"/>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0325" name="Rectangle 586"/>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26" name="Rectangle 587"/>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0327" name="Rectangle 588"/>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28" name="Rectangle 589"/>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0329" name="Rectangle 590"/>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30" name="Rectangle 591"/>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0331" name="Rectangle 592"/>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32" name="Rectangle 593"/>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0333" name="Rectangle 594"/>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34" name="Rectangle 595"/>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0335" name="Rectangle 596"/>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36" name="Rectangle 597"/>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0337" name="Rectangle 598"/>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38" name="Rectangle 599"/>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0339" name="Rectangle 600"/>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40" name="Rectangle 601"/>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0341" name="Rectangle 602"/>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42" name="Rectangle 603"/>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0343" name="Rectangle 604"/>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44" name="Rectangle 605"/>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0345" name="Rectangle 606"/>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46" name="Rectangle 607"/>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0347" name="Rectangle 608"/>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0255" name="Group 609"/>
            <p:cNvGrpSpPr>
              <a:grpSpLocks/>
            </p:cNvGrpSpPr>
            <p:nvPr/>
          </p:nvGrpSpPr>
          <p:grpSpPr bwMode="auto">
            <a:xfrm>
              <a:off x="982" y="2209"/>
              <a:ext cx="324" cy="221"/>
              <a:chOff x="982" y="2209"/>
              <a:chExt cx="324" cy="221"/>
            </a:xfrm>
          </p:grpSpPr>
          <p:sp>
            <p:nvSpPr>
              <p:cNvPr id="120288" name="Rectangle 610"/>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0289" name="Rectangle 611"/>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290" name="Rectangle 612"/>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0291" name="Rectangle 613"/>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292" name="Rectangle 614"/>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0293" name="Rectangle 615"/>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294" name="Rectangle 616"/>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0295" name="Rectangle 617"/>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296" name="Rectangle 618"/>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0297" name="Rectangle 619"/>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98" name="Rectangle 620"/>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0299" name="Rectangle 621"/>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00" name="Rectangle 622"/>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0301" name="Rectangle 623"/>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02" name="Rectangle 624"/>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0303" name="Rectangle 625"/>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04" name="Rectangle 626"/>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0305" name="Rectangle 627"/>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06" name="Rectangle 628"/>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0307" name="Rectangle 629"/>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308" name="Rectangle 630"/>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0309" name="Rectangle 631"/>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10" name="Rectangle 632"/>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0311" name="Rectangle 633"/>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12" name="Rectangle 634"/>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0313" name="Rectangle 635"/>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14" name="Rectangle 636"/>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0315" name="Rectangle 637"/>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316" name="Rectangle 638"/>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0317" name="Rectangle 639"/>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0256" name="Rectangle 640"/>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0257" name="Rectangle 641"/>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58" name="Rectangle 642"/>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0259" name="Rectangle 643"/>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60" name="Rectangle 644"/>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0261" name="Rectangle 645"/>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62" name="Rectangle 646"/>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0263" name="Rectangle 647"/>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64" name="Rectangle 648"/>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0265" name="Rectangle 649"/>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66" name="Rectangle 650"/>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0267" name="Rectangle 651"/>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0268" name="Rectangle 652"/>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0269" name="Group 653"/>
            <p:cNvGrpSpPr>
              <a:grpSpLocks/>
            </p:cNvGrpSpPr>
            <p:nvPr/>
          </p:nvGrpSpPr>
          <p:grpSpPr bwMode="auto">
            <a:xfrm>
              <a:off x="282" y="2478"/>
              <a:ext cx="1039" cy="52"/>
              <a:chOff x="282" y="2478"/>
              <a:chExt cx="1039" cy="52"/>
            </a:xfrm>
          </p:grpSpPr>
          <p:grpSp>
            <p:nvGrpSpPr>
              <p:cNvPr id="120272" name="Group 654"/>
              <p:cNvGrpSpPr>
                <a:grpSpLocks/>
              </p:cNvGrpSpPr>
              <p:nvPr/>
            </p:nvGrpSpPr>
            <p:grpSpPr bwMode="auto">
              <a:xfrm>
                <a:off x="282" y="2478"/>
                <a:ext cx="320" cy="52"/>
                <a:chOff x="282" y="2478"/>
                <a:chExt cx="320" cy="52"/>
              </a:xfrm>
            </p:grpSpPr>
            <p:sp>
              <p:nvSpPr>
                <p:cNvPr id="120281" name="Line 655"/>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0282" name="Line 656"/>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0283" name="Line 657"/>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0284" name="Line 658"/>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0285" name="Line 659"/>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0286" name="Line 660"/>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0287" name="Line 661"/>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0273" name="Group 662"/>
              <p:cNvGrpSpPr>
                <a:grpSpLocks/>
              </p:cNvGrpSpPr>
              <p:nvPr/>
            </p:nvGrpSpPr>
            <p:grpSpPr bwMode="auto">
              <a:xfrm>
                <a:off x="1001" y="2478"/>
                <a:ext cx="320" cy="52"/>
                <a:chOff x="1001" y="2478"/>
                <a:chExt cx="320" cy="52"/>
              </a:xfrm>
            </p:grpSpPr>
            <p:sp>
              <p:nvSpPr>
                <p:cNvPr id="120274" name="Line 663"/>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0275" name="Line 664"/>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0276" name="Line 665"/>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0277" name="Line 666"/>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0278" name="Line 667"/>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0279" name="Line 668"/>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0280" name="Line 669"/>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0270" name="Freeform 670"/>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0271" name="Freeform 671"/>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955066" name="Line 698"/>
          <p:cNvSpPr>
            <a:spLocks noChangeShapeType="1"/>
          </p:cNvSpPr>
          <p:nvPr/>
        </p:nvSpPr>
        <p:spPr bwMode="auto">
          <a:xfrm>
            <a:off x="8329613" y="2493963"/>
            <a:ext cx="0" cy="503237"/>
          </a:xfrm>
          <a:prstGeom prst="line">
            <a:avLst/>
          </a:prstGeom>
          <a:noFill/>
          <a:ln w="25400">
            <a:solidFill>
              <a:srgbClr val="FF0000"/>
            </a:solidFill>
            <a:prstDash val="sysDot"/>
            <a:round/>
            <a:headEnd/>
            <a:tailEnd/>
          </a:ln>
        </p:spPr>
        <p:txBody>
          <a:bodyPr/>
          <a:lstStyle/>
          <a:p>
            <a:endParaRPr lang="es-ES"/>
          </a:p>
        </p:txBody>
      </p:sp>
      <p:sp>
        <p:nvSpPr>
          <p:cNvPr id="955067" name="Line 699"/>
          <p:cNvSpPr>
            <a:spLocks noChangeShapeType="1"/>
          </p:cNvSpPr>
          <p:nvPr/>
        </p:nvSpPr>
        <p:spPr bwMode="auto">
          <a:xfrm>
            <a:off x="7596188" y="2997200"/>
            <a:ext cx="720725" cy="0"/>
          </a:xfrm>
          <a:prstGeom prst="line">
            <a:avLst/>
          </a:prstGeom>
          <a:noFill/>
          <a:ln w="25400">
            <a:solidFill>
              <a:srgbClr val="FF0000"/>
            </a:solidFill>
            <a:prstDash val="sysDot"/>
            <a:round/>
            <a:headEnd/>
            <a:tailEnd/>
          </a:ln>
        </p:spPr>
        <p:txBody>
          <a:bodyPr/>
          <a:lstStyle/>
          <a:p>
            <a:endParaRPr lang="es-ES"/>
          </a:p>
        </p:txBody>
      </p:sp>
      <p:sp>
        <p:nvSpPr>
          <p:cNvPr id="955068" name="Line 700"/>
          <p:cNvSpPr>
            <a:spLocks noChangeShapeType="1"/>
          </p:cNvSpPr>
          <p:nvPr/>
        </p:nvSpPr>
        <p:spPr bwMode="auto">
          <a:xfrm>
            <a:off x="7589838" y="2278063"/>
            <a:ext cx="0" cy="576262"/>
          </a:xfrm>
          <a:prstGeom prst="line">
            <a:avLst/>
          </a:prstGeom>
          <a:noFill/>
          <a:ln w="25400">
            <a:solidFill>
              <a:schemeClr val="accent2"/>
            </a:solidFill>
            <a:prstDash val="dash"/>
            <a:round/>
            <a:headEnd/>
            <a:tailEnd/>
          </a:ln>
        </p:spPr>
        <p:txBody>
          <a:bodyPr/>
          <a:lstStyle/>
          <a:p>
            <a:endParaRPr lang="es-ES"/>
          </a:p>
        </p:txBody>
      </p:sp>
      <p:sp>
        <p:nvSpPr>
          <p:cNvPr id="955069" name="Line 701"/>
          <p:cNvSpPr>
            <a:spLocks noChangeShapeType="1"/>
          </p:cNvSpPr>
          <p:nvPr/>
        </p:nvSpPr>
        <p:spPr bwMode="auto">
          <a:xfrm>
            <a:off x="6948488" y="2852738"/>
            <a:ext cx="647700" cy="1587"/>
          </a:xfrm>
          <a:prstGeom prst="line">
            <a:avLst/>
          </a:prstGeom>
          <a:noFill/>
          <a:ln w="25400">
            <a:solidFill>
              <a:schemeClr val="accent2"/>
            </a:solidFill>
            <a:prstDash val="dash"/>
            <a:round/>
            <a:headEnd/>
            <a:tailEnd/>
          </a:ln>
        </p:spPr>
        <p:txBody>
          <a:bodyPr/>
          <a:lstStyle/>
          <a:p>
            <a:endParaRPr lang="es-ES"/>
          </a:p>
        </p:txBody>
      </p:sp>
      <p:sp>
        <p:nvSpPr>
          <p:cNvPr id="955070" name="Line 702"/>
          <p:cNvSpPr>
            <a:spLocks noChangeShapeType="1"/>
          </p:cNvSpPr>
          <p:nvPr/>
        </p:nvSpPr>
        <p:spPr bwMode="auto">
          <a:xfrm>
            <a:off x="6443663" y="2349500"/>
            <a:ext cx="0" cy="358775"/>
          </a:xfrm>
          <a:prstGeom prst="line">
            <a:avLst/>
          </a:prstGeom>
          <a:noFill/>
          <a:ln w="25400">
            <a:solidFill>
              <a:srgbClr val="00FF00"/>
            </a:solidFill>
            <a:round/>
            <a:headEnd/>
            <a:tailEnd/>
          </a:ln>
        </p:spPr>
        <p:txBody>
          <a:bodyPr/>
          <a:lstStyle/>
          <a:p>
            <a:endParaRPr lang="es-ES"/>
          </a:p>
        </p:txBody>
      </p:sp>
      <p:sp>
        <p:nvSpPr>
          <p:cNvPr id="955071" name="Line 703"/>
          <p:cNvSpPr>
            <a:spLocks noChangeShapeType="1"/>
          </p:cNvSpPr>
          <p:nvPr/>
        </p:nvSpPr>
        <p:spPr bwMode="auto">
          <a:xfrm>
            <a:off x="5867400" y="2708275"/>
            <a:ext cx="576263" cy="0"/>
          </a:xfrm>
          <a:prstGeom prst="line">
            <a:avLst/>
          </a:prstGeom>
          <a:noFill/>
          <a:ln w="25400">
            <a:solidFill>
              <a:srgbClr val="00FF00"/>
            </a:solidFill>
            <a:round/>
            <a:headEnd/>
            <a:tailEnd/>
          </a:ln>
        </p:spPr>
        <p:txBody>
          <a:bodyPr/>
          <a:lstStyle/>
          <a:p>
            <a:endParaRPr lang="es-ES"/>
          </a:p>
        </p:txBody>
      </p:sp>
      <p:grpSp>
        <p:nvGrpSpPr>
          <p:cNvPr id="119831" name="Group 720"/>
          <p:cNvGrpSpPr>
            <a:grpSpLocks/>
          </p:cNvGrpSpPr>
          <p:nvPr/>
        </p:nvGrpSpPr>
        <p:grpSpPr bwMode="auto">
          <a:xfrm>
            <a:off x="5148263" y="4930775"/>
            <a:ext cx="3722687" cy="1522413"/>
            <a:chOff x="218" y="2079"/>
            <a:chExt cx="1164" cy="476"/>
          </a:xfrm>
        </p:grpSpPr>
        <p:sp>
          <p:nvSpPr>
            <p:cNvPr id="120116" name="AutoShape 721"/>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0117" name="Rectangle 722"/>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0118" name="Rectangle 723"/>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0119" name="Group 724"/>
            <p:cNvGrpSpPr>
              <a:grpSpLocks/>
            </p:cNvGrpSpPr>
            <p:nvPr/>
          </p:nvGrpSpPr>
          <p:grpSpPr bwMode="auto">
            <a:xfrm>
              <a:off x="688" y="2309"/>
              <a:ext cx="221" cy="163"/>
              <a:chOff x="688" y="2309"/>
              <a:chExt cx="221" cy="163"/>
            </a:xfrm>
          </p:grpSpPr>
          <p:sp>
            <p:nvSpPr>
              <p:cNvPr id="120241" name="Rectangle 725"/>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0242" name="Rectangle 726"/>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0243" name="Rectangle 727"/>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0244" name="Rectangle 728"/>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0120" name="Group 729"/>
            <p:cNvGrpSpPr>
              <a:grpSpLocks/>
            </p:cNvGrpSpPr>
            <p:nvPr/>
          </p:nvGrpSpPr>
          <p:grpSpPr bwMode="auto">
            <a:xfrm>
              <a:off x="708" y="2331"/>
              <a:ext cx="70" cy="51"/>
              <a:chOff x="708" y="2331"/>
              <a:chExt cx="70" cy="51"/>
            </a:xfrm>
          </p:grpSpPr>
          <p:grpSp>
            <p:nvGrpSpPr>
              <p:cNvPr id="120231" name="Group 730"/>
              <p:cNvGrpSpPr>
                <a:grpSpLocks/>
              </p:cNvGrpSpPr>
              <p:nvPr/>
            </p:nvGrpSpPr>
            <p:grpSpPr bwMode="auto">
              <a:xfrm>
                <a:off x="708" y="2331"/>
                <a:ext cx="28" cy="51"/>
                <a:chOff x="708" y="2331"/>
                <a:chExt cx="28" cy="51"/>
              </a:xfrm>
            </p:grpSpPr>
            <p:sp>
              <p:nvSpPr>
                <p:cNvPr id="120237" name="Rectangle 731"/>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0238" name="Rectangle 732"/>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0239" name="Rectangle 733"/>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240" name="Freeform 734"/>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0232" name="Group 735"/>
              <p:cNvGrpSpPr>
                <a:grpSpLocks/>
              </p:cNvGrpSpPr>
              <p:nvPr/>
            </p:nvGrpSpPr>
            <p:grpSpPr bwMode="auto">
              <a:xfrm>
                <a:off x="750" y="2331"/>
                <a:ext cx="28" cy="51"/>
                <a:chOff x="750" y="2331"/>
                <a:chExt cx="28" cy="51"/>
              </a:xfrm>
            </p:grpSpPr>
            <p:sp>
              <p:nvSpPr>
                <p:cNvPr id="120233" name="Rectangle 736"/>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0234" name="Rectangle 737"/>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0235" name="Rectangle 738"/>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236" name="Freeform 739"/>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0121" name="Group 740"/>
            <p:cNvGrpSpPr>
              <a:grpSpLocks/>
            </p:cNvGrpSpPr>
            <p:nvPr/>
          </p:nvGrpSpPr>
          <p:grpSpPr bwMode="auto">
            <a:xfrm>
              <a:off x="783" y="2400"/>
              <a:ext cx="32" cy="28"/>
              <a:chOff x="783" y="2400"/>
              <a:chExt cx="32" cy="28"/>
            </a:xfrm>
          </p:grpSpPr>
          <p:sp>
            <p:nvSpPr>
              <p:cNvPr id="120229" name="Line 741"/>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0230" name="Line 742"/>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0122" name="Group 743"/>
            <p:cNvGrpSpPr>
              <a:grpSpLocks/>
            </p:cNvGrpSpPr>
            <p:nvPr/>
          </p:nvGrpSpPr>
          <p:grpSpPr bwMode="auto">
            <a:xfrm>
              <a:off x="820" y="2331"/>
              <a:ext cx="70" cy="51"/>
              <a:chOff x="820" y="2331"/>
              <a:chExt cx="70" cy="51"/>
            </a:xfrm>
          </p:grpSpPr>
          <p:grpSp>
            <p:nvGrpSpPr>
              <p:cNvPr id="120219" name="Group 744"/>
              <p:cNvGrpSpPr>
                <a:grpSpLocks/>
              </p:cNvGrpSpPr>
              <p:nvPr/>
            </p:nvGrpSpPr>
            <p:grpSpPr bwMode="auto">
              <a:xfrm>
                <a:off x="820" y="2331"/>
                <a:ext cx="28" cy="51"/>
                <a:chOff x="820" y="2331"/>
                <a:chExt cx="28" cy="51"/>
              </a:xfrm>
            </p:grpSpPr>
            <p:sp>
              <p:nvSpPr>
                <p:cNvPr id="120225" name="Rectangle 745"/>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0226" name="Rectangle 746"/>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0227" name="Rectangle 747"/>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228" name="Freeform 748"/>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0220" name="Group 749"/>
              <p:cNvGrpSpPr>
                <a:grpSpLocks/>
              </p:cNvGrpSpPr>
              <p:nvPr/>
            </p:nvGrpSpPr>
            <p:grpSpPr bwMode="auto">
              <a:xfrm>
                <a:off x="862" y="2331"/>
                <a:ext cx="28" cy="51"/>
                <a:chOff x="862" y="2331"/>
                <a:chExt cx="28" cy="51"/>
              </a:xfrm>
            </p:grpSpPr>
            <p:sp>
              <p:nvSpPr>
                <p:cNvPr id="120221" name="Rectangle 750"/>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0222" name="Rectangle 751"/>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0223" name="Rectangle 752"/>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0224" name="Freeform 753"/>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0123" name="Line 754"/>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0124" name="Rectangle 755"/>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0125" name="Group 756"/>
            <p:cNvGrpSpPr>
              <a:grpSpLocks/>
            </p:cNvGrpSpPr>
            <p:nvPr/>
          </p:nvGrpSpPr>
          <p:grpSpPr bwMode="auto">
            <a:xfrm>
              <a:off x="291" y="2209"/>
              <a:ext cx="324" cy="221"/>
              <a:chOff x="291" y="2209"/>
              <a:chExt cx="324" cy="221"/>
            </a:xfrm>
          </p:grpSpPr>
          <p:sp>
            <p:nvSpPr>
              <p:cNvPr id="120189" name="Rectangle 757"/>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0190" name="Rectangle 758"/>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91" name="Rectangle 759"/>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0192" name="Rectangle 760"/>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93" name="Rectangle 761"/>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0194" name="Rectangle 762"/>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95" name="Rectangle 763"/>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0196" name="Rectangle 764"/>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97" name="Rectangle 765"/>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0198" name="Rectangle 766"/>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99" name="Rectangle 767"/>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0200" name="Rectangle 768"/>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201" name="Rectangle 769"/>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0202" name="Rectangle 770"/>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03" name="Rectangle 771"/>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0204" name="Rectangle 772"/>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05" name="Rectangle 773"/>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0206" name="Rectangle 774"/>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07" name="Rectangle 775"/>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0208" name="Rectangle 776"/>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09" name="Rectangle 777"/>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0210" name="Rectangle 778"/>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211" name="Rectangle 779"/>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0212" name="Rectangle 780"/>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13" name="Rectangle 781"/>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0214" name="Rectangle 782"/>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15" name="Rectangle 783"/>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0216" name="Rectangle 784"/>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217" name="Rectangle 785"/>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0218" name="Rectangle 786"/>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0126" name="Group 787"/>
            <p:cNvGrpSpPr>
              <a:grpSpLocks/>
            </p:cNvGrpSpPr>
            <p:nvPr/>
          </p:nvGrpSpPr>
          <p:grpSpPr bwMode="auto">
            <a:xfrm>
              <a:off x="982" y="2209"/>
              <a:ext cx="324" cy="221"/>
              <a:chOff x="982" y="2209"/>
              <a:chExt cx="324" cy="221"/>
            </a:xfrm>
          </p:grpSpPr>
          <p:sp>
            <p:nvSpPr>
              <p:cNvPr id="120159" name="Rectangle 788"/>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0160" name="Rectangle 789"/>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61" name="Rectangle 790"/>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0162" name="Rectangle 791"/>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63" name="Rectangle 792"/>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0164" name="Rectangle 793"/>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65" name="Rectangle 794"/>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0166" name="Rectangle 795"/>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67" name="Rectangle 796"/>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0168" name="Rectangle 797"/>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69" name="Rectangle 798"/>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0170" name="Rectangle 799"/>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71" name="Rectangle 800"/>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0172" name="Rectangle 801"/>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73" name="Rectangle 802"/>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0174" name="Rectangle 803"/>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75" name="Rectangle 804"/>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0176" name="Rectangle 805"/>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77" name="Rectangle 806"/>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0178" name="Rectangle 807"/>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79" name="Rectangle 808"/>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0180" name="Rectangle 809"/>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81" name="Rectangle 810"/>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0182" name="Rectangle 811"/>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83" name="Rectangle 812"/>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0184" name="Rectangle 813"/>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85" name="Rectangle 814"/>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0186" name="Rectangle 815"/>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0187" name="Rectangle 816"/>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0188" name="Rectangle 817"/>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0127" name="Rectangle 818"/>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0128" name="Rectangle 819"/>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29" name="Rectangle 820"/>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0130" name="Rectangle 821"/>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31" name="Rectangle 822"/>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0132" name="Rectangle 823"/>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33" name="Rectangle 824"/>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0134" name="Rectangle 825"/>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35" name="Rectangle 826"/>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0136" name="Rectangle 827"/>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0137" name="Rectangle 828"/>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0138" name="Rectangle 829"/>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0139" name="Rectangle 830"/>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0140" name="Group 831"/>
            <p:cNvGrpSpPr>
              <a:grpSpLocks/>
            </p:cNvGrpSpPr>
            <p:nvPr/>
          </p:nvGrpSpPr>
          <p:grpSpPr bwMode="auto">
            <a:xfrm>
              <a:off x="282" y="2478"/>
              <a:ext cx="1039" cy="52"/>
              <a:chOff x="282" y="2478"/>
              <a:chExt cx="1039" cy="52"/>
            </a:xfrm>
          </p:grpSpPr>
          <p:grpSp>
            <p:nvGrpSpPr>
              <p:cNvPr id="120143" name="Group 832"/>
              <p:cNvGrpSpPr>
                <a:grpSpLocks/>
              </p:cNvGrpSpPr>
              <p:nvPr/>
            </p:nvGrpSpPr>
            <p:grpSpPr bwMode="auto">
              <a:xfrm>
                <a:off x="282" y="2478"/>
                <a:ext cx="320" cy="52"/>
                <a:chOff x="282" y="2478"/>
                <a:chExt cx="320" cy="52"/>
              </a:xfrm>
            </p:grpSpPr>
            <p:sp>
              <p:nvSpPr>
                <p:cNvPr id="120152" name="Line 833"/>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0153" name="Line 834"/>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0154" name="Line 835"/>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0155" name="Line 836"/>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0156" name="Line 837"/>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0157" name="Line 838"/>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0158" name="Line 839"/>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0144" name="Group 840"/>
              <p:cNvGrpSpPr>
                <a:grpSpLocks/>
              </p:cNvGrpSpPr>
              <p:nvPr/>
            </p:nvGrpSpPr>
            <p:grpSpPr bwMode="auto">
              <a:xfrm>
                <a:off x="1001" y="2478"/>
                <a:ext cx="320" cy="52"/>
                <a:chOff x="1001" y="2478"/>
                <a:chExt cx="320" cy="52"/>
              </a:xfrm>
            </p:grpSpPr>
            <p:sp>
              <p:nvSpPr>
                <p:cNvPr id="120145" name="Line 841"/>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0146" name="Line 842"/>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0147" name="Line 843"/>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0148" name="Line 844"/>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0149" name="Line 845"/>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0150" name="Line 846"/>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0151" name="Line 847"/>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0141" name="Freeform 848"/>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0142" name="Freeform 849"/>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955244" name="Line 876"/>
          <p:cNvSpPr>
            <a:spLocks noChangeShapeType="1"/>
          </p:cNvSpPr>
          <p:nvPr/>
        </p:nvSpPr>
        <p:spPr bwMode="auto">
          <a:xfrm>
            <a:off x="8380413" y="5589588"/>
            <a:ext cx="0" cy="503237"/>
          </a:xfrm>
          <a:prstGeom prst="line">
            <a:avLst/>
          </a:prstGeom>
          <a:noFill/>
          <a:ln w="25400">
            <a:solidFill>
              <a:srgbClr val="FF0000"/>
            </a:solidFill>
            <a:prstDash val="sysDot"/>
            <a:round/>
            <a:headEnd/>
            <a:tailEnd/>
          </a:ln>
        </p:spPr>
        <p:txBody>
          <a:bodyPr/>
          <a:lstStyle/>
          <a:p>
            <a:endParaRPr lang="es-ES"/>
          </a:p>
        </p:txBody>
      </p:sp>
      <p:sp>
        <p:nvSpPr>
          <p:cNvPr id="955245" name="Line 877"/>
          <p:cNvSpPr>
            <a:spLocks noChangeShapeType="1"/>
          </p:cNvSpPr>
          <p:nvPr/>
        </p:nvSpPr>
        <p:spPr bwMode="auto">
          <a:xfrm flipV="1">
            <a:off x="7740650" y="6092825"/>
            <a:ext cx="627063" cy="1588"/>
          </a:xfrm>
          <a:prstGeom prst="line">
            <a:avLst/>
          </a:prstGeom>
          <a:noFill/>
          <a:ln w="25400">
            <a:solidFill>
              <a:srgbClr val="FF0000"/>
            </a:solidFill>
            <a:prstDash val="sysDot"/>
            <a:round/>
            <a:headEnd/>
            <a:tailEnd/>
          </a:ln>
        </p:spPr>
        <p:txBody>
          <a:bodyPr/>
          <a:lstStyle/>
          <a:p>
            <a:endParaRPr lang="es-ES"/>
          </a:p>
        </p:txBody>
      </p:sp>
      <p:sp>
        <p:nvSpPr>
          <p:cNvPr id="955246" name="Line 878"/>
          <p:cNvSpPr>
            <a:spLocks noChangeShapeType="1"/>
          </p:cNvSpPr>
          <p:nvPr/>
        </p:nvSpPr>
        <p:spPr bwMode="auto">
          <a:xfrm>
            <a:off x="7640638" y="5373688"/>
            <a:ext cx="0" cy="576262"/>
          </a:xfrm>
          <a:prstGeom prst="line">
            <a:avLst/>
          </a:prstGeom>
          <a:noFill/>
          <a:ln w="25400">
            <a:solidFill>
              <a:schemeClr val="accent2"/>
            </a:solidFill>
            <a:prstDash val="dash"/>
            <a:round/>
            <a:headEnd/>
            <a:tailEnd/>
          </a:ln>
        </p:spPr>
        <p:txBody>
          <a:bodyPr/>
          <a:lstStyle/>
          <a:p>
            <a:endParaRPr lang="es-ES"/>
          </a:p>
        </p:txBody>
      </p:sp>
      <p:sp>
        <p:nvSpPr>
          <p:cNvPr id="955247" name="Line 879"/>
          <p:cNvSpPr>
            <a:spLocks noChangeShapeType="1"/>
          </p:cNvSpPr>
          <p:nvPr/>
        </p:nvSpPr>
        <p:spPr bwMode="auto">
          <a:xfrm>
            <a:off x="6877050" y="5949950"/>
            <a:ext cx="769938" cy="0"/>
          </a:xfrm>
          <a:prstGeom prst="line">
            <a:avLst/>
          </a:prstGeom>
          <a:noFill/>
          <a:ln w="25400">
            <a:solidFill>
              <a:schemeClr val="accent2"/>
            </a:solidFill>
            <a:prstDash val="dash"/>
            <a:round/>
            <a:headEnd/>
            <a:tailEnd/>
          </a:ln>
        </p:spPr>
        <p:txBody>
          <a:bodyPr/>
          <a:lstStyle/>
          <a:p>
            <a:endParaRPr lang="es-ES"/>
          </a:p>
        </p:txBody>
      </p:sp>
      <p:sp>
        <p:nvSpPr>
          <p:cNvPr id="955248" name="Line 880"/>
          <p:cNvSpPr>
            <a:spLocks noChangeShapeType="1"/>
          </p:cNvSpPr>
          <p:nvPr/>
        </p:nvSpPr>
        <p:spPr bwMode="auto">
          <a:xfrm>
            <a:off x="6494463" y="5445125"/>
            <a:ext cx="0" cy="358775"/>
          </a:xfrm>
          <a:prstGeom prst="line">
            <a:avLst/>
          </a:prstGeom>
          <a:noFill/>
          <a:ln w="25400">
            <a:solidFill>
              <a:srgbClr val="00FF00"/>
            </a:solidFill>
            <a:round/>
            <a:headEnd/>
            <a:tailEnd/>
          </a:ln>
        </p:spPr>
        <p:txBody>
          <a:bodyPr/>
          <a:lstStyle/>
          <a:p>
            <a:endParaRPr lang="es-ES"/>
          </a:p>
        </p:txBody>
      </p:sp>
      <p:sp>
        <p:nvSpPr>
          <p:cNvPr id="955249" name="Line 881"/>
          <p:cNvSpPr>
            <a:spLocks noChangeShapeType="1"/>
          </p:cNvSpPr>
          <p:nvPr/>
        </p:nvSpPr>
        <p:spPr bwMode="auto">
          <a:xfrm>
            <a:off x="5918200" y="5803900"/>
            <a:ext cx="576263" cy="0"/>
          </a:xfrm>
          <a:prstGeom prst="line">
            <a:avLst/>
          </a:prstGeom>
          <a:noFill/>
          <a:ln w="25400">
            <a:solidFill>
              <a:srgbClr val="00FF00"/>
            </a:solidFill>
            <a:round/>
            <a:headEnd/>
            <a:tailEnd/>
          </a:ln>
        </p:spPr>
        <p:txBody>
          <a:bodyPr/>
          <a:lstStyle/>
          <a:p>
            <a:endParaRPr lang="es-ES"/>
          </a:p>
        </p:txBody>
      </p:sp>
      <p:pic>
        <p:nvPicPr>
          <p:cNvPr id="119838" name="Picture 896"/>
          <p:cNvPicPr>
            <a:picLocks noChangeArrowheads="1"/>
          </p:cNvPicPr>
          <p:nvPr/>
        </p:nvPicPr>
        <p:blipFill>
          <a:blip r:embed="rId3" cstate="print"/>
          <a:srcRect/>
          <a:stretch>
            <a:fillRect/>
          </a:stretch>
        </p:blipFill>
        <p:spPr bwMode="auto">
          <a:xfrm>
            <a:off x="3851275" y="3670300"/>
            <a:ext cx="1728788" cy="1198563"/>
          </a:xfrm>
          <a:prstGeom prst="rect">
            <a:avLst/>
          </a:prstGeom>
          <a:noFill/>
          <a:ln w="9525">
            <a:noFill/>
            <a:miter lim="800000"/>
            <a:headEnd/>
            <a:tailEnd/>
          </a:ln>
        </p:spPr>
      </p:pic>
      <p:sp>
        <p:nvSpPr>
          <p:cNvPr id="955291" name="Line 923"/>
          <p:cNvSpPr>
            <a:spLocks noChangeShapeType="1"/>
          </p:cNvSpPr>
          <p:nvPr/>
        </p:nvSpPr>
        <p:spPr bwMode="auto">
          <a:xfrm flipH="1">
            <a:off x="1403350" y="4510088"/>
            <a:ext cx="3048000" cy="0"/>
          </a:xfrm>
          <a:prstGeom prst="line">
            <a:avLst/>
          </a:prstGeom>
          <a:noFill/>
          <a:ln w="25400">
            <a:solidFill>
              <a:srgbClr val="FF0000"/>
            </a:solidFill>
            <a:round/>
            <a:headEnd/>
            <a:tailEnd/>
          </a:ln>
        </p:spPr>
        <p:txBody>
          <a:bodyPr/>
          <a:lstStyle/>
          <a:p>
            <a:endParaRPr lang="es-ES"/>
          </a:p>
        </p:txBody>
      </p:sp>
      <p:sp>
        <p:nvSpPr>
          <p:cNvPr id="955298" name="Line 930"/>
          <p:cNvSpPr>
            <a:spLocks noChangeShapeType="1"/>
          </p:cNvSpPr>
          <p:nvPr/>
        </p:nvSpPr>
        <p:spPr bwMode="auto">
          <a:xfrm flipV="1">
            <a:off x="1403350" y="2949575"/>
            <a:ext cx="0" cy="1560513"/>
          </a:xfrm>
          <a:prstGeom prst="line">
            <a:avLst/>
          </a:prstGeom>
          <a:noFill/>
          <a:ln w="25400">
            <a:solidFill>
              <a:srgbClr val="FF0000"/>
            </a:solidFill>
            <a:round/>
            <a:headEnd/>
            <a:tailEnd/>
          </a:ln>
        </p:spPr>
        <p:txBody>
          <a:bodyPr/>
          <a:lstStyle/>
          <a:p>
            <a:endParaRPr lang="es-ES"/>
          </a:p>
        </p:txBody>
      </p:sp>
      <p:sp>
        <p:nvSpPr>
          <p:cNvPr id="955299" name="Line 931"/>
          <p:cNvSpPr>
            <a:spLocks noChangeShapeType="1"/>
          </p:cNvSpPr>
          <p:nvPr/>
        </p:nvSpPr>
        <p:spPr bwMode="auto">
          <a:xfrm flipH="1">
            <a:off x="1403350" y="4581525"/>
            <a:ext cx="3252788" cy="0"/>
          </a:xfrm>
          <a:prstGeom prst="line">
            <a:avLst/>
          </a:prstGeom>
          <a:noFill/>
          <a:ln w="25400">
            <a:solidFill>
              <a:srgbClr val="FF0000"/>
            </a:solidFill>
            <a:round/>
            <a:headEnd/>
            <a:tailEnd/>
          </a:ln>
        </p:spPr>
        <p:txBody>
          <a:bodyPr/>
          <a:lstStyle/>
          <a:p>
            <a:endParaRPr lang="es-ES"/>
          </a:p>
        </p:txBody>
      </p:sp>
      <p:sp>
        <p:nvSpPr>
          <p:cNvPr id="955300" name="Line 932"/>
          <p:cNvSpPr>
            <a:spLocks noChangeShapeType="1"/>
          </p:cNvSpPr>
          <p:nvPr/>
        </p:nvSpPr>
        <p:spPr bwMode="auto">
          <a:xfrm flipH="1" flipV="1">
            <a:off x="1403350" y="4581525"/>
            <a:ext cx="1588" cy="1584325"/>
          </a:xfrm>
          <a:prstGeom prst="line">
            <a:avLst/>
          </a:prstGeom>
          <a:noFill/>
          <a:ln w="25400">
            <a:solidFill>
              <a:srgbClr val="FF0000"/>
            </a:solidFill>
            <a:round/>
            <a:headEnd/>
            <a:tailEnd/>
          </a:ln>
        </p:spPr>
        <p:txBody>
          <a:bodyPr/>
          <a:lstStyle/>
          <a:p>
            <a:endParaRPr lang="es-ES"/>
          </a:p>
        </p:txBody>
      </p:sp>
      <p:sp>
        <p:nvSpPr>
          <p:cNvPr id="955301" name="Line 933"/>
          <p:cNvSpPr>
            <a:spLocks noChangeShapeType="1"/>
          </p:cNvSpPr>
          <p:nvPr/>
        </p:nvSpPr>
        <p:spPr bwMode="auto">
          <a:xfrm flipH="1">
            <a:off x="4794250" y="4510088"/>
            <a:ext cx="2801938" cy="0"/>
          </a:xfrm>
          <a:prstGeom prst="line">
            <a:avLst/>
          </a:prstGeom>
          <a:noFill/>
          <a:ln w="25400">
            <a:solidFill>
              <a:srgbClr val="FF0000"/>
            </a:solidFill>
            <a:round/>
            <a:headEnd/>
            <a:tailEnd/>
          </a:ln>
        </p:spPr>
        <p:txBody>
          <a:bodyPr/>
          <a:lstStyle/>
          <a:p>
            <a:endParaRPr lang="es-ES"/>
          </a:p>
        </p:txBody>
      </p:sp>
      <p:sp>
        <p:nvSpPr>
          <p:cNvPr id="955302" name="Line 934"/>
          <p:cNvSpPr>
            <a:spLocks noChangeShapeType="1"/>
          </p:cNvSpPr>
          <p:nvPr/>
        </p:nvSpPr>
        <p:spPr bwMode="auto">
          <a:xfrm flipV="1">
            <a:off x="7596188" y="2947988"/>
            <a:ext cx="0" cy="1562100"/>
          </a:xfrm>
          <a:prstGeom prst="line">
            <a:avLst/>
          </a:prstGeom>
          <a:noFill/>
          <a:ln w="25400">
            <a:solidFill>
              <a:srgbClr val="FF0000"/>
            </a:solidFill>
            <a:round/>
            <a:headEnd/>
            <a:tailEnd/>
          </a:ln>
        </p:spPr>
        <p:txBody>
          <a:bodyPr/>
          <a:lstStyle/>
          <a:p>
            <a:endParaRPr lang="es-ES"/>
          </a:p>
        </p:txBody>
      </p:sp>
      <p:sp>
        <p:nvSpPr>
          <p:cNvPr id="955303" name="Line 935"/>
          <p:cNvSpPr>
            <a:spLocks noChangeShapeType="1"/>
          </p:cNvSpPr>
          <p:nvPr/>
        </p:nvSpPr>
        <p:spPr bwMode="auto">
          <a:xfrm flipH="1">
            <a:off x="4752975" y="4581525"/>
            <a:ext cx="3203575" cy="0"/>
          </a:xfrm>
          <a:prstGeom prst="line">
            <a:avLst/>
          </a:prstGeom>
          <a:noFill/>
          <a:ln w="25400">
            <a:solidFill>
              <a:srgbClr val="FF0000"/>
            </a:solidFill>
            <a:round/>
            <a:headEnd/>
            <a:tailEnd/>
          </a:ln>
        </p:spPr>
        <p:txBody>
          <a:bodyPr/>
          <a:lstStyle/>
          <a:p>
            <a:endParaRPr lang="es-ES"/>
          </a:p>
        </p:txBody>
      </p:sp>
      <p:sp>
        <p:nvSpPr>
          <p:cNvPr id="955304" name="Line 936"/>
          <p:cNvSpPr>
            <a:spLocks noChangeShapeType="1"/>
          </p:cNvSpPr>
          <p:nvPr/>
        </p:nvSpPr>
        <p:spPr bwMode="auto">
          <a:xfrm flipH="1" flipV="1">
            <a:off x="7956550" y="4581525"/>
            <a:ext cx="0" cy="1512888"/>
          </a:xfrm>
          <a:prstGeom prst="line">
            <a:avLst/>
          </a:prstGeom>
          <a:noFill/>
          <a:ln w="25400">
            <a:solidFill>
              <a:srgbClr val="FF0000"/>
            </a:solidFill>
            <a:round/>
            <a:headEnd/>
            <a:tailEnd/>
          </a:ln>
        </p:spPr>
        <p:txBody>
          <a:bodyPr/>
          <a:lstStyle/>
          <a:p>
            <a:endParaRPr lang="es-ES"/>
          </a:p>
        </p:txBody>
      </p:sp>
      <p:sp>
        <p:nvSpPr>
          <p:cNvPr id="955305" name="Line 937"/>
          <p:cNvSpPr>
            <a:spLocks noChangeShapeType="1"/>
          </p:cNvSpPr>
          <p:nvPr/>
        </p:nvSpPr>
        <p:spPr bwMode="auto">
          <a:xfrm flipV="1">
            <a:off x="2339975" y="2852738"/>
            <a:ext cx="1588" cy="1296987"/>
          </a:xfrm>
          <a:prstGeom prst="line">
            <a:avLst/>
          </a:prstGeom>
          <a:noFill/>
          <a:ln w="25400">
            <a:solidFill>
              <a:srgbClr val="0000FF"/>
            </a:solidFill>
            <a:round/>
            <a:headEnd/>
            <a:tailEnd/>
          </a:ln>
        </p:spPr>
        <p:txBody>
          <a:bodyPr/>
          <a:lstStyle/>
          <a:p>
            <a:endParaRPr lang="es-ES"/>
          </a:p>
        </p:txBody>
      </p:sp>
      <p:sp>
        <p:nvSpPr>
          <p:cNvPr id="955306" name="Line 938"/>
          <p:cNvSpPr>
            <a:spLocks noChangeShapeType="1"/>
          </p:cNvSpPr>
          <p:nvPr/>
        </p:nvSpPr>
        <p:spPr bwMode="auto">
          <a:xfrm flipV="1">
            <a:off x="3606800" y="2914650"/>
            <a:ext cx="1588" cy="863600"/>
          </a:xfrm>
          <a:prstGeom prst="line">
            <a:avLst/>
          </a:prstGeom>
          <a:noFill/>
          <a:ln w="25400">
            <a:solidFill>
              <a:srgbClr val="00FF00"/>
            </a:solidFill>
            <a:round/>
            <a:headEnd/>
            <a:tailEnd/>
          </a:ln>
        </p:spPr>
        <p:txBody>
          <a:bodyPr/>
          <a:lstStyle/>
          <a:p>
            <a:endParaRPr lang="es-ES"/>
          </a:p>
        </p:txBody>
      </p:sp>
      <p:sp>
        <p:nvSpPr>
          <p:cNvPr id="955307" name="Line 939"/>
          <p:cNvSpPr>
            <a:spLocks noChangeShapeType="1"/>
          </p:cNvSpPr>
          <p:nvPr/>
        </p:nvSpPr>
        <p:spPr bwMode="auto">
          <a:xfrm flipH="1" flipV="1">
            <a:off x="2339975" y="4149725"/>
            <a:ext cx="2125663" cy="0"/>
          </a:xfrm>
          <a:prstGeom prst="line">
            <a:avLst/>
          </a:prstGeom>
          <a:noFill/>
          <a:ln w="25400">
            <a:solidFill>
              <a:srgbClr val="0000FF"/>
            </a:solidFill>
            <a:round/>
            <a:headEnd/>
            <a:tailEnd/>
          </a:ln>
        </p:spPr>
        <p:txBody>
          <a:bodyPr/>
          <a:lstStyle/>
          <a:p>
            <a:endParaRPr lang="es-ES"/>
          </a:p>
        </p:txBody>
      </p:sp>
      <p:sp>
        <p:nvSpPr>
          <p:cNvPr id="955308" name="Line 940"/>
          <p:cNvSpPr>
            <a:spLocks noChangeShapeType="1"/>
          </p:cNvSpPr>
          <p:nvPr/>
        </p:nvSpPr>
        <p:spPr bwMode="auto">
          <a:xfrm flipH="1">
            <a:off x="3590925" y="3789363"/>
            <a:ext cx="898525" cy="0"/>
          </a:xfrm>
          <a:prstGeom prst="line">
            <a:avLst/>
          </a:prstGeom>
          <a:noFill/>
          <a:ln w="25400">
            <a:solidFill>
              <a:srgbClr val="00FF00"/>
            </a:solidFill>
            <a:round/>
            <a:headEnd/>
            <a:tailEnd/>
          </a:ln>
        </p:spPr>
        <p:txBody>
          <a:bodyPr/>
          <a:lstStyle/>
          <a:p>
            <a:endParaRPr lang="es-ES"/>
          </a:p>
        </p:txBody>
      </p:sp>
      <p:sp>
        <p:nvSpPr>
          <p:cNvPr id="955309" name="Line 941"/>
          <p:cNvSpPr>
            <a:spLocks noChangeShapeType="1"/>
          </p:cNvSpPr>
          <p:nvPr/>
        </p:nvSpPr>
        <p:spPr bwMode="auto">
          <a:xfrm flipH="1">
            <a:off x="2339975" y="4221163"/>
            <a:ext cx="2160588" cy="0"/>
          </a:xfrm>
          <a:prstGeom prst="line">
            <a:avLst/>
          </a:prstGeom>
          <a:noFill/>
          <a:ln w="25400">
            <a:solidFill>
              <a:srgbClr val="0000FF"/>
            </a:solidFill>
            <a:round/>
            <a:headEnd/>
            <a:tailEnd/>
          </a:ln>
        </p:spPr>
        <p:txBody>
          <a:bodyPr/>
          <a:lstStyle/>
          <a:p>
            <a:endParaRPr lang="es-ES"/>
          </a:p>
        </p:txBody>
      </p:sp>
      <p:sp>
        <p:nvSpPr>
          <p:cNvPr id="955310" name="Line 942"/>
          <p:cNvSpPr>
            <a:spLocks noChangeShapeType="1"/>
          </p:cNvSpPr>
          <p:nvPr/>
        </p:nvSpPr>
        <p:spPr bwMode="auto">
          <a:xfrm flipH="1">
            <a:off x="3706813" y="3860800"/>
            <a:ext cx="898525" cy="0"/>
          </a:xfrm>
          <a:prstGeom prst="line">
            <a:avLst/>
          </a:prstGeom>
          <a:noFill/>
          <a:ln w="25400">
            <a:solidFill>
              <a:srgbClr val="00FF00"/>
            </a:solidFill>
            <a:round/>
            <a:headEnd/>
            <a:tailEnd/>
          </a:ln>
        </p:spPr>
        <p:txBody>
          <a:bodyPr/>
          <a:lstStyle/>
          <a:p>
            <a:endParaRPr lang="es-ES"/>
          </a:p>
        </p:txBody>
      </p:sp>
      <p:sp>
        <p:nvSpPr>
          <p:cNvPr id="955311" name="Line 943"/>
          <p:cNvSpPr>
            <a:spLocks noChangeShapeType="1"/>
          </p:cNvSpPr>
          <p:nvPr/>
        </p:nvSpPr>
        <p:spPr bwMode="auto">
          <a:xfrm flipH="1" flipV="1">
            <a:off x="2339975" y="4221163"/>
            <a:ext cx="1588" cy="1712912"/>
          </a:xfrm>
          <a:prstGeom prst="line">
            <a:avLst/>
          </a:prstGeom>
          <a:noFill/>
          <a:ln w="25400">
            <a:solidFill>
              <a:srgbClr val="0000FF"/>
            </a:solidFill>
            <a:round/>
            <a:headEnd/>
            <a:tailEnd/>
          </a:ln>
        </p:spPr>
        <p:txBody>
          <a:bodyPr/>
          <a:lstStyle/>
          <a:p>
            <a:endParaRPr lang="es-ES"/>
          </a:p>
        </p:txBody>
      </p:sp>
      <p:sp>
        <p:nvSpPr>
          <p:cNvPr id="955312" name="Line 944"/>
          <p:cNvSpPr>
            <a:spLocks noChangeShapeType="1"/>
          </p:cNvSpPr>
          <p:nvPr/>
        </p:nvSpPr>
        <p:spPr bwMode="auto">
          <a:xfrm flipH="1" flipV="1">
            <a:off x="3714750" y="3890963"/>
            <a:ext cx="6350" cy="2038350"/>
          </a:xfrm>
          <a:prstGeom prst="line">
            <a:avLst/>
          </a:prstGeom>
          <a:noFill/>
          <a:ln w="25400">
            <a:solidFill>
              <a:srgbClr val="00FF00"/>
            </a:solidFill>
            <a:round/>
            <a:headEnd/>
            <a:tailEnd/>
          </a:ln>
        </p:spPr>
        <p:txBody>
          <a:bodyPr/>
          <a:lstStyle/>
          <a:p>
            <a:endParaRPr lang="es-ES"/>
          </a:p>
        </p:txBody>
      </p:sp>
      <p:sp>
        <p:nvSpPr>
          <p:cNvPr id="955313" name="Line 945"/>
          <p:cNvSpPr>
            <a:spLocks noChangeShapeType="1"/>
          </p:cNvSpPr>
          <p:nvPr/>
        </p:nvSpPr>
        <p:spPr bwMode="auto">
          <a:xfrm flipH="1">
            <a:off x="4776788" y="4149725"/>
            <a:ext cx="1882775" cy="0"/>
          </a:xfrm>
          <a:prstGeom prst="line">
            <a:avLst/>
          </a:prstGeom>
          <a:noFill/>
          <a:ln w="25400">
            <a:solidFill>
              <a:srgbClr val="0000FF"/>
            </a:solidFill>
            <a:round/>
            <a:headEnd/>
            <a:tailEnd/>
          </a:ln>
        </p:spPr>
        <p:txBody>
          <a:bodyPr/>
          <a:lstStyle/>
          <a:p>
            <a:endParaRPr lang="es-ES"/>
          </a:p>
        </p:txBody>
      </p:sp>
      <p:sp>
        <p:nvSpPr>
          <p:cNvPr id="955314" name="Line 946"/>
          <p:cNvSpPr>
            <a:spLocks noChangeShapeType="1"/>
          </p:cNvSpPr>
          <p:nvPr/>
        </p:nvSpPr>
        <p:spPr bwMode="auto">
          <a:xfrm flipH="1">
            <a:off x="4749800" y="3789363"/>
            <a:ext cx="898525" cy="0"/>
          </a:xfrm>
          <a:prstGeom prst="line">
            <a:avLst/>
          </a:prstGeom>
          <a:noFill/>
          <a:ln w="25400">
            <a:solidFill>
              <a:srgbClr val="00FF00"/>
            </a:solidFill>
            <a:round/>
            <a:headEnd/>
            <a:tailEnd/>
          </a:ln>
        </p:spPr>
        <p:txBody>
          <a:bodyPr/>
          <a:lstStyle/>
          <a:p>
            <a:endParaRPr lang="es-ES"/>
          </a:p>
        </p:txBody>
      </p:sp>
      <p:sp>
        <p:nvSpPr>
          <p:cNvPr id="955315" name="Line 947"/>
          <p:cNvSpPr>
            <a:spLocks noChangeShapeType="1"/>
          </p:cNvSpPr>
          <p:nvPr/>
        </p:nvSpPr>
        <p:spPr bwMode="auto">
          <a:xfrm flipV="1">
            <a:off x="6659563" y="2852738"/>
            <a:ext cx="0" cy="1296987"/>
          </a:xfrm>
          <a:prstGeom prst="line">
            <a:avLst/>
          </a:prstGeom>
          <a:noFill/>
          <a:ln w="25400">
            <a:solidFill>
              <a:srgbClr val="0000FF"/>
            </a:solidFill>
            <a:round/>
            <a:headEnd/>
            <a:tailEnd/>
          </a:ln>
        </p:spPr>
        <p:txBody>
          <a:bodyPr/>
          <a:lstStyle/>
          <a:p>
            <a:endParaRPr lang="es-ES"/>
          </a:p>
        </p:txBody>
      </p:sp>
      <p:sp>
        <p:nvSpPr>
          <p:cNvPr id="955316" name="Line 948"/>
          <p:cNvSpPr>
            <a:spLocks noChangeShapeType="1"/>
          </p:cNvSpPr>
          <p:nvPr/>
        </p:nvSpPr>
        <p:spPr bwMode="auto">
          <a:xfrm flipV="1">
            <a:off x="5643563" y="2925763"/>
            <a:ext cx="0" cy="863600"/>
          </a:xfrm>
          <a:prstGeom prst="line">
            <a:avLst/>
          </a:prstGeom>
          <a:noFill/>
          <a:ln w="25400">
            <a:solidFill>
              <a:srgbClr val="00FF00"/>
            </a:solidFill>
            <a:round/>
            <a:headEnd/>
            <a:tailEnd/>
          </a:ln>
        </p:spPr>
        <p:txBody>
          <a:bodyPr/>
          <a:lstStyle/>
          <a:p>
            <a:endParaRPr lang="es-ES"/>
          </a:p>
        </p:txBody>
      </p:sp>
      <p:sp>
        <p:nvSpPr>
          <p:cNvPr id="955317" name="Line 949"/>
          <p:cNvSpPr>
            <a:spLocks noChangeShapeType="1"/>
          </p:cNvSpPr>
          <p:nvPr/>
        </p:nvSpPr>
        <p:spPr bwMode="auto">
          <a:xfrm flipH="1">
            <a:off x="4770438" y="4221163"/>
            <a:ext cx="2106612" cy="0"/>
          </a:xfrm>
          <a:prstGeom prst="line">
            <a:avLst/>
          </a:prstGeom>
          <a:noFill/>
          <a:ln w="25400">
            <a:solidFill>
              <a:srgbClr val="0000FF"/>
            </a:solidFill>
            <a:round/>
            <a:headEnd/>
            <a:tailEnd/>
          </a:ln>
        </p:spPr>
        <p:txBody>
          <a:bodyPr/>
          <a:lstStyle/>
          <a:p>
            <a:endParaRPr lang="es-ES"/>
          </a:p>
        </p:txBody>
      </p:sp>
      <p:sp>
        <p:nvSpPr>
          <p:cNvPr id="955318" name="Line 950"/>
          <p:cNvSpPr>
            <a:spLocks noChangeShapeType="1"/>
          </p:cNvSpPr>
          <p:nvPr/>
        </p:nvSpPr>
        <p:spPr bwMode="auto">
          <a:xfrm flipH="1">
            <a:off x="4791075" y="3860800"/>
            <a:ext cx="898525" cy="0"/>
          </a:xfrm>
          <a:prstGeom prst="line">
            <a:avLst/>
          </a:prstGeom>
          <a:noFill/>
          <a:ln w="25400">
            <a:solidFill>
              <a:srgbClr val="00FF00"/>
            </a:solidFill>
            <a:round/>
            <a:headEnd/>
            <a:tailEnd/>
          </a:ln>
        </p:spPr>
        <p:txBody>
          <a:bodyPr/>
          <a:lstStyle/>
          <a:p>
            <a:endParaRPr lang="es-ES"/>
          </a:p>
        </p:txBody>
      </p:sp>
      <p:sp>
        <p:nvSpPr>
          <p:cNvPr id="955319" name="Line 951"/>
          <p:cNvSpPr>
            <a:spLocks noChangeShapeType="1"/>
          </p:cNvSpPr>
          <p:nvPr/>
        </p:nvSpPr>
        <p:spPr bwMode="auto">
          <a:xfrm flipH="1" flipV="1">
            <a:off x="6877050" y="4221163"/>
            <a:ext cx="0" cy="1716087"/>
          </a:xfrm>
          <a:prstGeom prst="line">
            <a:avLst/>
          </a:prstGeom>
          <a:noFill/>
          <a:ln w="25400">
            <a:solidFill>
              <a:srgbClr val="0000FF"/>
            </a:solidFill>
            <a:round/>
            <a:headEnd/>
            <a:tailEnd/>
          </a:ln>
        </p:spPr>
        <p:txBody>
          <a:bodyPr/>
          <a:lstStyle/>
          <a:p>
            <a:endParaRPr lang="es-ES"/>
          </a:p>
        </p:txBody>
      </p:sp>
      <p:sp>
        <p:nvSpPr>
          <p:cNvPr id="955320" name="Line 952"/>
          <p:cNvSpPr>
            <a:spLocks noChangeShapeType="1"/>
          </p:cNvSpPr>
          <p:nvPr/>
        </p:nvSpPr>
        <p:spPr bwMode="auto">
          <a:xfrm flipH="1" flipV="1">
            <a:off x="5683250" y="3889375"/>
            <a:ext cx="1588" cy="2033588"/>
          </a:xfrm>
          <a:prstGeom prst="line">
            <a:avLst/>
          </a:prstGeom>
          <a:noFill/>
          <a:ln w="25400">
            <a:solidFill>
              <a:srgbClr val="00FF00"/>
            </a:solidFill>
            <a:round/>
            <a:headEnd/>
            <a:tailEnd/>
          </a:ln>
        </p:spPr>
        <p:txBody>
          <a:bodyPr/>
          <a:lstStyle/>
          <a:p>
            <a:endParaRPr lang="es-ES"/>
          </a:p>
        </p:txBody>
      </p:sp>
      <p:pic>
        <p:nvPicPr>
          <p:cNvPr id="954506" name="Picture 138"/>
          <p:cNvPicPr>
            <a:picLocks noChangeArrowheads="1"/>
          </p:cNvPicPr>
          <p:nvPr/>
        </p:nvPicPr>
        <p:blipFill>
          <a:blip r:embed="rId4" cstate="print"/>
          <a:srcRect/>
          <a:stretch>
            <a:fillRect/>
          </a:stretch>
        </p:blipFill>
        <p:spPr bwMode="auto">
          <a:xfrm>
            <a:off x="3248025" y="2636838"/>
            <a:ext cx="819150" cy="287337"/>
          </a:xfrm>
          <a:prstGeom prst="rect">
            <a:avLst/>
          </a:prstGeom>
          <a:noFill/>
          <a:ln w="12700">
            <a:noFill/>
            <a:miter lim="800000"/>
            <a:headEnd/>
            <a:tailEnd/>
          </a:ln>
        </p:spPr>
      </p:pic>
      <p:pic>
        <p:nvPicPr>
          <p:cNvPr id="955085" name="Picture 717"/>
          <p:cNvPicPr>
            <a:picLocks noChangeArrowheads="1"/>
          </p:cNvPicPr>
          <p:nvPr/>
        </p:nvPicPr>
        <p:blipFill>
          <a:blip r:embed="rId4" cstate="print"/>
          <a:srcRect/>
          <a:stretch>
            <a:fillRect/>
          </a:stretch>
        </p:blipFill>
        <p:spPr bwMode="auto">
          <a:xfrm>
            <a:off x="5337175" y="2636838"/>
            <a:ext cx="819150" cy="287337"/>
          </a:xfrm>
          <a:prstGeom prst="rect">
            <a:avLst/>
          </a:prstGeom>
          <a:noFill/>
          <a:ln w="12700">
            <a:noFill/>
            <a:miter lim="800000"/>
            <a:headEnd/>
            <a:tailEnd/>
          </a:ln>
        </p:spPr>
      </p:pic>
      <p:pic>
        <p:nvPicPr>
          <p:cNvPr id="954731" name="Picture 363"/>
          <p:cNvPicPr>
            <a:picLocks noChangeArrowheads="1"/>
          </p:cNvPicPr>
          <p:nvPr/>
        </p:nvPicPr>
        <p:blipFill>
          <a:blip r:embed="rId4" cstate="print"/>
          <a:srcRect/>
          <a:stretch>
            <a:fillRect/>
          </a:stretch>
        </p:blipFill>
        <p:spPr bwMode="auto">
          <a:xfrm>
            <a:off x="3248025" y="5662613"/>
            <a:ext cx="819150" cy="287337"/>
          </a:xfrm>
          <a:prstGeom prst="rect">
            <a:avLst/>
          </a:prstGeom>
          <a:noFill/>
          <a:ln w="12700">
            <a:noFill/>
            <a:miter lim="800000"/>
            <a:headEnd/>
            <a:tailEnd/>
          </a:ln>
        </p:spPr>
      </p:pic>
      <p:pic>
        <p:nvPicPr>
          <p:cNvPr id="955263" name="Picture 895"/>
          <p:cNvPicPr>
            <a:picLocks noChangeArrowheads="1"/>
          </p:cNvPicPr>
          <p:nvPr/>
        </p:nvPicPr>
        <p:blipFill>
          <a:blip r:embed="rId4" cstate="print"/>
          <a:srcRect/>
          <a:stretch>
            <a:fillRect/>
          </a:stretch>
        </p:blipFill>
        <p:spPr bwMode="auto">
          <a:xfrm>
            <a:off x="5387975" y="5734050"/>
            <a:ext cx="819150" cy="287338"/>
          </a:xfrm>
          <a:prstGeom prst="rect">
            <a:avLst/>
          </a:prstGeom>
          <a:noFill/>
          <a:ln w="12700">
            <a:noFill/>
            <a:miter lim="800000"/>
            <a:headEnd/>
            <a:tailEnd/>
          </a:ln>
        </p:spPr>
      </p:pic>
      <p:sp>
        <p:nvSpPr>
          <p:cNvPr id="955325" name="Text Box 957"/>
          <p:cNvSpPr txBox="1">
            <a:spLocks noChangeArrowheads="1"/>
          </p:cNvSpPr>
          <p:nvPr/>
        </p:nvSpPr>
        <p:spPr bwMode="auto">
          <a:xfrm>
            <a:off x="676275" y="1030288"/>
            <a:ext cx="727075" cy="457200"/>
          </a:xfrm>
          <a:prstGeom prst="rect">
            <a:avLst/>
          </a:prstGeom>
          <a:noFill/>
          <a:ln w="25400">
            <a:noFill/>
            <a:miter lim="800000"/>
            <a:headEnd/>
            <a:tailEnd/>
          </a:ln>
        </p:spPr>
        <p:txBody>
          <a:bodyPr wrap="none">
            <a:spAutoFit/>
          </a:bodyPr>
          <a:lstStyle/>
          <a:p>
            <a:pPr algn="ctr"/>
            <a:r>
              <a:rPr lang="es-ES" sz="1200" b="1"/>
              <a:t>LAN</a:t>
            </a:r>
          </a:p>
          <a:p>
            <a:pPr algn="ctr"/>
            <a:r>
              <a:rPr lang="es-ES" sz="1200" b="1"/>
              <a:t>gestión</a:t>
            </a:r>
          </a:p>
        </p:txBody>
      </p:sp>
      <p:sp>
        <p:nvSpPr>
          <p:cNvPr id="955326" name="Text Box 958"/>
          <p:cNvSpPr txBox="1">
            <a:spLocks noChangeArrowheads="1"/>
          </p:cNvSpPr>
          <p:nvPr/>
        </p:nvSpPr>
        <p:spPr bwMode="auto">
          <a:xfrm>
            <a:off x="1497013" y="1030288"/>
            <a:ext cx="844550" cy="457200"/>
          </a:xfrm>
          <a:prstGeom prst="rect">
            <a:avLst/>
          </a:prstGeom>
          <a:noFill/>
          <a:ln w="25400">
            <a:noFill/>
            <a:miter lim="800000"/>
            <a:headEnd/>
            <a:tailEnd/>
          </a:ln>
        </p:spPr>
        <p:txBody>
          <a:bodyPr wrap="none">
            <a:spAutoFit/>
          </a:bodyPr>
          <a:lstStyle/>
          <a:p>
            <a:pPr algn="ctr"/>
            <a:r>
              <a:rPr lang="es-ES" sz="1200" b="1"/>
              <a:t>LAN</a:t>
            </a:r>
          </a:p>
          <a:p>
            <a:pPr algn="ctr"/>
            <a:r>
              <a:rPr lang="es-ES" sz="1200" b="1"/>
              <a:t>docencia</a:t>
            </a:r>
          </a:p>
        </p:txBody>
      </p:sp>
      <p:sp>
        <p:nvSpPr>
          <p:cNvPr id="955327" name="Text Box 959"/>
          <p:cNvSpPr txBox="1">
            <a:spLocks noChangeArrowheads="1"/>
          </p:cNvSpPr>
          <p:nvPr/>
        </p:nvSpPr>
        <p:spPr bwMode="auto">
          <a:xfrm>
            <a:off x="2495550" y="1030288"/>
            <a:ext cx="1158875" cy="457200"/>
          </a:xfrm>
          <a:prstGeom prst="rect">
            <a:avLst/>
          </a:prstGeom>
          <a:noFill/>
          <a:ln w="25400">
            <a:noFill/>
            <a:miter lim="800000"/>
            <a:headEnd/>
            <a:tailEnd/>
          </a:ln>
        </p:spPr>
        <p:txBody>
          <a:bodyPr wrap="none">
            <a:spAutoFit/>
          </a:bodyPr>
          <a:lstStyle/>
          <a:p>
            <a:pPr algn="ctr"/>
            <a:r>
              <a:rPr lang="es-ES" sz="1200" b="1"/>
              <a:t>LAN</a:t>
            </a:r>
          </a:p>
          <a:p>
            <a:pPr algn="ctr"/>
            <a:r>
              <a:rPr lang="es-ES" sz="1200" b="1"/>
              <a:t>investigación</a:t>
            </a:r>
          </a:p>
        </p:txBody>
      </p:sp>
      <p:sp>
        <p:nvSpPr>
          <p:cNvPr id="955330" name="Line 962"/>
          <p:cNvSpPr>
            <a:spLocks noChangeShapeType="1"/>
          </p:cNvSpPr>
          <p:nvPr/>
        </p:nvSpPr>
        <p:spPr bwMode="auto">
          <a:xfrm>
            <a:off x="1042988" y="1487488"/>
            <a:ext cx="0" cy="573087"/>
          </a:xfrm>
          <a:prstGeom prst="line">
            <a:avLst/>
          </a:prstGeom>
          <a:noFill/>
          <a:ln w="25400">
            <a:solidFill>
              <a:srgbClr val="FF0000"/>
            </a:solidFill>
            <a:round/>
            <a:headEnd/>
            <a:tailEnd type="triangle" w="med" len="med"/>
          </a:ln>
        </p:spPr>
        <p:txBody>
          <a:bodyPr/>
          <a:lstStyle/>
          <a:p>
            <a:endParaRPr lang="es-ES"/>
          </a:p>
        </p:txBody>
      </p:sp>
      <p:sp>
        <p:nvSpPr>
          <p:cNvPr id="955332" name="Line 964"/>
          <p:cNvSpPr>
            <a:spLocks noChangeShapeType="1"/>
          </p:cNvSpPr>
          <p:nvPr/>
        </p:nvSpPr>
        <p:spPr bwMode="auto">
          <a:xfrm>
            <a:off x="1835150" y="1487488"/>
            <a:ext cx="0" cy="573087"/>
          </a:xfrm>
          <a:prstGeom prst="line">
            <a:avLst/>
          </a:prstGeom>
          <a:noFill/>
          <a:ln w="25400">
            <a:solidFill>
              <a:schemeClr val="accent2"/>
            </a:solidFill>
            <a:round/>
            <a:headEnd/>
            <a:tailEnd type="triangle" w="med" len="med"/>
          </a:ln>
        </p:spPr>
        <p:txBody>
          <a:bodyPr/>
          <a:lstStyle/>
          <a:p>
            <a:endParaRPr lang="es-ES"/>
          </a:p>
        </p:txBody>
      </p:sp>
      <p:sp>
        <p:nvSpPr>
          <p:cNvPr id="955334" name="Line 966"/>
          <p:cNvSpPr>
            <a:spLocks noChangeShapeType="1"/>
          </p:cNvSpPr>
          <p:nvPr/>
        </p:nvSpPr>
        <p:spPr bwMode="auto">
          <a:xfrm>
            <a:off x="3059113" y="1487488"/>
            <a:ext cx="0" cy="501650"/>
          </a:xfrm>
          <a:prstGeom prst="line">
            <a:avLst/>
          </a:prstGeom>
          <a:noFill/>
          <a:ln w="25400">
            <a:solidFill>
              <a:srgbClr val="00FF00"/>
            </a:solidFill>
            <a:round/>
            <a:headEnd/>
            <a:tailEnd type="triangle" w="med" len="med"/>
          </a:ln>
        </p:spPr>
        <p:txBody>
          <a:bodyPr/>
          <a:lstStyle/>
          <a:p>
            <a:endParaRPr lang="es-ES"/>
          </a:p>
        </p:txBody>
      </p:sp>
      <p:sp>
        <p:nvSpPr>
          <p:cNvPr id="119873" name="Text Box 967"/>
          <p:cNvSpPr txBox="1">
            <a:spLocks noChangeArrowheads="1"/>
          </p:cNvSpPr>
          <p:nvPr/>
        </p:nvSpPr>
        <p:spPr bwMode="auto">
          <a:xfrm>
            <a:off x="4211638" y="4845050"/>
            <a:ext cx="1004887" cy="457200"/>
          </a:xfrm>
          <a:prstGeom prst="rect">
            <a:avLst/>
          </a:prstGeom>
          <a:noFill/>
          <a:ln w="25400">
            <a:noFill/>
            <a:miter lim="800000"/>
            <a:headEnd/>
            <a:tailEnd/>
          </a:ln>
        </p:spPr>
        <p:txBody>
          <a:bodyPr wrap="none">
            <a:spAutoFit/>
          </a:bodyPr>
          <a:lstStyle/>
          <a:p>
            <a:pPr algn="ctr"/>
            <a:r>
              <a:rPr lang="es-ES" sz="1200" b="1"/>
              <a:t>Servicio de</a:t>
            </a:r>
          </a:p>
          <a:p>
            <a:pPr algn="ctr"/>
            <a:r>
              <a:rPr lang="es-ES" sz="1200" b="1"/>
              <a:t>Informática</a:t>
            </a:r>
          </a:p>
        </p:txBody>
      </p:sp>
      <p:sp>
        <p:nvSpPr>
          <p:cNvPr id="955344" name="Text Box 976"/>
          <p:cNvSpPr txBox="1">
            <a:spLocks noChangeArrowheads="1"/>
          </p:cNvSpPr>
          <p:nvPr/>
        </p:nvSpPr>
        <p:spPr bwMode="auto">
          <a:xfrm>
            <a:off x="4355976" y="1927865"/>
            <a:ext cx="679993" cy="276999"/>
          </a:xfrm>
          <a:prstGeom prst="rect">
            <a:avLst/>
          </a:prstGeom>
          <a:noFill/>
          <a:ln w="25400">
            <a:noFill/>
            <a:miter lim="800000"/>
            <a:headEnd/>
            <a:tailEnd/>
          </a:ln>
        </p:spPr>
        <p:txBody>
          <a:bodyPr wrap="none">
            <a:spAutoFit/>
          </a:bodyPr>
          <a:lstStyle/>
          <a:p>
            <a:pPr algn="ctr"/>
            <a:r>
              <a:rPr lang="es-ES" sz="1200" b="1" dirty="0" err="1" smtClean="0"/>
              <a:t>Router</a:t>
            </a:r>
            <a:endParaRPr lang="es-ES" sz="1200" b="1" dirty="0"/>
          </a:p>
        </p:txBody>
      </p:sp>
      <p:sp>
        <p:nvSpPr>
          <p:cNvPr id="955345" name="Line 977"/>
          <p:cNvSpPr>
            <a:spLocks noChangeShapeType="1"/>
          </p:cNvSpPr>
          <p:nvPr/>
        </p:nvSpPr>
        <p:spPr bwMode="auto">
          <a:xfrm>
            <a:off x="4715892" y="2204864"/>
            <a:ext cx="124" cy="503610"/>
          </a:xfrm>
          <a:prstGeom prst="line">
            <a:avLst/>
          </a:prstGeom>
          <a:noFill/>
          <a:ln w="19050">
            <a:solidFill>
              <a:schemeClr val="tx1"/>
            </a:solidFill>
            <a:round/>
            <a:headEnd/>
            <a:tailEnd type="triangle" w="med" len="med"/>
          </a:ln>
        </p:spPr>
        <p:txBody>
          <a:bodyPr/>
          <a:lstStyle/>
          <a:p>
            <a:endParaRPr lang="es-ES"/>
          </a:p>
        </p:txBody>
      </p:sp>
      <p:grpSp>
        <p:nvGrpSpPr>
          <p:cNvPr id="955256" name="Group 153"/>
          <p:cNvGrpSpPr>
            <a:grpSpLocks/>
          </p:cNvGrpSpPr>
          <p:nvPr/>
        </p:nvGrpSpPr>
        <p:grpSpPr bwMode="auto">
          <a:xfrm>
            <a:off x="827088" y="2201863"/>
            <a:ext cx="419100" cy="433387"/>
            <a:chOff x="4320" y="1229"/>
            <a:chExt cx="604" cy="624"/>
          </a:xfrm>
        </p:grpSpPr>
        <p:sp>
          <p:nvSpPr>
            <p:cNvPr id="120104" name="AutoShape 140"/>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0105" name="Freeform 14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0106" name="Freeform 14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0107" name="Freeform 144"/>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108" name="Freeform 145"/>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0109" name="Rectangle 146"/>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0110" name="Rectangle 147"/>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0111" name="Rectangle 148"/>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112" name="Line 149"/>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113" name="Freeform 150"/>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114" name="Freeform 151"/>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0115" name="Rectangle 152"/>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955257" name="Group 167"/>
          <p:cNvGrpSpPr>
            <a:grpSpLocks/>
          </p:cNvGrpSpPr>
          <p:nvPr/>
        </p:nvGrpSpPr>
        <p:grpSpPr bwMode="auto">
          <a:xfrm>
            <a:off x="2843213" y="2201863"/>
            <a:ext cx="419100" cy="433387"/>
            <a:chOff x="4320" y="1229"/>
            <a:chExt cx="604" cy="624"/>
          </a:xfrm>
        </p:grpSpPr>
        <p:sp>
          <p:nvSpPr>
            <p:cNvPr id="120092" name="AutoShape 168"/>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0093" name="Freeform 169"/>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0094" name="Freeform 170"/>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0095" name="Freeform 171"/>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096" name="Freeform 172"/>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0097" name="Rectangle 173"/>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0098" name="Rectangle 174"/>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0099" name="Rectangle 175"/>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100" name="Line 176"/>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101" name="Freeform 177"/>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102" name="Freeform 178"/>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0103" name="Rectangle 179"/>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955258" name="Group 154"/>
          <p:cNvGrpSpPr>
            <a:grpSpLocks/>
          </p:cNvGrpSpPr>
          <p:nvPr/>
        </p:nvGrpSpPr>
        <p:grpSpPr bwMode="auto">
          <a:xfrm>
            <a:off x="1619250" y="2203450"/>
            <a:ext cx="419100" cy="433388"/>
            <a:chOff x="4320" y="1229"/>
            <a:chExt cx="604" cy="624"/>
          </a:xfrm>
        </p:grpSpPr>
        <p:sp>
          <p:nvSpPr>
            <p:cNvPr id="120080" name="AutoShape 155"/>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0081" name="Freeform 15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0082" name="Freeform 15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0083" name="Freeform 158"/>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084" name="Freeform 159"/>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0085" name="Rectangle 160"/>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0086" name="Rectangle 161"/>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0087" name="Rectangle 162"/>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088" name="Line 163"/>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089" name="Freeform 164"/>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090" name="Freeform 165"/>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0091" name="Rectangle 166"/>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955259" name="Group 318"/>
          <p:cNvGrpSpPr>
            <a:grpSpLocks/>
          </p:cNvGrpSpPr>
          <p:nvPr/>
        </p:nvGrpSpPr>
        <p:grpSpPr bwMode="auto">
          <a:xfrm>
            <a:off x="827088" y="5297488"/>
            <a:ext cx="419100" cy="433387"/>
            <a:chOff x="4320" y="1229"/>
            <a:chExt cx="604" cy="624"/>
          </a:xfrm>
        </p:grpSpPr>
        <p:sp>
          <p:nvSpPr>
            <p:cNvPr id="120068" name="AutoShape 319"/>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0069" name="Freeform 320"/>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0070" name="Freeform 321"/>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0071" name="Freeform 322"/>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072" name="Freeform 323"/>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0073" name="Rectangle 324"/>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0074" name="Rectangle 325"/>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0075" name="Rectangle 326"/>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076" name="Line 327"/>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077" name="Freeform 328"/>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078" name="Freeform 329"/>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0079" name="Rectangle 330"/>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955260" name="Group 331"/>
          <p:cNvGrpSpPr>
            <a:grpSpLocks/>
          </p:cNvGrpSpPr>
          <p:nvPr/>
        </p:nvGrpSpPr>
        <p:grpSpPr bwMode="auto">
          <a:xfrm>
            <a:off x="2843213" y="5297488"/>
            <a:ext cx="419100" cy="433387"/>
            <a:chOff x="4320" y="1229"/>
            <a:chExt cx="604" cy="624"/>
          </a:xfrm>
        </p:grpSpPr>
        <p:sp>
          <p:nvSpPr>
            <p:cNvPr id="120056" name="AutoShape 332"/>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0057" name="Freeform 33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0058" name="Freeform 33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0059" name="Freeform 335"/>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060" name="Freeform 336"/>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0061" name="Rectangle 337"/>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0062" name="Rectangle 338"/>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0063" name="Rectangle 339"/>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064" name="Line 340"/>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065" name="Freeform 341"/>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066" name="Freeform 342"/>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0067" name="Rectangle 343"/>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955261" name="Group 350"/>
          <p:cNvGrpSpPr>
            <a:grpSpLocks/>
          </p:cNvGrpSpPr>
          <p:nvPr/>
        </p:nvGrpSpPr>
        <p:grpSpPr bwMode="auto">
          <a:xfrm>
            <a:off x="1619250" y="5299075"/>
            <a:ext cx="419100" cy="433388"/>
            <a:chOff x="4320" y="1229"/>
            <a:chExt cx="604" cy="624"/>
          </a:xfrm>
        </p:grpSpPr>
        <p:sp>
          <p:nvSpPr>
            <p:cNvPr id="120044" name="AutoShape 351"/>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0045" name="Freeform 35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0046" name="Freeform 35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0047" name="Freeform 354"/>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048" name="Freeform 355"/>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0049" name="Rectangle 356"/>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0050" name="Rectangle 357"/>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0051" name="Rectangle 358"/>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052" name="Line 359"/>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053" name="Freeform 360"/>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054" name="Freeform 361"/>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0055" name="Rectangle 362"/>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955262" name="Group 672"/>
          <p:cNvGrpSpPr>
            <a:grpSpLocks/>
          </p:cNvGrpSpPr>
          <p:nvPr/>
        </p:nvGrpSpPr>
        <p:grpSpPr bwMode="auto">
          <a:xfrm>
            <a:off x="8113713" y="2201863"/>
            <a:ext cx="419100" cy="433387"/>
            <a:chOff x="4320" y="1229"/>
            <a:chExt cx="604" cy="624"/>
          </a:xfrm>
        </p:grpSpPr>
        <p:sp>
          <p:nvSpPr>
            <p:cNvPr id="120032" name="AutoShape 673"/>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0033" name="Freeform 67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0034" name="Freeform 675"/>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0035" name="Freeform 676"/>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036" name="Freeform 677"/>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0037" name="Rectangle 678"/>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0038" name="Rectangle 679"/>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0039" name="Rectangle 680"/>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040" name="Line 681"/>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041" name="Freeform 682"/>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042" name="Freeform 683"/>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0043" name="Rectangle 684"/>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19488" name="Group 685"/>
          <p:cNvGrpSpPr>
            <a:grpSpLocks/>
          </p:cNvGrpSpPr>
          <p:nvPr/>
        </p:nvGrpSpPr>
        <p:grpSpPr bwMode="auto">
          <a:xfrm>
            <a:off x="6227763" y="2201863"/>
            <a:ext cx="419100" cy="433387"/>
            <a:chOff x="4320" y="1229"/>
            <a:chExt cx="604" cy="624"/>
          </a:xfrm>
        </p:grpSpPr>
        <p:sp>
          <p:nvSpPr>
            <p:cNvPr id="120020" name="AutoShape 686"/>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0021" name="Freeform 68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0022" name="Freeform 688"/>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0023" name="Freeform 689"/>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024" name="Freeform 690"/>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0025" name="Rectangle 691"/>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0026" name="Rectangle 692"/>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0027" name="Rectangle 693"/>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028" name="Line 694"/>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029" name="Freeform 695"/>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030" name="Freeform 696"/>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0031" name="Rectangle 697"/>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19489" name="Group 704"/>
          <p:cNvGrpSpPr>
            <a:grpSpLocks/>
          </p:cNvGrpSpPr>
          <p:nvPr/>
        </p:nvGrpSpPr>
        <p:grpSpPr bwMode="auto">
          <a:xfrm>
            <a:off x="7392988" y="2203450"/>
            <a:ext cx="419100" cy="433388"/>
            <a:chOff x="4320" y="1229"/>
            <a:chExt cx="604" cy="624"/>
          </a:xfrm>
        </p:grpSpPr>
        <p:sp>
          <p:nvSpPr>
            <p:cNvPr id="120008" name="AutoShape 705"/>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0009" name="Freeform 70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0010" name="Freeform 70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0011" name="Freeform 708"/>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012" name="Freeform 709"/>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0013" name="Rectangle 710"/>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0014" name="Rectangle 711"/>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0015" name="Rectangle 712"/>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016" name="Line 713"/>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017" name="Freeform 714"/>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018" name="Freeform 715"/>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0019" name="Rectangle 716"/>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19503" name="Group 850"/>
          <p:cNvGrpSpPr>
            <a:grpSpLocks/>
          </p:cNvGrpSpPr>
          <p:nvPr/>
        </p:nvGrpSpPr>
        <p:grpSpPr bwMode="auto">
          <a:xfrm>
            <a:off x="8164513" y="5297488"/>
            <a:ext cx="419100" cy="433387"/>
            <a:chOff x="4320" y="1229"/>
            <a:chExt cx="604" cy="624"/>
          </a:xfrm>
        </p:grpSpPr>
        <p:sp>
          <p:nvSpPr>
            <p:cNvPr id="119996" name="AutoShape 851"/>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9997" name="Freeform 85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9998" name="Freeform 85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19999" name="Freeform 854"/>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0000" name="Freeform 855"/>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0001" name="Rectangle 856"/>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0002" name="Rectangle 857"/>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0003" name="Rectangle 858"/>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0004" name="Line 859"/>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0005" name="Freeform 860"/>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0006" name="Freeform 861"/>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0007" name="Rectangle 862"/>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19506" name="Group 863"/>
          <p:cNvGrpSpPr>
            <a:grpSpLocks/>
          </p:cNvGrpSpPr>
          <p:nvPr/>
        </p:nvGrpSpPr>
        <p:grpSpPr bwMode="auto">
          <a:xfrm>
            <a:off x="6278563" y="5297488"/>
            <a:ext cx="419100" cy="433387"/>
            <a:chOff x="4320" y="1229"/>
            <a:chExt cx="604" cy="624"/>
          </a:xfrm>
        </p:grpSpPr>
        <p:sp>
          <p:nvSpPr>
            <p:cNvPr id="119984" name="AutoShape 864"/>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9985" name="Freeform 865"/>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9986" name="Freeform 86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19987" name="Freeform 867"/>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9988" name="Freeform 868"/>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19989" name="Rectangle 869"/>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19990" name="Rectangle 870"/>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19991" name="Rectangle 871"/>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9992" name="Line 872"/>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9993" name="Freeform 873"/>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9994" name="Freeform 874"/>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19995" name="Rectangle 875"/>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19507" name="Group 882"/>
          <p:cNvGrpSpPr>
            <a:grpSpLocks/>
          </p:cNvGrpSpPr>
          <p:nvPr/>
        </p:nvGrpSpPr>
        <p:grpSpPr bwMode="auto">
          <a:xfrm>
            <a:off x="7443788" y="5299075"/>
            <a:ext cx="419100" cy="433388"/>
            <a:chOff x="4320" y="1229"/>
            <a:chExt cx="604" cy="624"/>
          </a:xfrm>
        </p:grpSpPr>
        <p:sp>
          <p:nvSpPr>
            <p:cNvPr id="119972" name="AutoShape 883"/>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19973" name="Freeform 88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19974" name="Freeform 885"/>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19975" name="Freeform 886"/>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19976" name="Freeform 887"/>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19977" name="Rectangle 888"/>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19978" name="Rectangle 889"/>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19979" name="Rectangle 890"/>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9980" name="Line 891"/>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9981" name="Freeform 892"/>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9982" name="Freeform 893"/>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19983" name="Rectangle 894"/>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sp>
        <p:nvSpPr>
          <p:cNvPr id="119888" name="Rectangle 978"/>
          <p:cNvSpPr>
            <a:spLocks noChangeArrowheads="1"/>
          </p:cNvSpPr>
          <p:nvPr/>
        </p:nvSpPr>
        <p:spPr bwMode="auto">
          <a:xfrm>
            <a:off x="542925" y="260350"/>
            <a:ext cx="8205788" cy="709613"/>
          </a:xfrm>
          <a:prstGeom prst="rect">
            <a:avLst/>
          </a:prstGeom>
          <a:noFill/>
          <a:ln w="9525">
            <a:noFill/>
            <a:miter lim="800000"/>
            <a:headEnd/>
            <a:tailEnd/>
          </a:ln>
        </p:spPr>
        <p:txBody>
          <a:bodyPr anchor="ctr"/>
          <a:lstStyle/>
          <a:p>
            <a:pPr algn="ctr"/>
            <a:r>
              <a:rPr lang="es-ES" sz="3600">
                <a:solidFill>
                  <a:schemeClr val="tx2"/>
                </a:solidFill>
              </a:rPr>
              <a:t>Red de campus con tres LANs</a:t>
            </a:r>
          </a:p>
        </p:txBody>
      </p:sp>
      <p:pic>
        <p:nvPicPr>
          <p:cNvPr id="955347" name="Picture 979"/>
          <p:cNvPicPr>
            <a:picLocks noChangeArrowheads="1"/>
          </p:cNvPicPr>
          <p:nvPr/>
        </p:nvPicPr>
        <p:blipFill>
          <a:blip r:embed="rId4" cstate="print"/>
          <a:srcRect/>
          <a:stretch>
            <a:fillRect/>
          </a:stretch>
        </p:blipFill>
        <p:spPr bwMode="auto">
          <a:xfrm>
            <a:off x="6489700" y="2636838"/>
            <a:ext cx="819150" cy="287337"/>
          </a:xfrm>
          <a:prstGeom prst="rect">
            <a:avLst/>
          </a:prstGeom>
          <a:noFill/>
          <a:ln w="12700">
            <a:noFill/>
            <a:miter lim="800000"/>
            <a:headEnd/>
            <a:tailEnd/>
          </a:ln>
        </p:spPr>
      </p:pic>
      <p:pic>
        <p:nvPicPr>
          <p:cNvPr id="955348" name="Picture 980"/>
          <p:cNvPicPr>
            <a:picLocks noChangeArrowheads="1"/>
          </p:cNvPicPr>
          <p:nvPr/>
        </p:nvPicPr>
        <p:blipFill>
          <a:blip r:embed="rId4" cstate="print"/>
          <a:srcRect/>
          <a:stretch>
            <a:fillRect/>
          </a:stretch>
        </p:blipFill>
        <p:spPr bwMode="auto">
          <a:xfrm>
            <a:off x="7281863" y="2925763"/>
            <a:ext cx="819150" cy="287337"/>
          </a:xfrm>
          <a:prstGeom prst="rect">
            <a:avLst/>
          </a:prstGeom>
          <a:noFill/>
          <a:ln w="12700">
            <a:noFill/>
            <a:miter lim="800000"/>
            <a:headEnd/>
            <a:tailEnd/>
          </a:ln>
        </p:spPr>
      </p:pic>
      <p:pic>
        <p:nvPicPr>
          <p:cNvPr id="1017859" name="Picture 1027"/>
          <p:cNvPicPr>
            <a:picLocks noChangeArrowheads="1"/>
          </p:cNvPicPr>
          <p:nvPr/>
        </p:nvPicPr>
        <p:blipFill>
          <a:blip r:embed="rId4" cstate="print"/>
          <a:srcRect/>
          <a:stretch>
            <a:fillRect/>
          </a:stretch>
        </p:blipFill>
        <p:spPr bwMode="auto">
          <a:xfrm>
            <a:off x="7451725" y="6021388"/>
            <a:ext cx="819150" cy="287337"/>
          </a:xfrm>
          <a:prstGeom prst="rect">
            <a:avLst/>
          </a:prstGeom>
          <a:noFill/>
          <a:ln w="12700">
            <a:noFill/>
            <a:miter lim="800000"/>
            <a:headEnd/>
            <a:tailEnd/>
          </a:ln>
        </p:spPr>
      </p:pic>
      <p:pic>
        <p:nvPicPr>
          <p:cNvPr id="1017860" name="Picture 1028"/>
          <p:cNvPicPr>
            <a:picLocks noChangeArrowheads="1"/>
          </p:cNvPicPr>
          <p:nvPr/>
        </p:nvPicPr>
        <p:blipFill>
          <a:blip r:embed="rId4" cstate="print"/>
          <a:srcRect/>
          <a:stretch>
            <a:fillRect/>
          </a:stretch>
        </p:blipFill>
        <p:spPr bwMode="auto">
          <a:xfrm>
            <a:off x="6489700" y="5805488"/>
            <a:ext cx="819150" cy="287337"/>
          </a:xfrm>
          <a:prstGeom prst="rect">
            <a:avLst/>
          </a:prstGeom>
          <a:noFill/>
          <a:ln w="12700">
            <a:noFill/>
            <a:miter lim="800000"/>
            <a:headEnd/>
            <a:tailEnd/>
          </a:ln>
        </p:spPr>
      </p:pic>
      <p:pic>
        <p:nvPicPr>
          <p:cNvPr id="1017861" name="Picture 1029"/>
          <p:cNvPicPr>
            <a:picLocks noChangeArrowheads="1"/>
          </p:cNvPicPr>
          <p:nvPr/>
        </p:nvPicPr>
        <p:blipFill>
          <a:blip r:embed="rId4" cstate="print"/>
          <a:srcRect/>
          <a:stretch>
            <a:fillRect/>
          </a:stretch>
        </p:blipFill>
        <p:spPr bwMode="auto">
          <a:xfrm>
            <a:off x="1042988" y="6022975"/>
            <a:ext cx="819150" cy="287338"/>
          </a:xfrm>
          <a:prstGeom prst="rect">
            <a:avLst/>
          </a:prstGeom>
          <a:noFill/>
          <a:ln w="12700">
            <a:noFill/>
            <a:miter lim="800000"/>
            <a:headEnd/>
            <a:tailEnd/>
          </a:ln>
        </p:spPr>
      </p:pic>
      <p:pic>
        <p:nvPicPr>
          <p:cNvPr id="1017862" name="Picture 1030"/>
          <p:cNvPicPr>
            <a:picLocks noChangeArrowheads="1"/>
          </p:cNvPicPr>
          <p:nvPr/>
        </p:nvPicPr>
        <p:blipFill>
          <a:blip r:embed="rId4" cstate="print"/>
          <a:srcRect/>
          <a:stretch>
            <a:fillRect/>
          </a:stretch>
        </p:blipFill>
        <p:spPr bwMode="auto">
          <a:xfrm>
            <a:off x="1979613" y="5734050"/>
            <a:ext cx="819150" cy="287338"/>
          </a:xfrm>
          <a:prstGeom prst="rect">
            <a:avLst/>
          </a:prstGeom>
          <a:noFill/>
          <a:ln w="12700">
            <a:noFill/>
            <a:miter lim="800000"/>
            <a:headEnd/>
            <a:tailEnd/>
          </a:ln>
        </p:spPr>
      </p:pic>
      <p:pic>
        <p:nvPicPr>
          <p:cNvPr id="1017863" name="Picture 1031"/>
          <p:cNvPicPr>
            <a:picLocks noChangeArrowheads="1"/>
          </p:cNvPicPr>
          <p:nvPr/>
        </p:nvPicPr>
        <p:blipFill>
          <a:blip r:embed="rId4" cstate="print"/>
          <a:srcRect/>
          <a:stretch>
            <a:fillRect/>
          </a:stretch>
        </p:blipFill>
        <p:spPr bwMode="auto">
          <a:xfrm>
            <a:off x="1042988" y="2925763"/>
            <a:ext cx="819150" cy="287337"/>
          </a:xfrm>
          <a:prstGeom prst="rect">
            <a:avLst/>
          </a:prstGeom>
          <a:noFill/>
          <a:ln w="12700">
            <a:noFill/>
            <a:miter lim="800000"/>
            <a:headEnd/>
            <a:tailEnd/>
          </a:ln>
        </p:spPr>
      </p:pic>
      <p:pic>
        <p:nvPicPr>
          <p:cNvPr id="1017864" name="Picture 1032"/>
          <p:cNvPicPr>
            <a:picLocks noChangeArrowheads="1"/>
          </p:cNvPicPr>
          <p:nvPr/>
        </p:nvPicPr>
        <p:blipFill>
          <a:blip r:embed="rId4" cstate="print"/>
          <a:srcRect/>
          <a:stretch>
            <a:fillRect/>
          </a:stretch>
        </p:blipFill>
        <p:spPr bwMode="auto">
          <a:xfrm>
            <a:off x="1979613" y="2638425"/>
            <a:ext cx="819150" cy="287338"/>
          </a:xfrm>
          <a:prstGeom prst="rect">
            <a:avLst/>
          </a:prstGeom>
          <a:noFill/>
          <a:ln w="12700">
            <a:noFill/>
            <a:miter lim="800000"/>
            <a:headEnd/>
            <a:tailEnd/>
          </a:ln>
        </p:spPr>
      </p:pic>
      <p:sp>
        <p:nvSpPr>
          <p:cNvPr id="955338" name="Line 970"/>
          <p:cNvSpPr>
            <a:spLocks noChangeShapeType="1"/>
          </p:cNvSpPr>
          <p:nvPr/>
        </p:nvSpPr>
        <p:spPr bwMode="auto">
          <a:xfrm flipH="1" flipV="1">
            <a:off x="4859338" y="3068638"/>
            <a:ext cx="28575" cy="1549400"/>
          </a:xfrm>
          <a:prstGeom prst="line">
            <a:avLst/>
          </a:prstGeom>
          <a:noFill/>
          <a:ln w="25400">
            <a:solidFill>
              <a:srgbClr val="FF0000"/>
            </a:solidFill>
            <a:round/>
            <a:headEnd/>
            <a:tailEnd/>
          </a:ln>
        </p:spPr>
        <p:txBody>
          <a:bodyPr/>
          <a:lstStyle/>
          <a:p>
            <a:endParaRPr lang="es-ES"/>
          </a:p>
        </p:txBody>
      </p:sp>
      <p:sp>
        <p:nvSpPr>
          <p:cNvPr id="955339" name="Line 971"/>
          <p:cNvSpPr>
            <a:spLocks noChangeShapeType="1"/>
          </p:cNvSpPr>
          <p:nvPr/>
        </p:nvSpPr>
        <p:spPr bwMode="auto">
          <a:xfrm flipH="1" flipV="1">
            <a:off x="4745038" y="3068638"/>
            <a:ext cx="9525" cy="1225550"/>
          </a:xfrm>
          <a:prstGeom prst="line">
            <a:avLst/>
          </a:prstGeom>
          <a:noFill/>
          <a:ln w="25400">
            <a:solidFill>
              <a:srgbClr val="0000FF"/>
            </a:solidFill>
            <a:round/>
            <a:headEnd/>
            <a:tailEnd/>
          </a:ln>
        </p:spPr>
        <p:txBody>
          <a:bodyPr/>
          <a:lstStyle/>
          <a:p>
            <a:endParaRPr lang="es-ES"/>
          </a:p>
        </p:txBody>
      </p:sp>
      <p:sp>
        <p:nvSpPr>
          <p:cNvPr id="955340" name="Line 972"/>
          <p:cNvSpPr>
            <a:spLocks noChangeShapeType="1"/>
          </p:cNvSpPr>
          <p:nvPr/>
        </p:nvSpPr>
        <p:spPr bwMode="auto">
          <a:xfrm flipV="1">
            <a:off x="4643438" y="3068638"/>
            <a:ext cx="0" cy="863600"/>
          </a:xfrm>
          <a:prstGeom prst="line">
            <a:avLst/>
          </a:prstGeom>
          <a:noFill/>
          <a:ln w="25400">
            <a:solidFill>
              <a:srgbClr val="00FF00"/>
            </a:solidFill>
            <a:round/>
            <a:headEnd/>
            <a:tailEnd/>
          </a:ln>
        </p:spPr>
        <p:txBody>
          <a:bodyPr/>
          <a:lstStyle/>
          <a:p>
            <a:endParaRPr lang="es-ES"/>
          </a:p>
        </p:txBody>
      </p:sp>
      <p:pic>
        <p:nvPicPr>
          <p:cNvPr id="955337" name="Picture 969"/>
          <p:cNvPicPr>
            <a:picLocks noChangeArrowheads="1"/>
          </p:cNvPicPr>
          <p:nvPr/>
        </p:nvPicPr>
        <p:blipFill>
          <a:blip r:embed="rId5" cstate="print"/>
          <a:srcRect/>
          <a:stretch>
            <a:fillRect/>
          </a:stretch>
        </p:blipFill>
        <p:spPr bwMode="auto">
          <a:xfrm>
            <a:off x="4360863" y="2781300"/>
            <a:ext cx="787400" cy="488950"/>
          </a:xfrm>
          <a:prstGeom prst="rect">
            <a:avLst/>
          </a:prstGeom>
          <a:noFill/>
          <a:ln w="9525">
            <a:noFill/>
            <a:miter lim="800000"/>
            <a:headEnd/>
            <a:tailEnd/>
          </a:ln>
        </p:spPr>
      </p:pic>
      <p:sp>
        <p:nvSpPr>
          <p:cNvPr id="1017865" name="Text Box 1033"/>
          <p:cNvSpPr txBox="1">
            <a:spLocks noChangeArrowheads="1"/>
          </p:cNvSpPr>
          <p:nvPr/>
        </p:nvSpPr>
        <p:spPr bwMode="auto">
          <a:xfrm>
            <a:off x="3994957" y="890136"/>
            <a:ext cx="5113547" cy="738664"/>
          </a:xfrm>
          <a:prstGeom prst="rect">
            <a:avLst/>
          </a:prstGeom>
          <a:noFill/>
          <a:ln w="25400">
            <a:noFill/>
            <a:miter lim="800000"/>
            <a:headEnd/>
            <a:tailEnd/>
          </a:ln>
        </p:spPr>
        <p:txBody>
          <a:bodyPr wrap="square">
            <a:spAutoFit/>
          </a:bodyPr>
          <a:lstStyle/>
          <a:p>
            <a:r>
              <a:rPr lang="es-ES" sz="1400" b="1" dirty="0"/>
              <a:t>El tráfico </a:t>
            </a:r>
            <a:r>
              <a:rPr lang="es-ES" sz="1400" b="1" dirty="0" err="1"/>
              <a:t>broadcast</a:t>
            </a:r>
            <a:r>
              <a:rPr lang="es-ES" sz="1400" b="1" dirty="0"/>
              <a:t> de los tres colectivos se ha </a:t>
            </a:r>
            <a:r>
              <a:rPr lang="es-ES" sz="1400" b="1" dirty="0" smtClean="0"/>
              <a:t>separado. </a:t>
            </a:r>
          </a:p>
          <a:p>
            <a:r>
              <a:rPr lang="es-ES" sz="1400" b="1" dirty="0" smtClean="0"/>
              <a:t>La red compartimentada funciona mejor, es más difícil que haya ataques entre colectivos</a:t>
            </a:r>
            <a:endParaRPr lang="es-ES" sz="1400" b="1" dirty="0"/>
          </a:p>
        </p:txBody>
      </p:sp>
      <p:grpSp>
        <p:nvGrpSpPr>
          <p:cNvPr id="955264" name="Group 900"/>
          <p:cNvGrpSpPr>
            <a:grpSpLocks noChangeAspect="1"/>
          </p:cNvGrpSpPr>
          <p:nvPr/>
        </p:nvGrpSpPr>
        <p:grpSpPr bwMode="auto">
          <a:xfrm>
            <a:off x="4257675" y="3717925"/>
            <a:ext cx="819150" cy="287338"/>
            <a:chOff x="2699" y="2341"/>
            <a:chExt cx="516" cy="181"/>
          </a:xfrm>
        </p:grpSpPr>
        <p:sp>
          <p:nvSpPr>
            <p:cNvPr id="119950" name="AutoShape 899"/>
            <p:cNvSpPr>
              <a:spLocks noChangeAspect="1" noChangeArrowheads="1" noTextEdit="1"/>
            </p:cNvSpPr>
            <p:nvPr/>
          </p:nvSpPr>
          <p:spPr bwMode="auto">
            <a:xfrm>
              <a:off x="2699" y="2341"/>
              <a:ext cx="516" cy="181"/>
            </a:xfrm>
            <a:prstGeom prst="rect">
              <a:avLst/>
            </a:prstGeom>
            <a:noFill/>
            <a:ln w="9525">
              <a:noFill/>
              <a:miter lim="800000"/>
              <a:headEnd/>
              <a:tailEnd/>
            </a:ln>
          </p:spPr>
          <p:txBody>
            <a:bodyPr/>
            <a:lstStyle/>
            <a:p>
              <a:endParaRPr lang="es-ES"/>
            </a:p>
          </p:txBody>
        </p:sp>
        <p:grpSp>
          <p:nvGrpSpPr>
            <p:cNvPr id="119951" name="Group 906"/>
            <p:cNvGrpSpPr>
              <a:grpSpLocks/>
            </p:cNvGrpSpPr>
            <p:nvPr/>
          </p:nvGrpSpPr>
          <p:grpSpPr bwMode="auto">
            <a:xfrm>
              <a:off x="2703" y="2344"/>
              <a:ext cx="512" cy="178"/>
              <a:chOff x="2703" y="2344"/>
              <a:chExt cx="512" cy="178"/>
            </a:xfrm>
          </p:grpSpPr>
          <p:sp>
            <p:nvSpPr>
              <p:cNvPr id="119967" name="Freeform 901"/>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19968" name="Freeform 902"/>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19969" name="Freeform 903"/>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19970" name="Freeform 904"/>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19971" name="Rectangle 905"/>
              <p:cNvSpPr>
                <a:spLocks noChangeArrowheads="1"/>
              </p:cNvSpPr>
              <p:nvPr/>
            </p:nvSpPr>
            <p:spPr bwMode="auto">
              <a:xfrm>
                <a:off x="2704" y="2435"/>
                <a:ext cx="382" cy="87"/>
              </a:xfrm>
              <a:prstGeom prst="rect">
                <a:avLst/>
              </a:prstGeom>
              <a:solidFill>
                <a:srgbClr val="000000"/>
              </a:solidFill>
              <a:ln w="9525">
                <a:noFill/>
                <a:miter lim="800000"/>
                <a:headEnd/>
                <a:tailEnd/>
              </a:ln>
            </p:spPr>
            <p:txBody>
              <a:bodyPr/>
              <a:lstStyle/>
              <a:p>
                <a:endParaRPr lang="es-ES"/>
              </a:p>
            </p:txBody>
          </p:sp>
        </p:grpSp>
        <p:grpSp>
          <p:nvGrpSpPr>
            <p:cNvPr id="119952" name="Group 912"/>
            <p:cNvGrpSpPr>
              <a:grpSpLocks/>
            </p:cNvGrpSpPr>
            <p:nvPr/>
          </p:nvGrpSpPr>
          <p:grpSpPr bwMode="auto">
            <a:xfrm>
              <a:off x="2699" y="2341"/>
              <a:ext cx="512" cy="178"/>
              <a:chOff x="2699" y="2341"/>
              <a:chExt cx="512" cy="178"/>
            </a:xfrm>
          </p:grpSpPr>
          <p:sp>
            <p:nvSpPr>
              <p:cNvPr id="119962" name="Freeform 907"/>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19963" name="Freeform 908"/>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19964" name="Freeform 909"/>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19965" name="Freeform 910"/>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19966" name="Rectangle 911"/>
              <p:cNvSpPr>
                <a:spLocks noChangeArrowheads="1"/>
              </p:cNvSpPr>
              <p:nvPr/>
            </p:nvSpPr>
            <p:spPr bwMode="auto">
              <a:xfrm>
                <a:off x="2700" y="2433"/>
                <a:ext cx="382" cy="86"/>
              </a:xfrm>
              <a:prstGeom prst="rect">
                <a:avLst/>
              </a:prstGeom>
              <a:solidFill>
                <a:srgbClr val="5589FF"/>
              </a:solidFill>
              <a:ln w="9525">
                <a:noFill/>
                <a:miter lim="800000"/>
                <a:headEnd/>
                <a:tailEnd/>
              </a:ln>
            </p:spPr>
            <p:txBody>
              <a:bodyPr/>
              <a:lstStyle/>
              <a:p>
                <a:endParaRPr lang="es-ES"/>
              </a:p>
            </p:txBody>
          </p:sp>
        </p:grpSp>
        <p:grpSp>
          <p:nvGrpSpPr>
            <p:cNvPr id="119953" name="Group 921"/>
            <p:cNvGrpSpPr>
              <a:grpSpLocks/>
            </p:cNvGrpSpPr>
            <p:nvPr/>
          </p:nvGrpSpPr>
          <p:grpSpPr bwMode="auto">
            <a:xfrm>
              <a:off x="2749" y="2349"/>
              <a:ext cx="409" cy="79"/>
              <a:chOff x="2749" y="2349"/>
              <a:chExt cx="409" cy="79"/>
            </a:xfrm>
          </p:grpSpPr>
          <p:sp>
            <p:nvSpPr>
              <p:cNvPr id="119954" name="Freeform 913"/>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55" name="Freeform 914"/>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56" name="Freeform 915"/>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57" name="Freeform 916"/>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58" name="Freeform 917"/>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19959" name="Freeform 918"/>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19960" name="Freeform 919"/>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sp>
            <p:nvSpPr>
              <p:cNvPr id="119961" name="Freeform 920"/>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grpSp>
      </p:grpSp>
      <p:grpSp>
        <p:nvGrpSpPr>
          <p:cNvPr id="955268" name="Group 981"/>
          <p:cNvGrpSpPr>
            <a:grpSpLocks noChangeAspect="1"/>
          </p:cNvGrpSpPr>
          <p:nvPr/>
        </p:nvGrpSpPr>
        <p:grpSpPr bwMode="auto">
          <a:xfrm>
            <a:off x="4284663" y="4078288"/>
            <a:ext cx="819150" cy="287337"/>
            <a:chOff x="2699" y="2341"/>
            <a:chExt cx="516" cy="181"/>
          </a:xfrm>
        </p:grpSpPr>
        <p:sp>
          <p:nvSpPr>
            <p:cNvPr id="119928" name="AutoShape 982"/>
            <p:cNvSpPr>
              <a:spLocks noChangeAspect="1" noChangeArrowheads="1" noTextEdit="1"/>
            </p:cNvSpPr>
            <p:nvPr/>
          </p:nvSpPr>
          <p:spPr bwMode="auto">
            <a:xfrm>
              <a:off x="2699" y="2341"/>
              <a:ext cx="516" cy="181"/>
            </a:xfrm>
            <a:prstGeom prst="rect">
              <a:avLst/>
            </a:prstGeom>
            <a:noFill/>
            <a:ln w="9525">
              <a:noFill/>
              <a:miter lim="800000"/>
              <a:headEnd/>
              <a:tailEnd/>
            </a:ln>
          </p:spPr>
          <p:txBody>
            <a:bodyPr/>
            <a:lstStyle/>
            <a:p>
              <a:endParaRPr lang="es-ES"/>
            </a:p>
          </p:txBody>
        </p:sp>
        <p:grpSp>
          <p:nvGrpSpPr>
            <p:cNvPr id="119929" name="Group 983"/>
            <p:cNvGrpSpPr>
              <a:grpSpLocks/>
            </p:cNvGrpSpPr>
            <p:nvPr/>
          </p:nvGrpSpPr>
          <p:grpSpPr bwMode="auto">
            <a:xfrm>
              <a:off x="2703" y="2344"/>
              <a:ext cx="512" cy="178"/>
              <a:chOff x="2703" y="2344"/>
              <a:chExt cx="512" cy="178"/>
            </a:xfrm>
          </p:grpSpPr>
          <p:sp>
            <p:nvSpPr>
              <p:cNvPr id="119945" name="Freeform 984"/>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19946" name="Freeform 985"/>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19947" name="Freeform 986"/>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19948" name="Freeform 987"/>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19949" name="Rectangle 988"/>
              <p:cNvSpPr>
                <a:spLocks noChangeArrowheads="1"/>
              </p:cNvSpPr>
              <p:nvPr/>
            </p:nvSpPr>
            <p:spPr bwMode="auto">
              <a:xfrm>
                <a:off x="2704" y="2435"/>
                <a:ext cx="382" cy="87"/>
              </a:xfrm>
              <a:prstGeom prst="rect">
                <a:avLst/>
              </a:prstGeom>
              <a:solidFill>
                <a:srgbClr val="000000"/>
              </a:solidFill>
              <a:ln w="9525">
                <a:noFill/>
                <a:miter lim="800000"/>
                <a:headEnd/>
                <a:tailEnd/>
              </a:ln>
            </p:spPr>
            <p:txBody>
              <a:bodyPr/>
              <a:lstStyle/>
              <a:p>
                <a:endParaRPr lang="es-ES"/>
              </a:p>
            </p:txBody>
          </p:sp>
        </p:grpSp>
        <p:grpSp>
          <p:nvGrpSpPr>
            <p:cNvPr id="119930" name="Group 989"/>
            <p:cNvGrpSpPr>
              <a:grpSpLocks/>
            </p:cNvGrpSpPr>
            <p:nvPr/>
          </p:nvGrpSpPr>
          <p:grpSpPr bwMode="auto">
            <a:xfrm>
              <a:off x="2699" y="2341"/>
              <a:ext cx="512" cy="178"/>
              <a:chOff x="2699" y="2341"/>
              <a:chExt cx="512" cy="178"/>
            </a:xfrm>
          </p:grpSpPr>
          <p:sp>
            <p:nvSpPr>
              <p:cNvPr id="119940" name="Freeform 990"/>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19941" name="Freeform 991"/>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19942" name="Freeform 992"/>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19943" name="Freeform 993"/>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19944" name="Rectangle 994"/>
              <p:cNvSpPr>
                <a:spLocks noChangeArrowheads="1"/>
              </p:cNvSpPr>
              <p:nvPr/>
            </p:nvSpPr>
            <p:spPr bwMode="auto">
              <a:xfrm>
                <a:off x="2700" y="2433"/>
                <a:ext cx="382" cy="86"/>
              </a:xfrm>
              <a:prstGeom prst="rect">
                <a:avLst/>
              </a:prstGeom>
              <a:solidFill>
                <a:srgbClr val="5589FF"/>
              </a:solidFill>
              <a:ln w="9525">
                <a:noFill/>
                <a:miter lim="800000"/>
                <a:headEnd/>
                <a:tailEnd/>
              </a:ln>
            </p:spPr>
            <p:txBody>
              <a:bodyPr/>
              <a:lstStyle/>
              <a:p>
                <a:endParaRPr lang="es-ES"/>
              </a:p>
            </p:txBody>
          </p:sp>
        </p:grpSp>
        <p:grpSp>
          <p:nvGrpSpPr>
            <p:cNvPr id="119931" name="Group 995"/>
            <p:cNvGrpSpPr>
              <a:grpSpLocks/>
            </p:cNvGrpSpPr>
            <p:nvPr/>
          </p:nvGrpSpPr>
          <p:grpSpPr bwMode="auto">
            <a:xfrm>
              <a:off x="2749" y="2349"/>
              <a:ext cx="409" cy="79"/>
              <a:chOff x="2749" y="2349"/>
              <a:chExt cx="409" cy="79"/>
            </a:xfrm>
          </p:grpSpPr>
          <p:sp>
            <p:nvSpPr>
              <p:cNvPr id="119932" name="Freeform 996"/>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33" name="Freeform 997"/>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34" name="Freeform 998"/>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35" name="Freeform 999"/>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36" name="Freeform 1000"/>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19937" name="Freeform 1001"/>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19938" name="Freeform 1002"/>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sp>
            <p:nvSpPr>
              <p:cNvPr id="119939" name="Freeform 1003"/>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grpSp>
      </p:grpSp>
      <p:grpSp>
        <p:nvGrpSpPr>
          <p:cNvPr id="955272" name="Group 1004"/>
          <p:cNvGrpSpPr>
            <a:grpSpLocks noChangeAspect="1"/>
          </p:cNvGrpSpPr>
          <p:nvPr/>
        </p:nvGrpSpPr>
        <p:grpSpPr bwMode="auto">
          <a:xfrm>
            <a:off x="4284663" y="4438650"/>
            <a:ext cx="819150" cy="287338"/>
            <a:chOff x="2699" y="2341"/>
            <a:chExt cx="516" cy="181"/>
          </a:xfrm>
        </p:grpSpPr>
        <p:sp>
          <p:nvSpPr>
            <p:cNvPr id="119906" name="AutoShape 1005"/>
            <p:cNvSpPr>
              <a:spLocks noChangeAspect="1" noChangeArrowheads="1" noTextEdit="1"/>
            </p:cNvSpPr>
            <p:nvPr/>
          </p:nvSpPr>
          <p:spPr bwMode="auto">
            <a:xfrm>
              <a:off x="2699" y="2341"/>
              <a:ext cx="516" cy="181"/>
            </a:xfrm>
            <a:prstGeom prst="rect">
              <a:avLst/>
            </a:prstGeom>
            <a:noFill/>
            <a:ln w="9525">
              <a:noFill/>
              <a:miter lim="800000"/>
              <a:headEnd/>
              <a:tailEnd/>
            </a:ln>
          </p:spPr>
          <p:txBody>
            <a:bodyPr/>
            <a:lstStyle/>
            <a:p>
              <a:endParaRPr lang="es-ES"/>
            </a:p>
          </p:txBody>
        </p:sp>
        <p:grpSp>
          <p:nvGrpSpPr>
            <p:cNvPr id="119907" name="Group 1006"/>
            <p:cNvGrpSpPr>
              <a:grpSpLocks/>
            </p:cNvGrpSpPr>
            <p:nvPr/>
          </p:nvGrpSpPr>
          <p:grpSpPr bwMode="auto">
            <a:xfrm>
              <a:off x="2703" y="2344"/>
              <a:ext cx="512" cy="178"/>
              <a:chOff x="2703" y="2344"/>
              <a:chExt cx="512" cy="178"/>
            </a:xfrm>
          </p:grpSpPr>
          <p:sp>
            <p:nvSpPr>
              <p:cNvPr id="119923" name="Freeform 1007"/>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19924" name="Freeform 1008"/>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19925" name="Freeform 1009"/>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19926" name="Freeform 1010"/>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19927" name="Rectangle 1011"/>
              <p:cNvSpPr>
                <a:spLocks noChangeArrowheads="1"/>
              </p:cNvSpPr>
              <p:nvPr/>
            </p:nvSpPr>
            <p:spPr bwMode="auto">
              <a:xfrm>
                <a:off x="2704" y="2435"/>
                <a:ext cx="382" cy="87"/>
              </a:xfrm>
              <a:prstGeom prst="rect">
                <a:avLst/>
              </a:prstGeom>
              <a:solidFill>
                <a:srgbClr val="000000"/>
              </a:solidFill>
              <a:ln w="9525">
                <a:noFill/>
                <a:miter lim="800000"/>
                <a:headEnd/>
                <a:tailEnd/>
              </a:ln>
            </p:spPr>
            <p:txBody>
              <a:bodyPr/>
              <a:lstStyle/>
              <a:p>
                <a:endParaRPr lang="es-ES"/>
              </a:p>
            </p:txBody>
          </p:sp>
        </p:grpSp>
        <p:grpSp>
          <p:nvGrpSpPr>
            <p:cNvPr id="119908" name="Group 1012"/>
            <p:cNvGrpSpPr>
              <a:grpSpLocks/>
            </p:cNvGrpSpPr>
            <p:nvPr/>
          </p:nvGrpSpPr>
          <p:grpSpPr bwMode="auto">
            <a:xfrm>
              <a:off x="2699" y="2341"/>
              <a:ext cx="512" cy="178"/>
              <a:chOff x="2699" y="2341"/>
              <a:chExt cx="512" cy="178"/>
            </a:xfrm>
          </p:grpSpPr>
          <p:sp>
            <p:nvSpPr>
              <p:cNvPr id="119918" name="Freeform 1013"/>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19919" name="Freeform 1014"/>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19920" name="Freeform 1015"/>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19921" name="Freeform 1016"/>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19922" name="Rectangle 1017"/>
              <p:cNvSpPr>
                <a:spLocks noChangeArrowheads="1"/>
              </p:cNvSpPr>
              <p:nvPr/>
            </p:nvSpPr>
            <p:spPr bwMode="auto">
              <a:xfrm>
                <a:off x="2700" y="2433"/>
                <a:ext cx="382" cy="86"/>
              </a:xfrm>
              <a:prstGeom prst="rect">
                <a:avLst/>
              </a:prstGeom>
              <a:solidFill>
                <a:srgbClr val="5589FF"/>
              </a:solidFill>
              <a:ln w="9525">
                <a:noFill/>
                <a:miter lim="800000"/>
                <a:headEnd/>
                <a:tailEnd/>
              </a:ln>
            </p:spPr>
            <p:txBody>
              <a:bodyPr/>
              <a:lstStyle/>
              <a:p>
                <a:endParaRPr lang="es-ES"/>
              </a:p>
            </p:txBody>
          </p:sp>
        </p:grpSp>
        <p:grpSp>
          <p:nvGrpSpPr>
            <p:cNvPr id="119909" name="Group 1018"/>
            <p:cNvGrpSpPr>
              <a:grpSpLocks/>
            </p:cNvGrpSpPr>
            <p:nvPr/>
          </p:nvGrpSpPr>
          <p:grpSpPr bwMode="auto">
            <a:xfrm>
              <a:off x="2749" y="2349"/>
              <a:ext cx="409" cy="79"/>
              <a:chOff x="2749" y="2349"/>
              <a:chExt cx="409" cy="79"/>
            </a:xfrm>
          </p:grpSpPr>
          <p:sp>
            <p:nvSpPr>
              <p:cNvPr id="119910" name="Freeform 1019"/>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11" name="Freeform 1020"/>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12" name="Freeform 1021"/>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13" name="Freeform 1022"/>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19914" name="Freeform 1023"/>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19915" name="Freeform 1024"/>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19916" name="Freeform 1025"/>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sp>
            <p:nvSpPr>
              <p:cNvPr id="119917" name="Freeform 1026"/>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gr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53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53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52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5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95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52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53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53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52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52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94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95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553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53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552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94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95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552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545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78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545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547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178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547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552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178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52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5506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553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5506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5529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5530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52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552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5530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5530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5530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5530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5527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545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5455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1786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5506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5506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5534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5471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5471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1786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5524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5524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1786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5530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5531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5530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5530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5531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5531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5531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5531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95526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95455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5455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95450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5507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5507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508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55248"/>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55249"/>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95526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5471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954717"/>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95473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95531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5530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95530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95531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5532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55318"/>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5531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55316"/>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955264"/>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5534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55345"/>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95533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95533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955339"/>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955340"/>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1017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548" grpId="0" animBg="1"/>
      <p:bldP spid="954549" grpId="0" animBg="1"/>
      <p:bldP spid="954550" grpId="0" animBg="1"/>
      <p:bldP spid="954551" grpId="0" animBg="1"/>
      <p:bldP spid="954552" grpId="0" animBg="1"/>
      <p:bldP spid="954553" grpId="0" animBg="1"/>
      <p:bldP spid="954712" grpId="0" animBg="1"/>
      <p:bldP spid="954713" grpId="0" animBg="1"/>
      <p:bldP spid="954714" grpId="0" animBg="1"/>
      <p:bldP spid="954715" grpId="0" animBg="1"/>
      <p:bldP spid="954716" grpId="0" animBg="1"/>
      <p:bldP spid="954717" grpId="0" animBg="1"/>
      <p:bldP spid="955066" grpId="0" animBg="1"/>
      <p:bldP spid="955067" grpId="0" animBg="1"/>
      <p:bldP spid="955068" grpId="0" animBg="1"/>
      <p:bldP spid="955069" grpId="0" animBg="1"/>
      <p:bldP spid="955070" grpId="0" animBg="1"/>
      <p:bldP spid="955071" grpId="0" animBg="1"/>
      <p:bldP spid="955244" grpId="0" animBg="1"/>
      <p:bldP spid="955245" grpId="0" animBg="1"/>
      <p:bldP spid="955246" grpId="0" animBg="1"/>
      <p:bldP spid="955247" grpId="0" animBg="1"/>
      <p:bldP spid="955248" grpId="0" animBg="1"/>
      <p:bldP spid="955249" grpId="0" animBg="1"/>
      <p:bldP spid="955291" grpId="0" animBg="1"/>
      <p:bldP spid="955298" grpId="0" animBg="1"/>
      <p:bldP spid="955299" grpId="0" animBg="1"/>
      <p:bldP spid="955300" grpId="0" animBg="1"/>
      <p:bldP spid="955301" grpId="0" animBg="1"/>
      <p:bldP spid="955302" grpId="0" animBg="1"/>
      <p:bldP spid="955303" grpId="0" animBg="1"/>
      <p:bldP spid="955304" grpId="0" animBg="1"/>
      <p:bldP spid="955305" grpId="0" animBg="1"/>
      <p:bldP spid="955306" grpId="0" animBg="1"/>
      <p:bldP spid="955307" grpId="0" animBg="1"/>
      <p:bldP spid="955308" grpId="0" animBg="1"/>
      <p:bldP spid="955309" grpId="0" animBg="1"/>
      <p:bldP spid="955310" grpId="0" animBg="1"/>
      <p:bldP spid="955311" grpId="0" animBg="1"/>
      <p:bldP spid="955312" grpId="0" animBg="1"/>
      <p:bldP spid="955313" grpId="0" animBg="1"/>
      <p:bldP spid="955314" grpId="0" animBg="1"/>
      <p:bldP spid="955315" grpId="0" animBg="1"/>
      <p:bldP spid="955316" grpId="0" animBg="1"/>
      <p:bldP spid="955317" grpId="0" animBg="1"/>
      <p:bldP spid="955318" grpId="0" animBg="1"/>
      <p:bldP spid="955319" grpId="0" animBg="1"/>
      <p:bldP spid="955320" grpId="0" animBg="1"/>
      <p:bldP spid="955325" grpId="0"/>
      <p:bldP spid="955326" grpId="0"/>
      <p:bldP spid="955327" grpId="0"/>
      <p:bldP spid="955330" grpId="0" animBg="1"/>
      <p:bldP spid="955332" grpId="0" animBg="1"/>
      <p:bldP spid="955334" grpId="0" animBg="1"/>
      <p:bldP spid="955344" grpId="0"/>
      <p:bldP spid="955345" grpId="0" animBg="1"/>
      <p:bldP spid="955338" grpId="0" animBg="1"/>
      <p:bldP spid="955339" grpId="0" animBg="1"/>
      <p:bldP spid="955340" grpId="0" animBg="1"/>
      <p:bldP spid="101786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Título"/>
          <p:cNvSpPr>
            <a:spLocks noGrp="1"/>
          </p:cNvSpPr>
          <p:nvPr>
            <p:ph type="title"/>
          </p:nvPr>
        </p:nvSpPr>
        <p:spPr>
          <a:xfrm>
            <a:off x="214313" y="285750"/>
            <a:ext cx="8318127" cy="1143000"/>
          </a:xfrm>
        </p:spPr>
        <p:txBody>
          <a:bodyPr/>
          <a:lstStyle/>
          <a:p>
            <a:r>
              <a:rPr lang="es-ES" sz="4000" dirty="0" smtClean="0"/>
              <a:t>Problemas de la división de una LAN en varias </a:t>
            </a:r>
            <a:r>
              <a:rPr lang="es-ES" sz="4000" dirty="0" err="1" smtClean="0"/>
              <a:t>LANs</a:t>
            </a:r>
            <a:r>
              <a:rPr lang="es-ES" sz="4000" dirty="0" smtClean="0"/>
              <a:t> físicas</a:t>
            </a:r>
          </a:p>
        </p:txBody>
      </p:sp>
      <p:sp>
        <p:nvSpPr>
          <p:cNvPr id="120835" name="2 Marcador de contenido"/>
          <p:cNvSpPr>
            <a:spLocks noGrp="1"/>
          </p:cNvSpPr>
          <p:nvPr>
            <p:ph idx="1"/>
          </p:nvPr>
        </p:nvSpPr>
        <p:spPr>
          <a:xfrm>
            <a:off x="685800" y="1618456"/>
            <a:ext cx="7772400" cy="4114800"/>
          </a:xfrm>
        </p:spPr>
        <p:txBody>
          <a:bodyPr/>
          <a:lstStyle/>
          <a:p>
            <a:r>
              <a:rPr lang="es-ES" sz="2200" dirty="0" smtClean="0"/>
              <a:t>La separación en varias </a:t>
            </a:r>
            <a:r>
              <a:rPr lang="es-ES" sz="2200" dirty="0" err="1" smtClean="0"/>
              <a:t>LANs</a:t>
            </a:r>
            <a:r>
              <a:rPr lang="es-ES" sz="2200" dirty="0" smtClean="0"/>
              <a:t> obliga a tener múltiples conmutadores por edificio, incluso por armario. </a:t>
            </a:r>
          </a:p>
          <a:p>
            <a:r>
              <a:rPr lang="es-ES" sz="2200" dirty="0" smtClean="0"/>
              <a:t>También es preciso tender cables independientes entre los conmutadores de cada LAN, entre armarios y entre edificios</a:t>
            </a:r>
          </a:p>
          <a:p>
            <a:r>
              <a:rPr lang="es-ES" sz="2200" dirty="0" smtClean="0"/>
              <a:t>La red es poco flexible, pues para cambiar un ordenador de LAN hay que ir físicamente al armario y cambiar la conexión a otro conmutador</a:t>
            </a:r>
          </a:p>
          <a:p>
            <a:r>
              <a:rPr lang="es-ES" sz="2200" dirty="0" smtClean="0"/>
              <a:t>Se puede dar la circunstancia de que un conmutador tenga puertos sobrantes, mientras que otro está lleno y no tiene sitio para ampliaciones</a:t>
            </a:r>
          </a:p>
          <a:p>
            <a:r>
              <a:rPr lang="es-ES" sz="2200" dirty="0" smtClean="0"/>
              <a:t>Para resolver todos estos problemas se inventaron las </a:t>
            </a:r>
            <a:r>
              <a:rPr lang="es-ES" sz="2200" dirty="0" err="1" smtClean="0"/>
              <a:t>VLANs</a:t>
            </a:r>
            <a:r>
              <a:rPr lang="es-ES" sz="2200" dirty="0" smtClean="0"/>
              <a:t> (Virtual </a:t>
            </a:r>
            <a:r>
              <a:rPr lang="es-ES" sz="2200" dirty="0" err="1" smtClean="0"/>
              <a:t>LANs</a:t>
            </a:r>
            <a:r>
              <a:rPr lang="es-ES" sz="2200" dirty="0" smtClean="0"/>
              <a:t>)</a:t>
            </a:r>
          </a:p>
        </p:txBody>
      </p:sp>
    </p:spTree>
  </p:cSld>
  <p:clrMapOvr>
    <a:masterClrMapping/>
  </p:clrMapOvr>
  <p:transition>
    <p:pull dir="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142875"/>
            <a:ext cx="7772400" cy="1143000"/>
          </a:xfrm>
        </p:spPr>
        <p:txBody>
          <a:bodyPr/>
          <a:lstStyle/>
          <a:p>
            <a:pPr eaLnBrk="1" hangingPunct="1"/>
            <a:r>
              <a:rPr lang="es-ES" sz="4000" dirty="0" smtClean="0"/>
              <a:t>Redes Locales Virtuales o </a:t>
            </a:r>
            <a:r>
              <a:rPr lang="es-ES" sz="4000" dirty="0" err="1" smtClean="0"/>
              <a:t>VLANs</a:t>
            </a:r>
            <a:endParaRPr lang="es-ES" sz="4000" dirty="0" smtClean="0"/>
          </a:p>
        </p:txBody>
      </p:sp>
      <p:sp>
        <p:nvSpPr>
          <p:cNvPr id="121859" name="Rectangle 3"/>
          <p:cNvSpPr>
            <a:spLocks noGrp="1" noChangeArrowheads="1"/>
          </p:cNvSpPr>
          <p:nvPr>
            <p:ph type="body" idx="1"/>
          </p:nvPr>
        </p:nvSpPr>
        <p:spPr>
          <a:xfrm>
            <a:off x="467544" y="1371600"/>
            <a:ext cx="8424936" cy="4937720"/>
          </a:xfrm>
        </p:spPr>
        <p:txBody>
          <a:bodyPr/>
          <a:lstStyle/>
          <a:p>
            <a:pPr eaLnBrk="1" hangingPunct="1"/>
            <a:r>
              <a:rPr lang="es-ES" sz="2400" dirty="0" smtClean="0"/>
              <a:t>Equivalen a dividir o ‘partir’ lógicamente un conmutador en otros más pequeños.</a:t>
            </a:r>
          </a:p>
          <a:p>
            <a:pPr eaLnBrk="1" hangingPunct="1"/>
            <a:r>
              <a:rPr lang="es-ES" sz="2400" dirty="0" smtClean="0"/>
              <a:t>Objetivos:</a:t>
            </a:r>
          </a:p>
          <a:p>
            <a:pPr lvl="1" eaLnBrk="1" hangingPunct="1"/>
            <a:r>
              <a:rPr lang="es-ES" sz="2400" b="1" dirty="0" smtClean="0"/>
              <a:t>Rendimiento: reducir el tráfico </a:t>
            </a:r>
            <a:r>
              <a:rPr lang="es-ES" sz="2400" b="1" dirty="0" err="1" smtClean="0"/>
              <a:t>broadcast</a:t>
            </a:r>
            <a:endParaRPr lang="es-ES" sz="2400" b="1" dirty="0" smtClean="0"/>
          </a:p>
          <a:p>
            <a:pPr lvl="1" eaLnBrk="1" hangingPunct="1"/>
            <a:r>
              <a:rPr lang="es-ES" sz="2400" dirty="0" smtClean="0"/>
              <a:t>Seguridad: dentro de la misma LAN es muy difícil protegerse</a:t>
            </a:r>
          </a:p>
          <a:p>
            <a:pPr lvl="1" eaLnBrk="1" hangingPunct="1"/>
            <a:r>
              <a:rPr lang="es-ES" sz="2400" dirty="0" smtClean="0"/>
              <a:t>Flexibilidad: Se puede reconfigurar la red por software asignando puertos a una u otra VLAN de forma dinámica o remotamente</a:t>
            </a:r>
          </a:p>
          <a:p>
            <a:pPr eaLnBrk="1" hangingPunct="1"/>
            <a:r>
              <a:rPr lang="es-ES" sz="2400" dirty="0" smtClean="0"/>
              <a:t>La interconexión entre </a:t>
            </a:r>
            <a:r>
              <a:rPr lang="es-ES" sz="2400" dirty="0" err="1" smtClean="0"/>
              <a:t>VLANs</a:t>
            </a:r>
            <a:r>
              <a:rPr lang="es-ES" sz="2400" dirty="0" smtClean="0"/>
              <a:t> se hace con </a:t>
            </a:r>
            <a:r>
              <a:rPr lang="es-ES" sz="2400" dirty="0" err="1" smtClean="0"/>
              <a:t>routers</a:t>
            </a:r>
            <a:r>
              <a:rPr lang="es-ES" sz="2400" dirty="0" smtClean="0"/>
              <a:t> nivel de red o nivel 3)</a:t>
            </a:r>
          </a:p>
          <a:p>
            <a:pPr eaLnBrk="1" hangingPunct="1"/>
            <a:r>
              <a:rPr lang="es-ES" sz="2400" dirty="0" smtClean="0"/>
              <a:t>Las </a:t>
            </a:r>
            <a:r>
              <a:rPr lang="es-ES" sz="2400" dirty="0" err="1" smtClean="0"/>
              <a:t>VLANs</a:t>
            </a:r>
            <a:r>
              <a:rPr lang="es-ES" sz="2400" dirty="0" smtClean="0"/>
              <a:t> están soportadas por los conmutadores gestionables</a:t>
            </a:r>
          </a:p>
        </p:txBody>
      </p:sp>
    </p:spTree>
  </p:cSld>
  <p:clrMapOvr>
    <a:masterClrMapping/>
  </p:clrMapOvr>
  <p:transition>
    <p:pull dir="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554" name="AutoShape 58"/>
          <p:cNvSpPr>
            <a:spLocks/>
          </p:cNvSpPr>
          <p:nvPr/>
        </p:nvSpPr>
        <p:spPr bwMode="auto">
          <a:xfrm rot="-5400000">
            <a:off x="2421732" y="3071019"/>
            <a:ext cx="304800" cy="2052637"/>
          </a:xfrm>
          <a:prstGeom prst="leftBrace">
            <a:avLst>
              <a:gd name="adj1" fmla="val 56120"/>
              <a:gd name="adj2" fmla="val 50000"/>
            </a:avLst>
          </a:prstGeom>
          <a:noFill/>
          <a:ln w="25400">
            <a:solidFill>
              <a:srgbClr val="FF6600"/>
            </a:solidFill>
            <a:round/>
            <a:headEnd/>
            <a:tailEnd/>
          </a:ln>
        </p:spPr>
        <p:txBody>
          <a:bodyPr wrap="none" anchor="ctr"/>
          <a:lstStyle/>
          <a:p>
            <a:endParaRPr lang="es-ES"/>
          </a:p>
        </p:txBody>
      </p:sp>
      <p:sp>
        <p:nvSpPr>
          <p:cNvPr id="1002555" name="AutoShape 59"/>
          <p:cNvSpPr>
            <a:spLocks/>
          </p:cNvSpPr>
          <p:nvPr/>
        </p:nvSpPr>
        <p:spPr bwMode="auto">
          <a:xfrm rot="-5400000">
            <a:off x="4552950" y="3073400"/>
            <a:ext cx="304800" cy="2038350"/>
          </a:xfrm>
          <a:prstGeom prst="leftBrace">
            <a:avLst>
              <a:gd name="adj1" fmla="val 55729"/>
              <a:gd name="adj2" fmla="val 50000"/>
            </a:avLst>
          </a:prstGeom>
          <a:noFill/>
          <a:ln w="25400">
            <a:solidFill>
              <a:srgbClr val="FF6600"/>
            </a:solidFill>
            <a:round/>
            <a:headEnd/>
            <a:tailEnd/>
          </a:ln>
        </p:spPr>
        <p:txBody>
          <a:bodyPr wrap="none" anchor="ctr"/>
          <a:lstStyle/>
          <a:p>
            <a:endParaRPr lang="es-ES"/>
          </a:p>
        </p:txBody>
      </p:sp>
      <p:sp>
        <p:nvSpPr>
          <p:cNvPr id="1029" name="Text Box 60"/>
          <p:cNvSpPr txBox="1">
            <a:spLocks noChangeArrowheads="1"/>
          </p:cNvSpPr>
          <p:nvPr/>
        </p:nvSpPr>
        <p:spPr bwMode="auto">
          <a:xfrm>
            <a:off x="1691680" y="478413"/>
            <a:ext cx="5686172" cy="646331"/>
          </a:xfrm>
          <a:prstGeom prst="rect">
            <a:avLst/>
          </a:prstGeom>
          <a:noFill/>
          <a:ln w="9525">
            <a:noFill/>
            <a:miter lim="800000"/>
            <a:headEnd/>
            <a:tailEnd/>
          </a:ln>
        </p:spPr>
        <p:txBody>
          <a:bodyPr wrap="none">
            <a:spAutoFit/>
          </a:bodyPr>
          <a:lstStyle/>
          <a:p>
            <a:r>
              <a:rPr lang="es-ES" sz="3600" dirty="0" smtClean="0"/>
              <a:t>Conmutador</a:t>
            </a:r>
            <a:r>
              <a:rPr lang="es-ES" sz="3200" dirty="0" smtClean="0"/>
              <a:t> </a:t>
            </a:r>
            <a:r>
              <a:rPr lang="es-ES" sz="3200" dirty="0"/>
              <a:t>con </a:t>
            </a:r>
            <a:r>
              <a:rPr lang="es-ES" sz="3200" dirty="0" smtClean="0"/>
              <a:t>tres </a:t>
            </a:r>
            <a:r>
              <a:rPr lang="es-ES" sz="3200" dirty="0" err="1"/>
              <a:t>VLANs</a:t>
            </a:r>
            <a:endParaRPr lang="es-ES" sz="3200" dirty="0"/>
          </a:p>
        </p:txBody>
      </p:sp>
      <p:sp>
        <p:nvSpPr>
          <p:cNvPr id="1002557" name="Text Box 61"/>
          <p:cNvSpPr txBox="1">
            <a:spLocks noChangeArrowheads="1"/>
          </p:cNvSpPr>
          <p:nvPr/>
        </p:nvSpPr>
        <p:spPr bwMode="auto">
          <a:xfrm>
            <a:off x="2097088" y="4316413"/>
            <a:ext cx="904875" cy="581025"/>
          </a:xfrm>
          <a:prstGeom prst="rect">
            <a:avLst/>
          </a:prstGeom>
          <a:noFill/>
          <a:ln w="9525">
            <a:noFill/>
            <a:miter lim="800000"/>
            <a:headEnd/>
            <a:tailEnd/>
          </a:ln>
        </p:spPr>
        <p:txBody>
          <a:bodyPr wrap="none">
            <a:spAutoFit/>
          </a:bodyPr>
          <a:lstStyle/>
          <a:p>
            <a:pPr algn="ctr"/>
            <a:r>
              <a:rPr lang="es-ES" sz="1600" b="1">
                <a:solidFill>
                  <a:srgbClr val="FF0000"/>
                </a:solidFill>
              </a:rPr>
              <a:t>VLAN 2</a:t>
            </a:r>
          </a:p>
          <a:p>
            <a:pPr algn="ctr"/>
            <a:r>
              <a:rPr lang="es-ES" sz="1600" b="1">
                <a:solidFill>
                  <a:srgbClr val="FF0000"/>
                </a:solidFill>
              </a:rPr>
              <a:t>(roja)</a:t>
            </a:r>
          </a:p>
        </p:txBody>
      </p:sp>
      <p:sp>
        <p:nvSpPr>
          <p:cNvPr id="1002558" name="Text Box 62"/>
          <p:cNvSpPr txBox="1">
            <a:spLocks noChangeArrowheads="1"/>
          </p:cNvSpPr>
          <p:nvPr/>
        </p:nvSpPr>
        <p:spPr bwMode="auto">
          <a:xfrm>
            <a:off x="4257675" y="4316413"/>
            <a:ext cx="904875" cy="581025"/>
          </a:xfrm>
          <a:prstGeom prst="rect">
            <a:avLst/>
          </a:prstGeom>
          <a:noFill/>
          <a:ln w="9525">
            <a:noFill/>
            <a:miter lim="800000"/>
            <a:headEnd/>
            <a:tailEnd/>
          </a:ln>
        </p:spPr>
        <p:txBody>
          <a:bodyPr wrap="none">
            <a:spAutoFit/>
          </a:bodyPr>
          <a:lstStyle/>
          <a:p>
            <a:pPr algn="ctr"/>
            <a:r>
              <a:rPr lang="es-ES" sz="1600" b="1">
                <a:solidFill>
                  <a:schemeClr val="accent2"/>
                </a:solidFill>
              </a:rPr>
              <a:t>VLAN 3</a:t>
            </a:r>
          </a:p>
          <a:p>
            <a:pPr algn="ctr"/>
            <a:r>
              <a:rPr lang="es-ES" sz="1600" b="1">
                <a:solidFill>
                  <a:schemeClr val="accent2"/>
                </a:solidFill>
              </a:rPr>
              <a:t>(azul)</a:t>
            </a:r>
          </a:p>
        </p:txBody>
      </p:sp>
      <p:sp>
        <p:nvSpPr>
          <p:cNvPr id="1002579" name="Line 83"/>
          <p:cNvSpPr>
            <a:spLocks noChangeShapeType="1"/>
          </p:cNvSpPr>
          <p:nvPr/>
        </p:nvSpPr>
        <p:spPr bwMode="auto">
          <a:xfrm flipH="1">
            <a:off x="1692275" y="5013325"/>
            <a:ext cx="3887788" cy="0"/>
          </a:xfrm>
          <a:prstGeom prst="line">
            <a:avLst/>
          </a:prstGeom>
          <a:noFill/>
          <a:ln w="50800">
            <a:solidFill>
              <a:srgbClr val="FF0000"/>
            </a:solidFill>
            <a:round/>
            <a:headEnd/>
            <a:tailEnd/>
          </a:ln>
        </p:spPr>
        <p:txBody>
          <a:bodyPr/>
          <a:lstStyle/>
          <a:p>
            <a:endParaRPr lang="es-ES"/>
          </a:p>
        </p:txBody>
      </p:sp>
      <p:pic>
        <p:nvPicPr>
          <p:cNvPr id="1002578" name="Picture 82"/>
          <p:cNvPicPr>
            <a:picLocks noChangeArrowheads="1"/>
          </p:cNvPicPr>
          <p:nvPr/>
        </p:nvPicPr>
        <p:blipFill>
          <a:blip r:embed="rId4" cstate="print"/>
          <a:srcRect/>
          <a:stretch>
            <a:fillRect/>
          </a:stretch>
        </p:blipFill>
        <p:spPr bwMode="auto">
          <a:xfrm>
            <a:off x="3246438" y="4624388"/>
            <a:ext cx="914400" cy="749300"/>
          </a:xfrm>
          <a:prstGeom prst="rect">
            <a:avLst/>
          </a:prstGeom>
          <a:noFill/>
          <a:ln w="12700">
            <a:noFill/>
            <a:miter lim="800000"/>
            <a:headEnd/>
            <a:tailEnd/>
          </a:ln>
        </p:spPr>
      </p:pic>
      <p:sp>
        <p:nvSpPr>
          <p:cNvPr id="1002582" name="AutoShape 86"/>
          <p:cNvSpPr>
            <a:spLocks/>
          </p:cNvSpPr>
          <p:nvPr/>
        </p:nvSpPr>
        <p:spPr bwMode="auto">
          <a:xfrm rot="-5400000">
            <a:off x="7047707" y="2705894"/>
            <a:ext cx="304800" cy="2808287"/>
          </a:xfrm>
          <a:prstGeom prst="leftBrace">
            <a:avLst>
              <a:gd name="adj1" fmla="val 76780"/>
              <a:gd name="adj2" fmla="val 50000"/>
            </a:avLst>
          </a:prstGeom>
          <a:noFill/>
          <a:ln w="25400">
            <a:solidFill>
              <a:srgbClr val="FF6600"/>
            </a:solidFill>
            <a:round/>
            <a:headEnd/>
            <a:tailEnd/>
          </a:ln>
        </p:spPr>
        <p:txBody>
          <a:bodyPr wrap="none" anchor="ctr"/>
          <a:lstStyle/>
          <a:p>
            <a:endParaRPr lang="es-ES"/>
          </a:p>
        </p:txBody>
      </p:sp>
      <p:sp>
        <p:nvSpPr>
          <p:cNvPr id="1002583" name="Text Box 87"/>
          <p:cNvSpPr txBox="1">
            <a:spLocks noChangeArrowheads="1"/>
          </p:cNvSpPr>
          <p:nvPr/>
        </p:nvSpPr>
        <p:spPr bwMode="auto">
          <a:xfrm>
            <a:off x="6611938" y="4329113"/>
            <a:ext cx="1244600" cy="1069975"/>
          </a:xfrm>
          <a:prstGeom prst="rect">
            <a:avLst/>
          </a:prstGeom>
          <a:noFill/>
          <a:ln w="9525">
            <a:noFill/>
            <a:miter lim="800000"/>
            <a:headEnd/>
            <a:tailEnd/>
          </a:ln>
        </p:spPr>
        <p:txBody>
          <a:bodyPr wrap="none">
            <a:spAutoFit/>
          </a:bodyPr>
          <a:lstStyle/>
          <a:p>
            <a:pPr algn="ctr"/>
            <a:r>
              <a:rPr lang="es-ES" sz="1600" b="1"/>
              <a:t>VLAN 1</a:t>
            </a:r>
          </a:p>
          <a:p>
            <a:pPr algn="ctr"/>
            <a:r>
              <a:rPr lang="es-ES" sz="1600" b="1"/>
              <a:t>(default)</a:t>
            </a:r>
          </a:p>
          <a:p>
            <a:pPr algn="ctr"/>
            <a:r>
              <a:rPr lang="es-ES_tradnl" sz="1600" b="1"/>
              <a:t>Puertos no</a:t>
            </a:r>
          </a:p>
          <a:p>
            <a:pPr algn="ctr"/>
            <a:r>
              <a:rPr lang="es-ES_tradnl" sz="1600" b="1"/>
              <a:t>asignados</a:t>
            </a:r>
            <a:endParaRPr lang="es-ES" sz="1600" b="1"/>
          </a:p>
        </p:txBody>
      </p:sp>
      <p:graphicFrame>
        <p:nvGraphicFramePr>
          <p:cNvPr id="1026" name="Object 73"/>
          <p:cNvGraphicFramePr>
            <a:graphicFrameLocks noChangeAspect="1"/>
          </p:cNvGraphicFramePr>
          <p:nvPr/>
        </p:nvGraphicFramePr>
        <p:xfrm>
          <a:off x="741363" y="3019425"/>
          <a:ext cx="8151812" cy="1057275"/>
        </p:xfrm>
        <a:graphic>
          <a:graphicData uri="http://schemas.openxmlformats.org/presentationml/2006/ole">
            <mc:AlternateContent xmlns:mc="http://schemas.openxmlformats.org/markup-compatibility/2006">
              <mc:Choice xmlns:v="urn:schemas-microsoft-com:vml" Requires="v">
                <p:oleObj spid="_x0000_s1036" name="Visio" r:id="rId5" imgW="1379525" imgH="158191" progId="">
                  <p:embed/>
                </p:oleObj>
              </mc:Choice>
              <mc:Fallback>
                <p:oleObj name="Visio" r:id="rId5" imgW="1379525" imgH="158191" progId="">
                  <p:embed/>
                  <p:pic>
                    <p:nvPicPr>
                      <p:cNvPr id="0" name="Object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63" y="3019425"/>
                        <a:ext cx="8151812"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2580" name="Line 84"/>
          <p:cNvSpPr>
            <a:spLocks noChangeShapeType="1"/>
          </p:cNvSpPr>
          <p:nvPr/>
        </p:nvSpPr>
        <p:spPr bwMode="auto">
          <a:xfrm>
            <a:off x="1692275" y="3740150"/>
            <a:ext cx="0" cy="1273175"/>
          </a:xfrm>
          <a:prstGeom prst="line">
            <a:avLst/>
          </a:prstGeom>
          <a:noFill/>
          <a:ln w="50800">
            <a:solidFill>
              <a:srgbClr val="FF0000"/>
            </a:solidFill>
            <a:round/>
            <a:headEnd/>
            <a:tailEnd/>
          </a:ln>
        </p:spPr>
        <p:txBody>
          <a:bodyPr/>
          <a:lstStyle/>
          <a:p>
            <a:endParaRPr lang="es-ES"/>
          </a:p>
        </p:txBody>
      </p:sp>
      <p:grpSp>
        <p:nvGrpSpPr>
          <p:cNvPr id="2" name="Group 101"/>
          <p:cNvGrpSpPr>
            <a:grpSpLocks noChangeAspect="1"/>
          </p:cNvGrpSpPr>
          <p:nvPr/>
        </p:nvGrpSpPr>
        <p:grpSpPr bwMode="auto">
          <a:xfrm>
            <a:off x="4014788" y="2057400"/>
            <a:ext cx="628650" cy="650875"/>
            <a:chOff x="4320" y="1229"/>
            <a:chExt cx="604" cy="624"/>
          </a:xfrm>
        </p:grpSpPr>
        <p:sp>
          <p:nvSpPr>
            <p:cNvPr id="1093" name="AutoShape 102"/>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094" name="Freeform 103"/>
            <p:cNvSpPr>
              <a:spLocks noChangeAspect="1"/>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095" name="Freeform 104"/>
            <p:cNvSpPr>
              <a:spLocks noChangeAspect="1"/>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096" name="Freeform 105"/>
            <p:cNvSpPr>
              <a:spLocks noChangeAspect="1"/>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097" name="Freeform 106"/>
            <p:cNvSpPr>
              <a:spLocks noChangeAspect="1"/>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098" name="Rectangle 107"/>
            <p:cNvSpPr>
              <a:spLocks noChangeAspect="1"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099" name="Rectangle 108"/>
            <p:cNvSpPr>
              <a:spLocks noChangeAspect="1"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100" name="Rectangle 109"/>
            <p:cNvSpPr>
              <a:spLocks noChangeAspect="1"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101" name="Line 110"/>
            <p:cNvSpPr>
              <a:spLocks noChangeAspect="1"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102" name="Freeform 111"/>
            <p:cNvSpPr>
              <a:spLocks noChangeAspect="1"/>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103" name="Freeform 112"/>
            <p:cNvSpPr>
              <a:spLocks noChangeAspect="1"/>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104" name="Rectangle 113"/>
            <p:cNvSpPr>
              <a:spLocks noChangeAspect="1"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3" name="Group 114"/>
          <p:cNvGrpSpPr>
            <a:grpSpLocks noChangeAspect="1"/>
          </p:cNvGrpSpPr>
          <p:nvPr/>
        </p:nvGrpSpPr>
        <p:grpSpPr bwMode="auto">
          <a:xfrm>
            <a:off x="2130425" y="2046288"/>
            <a:ext cx="641350" cy="661987"/>
            <a:chOff x="4320" y="1229"/>
            <a:chExt cx="604" cy="624"/>
          </a:xfrm>
        </p:grpSpPr>
        <p:sp>
          <p:nvSpPr>
            <p:cNvPr id="1081" name="AutoShape 115"/>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082" name="Freeform 116"/>
            <p:cNvSpPr>
              <a:spLocks noChangeAspect="1"/>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083" name="Freeform 117"/>
            <p:cNvSpPr>
              <a:spLocks noChangeAspect="1"/>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084" name="Freeform 118"/>
            <p:cNvSpPr>
              <a:spLocks noChangeAspect="1"/>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085" name="Freeform 119"/>
            <p:cNvSpPr>
              <a:spLocks noChangeAspect="1"/>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086" name="Rectangle 120"/>
            <p:cNvSpPr>
              <a:spLocks noChangeAspect="1"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087" name="Rectangle 121"/>
            <p:cNvSpPr>
              <a:spLocks noChangeAspect="1"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088" name="Rectangle 122"/>
            <p:cNvSpPr>
              <a:spLocks noChangeAspect="1"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089" name="Line 123"/>
            <p:cNvSpPr>
              <a:spLocks noChangeAspect="1"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090" name="Freeform 124"/>
            <p:cNvSpPr>
              <a:spLocks noChangeAspect="1"/>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091" name="Freeform 125"/>
            <p:cNvSpPr>
              <a:spLocks noChangeAspect="1"/>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092" name="Rectangle 126"/>
            <p:cNvSpPr>
              <a:spLocks noChangeAspect="1"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sp>
        <p:nvSpPr>
          <p:cNvPr id="1002623" name="Line 127"/>
          <p:cNvSpPr>
            <a:spLocks noChangeShapeType="1"/>
          </p:cNvSpPr>
          <p:nvPr/>
        </p:nvSpPr>
        <p:spPr bwMode="auto">
          <a:xfrm>
            <a:off x="5580063" y="3716338"/>
            <a:ext cx="0" cy="1273175"/>
          </a:xfrm>
          <a:prstGeom prst="line">
            <a:avLst/>
          </a:prstGeom>
          <a:noFill/>
          <a:ln w="50800">
            <a:solidFill>
              <a:srgbClr val="FF0000"/>
            </a:solidFill>
            <a:round/>
            <a:headEnd/>
            <a:tailEnd/>
          </a:ln>
        </p:spPr>
        <p:txBody>
          <a:bodyPr/>
          <a:lstStyle/>
          <a:p>
            <a:endParaRPr lang="es-ES"/>
          </a:p>
        </p:txBody>
      </p:sp>
      <p:grpSp>
        <p:nvGrpSpPr>
          <p:cNvPr id="4" name="Group 128"/>
          <p:cNvGrpSpPr>
            <a:grpSpLocks noChangeAspect="1"/>
          </p:cNvGrpSpPr>
          <p:nvPr/>
        </p:nvGrpSpPr>
        <p:grpSpPr bwMode="auto">
          <a:xfrm>
            <a:off x="4735513" y="2060575"/>
            <a:ext cx="628650" cy="650875"/>
            <a:chOff x="4320" y="1229"/>
            <a:chExt cx="604" cy="624"/>
          </a:xfrm>
        </p:grpSpPr>
        <p:sp>
          <p:nvSpPr>
            <p:cNvPr id="1069" name="AutoShape 129"/>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070" name="Freeform 130"/>
            <p:cNvSpPr>
              <a:spLocks noChangeAspect="1"/>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071" name="Freeform 131"/>
            <p:cNvSpPr>
              <a:spLocks noChangeAspect="1"/>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072" name="Freeform 132"/>
            <p:cNvSpPr>
              <a:spLocks noChangeAspect="1"/>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073" name="Freeform 133"/>
            <p:cNvSpPr>
              <a:spLocks noChangeAspect="1"/>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074" name="Rectangle 134"/>
            <p:cNvSpPr>
              <a:spLocks noChangeAspect="1"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075" name="Rectangle 135"/>
            <p:cNvSpPr>
              <a:spLocks noChangeAspect="1"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076" name="Rectangle 136"/>
            <p:cNvSpPr>
              <a:spLocks noChangeAspect="1"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077" name="Line 137"/>
            <p:cNvSpPr>
              <a:spLocks noChangeAspect="1"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078" name="Freeform 138"/>
            <p:cNvSpPr>
              <a:spLocks noChangeAspect="1"/>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079" name="Freeform 139"/>
            <p:cNvSpPr>
              <a:spLocks noChangeAspect="1"/>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080" name="Rectangle 140"/>
            <p:cNvSpPr>
              <a:spLocks noChangeAspect="1"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5" name="Group 141"/>
          <p:cNvGrpSpPr>
            <a:grpSpLocks noChangeAspect="1"/>
          </p:cNvGrpSpPr>
          <p:nvPr/>
        </p:nvGrpSpPr>
        <p:grpSpPr bwMode="auto">
          <a:xfrm>
            <a:off x="2922588" y="2060575"/>
            <a:ext cx="641350" cy="661988"/>
            <a:chOff x="4320" y="1229"/>
            <a:chExt cx="604" cy="624"/>
          </a:xfrm>
        </p:grpSpPr>
        <p:sp>
          <p:nvSpPr>
            <p:cNvPr id="1057" name="AutoShape 142"/>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058" name="Freeform 143"/>
            <p:cNvSpPr>
              <a:spLocks noChangeAspect="1"/>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059" name="Freeform 144"/>
            <p:cNvSpPr>
              <a:spLocks noChangeAspect="1"/>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060" name="Freeform 145"/>
            <p:cNvSpPr>
              <a:spLocks noChangeAspect="1"/>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061" name="Freeform 146"/>
            <p:cNvSpPr>
              <a:spLocks noChangeAspect="1"/>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062" name="Rectangle 147"/>
            <p:cNvSpPr>
              <a:spLocks noChangeAspect="1"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063" name="Rectangle 148"/>
            <p:cNvSpPr>
              <a:spLocks noChangeAspect="1"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064" name="Rectangle 149"/>
            <p:cNvSpPr>
              <a:spLocks noChangeAspect="1"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065" name="Line 150"/>
            <p:cNvSpPr>
              <a:spLocks noChangeAspect="1"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066" name="Freeform 151"/>
            <p:cNvSpPr>
              <a:spLocks noChangeAspect="1"/>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067" name="Freeform 152"/>
            <p:cNvSpPr>
              <a:spLocks noChangeAspect="1"/>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068" name="Rectangle 153"/>
            <p:cNvSpPr>
              <a:spLocks noChangeAspect="1"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sp>
        <p:nvSpPr>
          <p:cNvPr id="1002650" name="Line 154"/>
          <p:cNvSpPr>
            <a:spLocks noChangeShapeType="1"/>
          </p:cNvSpPr>
          <p:nvPr/>
        </p:nvSpPr>
        <p:spPr bwMode="auto">
          <a:xfrm>
            <a:off x="2411413" y="2443163"/>
            <a:ext cx="0" cy="1273175"/>
          </a:xfrm>
          <a:prstGeom prst="line">
            <a:avLst/>
          </a:prstGeom>
          <a:noFill/>
          <a:ln w="50800">
            <a:solidFill>
              <a:srgbClr val="FF0000"/>
            </a:solidFill>
            <a:round/>
            <a:headEnd/>
            <a:tailEnd/>
          </a:ln>
        </p:spPr>
        <p:txBody>
          <a:bodyPr/>
          <a:lstStyle/>
          <a:p>
            <a:endParaRPr lang="es-ES"/>
          </a:p>
        </p:txBody>
      </p:sp>
      <p:sp>
        <p:nvSpPr>
          <p:cNvPr id="1002651" name="Line 155"/>
          <p:cNvSpPr>
            <a:spLocks noChangeShapeType="1"/>
          </p:cNvSpPr>
          <p:nvPr/>
        </p:nvSpPr>
        <p:spPr bwMode="auto">
          <a:xfrm>
            <a:off x="3203575" y="2492375"/>
            <a:ext cx="0" cy="1273175"/>
          </a:xfrm>
          <a:prstGeom prst="line">
            <a:avLst/>
          </a:prstGeom>
          <a:noFill/>
          <a:ln w="50800">
            <a:solidFill>
              <a:srgbClr val="FF0000"/>
            </a:solidFill>
            <a:round/>
            <a:headEnd/>
            <a:tailEnd/>
          </a:ln>
        </p:spPr>
        <p:txBody>
          <a:bodyPr/>
          <a:lstStyle/>
          <a:p>
            <a:endParaRPr lang="es-ES"/>
          </a:p>
        </p:txBody>
      </p:sp>
      <p:sp>
        <p:nvSpPr>
          <p:cNvPr id="1002652" name="Line 156"/>
          <p:cNvSpPr>
            <a:spLocks noChangeShapeType="1"/>
          </p:cNvSpPr>
          <p:nvPr/>
        </p:nvSpPr>
        <p:spPr bwMode="auto">
          <a:xfrm>
            <a:off x="4356100" y="2492375"/>
            <a:ext cx="0" cy="1273175"/>
          </a:xfrm>
          <a:prstGeom prst="line">
            <a:avLst/>
          </a:prstGeom>
          <a:noFill/>
          <a:ln w="50800">
            <a:solidFill>
              <a:srgbClr val="0000FF"/>
            </a:solidFill>
            <a:round/>
            <a:headEnd/>
            <a:tailEnd/>
          </a:ln>
        </p:spPr>
        <p:txBody>
          <a:bodyPr/>
          <a:lstStyle/>
          <a:p>
            <a:endParaRPr lang="es-ES"/>
          </a:p>
        </p:txBody>
      </p:sp>
      <p:sp>
        <p:nvSpPr>
          <p:cNvPr id="1002653" name="Line 157"/>
          <p:cNvSpPr>
            <a:spLocks noChangeShapeType="1"/>
          </p:cNvSpPr>
          <p:nvPr/>
        </p:nvSpPr>
        <p:spPr bwMode="auto">
          <a:xfrm>
            <a:off x="5076825" y="2443163"/>
            <a:ext cx="0" cy="1273175"/>
          </a:xfrm>
          <a:prstGeom prst="line">
            <a:avLst/>
          </a:prstGeom>
          <a:noFill/>
          <a:ln w="50800">
            <a:solidFill>
              <a:srgbClr val="0000FF"/>
            </a:solidFill>
            <a:round/>
            <a:headEnd/>
            <a:tailEnd/>
          </a:ln>
        </p:spPr>
        <p:txBody>
          <a:bodyPr/>
          <a:lstStyle/>
          <a:p>
            <a:endParaRPr lang="es-ES"/>
          </a:p>
        </p:txBody>
      </p:sp>
      <p:sp>
        <p:nvSpPr>
          <p:cNvPr id="1002656" name="Freeform 160"/>
          <p:cNvSpPr>
            <a:spLocks/>
          </p:cNvSpPr>
          <p:nvPr/>
        </p:nvSpPr>
        <p:spPr bwMode="auto">
          <a:xfrm>
            <a:off x="4284663" y="2492375"/>
            <a:ext cx="792162" cy="528638"/>
          </a:xfrm>
          <a:custGeom>
            <a:avLst/>
            <a:gdLst>
              <a:gd name="T0" fmla="*/ 0 w 499"/>
              <a:gd name="T1" fmla="*/ 0 h 333"/>
              <a:gd name="T2" fmla="*/ 115927136 w 499"/>
              <a:gd name="T3" fmla="*/ 572076792 h 333"/>
              <a:gd name="T4" fmla="*/ 458668234 w 499"/>
              <a:gd name="T5" fmla="*/ 801410350 h 333"/>
              <a:gd name="T6" fmla="*/ 801409184 w 499"/>
              <a:gd name="T7" fmla="*/ 801410350 h 333"/>
              <a:gd name="T8" fmla="*/ 1144150332 w 499"/>
              <a:gd name="T9" fmla="*/ 572076792 h 333"/>
              <a:gd name="T10" fmla="*/ 1257556470 w 499"/>
              <a:gd name="T11" fmla="*/ 0 h 333"/>
              <a:gd name="T12" fmla="*/ 0 60000 65536"/>
              <a:gd name="T13" fmla="*/ 0 60000 65536"/>
              <a:gd name="T14" fmla="*/ 0 60000 65536"/>
              <a:gd name="T15" fmla="*/ 0 60000 65536"/>
              <a:gd name="T16" fmla="*/ 0 60000 65536"/>
              <a:gd name="T17" fmla="*/ 0 60000 65536"/>
              <a:gd name="T18" fmla="*/ 0 w 499"/>
              <a:gd name="T19" fmla="*/ 0 h 333"/>
              <a:gd name="T20" fmla="*/ 499 w 499"/>
              <a:gd name="T21" fmla="*/ 333 h 333"/>
            </a:gdLst>
            <a:ahLst/>
            <a:cxnLst>
              <a:cxn ang="T12">
                <a:pos x="T0" y="T1"/>
              </a:cxn>
              <a:cxn ang="T13">
                <a:pos x="T2" y="T3"/>
              </a:cxn>
              <a:cxn ang="T14">
                <a:pos x="T4" y="T5"/>
              </a:cxn>
              <a:cxn ang="T15">
                <a:pos x="T6" y="T7"/>
              </a:cxn>
              <a:cxn ang="T16">
                <a:pos x="T8" y="T9"/>
              </a:cxn>
              <a:cxn ang="T17">
                <a:pos x="T10" y="T11"/>
              </a:cxn>
            </a:cxnLst>
            <a:rect l="T18" t="T19" r="T20" b="T21"/>
            <a:pathLst>
              <a:path w="499" h="333">
                <a:moveTo>
                  <a:pt x="0" y="0"/>
                </a:moveTo>
                <a:cubicBezTo>
                  <a:pt x="8" y="87"/>
                  <a:pt x="16" y="174"/>
                  <a:pt x="46" y="227"/>
                </a:cubicBezTo>
                <a:cubicBezTo>
                  <a:pt x="76" y="280"/>
                  <a:pt x="137" y="303"/>
                  <a:pt x="182" y="318"/>
                </a:cubicBezTo>
                <a:cubicBezTo>
                  <a:pt x="227" y="333"/>
                  <a:pt x="273" y="333"/>
                  <a:pt x="318" y="318"/>
                </a:cubicBezTo>
                <a:cubicBezTo>
                  <a:pt x="363" y="303"/>
                  <a:pt x="424" y="280"/>
                  <a:pt x="454" y="227"/>
                </a:cubicBezTo>
                <a:cubicBezTo>
                  <a:pt x="484" y="174"/>
                  <a:pt x="491" y="87"/>
                  <a:pt x="499" y="0"/>
                </a:cubicBezTo>
              </a:path>
            </a:pathLst>
          </a:custGeom>
          <a:noFill/>
          <a:ln w="44450">
            <a:solidFill>
              <a:schemeClr val="tx1"/>
            </a:solidFill>
            <a:prstDash val="sysDot"/>
            <a:round/>
            <a:headEnd/>
            <a:tailEnd/>
          </a:ln>
        </p:spPr>
        <p:txBody>
          <a:bodyPr/>
          <a:lstStyle/>
          <a:p>
            <a:endParaRPr lang="es-ES"/>
          </a:p>
        </p:txBody>
      </p:sp>
      <p:sp>
        <p:nvSpPr>
          <p:cNvPr id="1002657" name="Freeform 161"/>
          <p:cNvSpPr>
            <a:spLocks/>
          </p:cNvSpPr>
          <p:nvPr/>
        </p:nvSpPr>
        <p:spPr bwMode="auto">
          <a:xfrm>
            <a:off x="2411413" y="2492375"/>
            <a:ext cx="792162" cy="528638"/>
          </a:xfrm>
          <a:custGeom>
            <a:avLst/>
            <a:gdLst>
              <a:gd name="T0" fmla="*/ 0 w 499"/>
              <a:gd name="T1" fmla="*/ 0 h 333"/>
              <a:gd name="T2" fmla="*/ 115927136 w 499"/>
              <a:gd name="T3" fmla="*/ 572076792 h 333"/>
              <a:gd name="T4" fmla="*/ 458668234 w 499"/>
              <a:gd name="T5" fmla="*/ 801410350 h 333"/>
              <a:gd name="T6" fmla="*/ 801409184 w 499"/>
              <a:gd name="T7" fmla="*/ 801410350 h 333"/>
              <a:gd name="T8" fmla="*/ 1144150332 w 499"/>
              <a:gd name="T9" fmla="*/ 572076792 h 333"/>
              <a:gd name="T10" fmla="*/ 1257556470 w 499"/>
              <a:gd name="T11" fmla="*/ 0 h 333"/>
              <a:gd name="T12" fmla="*/ 0 60000 65536"/>
              <a:gd name="T13" fmla="*/ 0 60000 65536"/>
              <a:gd name="T14" fmla="*/ 0 60000 65536"/>
              <a:gd name="T15" fmla="*/ 0 60000 65536"/>
              <a:gd name="T16" fmla="*/ 0 60000 65536"/>
              <a:gd name="T17" fmla="*/ 0 60000 65536"/>
              <a:gd name="T18" fmla="*/ 0 w 499"/>
              <a:gd name="T19" fmla="*/ 0 h 333"/>
              <a:gd name="T20" fmla="*/ 499 w 499"/>
              <a:gd name="T21" fmla="*/ 333 h 333"/>
            </a:gdLst>
            <a:ahLst/>
            <a:cxnLst>
              <a:cxn ang="T12">
                <a:pos x="T0" y="T1"/>
              </a:cxn>
              <a:cxn ang="T13">
                <a:pos x="T2" y="T3"/>
              </a:cxn>
              <a:cxn ang="T14">
                <a:pos x="T4" y="T5"/>
              </a:cxn>
              <a:cxn ang="T15">
                <a:pos x="T6" y="T7"/>
              </a:cxn>
              <a:cxn ang="T16">
                <a:pos x="T8" y="T9"/>
              </a:cxn>
              <a:cxn ang="T17">
                <a:pos x="T10" y="T11"/>
              </a:cxn>
            </a:cxnLst>
            <a:rect l="T18" t="T19" r="T20" b="T21"/>
            <a:pathLst>
              <a:path w="499" h="333">
                <a:moveTo>
                  <a:pt x="0" y="0"/>
                </a:moveTo>
                <a:cubicBezTo>
                  <a:pt x="8" y="87"/>
                  <a:pt x="16" y="174"/>
                  <a:pt x="46" y="227"/>
                </a:cubicBezTo>
                <a:cubicBezTo>
                  <a:pt x="76" y="280"/>
                  <a:pt x="137" y="303"/>
                  <a:pt x="182" y="318"/>
                </a:cubicBezTo>
                <a:cubicBezTo>
                  <a:pt x="227" y="333"/>
                  <a:pt x="273" y="333"/>
                  <a:pt x="318" y="318"/>
                </a:cubicBezTo>
                <a:cubicBezTo>
                  <a:pt x="363" y="303"/>
                  <a:pt x="424" y="280"/>
                  <a:pt x="454" y="227"/>
                </a:cubicBezTo>
                <a:cubicBezTo>
                  <a:pt x="484" y="174"/>
                  <a:pt x="491" y="87"/>
                  <a:pt x="499" y="0"/>
                </a:cubicBezTo>
              </a:path>
            </a:pathLst>
          </a:custGeom>
          <a:noFill/>
          <a:ln w="44450">
            <a:solidFill>
              <a:schemeClr val="tx1"/>
            </a:solidFill>
            <a:prstDash val="sysDot"/>
            <a:round/>
            <a:headEnd/>
            <a:tailEnd/>
          </a:ln>
        </p:spPr>
        <p:txBody>
          <a:bodyPr/>
          <a:lstStyle/>
          <a:p>
            <a:endParaRPr lang="es-ES"/>
          </a:p>
        </p:txBody>
      </p:sp>
      <p:sp>
        <p:nvSpPr>
          <p:cNvPr id="1002660" name="Line 164"/>
          <p:cNvSpPr>
            <a:spLocks noChangeShapeType="1"/>
          </p:cNvSpPr>
          <p:nvPr/>
        </p:nvSpPr>
        <p:spPr bwMode="auto">
          <a:xfrm>
            <a:off x="2411413" y="2443163"/>
            <a:ext cx="0" cy="1273175"/>
          </a:xfrm>
          <a:prstGeom prst="line">
            <a:avLst/>
          </a:prstGeom>
          <a:noFill/>
          <a:ln w="50800">
            <a:solidFill>
              <a:schemeClr val="tx1"/>
            </a:solidFill>
            <a:prstDash val="sysDot"/>
            <a:round/>
            <a:headEnd/>
            <a:tailEnd/>
          </a:ln>
        </p:spPr>
        <p:txBody>
          <a:bodyPr/>
          <a:lstStyle/>
          <a:p>
            <a:endParaRPr lang="es-ES"/>
          </a:p>
        </p:txBody>
      </p:sp>
      <p:sp>
        <p:nvSpPr>
          <p:cNvPr id="1002661" name="Line 165"/>
          <p:cNvSpPr>
            <a:spLocks noChangeShapeType="1"/>
          </p:cNvSpPr>
          <p:nvPr/>
        </p:nvSpPr>
        <p:spPr bwMode="auto">
          <a:xfrm>
            <a:off x="1692275" y="3740150"/>
            <a:ext cx="0" cy="1273175"/>
          </a:xfrm>
          <a:prstGeom prst="line">
            <a:avLst/>
          </a:prstGeom>
          <a:noFill/>
          <a:ln w="50800">
            <a:solidFill>
              <a:schemeClr val="tx1"/>
            </a:solidFill>
            <a:prstDash val="sysDot"/>
            <a:round/>
            <a:headEnd/>
            <a:tailEnd/>
          </a:ln>
        </p:spPr>
        <p:txBody>
          <a:bodyPr/>
          <a:lstStyle/>
          <a:p>
            <a:endParaRPr lang="es-ES"/>
          </a:p>
        </p:txBody>
      </p:sp>
      <p:sp>
        <p:nvSpPr>
          <p:cNvPr id="1002662" name="Line 166"/>
          <p:cNvSpPr>
            <a:spLocks noChangeShapeType="1"/>
          </p:cNvSpPr>
          <p:nvPr/>
        </p:nvSpPr>
        <p:spPr bwMode="auto">
          <a:xfrm flipH="1">
            <a:off x="1692275" y="5013325"/>
            <a:ext cx="3887788" cy="0"/>
          </a:xfrm>
          <a:prstGeom prst="line">
            <a:avLst/>
          </a:prstGeom>
          <a:noFill/>
          <a:ln w="50800">
            <a:solidFill>
              <a:schemeClr val="tx1"/>
            </a:solidFill>
            <a:prstDash val="sysDot"/>
            <a:round/>
            <a:headEnd/>
            <a:tailEnd/>
          </a:ln>
        </p:spPr>
        <p:txBody>
          <a:bodyPr/>
          <a:lstStyle/>
          <a:p>
            <a:endParaRPr lang="es-ES"/>
          </a:p>
        </p:txBody>
      </p:sp>
      <p:sp>
        <p:nvSpPr>
          <p:cNvPr id="1002663" name="Line 167"/>
          <p:cNvSpPr>
            <a:spLocks noChangeShapeType="1"/>
          </p:cNvSpPr>
          <p:nvPr/>
        </p:nvSpPr>
        <p:spPr bwMode="auto">
          <a:xfrm>
            <a:off x="5580063" y="3716338"/>
            <a:ext cx="0" cy="1273175"/>
          </a:xfrm>
          <a:prstGeom prst="line">
            <a:avLst/>
          </a:prstGeom>
          <a:noFill/>
          <a:ln w="50800">
            <a:solidFill>
              <a:schemeClr val="tx1"/>
            </a:solidFill>
            <a:prstDash val="sysDot"/>
            <a:round/>
            <a:headEnd/>
            <a:tailEnd/>
          </a:ln>
        </p:spPr>
        <p:txBody>
          <a:bodyPr/>
          <a:lstStyle/>
          <a:p>
            <a:endParaRPr lang="es-ES"/>
          </a:p>
        </p:txBody>
      </p:sp>
      <p:sp>
        <p:nvSpPr>
          <p:cNvPr id="1002664" name="Line 168"/>
          <p:cNvSpPr>
            <a:spLocks noChangeShapeType="1"/>
          </p:cNvSpPr>
          <p:nvPr/>
        </p:nvSpPr>
        <p:spPr bwMode="auto">
          <a:xfrm>
            <a:off x="5076825" y="2443163"/>
            <a:ext cx="0" cy="1273175"/>
          </a:xfrm>
          <a:prstGeom prst="line">
            <a:avLst/>
          </a:prstGeom>
          <a:noFill/>
          <a:ln w="50800">
            <a:solidFill>
              <a:schemeClr val="tx1"/>
            </a:solidFill>
            <a:prstDash val="sysDot"/>
            <a:round/>
            <a:headEnd/>
            <a:tailEnd/>
          </a:ln>
        </p:spPr>
        <p:txBody>
          <a:bodyPr/>
          <a:lstStyle/>
          <a:p>
            <a:endParaRPr lang="es-ES"/>
          </a:p>
        </p:txBody>
      </p:sp>
      <p:sp>
        <p:nvSpPr>
          <p:cNvPr id="1002665" name="Line 169"/>
          <p:cNvSpPr>
            <a:spLocks noChangeShapeType="1"/>
          </p:cNvSpPr>
          <p:nvPr/>
        </p:nvSpPr>
        <p:spPr bwMode="auto">
          <a:xfrm>
            <a:off x="1692275" y="3716338"/>
            <a:ext cx="719138" cy="0"/>
          </a:xfrm>
          <a:prstGeom prst="line">
            <a:avLst/>
          </a:prstGeom>
          <a:noFill/>
          <a:ln w="50800">
            <a:solidFill>
              <a:schemeClr val="bg1"/>
            </a:solidFill>
            <a:prstDash val="sysDot"/>
            <a:round/>
            <a:headEnd/>
            <a:tailEnd/>
          </a:ln>
        </p:spPr>
        <p:txBody>
          <a:bodyPr/>
          <a:lstStyle/>
          <a:p>
            <a:endParaRPr lang="es-ES"/>
          </a:p>
        </p:txBody>
      </p:sp>
      <p:sp>
        <p:nvSpPr>
          <p:cNvPr id="1002666" name="Line 170"/>
          <p:cNvSpPr>
            <a:spLocks noChangeShapeType="1"/>
          </p:cNvSpPr>
          <p:nvPr/>
        </p:nvSpPr>
        <p:spPr bwMode="auto">
          <a:xfrm>
            <a:off x="5076825" y="3716338"/>
            <a:ext cx="503238" cy="0"/>
          </a:xfrm>
          <a:prstGeom prst="line">
            <a:avLst/>
          </a:prstGeom>
          <a:noFill/>
          <a:ln w="50800">
            <a:solidFill>
              <a:schemeClr val="bg1"/>
            </a:solidFill>
            <a:prstDash val="sysDot"/>
            <a:round/>
            <a:headEnd/>
            <a:tailEnd/>
          </a:ln>
        </p:spPr>
        <p:txBody>
          <a:bodyPr/>
          <a:lstStyle/>
          <a:p>
            <a:endParaRPr lang="es-ES"/>
          </a:p>
        </p:txBody>
      </p:sp>
      <p:sp>
        <p:nvSpPr>
          <p:cNvPr id="1002667" name="Rectangle 171"/>
          <p:cNvSpPr>
            <a:spLocks noChangeArrowheads="1"/>
          </p:cNvSpPr>
          <p:nvPr/>
        </p:nvSpPr>
        <p:spPr bwMode="auto">
          <a:xfrm>
            <a:off x="3606800" y="2784475"/>
            <a:ext cx="71438" cy="1511300"/>
          </a:xfrm>
          <a:prstGeom prst="rect">
            <a:avLst/>
          </a:prstGeom>
          <a:solidFill>
            <a:schemeClr val="bg1"/>
          </a:solidFill>
          <a:ln w="25400">
            <a:noFill/>
            <a:miter lim="800000"/>
            <a:headEnd/>
            <a:tailEnd/>
          </a:ln>
        </p:spPr>
        <p:txBody>
          <a:bodyPr wrap="none" anchor="ctr"/>
          <a:lstStyle/>
          <a:p>
            <a:endParaRPr lang="es-ES"/>
          </a:p>
        </p:txBody>
      </p:sp>
      <p:sp>
        <p:nvSpPr>
          <p:cNvPr id="1002668" name="Rectangle 172"/>
          <p:cNvSpPr>
            <a:spLocks noChangeArrowheads="1"/>
          </p:cNvSpPr>
          <p:nvPr/>
        </p:nvSpPr>
        <p:spPr bwMode="auto">
          <a:xfrm>
            <a:off x="5746750" y="2851150"/>
            <a:ext cx="71438" cy="1511300"/>
          </a:xfrm>
          <a:prstGeom prst="rect">
            <a:avLst/>
          </a:prstGeom>
          <a:solidFill>
            <a:schemeClr val="bg1"/>
          </a:solidFill>
          <a:ln w="25400">
            <a:noFill/>
            <a:miter lim="800000"/>
            <a:headEnd/>
            <a:tailEnd/>
          </a:ln>
        </p:spPr>
        <p:txBody>
          <a:bodyPr wrap="none" anchor="ctr"/>
          <a:lstStyle/>
          <a:p>
            <a:endParaRPr lang="es-E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25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25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26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25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25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26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25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25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026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26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026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026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002656"/>
                                        </p:tgtEl>
                                        <p:attrNameLst>
                                          <p:attrName>style.visibility</p:attrName>
                                        </p:attrNameLst>
                                      </p:cBhvr>
                                      <p:to>
                                        <p:strVal val="visible"/>
                                      </p:to>
                                    </p:set>
                                    <p:animEffect transition="in" filter="wipe(right)">
                                      <p:cBhvr>
                                        <p:cTn id="51" dur="500"/>
                                        <p:tgtEl>
                                          <p:spTgt spid="100265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02657"/>
                                        </p:tgtEl>
                                        <p:attrNameLst>
                                          <p:attrName>style.visibility</p:attrName>
                                        </p:attrNameLst>
                                      </p:cBhvr>
                                      <p:to>
                                        <p:strVal val="visible"/>
                                      </p:to>
                                    </p:set>
                                    <p:animEffect transition="in" filter="wipe(left)">
                                      <p:cBhvr>
                                        <p:cTn id="54" dur="500"/>
                                        <p:tgtEl>
                                          <p:spTgt spid="100265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025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025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026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0257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002660"/>
                                        </p:tgtEl>
                                        <p:attrNameLst>
                                          <p:attrName>style.visibility</p:attrName>
                                        </p:attrNameLst>
                                      </p:cBhvr>
                                      <p:to>
                                        <p:strVal val="visible"/>
                                      </p:to>
                                    </p:set>
                                    <p:animEffect transition="in" filter="wipe(up)">
                                      <p:cBhvr>
                                        <p:cTn id="69" dur="500"/>
                                        <p:tgtEl>
                                          <p:spTgt spid="1002660"/>
                                        </p:tgtEl>
                                      </p:cBhvr>
                                    </p:animEffect>
                                  </p:childTnLst>
                                </p:cTn>
                              </p:par>
                            </p:childTnLst>
                          </p:cTn>
                        </p:par>
                        <p:par>
                          <p:cTn id="70" fill="hold">
                            <p:stCondLst>
                              <p:cond delay="500"/>
                            </p:stCondLst>
                            <p:childTnLst>
                              <p:par>
                                <p:cTn id="71" presetID="22" presetClass="entr" presetSubtype="2" fill="hold" grpId="0" nodeType="afterEffect">
                                  <p:stCondLst>
                                    <p:cond delay="0"/>
                                  </p:stCondLst>
                                  <p:childTnLst>
                                    <p:set>
                                      <p:cBhvr>
                                        <p:cTn id="72" dur="1" fill="hold">
                                          <p:stCondLst>
                                            <p:cond delay="0"/>
                                          </p:stCondLst>
                                        </p:cTn>
                                        <p:tgtEl>
                                          <p:spTgt spid="1002665"/>
                                        </p:tgtEl>
                                        <p:attrNameLst>
                                          <p:attrName>style.visibility</p:attrName>
                                        </p:attrNameLst>
                                      </p:cBhvr>
                                      <p:to>
                                        <p:strVal val="visible"/>
                                      </p:to>
                                    </p:set>
                                    <p:animEffect transition="in" filter="wipe(right)">
                                      <p:cBhvr>
                                        <p:cTn id="73" dur="500"/>
                                        <p:tgtEl>
                                          <p:spTgt spid="1002665"/>
                                        </p:tgtEl>
                                      </p:cBhvr>
                                    </p:animEffect>
                                  </p:childTnLst>
                                </p:cTn>
                              </p:par>
                            </p:childTnLst>
                          </p:cTn>
                        </p:par>
                        <p:par>
                          <p:cTn id="74" fill="hold">
                            <p:stCondLst>
                              <p:cond delay="1000"/>
                            </p:stCondLst>
                            <p:childTnLst>
                              <p:par>
                                <p:cTn id="75" presetID="1" presetClass="entr" presetSubtype="0" fill="hold" grpId="0" nodeType="afterEffect">
                                  <p:stCondLst>
                                    <p:cond delay="0"/>
                                  </p:stCondLst>
                                  <p:childTnLst>
                                    <p:set>
                                      <p:cBhvr>
                                        <p:cTn id="76" dur="1" fill="hold">
                                          <p:stCondLst>
                                            <p:cond delay="0"/>
                                          </p:stCondLst>
                                        </p:cTn>
                                        <p:tgtEl>
                                          <p:spTgt spid="1002661"/>
                                        </p:tgtEl>
                                        <p:attrNameLst>
                                          <p:attrName>style.visibility</p:attrName>
                                        </p:attrNameLst>
                                      </p:cBhvr>
                                      <p:to>
                                        <p:strVal val="visible"/>
                                      </p:to>
                                    </p:set>
                                  </p:childTnLst>
                                </p:cTn>
                              </p:par>
                            </p:childTnLst>
                          </p:cTn>
                        </p:par>
                        <p:par>
                          <p:cTn id="77" fill="hold">
                            <p:stCondLst>
                              <p:cond delay="1000"/>
                            </p:stCondLst>
                            <p:childTnLst>
                              <p:par>
                                <p:cTn id="78" presetID="22" presetClass="entr" presetSubtype="1" fill="hold" grpId="1" nodeType="afterEffect">
                                  <p:stCondLst>
                                    <p:cond delay="0"/>
                                  </p:stCondLst>
                                  <p:childTnLst>
                                    <p:set>
                                      <p:cBhvr>
                                        <p:cTn id="79" dur="1" fill="hold">
                                          <p:stCondLst>
                                            <p:cond delay="0"/>
                                          </p:stCondLst>
                                        </p:cTn>
                                        <p:tgtEl>
                                          <p:spTgt spid="1002661"/>
                                        </p:tgtEl>
                                        <p:attrNameLst>
                                          <p:attrName>style.visibility</p:attrName>
                                        </p:attrNameLst>
                                      </p:cBhvr>
                                      <p:to>
                                        <p:strVal val="visible"/>
                                      </p:to>
                                    </p:set>
                                    <p:animEffect transition="in" filter="wipe(up)">
                                      <p:cBhvr>
                                        <p:cTn id="80" dur="500"/>
                                        <p:tgtEl>
                                          <p:spTgt spid="1002661"/>
                                        </p:tgtEl>
                                      </p:cBhvr>
                                    </p:animEffect>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1002662"/>
                                        </p:tgtEl>
                                        <p:attrNameLst>
                                          <p:attrName>style.visibility</p:attrName>
                                        </p:attrNameLst>
                                      </p:cBhvr>
                                      <p:to>
                                        <p:strVal val="visible"/>
                                      </p:to>
                                    </p:set>
                                    <p:animEffect transition="in" filter="wipe(left)">
                                      <p:cBhvr>
                                        <p:cTn id="84" dur="500"/>
                                        <p:tgtEl>
                                          <p:spTgt spid="1002662"/>
                                        </p:tgtEl>
                                      </p:cBhvr>
                                    </p:animEffect>
                                  </p:childTnLst>
                                </p:cTn>
                              </p:par>
                            </p:childTnLst>
                          </p:cTn>
                        </p:par>
                        <p:par>
                          <p:cTn id="85" fill="hold">
                            <p:stCondLst>
                              <p:cond delay="2000"/>
                            </p:stCondLst>
                            <p:childTnLst>
                              <p:par>
                                <p:cTn id="86" presetID="22" presetClass="entr" presetSubtype="4" fill="hold" grpId="0" nodeType="afterEffect">
                                  <p:stCondLst>
                                    <p:cond delay="0"/>
                                  </p:stCondLst>
                                  <p:childTnLst>
                                    <p:set>
                                      <p:cBhvr>
                                        <p:cTn id="87" dur="1" fill="hold">
                                          <p:stCondLst>
                                            <p:cond delay="0"/>
                                          </p:stCondLst>
                                        </p:cTn>
                                        <p:tgtEl>
                                          <p:spTgt spid="1002663"/>
                                        </p:tgtEl>
                                        <p:attrNameLst>
                                          <p:attrName>style.visibility</p:attrName>
                                        </p:attrNameLst>
                                      </p:cBhvr>
                                      <p:to>
                                        <p:strVal val="visible"/>
                                      </p:to>
                                    </p:set>
                                    <p:animEffect transition="in" filter="wipe(down)">
                                      <p:cBhvr>
                                        <p:cTn id="88" dur="500"/>
                                        <p:tgtEl>
                                          <p:spTgt spid="1002663"/>
                                        </p:tgtEl>
                                      </p:cBhvr>
                                    </p:animEffect>
                                  </p:childTnLst>
                                </p:cTn>
                              </p:par>
                            </p:childTnLst>
                          </p:cTn>
                        </p:par>
                        <p:par>
                          <p:cTn id="89" fill="hold">
                            <p:stCondLst>
                              <p:cond delay="2500"/>
                            </p:stCondLst>
                            <p:childTnLst>
                              <p:par>
                                <p:cTn id="90" presetID="22" presetClass="entr" presetSubtype="2" fill="hold" grpId="0" nodeType="afterEffect">
                                  <p:stCondLst>
                                    <p:cond delay="0"/>
                                  </p:stCondLst>
                                  <p:childTnLst>
                                    <p:set>
                                      <p:cBhvr>
                                        <p:cTn id="91" dur="1" fill="hold">
                                          <p:stCondLst>
                                            <p:cond delay="0"/>
                                          </p:stCondLst>
                                        </p:cTn>
                                        <p:tgtEl>
                                          <p:spTgt spid="1002666"/>
                                        </p:tgtEl>
                                        <p:attrNameLst>
                                          <p:attrName>style.visibility</p:attrName>
                                        </p:attrNameLst>
                                      </p:cBhvr>
                                      <p:to>
                                        <p:strVal val="visible"/>
                                      </p:to>
                                    </p:set>
                                    <p:animEffect transition="in" filter="wipe(right)">
                                      <p:cBhvr>
                                        <p:cTn id="92" dur="500"/>
                                        <p:tgtEl>
                                          <p:spTgt spid="1002666"/>
                                        </p:tgtEl>
                                      </p:cBhvr>
                                    </p:animEffect>
                                  </p:childTnLst>
                                </p:cTn>
                              </p:par>
                            </p:childTnLst>
                          </p:cTn>
                        </p:par>
                        <p:par>
                          <p:cTn id="93" fill="hold">
                            <p:stCondLst>
                              <p:cond delay="3000"/>
                            </p:stCondLst>
                            <p:childTnLst>
                              <p:par>
                                <p:cTn id="94" presetID="22" presetClass="entr" presetSubtype="4" fill="hold" grpId="0" nodeType="afterEffect">
                                  <p:stCondLst>
                                    <p:cond delay="0"/>
                                  </p:stCondLst>
                                  <p:childTnLst>
                                    <p:set>
                                      <p:cBhvr>
                                        <p:cTn id="95" dur="1" fill="hold">
                                          <p:stCondLst>
                                            <p:cond delay="0"/>
                                          </p:stCondLst>
                                        </p:cTn>
                                        <p:tgtEl>
                                          <p:spTgt spid="1002664"/>
                                        </p:tgtEl>
                                        <p:attrNameLst>
                                          <p:attrName>style.visibility</p:attrName>
                                        </p:attrNameLst>
                                      </p:cBhvr>
                                      <p:to>
                                        <p:strVal val="visible"/>
                                      </p:to>
                                    </p:set>
                                    <p:animEffect transition="in" filter="wipe(down)">
                                      <p:cBhvr>
                                        <p:cTn id="96" dur="500"/>
                                        <p:tgtEl>
                                          <p:spTgt spid="1002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54" grpId="0" animBg="1"/>
      <p:bldP spid="1002555" grpId="0" animBg="1"/>
      <p:bldP spid="1002557" grpId="0"/>
      <p:bldP spid="1002558" grpId="0"/>
      <p:bldP spid="1002579" grpId="0" animBg="1"/>
      <p:bldP spid="1002582" grpId="0" animBg="1"/>
      <p:bldP spid="1002583" grpId="0"/>
      <p:bldP spid="1002580" grpId="0" animBg="1"/>
      <p:bldP spid="1002623" grpId="0" animBg="1"/>
      <p:bldP spid="1002650" grpId="0" animBg="1"/>
      <p:bldP spid="1002651" grpId="0" animBg="1"/>
      <p:bldP spid="1002652" grpId="0" animBg="1"/>
      <p:bldP spid="1002653" grpId="0" animBg="1"/>
      <p:bldP spid="1002656" grpId="0" animBg="1"/>
      <p:bldP spid="1002657" grpId="0" animBg="1"/>
      <p:bldP spid="1002660" grpId="0" animBg="1"/>
      <p:bldP spid="1002661" grpId="0" animBg="1"/>
      <p:bldP spid="1002661" grpId="1" animBg="1"/>
      <p:bldP spid="1002662" grpId="0" animBg="1"/>
      <p:bldP spid="1002663" grpId="0" animBg="1"/>
      <p:bldP spid="1002664" grpId="0" animBg="1"/>
      <p:bldP spid="1002665" grpId="0" animBg="1"/>
      <p:bldP spid="1002666" grpId="0" animBg="1"/>
      <p:bldP spid="1002667" grpId="0" animBg="1"/>
      <p:bldP spid="100266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a:grpSpLocks/>
          </p:cNvGrpSpPr>
          <p:nvPr/>
        </p:nvGrpSpPr>
        <p:grpSpPr bwMode="auto">
          <a:xfrm>
            <a:off x="561975" y="1690688"/>
            <a:ext cx="3722688" cy="1522412"/>
            <a:chOff x="218" y="2079"/>
            <a:chExt cx="1164" cy="476"/>
          </a:xfrm>
        </p:grpSpPr>
        <p:sp>
          <p:nvSpPr>
            <p:cNvPr id="123571" name="AutoShape 3"/>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3572" name="Rectangle 4"/>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3573" name="Rectangle 5"/>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3574" name="Group 6"/>
            <p:cNvGrpSpPr>
              <a:grpSpLocks/>
            </p:cNvGrpSpPr>
            <p:nvPr/>
          </p:nvGrpSpPr>
          <p:grpSpPr bwMode="auto">
            <a:xfrm>
              <a:off x="688" y="2309"/>
              <a:ext cx="221" cy="163"/>
              <a:chOff x="688" y="2309"/>
              <a:chExt cx="221" cy="163"/>
            </a:xfrm>
          </p:grpSpPr>
          <p:sp>
            <p:nvSpPr>
              <p:cNvPr id="123696" name="Rectangle 7"/>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3697" name="Rectangle 8"/>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3698" name="Rectangle 9"/>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3699" name="Rectangle 10"/>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3575" name="Group 11"/>
            <p:cNvGrpSpPr>
              <a:grpSpLocks/>
            </p:cNvGrpSpPr>
            <p:nvPr/>
          </p:nvGrpSpPr>
          <p:grpSpPr bwMode="auto">
            <a:xfrm>
              <a:off x="708" y="2331"/>
              <a:ext cx="70" cy="51"/>
              <a:chOff x="708" y="2331"/>
              <a:chExt cx="70" cy="51"/>
            </a:xfrm>
          </p:grpSpPr>
          <p:grpSp>
            <p:nvGrpSpPr>
              <p:cNvPr id="123686" name="Group 12"/>
              <p:cNvGrpSpPr>
                <a:grpSpLocks/>
              </p:cNvGrpSpPr>
              <p:nvPr/>
            </p:nvGrpSpPr>
            <p:grpSpPr bwMode="auto">
              <a:xfrm>
                <a:off x="708" y="2331"/>
                <a:ext cx="28" cy="51"/>
                <a:chOff x="708" y="2331"/>
                <a:chExt cx="28" cy="51"/>
              </a:xfrm>
            </p:grpSpPr>
            <p:sp>
              <p:nvSpPr>
                <p:cNvPr id="123692" name="Rectangle 13"/>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3693" name="Rectangle 14"/>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3694" name="Rectangle 15"/>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695" name="Freeform 16"/>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3687" name="Group 17"/>
              <p:cNvGrpSpPr>
                <a:grpSpLocks/>
              </p:cNvGrpSpPr>
              <p:nvPr/>
            </p:nvGrpSpPr>
            <p:grpSpPr bwMode="auto">
              <a:xfrm>
                <a:off x="750" y="2331"/>
                <a:ext cx="28" cy="51"/>
                <a:chOff x="750" y="2331"/>
                <a:chExt cx="28" cy="51"/>
              </a:xfrm>
            </p:grpSpPr>
            <p:sp>
              <p:nvSpPr>
                <p:cNvPr id="123688" name="Rectangle 18"/>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3689" name="Rectangle 19"/>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3690" name="Rectangle 20"/>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691" name="Freeform 21"/>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3576" name="Group 22"/>
            <p:cNvGrpSpPr>
              <a:grpSpLocks/>
            </p:cNvGrpSpPr>
            <p:nvPr/>
          </p:nvGrpSpPr>
          <p:grpSpPr bwMode="auto">
            <a:xfrm>
              <a:off x="783" y="2400"/>
              <a:ext cx="32" cy="28"/>
              <a:chOff x="783" y="2400"/>
              <a:chExt cx="32" cy="28"/>
            </a:xfrm>
          </p:grpSpPr>
          <p:sp>
            <p:nvSpPr>
              <p:cNvPr id="123684" name="Line 23"/>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3685" name="Line 24"/>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3577" name="Group 25"/>
            <p:cNvGrpSpPr>
              <a:grpSpLocks/>
            </p:cNvGrpSpPr>
            <p:nvPr/>
          </p:nvGrpSpPr>
          <p:grpSpPr bwMode="auto">
            <a:xfrm>
              <a:off x="820" y="2331"/>
              <a:ext cx="70" cy="51"/>
              <a:chOff x="820" y="2331"/>
              <a:chExt cx="70" cy="51"/>
            </a:xfrm>
          </p:grpSpPr>
          <p:grpSp>
            <p:nvGrpSpPr>
              <p:cNvPr id="123674" name="Group 26"/>
              <p:cNvGrpSpPr>
                <a:grpSpLocks/>
              </p:cNvGrpSpPr>
              <p:nvPr/>
            </p:nvGrpSpPr>
            <p:grpSpPr bwMode="auto">
              <a:xfrm>
                <a:off x="820" y="2331"/>
                <a:ext cx="28" cy="51"/>
                <a:chOff x="820" y="2331"/>
                <a:chExt cx="28" cy="51"/>
              </a:xfrm>
            </p:grpSpPr>
            <p:sp>
              <p:nvSpPr>
                <p:cNvPr id="123680" name="Rectangle 27"/>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3681" name="Rectangle 28"/>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3682" name="Rectangle 29"/>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683" name="Freeform 30"/>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3675" name="Group 31"/>
              <p:cNvGrpSpPr>
                <a:grpSpLocks/>
              </p:cNvGrpSpPr>
              <p:nvPr/>
            </p:nvGrpSpPr>
            <p:grpSpPr bwMode="auto">
              <a:xfrm>
                <a:off x="862" y="2331"/>
                <a:ext cx="28" cy="51"/>
                <a:chOff x="862" y="2331"/>
                <a:chExt cx="28" cy="51"/>
              </a:xfrm>
            </p:grpSpPr>
            <p:sp>
              <p:nvSpPr>
                <p:cNvPr id="123676" name="Rectangle 32"/>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3677" name="Rectangle 33"/>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3678" name="Rectangle 34"/>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679" name="Freeform 35"/>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3578" name="Line 36"/>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3579" name="Rectangle 37"/>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3580" name="Group 38"/>
            <p:cNvGrpSpPr>
              <a:grpSpLocks/>
            </p:cNvGrpSpPr>
            <p:nvPr/>
          </p:nvGrpSpPr>
          <p:grpSpPr bwMode="auto">
            <a:xfrm>
              <a:off x="291" y="2209"/>
              <a:ext cx="324" cy="221"/>
              <a:chOff x="291" y="2209"/>
              <a:chExt cx="324" cy="221"/>
            </a:xfrm>
          </p:grpSpPr>
          <p:sp>
            <p:nvSpPr>
              <p:cNvPr id="123644" name="Rectangle 39"/>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3645" name="Rectangle 40"/>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46" name="Rectangle 41"/>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3647" name="Rectangle 42"/>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48" name="Rectangle 43"/>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3649" name="Rectangle 44"/>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50" name="Rectangle 45"/>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3651" name="Rectangle 46"/>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52" name="Rectangle 47"/>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3653" name="Rectangle 48"/>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54" name="Rectangle 49"/>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3655" name="Rectangle 50"/>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56" name="Rectangle 51"/>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3657" name="Rectangle 52"/>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58" name="Rectangle 53"/>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3659" name="Rectangle 54"/>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60" name="Rectangle 55"/>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3661" name="Rectangle 56"/>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62" name="Rectangle 57"/>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3663" name="Rectangle 58"/>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64" name="Rectangle 59"/>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3665" name="Rectangle 60"/>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66" name="Rectangle 61"/>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3667" name="Rectangle 62"/>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68" name="Rectangle 63"/>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3669" name="Rectangle 64"/>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70" name="Rectangle 65"/>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3671" name="Rectangle 66"/>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72" name="Rectangle 67"/>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3673" name="Rectangle 68"/>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3581" name="Group 69"/>
            <p:cNvGrpSpPr>
              <a:grpSpLocks/>
            </p:cNvGrpSpPr>
            <p:nvPr/>
          </p:nvGrpSpPr>
          <p:grpSpPr bwMode="auto">
            <a:xfrm>
              <a:off x="982" y="2209"/>
              <a:ext cx="324" cy="221"/>
              <a:chOff x="982" y="2209"/>
              <a:chExt cx="324" cy="221"/>
            </a:xfrm>
          </p:grpSpPr>
          <p:sp>
            <p:nvSpPr>
              <p:cNvPr id="123614" name="Rectangle 70"/>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3615" name="Rectangle 71"/>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16" name="Rectangle 72"/>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3617" name="Rectangle 73"/>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18" name="Rectangle 74"/>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3619" name="Rectangle 75"/>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20" name="Rectangle 76"/>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3621" name="Rectangle 77"/>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22" name="Rectangle 78"/>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3623" name="Rectangle 79"/>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24" name="Rectangle 80"/>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3625" name="Rectangle 81"/>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26" name="Rectangle 82"/>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3627" name="Rectangle 83"/>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28" name="Rectangle 84"/>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3629" name="Rectangle 85"/>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30" name="Rectangle 86"/>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3631" name="Rectangle 87"/>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32" name="Rectangle 88"/>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3633" name="Rectangle 89"/>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634" name="Rectangle 90"/>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3635" name="Rectangle 91"/>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36" name="Rectangle 92"/>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3637" name="Rectangle 93"/>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38" name="Rectangle 94"/>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3639" name="Rectangle 95"/>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40" name="Rectangle 96"/>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3641" name="Rectangle 97"/>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642" name="Rectangle 98"/>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3643" name="Rectangle 99"/>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3582" name="Rectangle 100"/>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3583" name="Rectangle 101"/>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84" name="Rectangle 102"/>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3585" name="Rectangle 103"/>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86" name="Rectangle 104"/>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3587" name="Rectangle 105"/>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88" name="Rectangle 106"/>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3589" name="Rectangle 107"/>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90" name="Rectangle 108"/>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3591" name="Rectangle 109"/>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92" name="Rectangle 110"/>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3593" name="Rectangle 111"/>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3594" name="Rectangle 112"/>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3595" name="Group 113"/>
            <p:cNvGrpSpPr>
              <a:grpSpLocks/>
            </p:cNvGrpSpPr>
            <p:nvPr/>
          </p:nvGrpSpPr>
          <p:grpSpPr bwMode="auto">
            <a:xfrm>
              <a:off x="282" y="2478"/>
              <a:ext cx="1039" cy="52"/>
              <a:chOff x="282" y="2478"/>
              <a:chExt cx="1039" cy="52"/>
            </a:xfrm>
          </p:grpSpPr>
          <p:grpSp>
            <p:nvGrpSpPr>
              <p:cNvPr id="123598" name="Group 114"/>
              <p:cNvGrpSpPr>
                <a:grpSpLocks/>
              </p:cNvGrpSpPr>
              <p:nvPr/>
            </p:nvGrpSpPr>
            <p:grpSpPr bwMode="auto">
              <a:xfrm>
                <a:off x="282" y="2478"/>
                <a:ext cx="320" cy="52"/>
                <a:chOff x="282" y="2478"/>
                <a:chExt cx="320" cy="52"/>
              </a:xfrm>
            </p:grpSpPr>
            <p:sp>
              <p:nvSpPr>
                <p:cNvPr id="123607" name="Line 115"/>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3608" name="Line 116"/>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3609" name="Line 117"/>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3610" name="Line 118"/>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3611" name="Line 119"/>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3612" name="Line 120"/>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3613" name="Line 121"/>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3599" name="Group 122"/>
              <p:cNvGrpSpPr>
                <a:grpSpLocks/>
              </p:cNvGrpSpPr>
              <p:nvPr/>
            </p:nvGrpSpPr>
            <p:grpSpPr bwMode="auto">
              <a:xfrm>
                <a:off x="1001" y="2478"/>
                <a:ext cx="320" cy="52"/>
                <a:chOff x="1001" y="2478"/>
                <a:chExt cx="320" cy="52"/>
              </a:xfrm>
            </p:grpSpPr>
            <p:sp>
              <p:nvSpPr>
                <p:cNvPr id="123600" name="Line 123"/>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3601" name="Line 124"/>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3602" name="Line 125"/>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3603" name="Line 126"/>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3604" name="Line 127"/>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3605" name="Line 128"/>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3606" name="Line 129"/>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3596" name="Freeform 130"/>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3597" name="Freeform 131"/>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22883" name="Line 132"/>
          <p:cNvSpPr>
            <a:spLocks noChangeShapeType="1"/>
          </p:cNvSpPr>
          <p:nvPr/>
        </p:nvSpPr>
        <p:spPr bwMode="auto">
          <a:xfrm>
            <a:off x="1042988" y="2349500"/>
            <a:ext cx="0" cy="503238"/>
          </a:xfrm>
          <a:prstGeom prst="line">
            <a:avLst/>
          </a:prstGeom>
          <a:noFill/>
          <a:ln w="25400">
            <a:solidFill>
              <a:srgbClr val="FF0000"/>
            </a:solidFill>
            <a:prstDash val="sysDot"/>
            <a:round/>
            <a:headEnd/>
            <a:tailEnd/>
          </a:ln>
        </p:spPr>
        <p:txBody>
          <a:bodyPr/>
          <a:lstStyle/>
          <a:p>
            <a:endParaRPr lang="es-ES"/>
          </a:p>
        </p:txBody>
      </p:sp>
      <p:sp>
        <p:nvSpPr>
          <p:cNvPr id="122884" name="Line 133"/>
          <p:cNvSpPr>
            <a:spLocks noChangeShapeType="1"/>
          </p:cNvSpPr>
          <p:nvPr/>
        </p:nvSpPr>
        <p:spPr bwMode="auto">
          <a:xfrm>
            <a:off x="1042988" y="2852738"/>
            <a:ext cx="2449512" cy="0"/>
          </a:xfrm>
          <a:prstGeom prst="line">
            <a:avLst/>
          </a:prstGeom>
          <a:noFill/>
          <a:ln w="25400">
            <a:solidFill>
              <a:srgbClr val="FF0000"/>
            </a:solidFill>
            <a:prstDash val="sysDot"/>
            <a:round/>
            <a:headEnd/>
            <a:tailEnd/>
          </a:ln>
        </p:spPr>
        <p:txBody>
          <a:bodyPr/>
          <a:lstStyle/>
          <a:p>
            <a:endParaRPr lang="es-ES"/>
          </a:p>
        </p:txBody>
      </p:sp>
      <p:sp>
        <p:nvSpPr>
          <p:cNvPr id="122885" name="Line 134"/>
          <p:cNvSpPr>
            <a:spLocks noChangeShapeType="1"/>
          </p:cNvSpPr>
          <p:nvPr/>
        </p:nvSpPr>
        <p:spPr bwMode="auto">
          <a:xfrm>
            <a:off x="1816100" y="2205038"/>
            <a:ext cx="0" cy="576262"/>
          </a:xfrm>
          <a:prstGeom prst="line">
            <a:avLst/>
          </a:prstGeom>
          <a:noFill/>
          <a:ln w="25400">
            <a:solidFill>
              <a:schemeClr val="accent2"/>
            </a:solidFill>
            <a:prstDash val="dash"/>
            <a:round/>
            <a:headEnd/>
            <a:tailEnd/>
          </a:ln>
        </p:spPr>
        <p:txBody>
          <a:bodyPr/>
          <a:lstStyle/>
          <a:p>
            <a:endParaRPr lang="es-ES"/>
          </a:p>
        </p:txBody>
      </p:sp>
      <p:sp>
        <p:nvSpPr>
          <p:cNvPr id="122886" name="Line 135"/>
          <p:cNvSpPr>
            <a:spLocks noChangeShapeType="1"/>
          </p:cNvSpPr>
          <p:nvPr/>
        </p:nvSpPr>
        <p:spPr bwMode="auto">
          <a:xfrm>
            <a:off x="1816100" y="2781300"/>
            <a:ext cx="1511300" cy="0"/>
          </a:xfrm>
          <a:prstGeom prst="line">
            <a:avLst/>
          </a:prstGeom>
          <a:noFill/>
          <a:ln w="25400">
            <a:solidFill>
              <a:schemeClr val="accent2"/>
            </a:solidFill>
            <a:prstDash val="dash"/>
            <a:round/>
            <a:headEnd/>
            <a:tailEnd/>
          </a:ln>
        </p:spPr>
        <p:txBody>
          <a:bodyPr/>
          <a:lstStyle/>
          <a:p>
            <a:endParaRPr lang="es-ES"/>
          </a:p>
        </p:txBody>
      </p:sp>
      <p:sp>
        <p:nvSpPr>
          <p:cNvPr id="122887" name="Line 136"/>
          <p:cNvSpPr>
            <a:spLocks noChangeShapeType="1"/>
          </p:cNvSpPr>
          <p:nvPr/>
        </p:nvSpPr>
        <p:spPr bwMode="auto">
          <a:xfrm>
            <a:off x="2843684" y="2349500"/>
            <a:ext cx="0" cy="358775"/>
          </a:xfrm>
          <a:prstGeom prst="line">
            <a:avLst/>
          </a:prstGeom>
          <a:noFill/>
          <a:ln w="25400">
            <a:solidFill>
              <a:srgbClr val="00FF00"/>
            </a:solidFill>
            <a:round/>
            <a:headEnd/>
            <a:tailEnd/>
          </a:ln>
        </p:spPr>
        <p:txBody>
          <a:bodyPr/>
          <a:lstStyle/>
          <a:p>
            <a:endParaRPr lang="es-ES"/>
          </a:p>
        </p:txBody>
      </p:sp>
      <p:sp>
        <p:nvSpPr>
          <p:cNvPr id="122888" name="Line 137"/>
          <p:cNvSpPr>
            <a:spLocks noChangeShapeType="1"/>
          </p:cNvSpPr>
          <p:nvPr/>
        </p:nvSpPr>
        <p:spPr bwMode="auto">
          <a:xfrm>
            <a:off x="2843684" y="2708275"/>
            <a:ext cx="576262" cy="0"/>
          </a:xfrm>
          <a:prstGeom prst="line">
            <a:avLst/>
          </a:prstGeom>
          <a:noFill/>
          <a:ln w="25400">
            <a:solidFill>
              <a:srgbClr val="00FF00"/>
            </a:solidFill>
            <a:round/>
            <a:headEnd/>
            <a:tailEnd/>
          </a:ln>
        </p:spPr>
        <p:txBody>
          <a:bodyPr/>
          <a:lstStyle/>
          <a:p>
            <a:endParaRPr lang="es-ES"/>
          </a:p>
        </p:txBody>
      </p:sp>
      <p:grpSp>
        <p:nvGrpSpPr>
          <p:cNvPr id="122889" name="Group 138"/>
          <p:cNvGrpSpPr>
            <a:grpSpLocks/>
          </p:cNvGrpSpPr>
          <p:nvPr/>
        </p:nvGrpSpPr>
        <p:grpSpPr bwMode="auto">
          <a:xfrm>
            <a:off x="561975" y="4786313"/>
            <a:ext cx="3722688" cy="1522412"/>
            <a:chOff x="218" y="2079"/>
            <a:chExt cx="1164" cy="476"/>
          </a:xfrm>
        </p:grpSpPr>
        <p:sp>
          <p:nvSpPr>
            <p:cNvPr id="123442" name="AutoShape 139"/>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3443" name="Rectangle 140"/>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3444" name="Rectangle 141"/>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3445" name="Group 142"/>
            <p:cNvGrpSpPr>
              <a:grpSpLocks/>
            </p:cNvGrpSpPr>
            <p:nvPr/>
          </p:nvGrpSpPr>
          <p:grpSpPr bwMode="auto">
            <a:xfrm>
              <a:off x="688" y="2309"/>
              <a:ext cx="221" cy="163"/>
              <a:chOff x="688" y="2309"/>
              <a:chExt cx="221" cy="163"/>
            </a:xfrm>
          </p:grpSpPr>
          <p:sp>
            <p:nvSpPr>
              <p:cNvPr id="123567" name="Rectangle 143"/>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3568" name="Rectangle 144"/>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3569" name="Rectangle 145"/>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3570" name="Rectangle 146"/>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3446" name="Group 147"/>
            <p:cNvGrpSpPr>
              <a:grpSpLocks/>
            </p:cNvGrpSpPr>
            <p:nvPr/>
          </p:nvGrpSpPr>
          <p:grpSpPr bwMode="auto">
            <a:xfrm>
              <a:off x="708" y="2331"/>
              <a:ext cx="70" cy="51"/>
              <a:chOff x="708" y="2331"/>
              <a:chExt cx="70" cy="51"/>
            </a:xfrm>
          </p:grpSpPr>
          <p:grpSp>
            <p:nvGrpSpPr>
              <p:cNvPr id="123557" name="Group 148"/>
              <p:cNvGrpSpPr>
                <a:grpSpLocks/>
              </p:cNvGrpSpPr>
              <p:nvPr/>
            </p:nvGrpSpPr>
            <p:grpSpPr bwMode="auto">
              <a:xfrm>
                <a:off x="708" y="2331"/>
                <a:ext cx="28" cy="51"/>
                <a:chOff x="708" y="2331"/>
                <a:chExt cx="28" cy="51"/>
              </a:xfrm>
            </p:grpSpPr>
            <p:sp>
              <p:nvSpPr>
                <p:cNvPr id="123563" name="Rectangle 149"/>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3564" name="Rectangle 150"/>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3565" name="Rectangle 151"/>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566" name="Freeform 152"/>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3558" name="Group 153"/>
              <p:cNvGrpSpPr>
                <a:grpSpLocks/>
              </p:cNvGrpSpPr>
              <p:nvPr/>
            </p:nvGrpSpPr>
            <p:grpSpPr bwMode="auto">
              <a:xfrm>
                <a:off x="750" y="2331"/>
                <a:ext cx="28" cy="51"/>
                <a:chOff x="750" y="2331"/>
                <a:chExt cx="28" cy="51"/>
              </a:xfrm>
            </p:grpSpPr>
            <p:sp>
              <p:nvSpPr>
                <p:cNvPr id="123559" name="Rectangle 154"/>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3560" name="Rectangle 155"/>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3561" name="Rectangle 156"/>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562" name="Freeform 157"/>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3447" name="Group 158"/>
            <p:cNvGrpSpPr>
              <a:grpSpLocks/>
            </p:cNvGrpSpPr>
            <p:nvPr/>
          </p:nvGrpSpPr>
          <p:grpSpPr bwMode="auto">
            <a:xfrm>
              <a:off x="783" y="2400"/>
              <a:ext cx="32" cy="28"/>
              <a:chOff x="783" y="2400"/>
              <a:chExt cx="32" cy="28"/>
            </a:xfrm>
          </p:grpSpPr>
          <p:sp>
            <p:nvSpPr>
              <p:cNvPr id="123555" name="Line 159"/>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3556" name="Line 160"/>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3448" name="Group 161"/>
            <p:cNvGrpSpPr>
              <a:grpSpLocks/>
            </p:cNvGrpSpPr>
            <p:nvPr/>
          </p:nvGrpSpPr>
          <p:grpSpPr bwMode="auto">
            <a:xfrm>
              <a:off x="820" y="2331"/>
              <a:ext cx="70" cy="51"/>
              <a:chOff x="820" y="2331"/>
              <a:chExt cx="70" cy="51"/>
            </a:xfrm>
          </p:grpSpPr>
          <p:grpSp>
            <p:nvGrpSpPr>
              <p:cNvPr id="123545" name="Group 162"/>
              <p:cNvGrpSpPr>
                <a:grpSpLocks/>
              </p:cNvGrpSpPr>
              <p:nvPr/>
            </p:nvGrpSpPr>
            <p:grpSpPr bwMode="auto">
              <a:xfrm>
                <a:off x="820" y="2331"/>
                <a:ext cx="28" cy="51"/>
                <a:chOff x="820" y="2331"/>
                <a:chExt cx="28" cy="51"/>
              </a:xfrm>
            </p:grpSpPr>
            <p:sp>
              <p:nvSpPr>
                <p:cNvPr id="123551" name="Rectangle 163"/>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3552" name="Rectangle 164"/>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3553" name="Rectangle 165"/>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554" name="Freeform 166"/>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3546" name="Group 167"/>
              <p:cNvGrpSpPr>
                <a:grpSpLocks/>
              </p:cNvGrpSpPr>
              <p:nvPr/>
            </p:nvGrpSpPr>
            <p:grpSpPr bwMode="auto">
              <a:xfrm>
                <a:off x="862" y="2331"/>
                <a:ext cx="28" cy="51"/>
                <a:chOff x="862" y="2331"/>
                <a:chExt cx="28" cy="51"/>
              </a:xfrm>
            </p:grpSpPr>
            <p:sp>
              <p:nvSpPr>
                <p:cNvPr id="123547" name="Rectangle 168"/>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3548" name="Rectangle 169"/>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3549" name="Rectangle 170"/>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550" name="Freeform 171"/>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3449" name="Line 172"/>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3450" name="Rectangle 173"/>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3451" name="Group 174"/>
            <p:cNvGrpSpPr>
              <a:grpSpLocks/>
            </p:cNvGrpSpPr>
            <p:nvPr/>
          </p:nvGrpSpPr>
          <p:grpSpPr bwMode="auto">
            <a:xfrm>
              <a:off x="291" y="2209"/>
              <a:ext cx="324" cy="221"/>
              <a:chOff x="291" y="2209"/>
              <a:chExt cx="324" cy="221"/>
            </a:xfrm>
          </p:grpSpPr>
          <p:sp>
            <p:nvSpPr>
              <p:cNvPr id="123515" name="Rectangle 175"/>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3516" name="Rectangle 176"/>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517" name="Rectangle 177"/>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3518" name="Rectangle 178"/>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19" name="Rectangle 179"/>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3520" name="Rectangle 180"/>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21" name="Rectangle 181"/>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3522" name="Rectangle 182"/>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23" name="Rectangle 183"/>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3524" name="Rectangle 184"/>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25" name="Rectangle 185"/>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3526" name="Rectangle 186"/>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527" name="Rectangle 187"/>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3528" name="Rectangle 188"/>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29" name="Rectangle 189"/>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3530" name="Rectangle 190"/>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31" name="Rectangle 191"/>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3532" name="Rectangle 192"/>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33" name="Rectangle 193"/>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3534" name="Rectangle 194"/>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35" name="Rectangle 195"/>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3536" name="Rectangle 196"/>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537" name="Rectangle 197"/>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3538" name="Rectangle 198"/>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39" name="Rectangle 199"/>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3540" name="Rectangle 200"/>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41" name="Rectangle 201"/>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3542" name="Rectangle 202"/>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43" name="Rectangle 203"/>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3544" name="Rectangle 204"/>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3452" name="Group 205"/>
            <p:cNvGrpSpPr>
              <a:grpSpLocks/>
            </p:cNvGrpSpPr>
            <p:nvPr/>
          </p:nvGrpSpPr>
          <p:grpSpPr bwMode="auto">
            <a:xfrm>
              <a:off x="982" y="2209"/>
              <a:ext cx="324" cy="221"/>
              <a:chOff x="982" y="2209"/>
              <a:chExt cx="324" cy="221"/>
            </a:xfrm>
          </p:grpSpPr>
          <p:sp>
            <p:nvSpPr>
              <p:cNvPr id="123485" name="Rectangle 206"/>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3486" name="Rectangle 207"/>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487" name="Rectangle 208"/>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3488" name="Rectangle 209"/>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489" name="Rectangle 210"/>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3490" name="Rectangle 211"/>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491" name="Rectangle 212"/>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3492" name="Rectangle 213"/>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493" name="Rectangle 214"/>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3494" name="Rectangle 215"/>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95" name="Rectangle 216"/>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3496" name="Rectangle 217"/>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497" name="Rectangle 218"/>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3498" name="Rectangle 219"/>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499" name="Rectangle 220"/>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3500" name="Rectangle 221"/>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501" name="Rectangle 222"/>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3502" name="Rectangle 223"/>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503" name="Rectangle 224"/>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3504" name="Rectangle 225"/>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505" name="Rectangle 226"/>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3506" name="Rectangle 227"/>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507" name="Rectangle 228"/>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3508" name="Rectangle 229"/>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509" name="Rectangle 230"/>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3510" name="Rectangle 231"/>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511" name="Rectangle 232"/>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3512" name="Rectangle 233"/>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513" name="Rectangle 234"/>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3514" name="Rectangle 235"/>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3453" name="Rectangle 236"/>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3454" name="Rectangle 237"/>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55" name="Rectangle 238"/>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3456" name="Rectangle 239"/>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57" name="Rectangle 240"/>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3458" name="Rectangle 241"/>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59" name="Rectangle 242"/>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3460" name="Rectangle 243"/>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61" name="Rectangle 244"/>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3462" name="Rectangle 245"/>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63" name="Rectangle 246"/>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3464" name="Rectangle 247"/>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3465" name="Rectangle 248"/>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3466" name="Group 249"/>
            <p:cNvGrpSpPr>
              <a:grpSpLocks/>
            </p:cNvGrpSpPr>
            <p:nvPr/>
          </p:nvGrpSpPr>
          <p:grpSpPr bwMode="auto">
            <a:xfrm>
              <a:off x="282" y="2478"/>
              <a:ext cx="1039" cy="52"/>
              <a:chOff x="282" y="2478"/>
              <a:chExt cx="1039" cy="52"/>
            </a:xfrm>
          </p:grpSpPr>
          <p:grpSp>
            <p:nvGrpSpPr>
              <p:cNvPr id="123469" name="Group 250"/>
              <p:cNvGrpSpPr>
                <a:grpSpLocks/>
              </p:cNvGrpSpPr>
              <p:nvPr/>
            </p:nvGrpSpPr>
            <p:grpSpPr bwMode="auto">
              <a:xfrm>
                <a:off x="282" y="2478"/>
                <a:ext cx="320" cy="52"/>
                <a:chOff x="282" y="2478"/>
                <a:chExt cx="320" cy="52"/>
              </a:xfrm>
            </p:grpSpPr>
            <p:sp>
              <p:nvSpPr>
                <p:cNvPr id="123478" name="Line 251"/>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3479" name="Line 252"/>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3480" name="Line 253"/>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3481" name="Line 254"/>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3482" name="Line 255"/>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3483" name="Line 256"/>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3484" name="Line 257"/>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3470" name="Group 258"/>
              <p:cNvGrpSpPr>
                <a:grpSpLocks/>
              </p:cNvGrpSpPr>
              <p:nvPr/>
            </p:nvGrpSpPr>
            <p:grpSpPr bwMode="auto">
              <a:xfrm>
                <a:off x="1001" y="2478"/>
                <a:ext cx="320" cy="52"/>
                <a:chOff x="1001" y="2478"/>
                <a:chExt cx="320" cy="52"/>
              </a:xfrm>
            </p:grpSpPr>
            <p:sp>
              <p:nvSpPr>
                <p:cNvPr id="123471" name="Line 259"/>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3472" name="Line 260"/>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3473" name="Line 261"/>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3474" name="Line 262"/>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3475" name="Line 263"/>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3476" name="Line 264"/>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3477" name="Line 265"/>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3467" name="Freeform 266"/>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3468" name="Freeform 267"/>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22890" name="Line 268"/>
          <p:cNvSpPr>
            <a:spLocks noChangeShapeType="1"/>
          </p:cNvSpPr>
          <p:nvPr/>
        </p:nvSpPr>
        <p:spPr bwMode="auto">
          <a:xfrm>
            <a:off x="1042988" y="5445125"/>
            <a:ext cx="0" cy="503238"/>
          </a:xfrm>
          <a:prstGeom prst="line">
            <a:avLst/>
          </a:prstGeom>
          <a:noFill/>
          <a:ln w="25400">
            <a:solidFill>
              <a:srgbClr val="FF0000"/>
            </a:solidFill>
            <a:prstDash val="sysDot"/>
            <a:round/>
            <a:headEnd/>
            <a:tailEnd/>
          </a:ln>
        </p:spPr>
        <p:txBody>
          <a:bodyPr/>
          <a:lstStyle/>
          <a:p>
            <a:endParaRPr lang="es-ES"/>
          </a:p>
        </p:txBody>
      </p:sp>
      <p:sp>
        <p:nvSpPr>
          <p:cNvPr id="122891" name="Line 269"/>
          <p:cNvSpPr>
            <a:spLocks noChangeShapeType="1"/>
          </p:cNvSpPr>
          <p:nvPr/>
        </p:nvSpPr>
        <p:spPr bwMode="auto">
          <a:xfrm>
            <a:off x="1042988" y="5948363"/>
            <a:ext cx="2449512" cy="0"/>
          </a:xfrm>
          <a:prstGeom prst="line">
            <a:avLst/>
          </a:prstGeom>
          <a:noFill/>
          <a:ln w="25400">
            <a:solidFill>
              <a:srgbClr val="FF0000"/>
            </a:solidFill>
            <a:prstDash val="sysDot"/>
            <a:round/>
            <a:headEnd/>
            <a:tailEnd/>
          </a:ln>
        </p:spPr>
        <p:txBody>
          <a:bodyPr/>
          <a:lstStyle/>
          <a:p>
            <a:endParaRPr lang="es-ES"/>
          </a:p>
        </p:txBody>
      </p:sp>
      <p:sp>
        <p:nvSpPr>
          <p:cNvPr id="122892" name="Line 270"/>
          <p:cNvSpPr>
            <a:spLocks noChangeShapeType="1"/>
          </p:cNvSpPr>
          <p:nvPr/>
        </p:nvSpPr>
        <p:spPr bwMode="auto">
          <a:xfrm>
            <a:off x="1816100" y="5300663"/>
            <a:ext cx="0" cy="576262"/>
          </a:xfrm>
          <a:prstGeom prst="line">
            <a:avLst/>
          </a:prstGeom>
          <a:noFill/>
          <a:ln w="25400">
            <a:solidFill>
              <a:schemeClr val="accent2"/>
            </a:solidFill>
            <a:prstDash val="dash"/>
            <a:round/>
            <a:headEnd/>
            <a:tailEnd/>
          </a:ln>
        </p:spPr>
        <p:txBody>
          <a:bodyPr/>
          <a:lstStyle/>
          <a:p>
            <a:endParaRPr lang="es-ES"/>
          </a:p>
        </p:txBody>
      </p:sp>
      <p:sp>
        <p:nvSpPr>
          <p:cNvPr id="122893" name="Line 271"/>
          <p:cNvSpPr>
            <a:spLocks noChangeShapeType="1"/>
          </p:cNvSpPr>
          <p:nvPr/>
        </p:nvSpPr>
        <p:spPr bwMode="auto">
          <a:xfrm>
            <a:off x="1816100" y="5876925"/>
            <a:ext cx="1511300" cy="0"/>
          </a:xfrm>
          <a:prstGeom prst="line">
            <a:avLst/>
          </a:prstGeom>
          <a:noFill/>
          <a:ln w="25400">
            <a:solidFill>
              <a:schemeClr val="accent2"/>
            </a:solidFill>
            <a:prstDash val="dash"/>
            <a:round/>
            <a:headEnd/>
            <a:tailEnd/>
          </a:ln>
        </p:spPr>
        <p:txBody>
          <a:bodyPr/>
          <a:lstStyle/>
          <a:p>
            <a:endParaRPr lang="es-ES"/>
          </a:p>
        </p:txBody>
      </p:sp>
      <p:sp>
        <p:nvSpPr>
          <p:cNvPr id="122894" name="Line 272"/>
          <p:cNvSpPr>
            <a:spLocks noChangeShapeType="1"/>
          </p:cNvSpPr>
          <p:nvPr/>
        </p:nvSpPr>
        <p:spPr bwMode="auto">
          <a:xfrm>
            <a:off x="2843684" y="5445125"/>
            <a:ext cx="0" cy="358775"/>
          </a:xfrm>
          <a:prstGeom prst="line">
            <a:avLst/>
          </a:prstGeom>
          <a:noFill/>
          <a:ln w="25400">
            <a:solidFill>
              <a:srgbClr val="00FF00"/>
            </a:solidFill>
            <a:round/>
            <a:headEnd/>
            <a:tailEnd/>
          </a:ln>
        </p:spPr>
        <p:txBody>
          <a:bodyPr/>
          <a:lstStyle/>
          <a:p>
            <a:endParaRPr lang="es-ES"/>
          </a:p>
        </p:txBody>
      </p:sp>
      <p:sp>
        <p:nvSpPr>
          <p:cNvPr id="122895" name="Line 273"/>
          <p:cNvSpPr>
            <a:spLocks noChangeShapeType="1"/>
          </p:cNvSpPr>
          <p:nvPr/>
        </p:nvSpPr>
        <p:spPr bwMode="auto">
          <a:xfrm>
            <a:off x="2843684" y="5803900"/>
            <a:ext cx="576262" cy="0"/>
          </a:xfrm>
          <a:prstGeom prst="line">
            <a:avLst/>
          </a:prstGeom>
          <a:noFill/>
          <a:ln w="25400">
            <a:solidFill>
              <a:srgbClr val="00FF00"/>
            </a:solidFill>
            <a:round/>
            <a:headEnd/>
            <a:tailEnd/>
          </a:ln>
        </p:spPr>
        <p:txBody>
          <a:bodyPr/>
          <a:lstStyle/>
          <a:p>
            <a:endParaRPr lang="es-ES"/>
          </a:p>
        </p:txBody>
      </p:sp>
      <p:grpSp>
        <p:nvGrpSpPr>
          <p:cNvPr id="122896" name="Group 274"/>
          <p:cNvGrpSpPr>
            <a:grpSpLocks/>
          </p:cNvGrpSpPr>
          <p:nvPr/>
        </p:nvGrpSpPr>
        <p:grpSpPr bwMode="auto">
          <a:xfrm>
            <a:off x="5097463" y="1690688"/>
            <a:ext cx="3722687" cy="1522412"/>
            <a:chOff x="218" y="2079"/>
            <a:chExt cx="1164" cy="476"/>
          </a:xfrm>
        </p:grpSpPr>
        <p:sp>
          <p:nvSpPr>
            <p:cNvPr id="123313" name="AutoShape 275"/>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3314" name="Rectangle 276"/>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3315" name="Rectangle 277"/>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3316" name="Group 278"/>
            <p:cNvGrpSpPr>
              <a:grpSpLocks/>
            </p:cNvGrpSpPr>
            <p:nvPr/>
          </p:nvGrpSpPr>
          <p:grpSpPr bwMode="auto">
            <a:xfrm>
              <a:off x="688" y="2309"/>
              <a:ext cx="221" cy="163"/>
              <a:chOff x="688" y="2309"/>
              <a:chExt cx="221" cy="163"/>
            </a:xfrm>
          </p:grpSpPr>
          <p:sp>
            <p:nvSpPr>
              <p:cNvPr id="123438" name="Rectangle 279"/>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3439" name="Rectangle 280"/>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3440" name="Rectangle 281"/>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3441" name="Rectangle 282"/>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3317" name="Group 283"/>
            <p:cNvGrpSpPr>
              <a:grpSpLocks/>
            </p:cNvGrpSpPr>
            <p:nvPr/>
          </p:nvGrpSpPr>
          <p:grpSpPr bwMode="auto">
            <a:xfrm>
              <a:off x="708" y="2331"/>
              <a:ext cx="70" cy="51"/>
              <a:chOff x="708" y="2331"/>
              <a:chExt cx="70" cy="51"/>
            </a:xfrm>
          </p:grpSpPr>
          <p:grpSp>
            <p:nvGrpSpPr>
              <p:cNvPr id="123428" name="Group 284"/>
              <p:cNvGrpSpPr>
                <a:grpSpLocks/>
              </p:cNvGrpSpPr>
              <p:nvPr/>
            </p:nvGrpSpPr>
            <p:grpSpPr bwMode="auto">
              <a:xfrm>
                <a:off x="708" y="2331"/>
                <a:ext cx="28" cy="51"/>
                <a:chOff x="708" y="2331"/>
                <a:chExt cx="28" cy="51"/>
              </a:xfrm>
            </p:grpSpPr>
            <p:sp>
              <p:nvSpPr>
                <p:cNvPr id="123434" name="Rectangle 285"/>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3435" name="Rectangle 286"/>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3436" name="Rectangle 287"/>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437" name="Freeform 288"/>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3429" name="Group 289"/>
              <p:cNvGrpSpPr>
                <a:grpSpLocks/>
              </p:cNvGrpSpPr>
              <p:nvPr/>
            </p:nvGrpSpPr>
            <p:grpSpPr bwMode="auto">
              <a:xfrm>
                <a:off x="750" y="2331"/>
                <a:ext cx="28" cy="51"/>
                <a:chOff x="750" y="2331"/>
                <a:chExt cx="28" cy="51"/>
              </a:xfrm>
            </p:grpSpPr>
            <p:sp>
              <p:nvSpPr>
                <p:cNvPr id="123430" name="Rectangle 290"/>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3431" name="Rectangle 291"/>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3432" name="Rectangle 292"/>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433" name="Freeform 293"/>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3318" name="Group 294"/>
            <p:cNvGrpSpPr>
              <a:grpSpLocks/>
            </p:cNvGrpSpPr>
            <p:nvPr/>
          </p:nvGrpSpPr>
          <p:grpSpPr bwMode="auto">
            <a:xfrm>
              <a:off x="783" y="2400"/>
              <a:ext cx="32" cy="28"/>
              <a:chOff x="783" y="2400"/>
              <a:chExt cx="32" cy="28"/>
            </a:xfrm>
          </p:grpSpPr>
          <p:sp>
            <p:nvSpPr>
              <p:cNvPr id="123426" name="Line 295"/>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3427" name="Line 296"/>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3319" name="Group 297"/>
            <p:cNvGrpSpPr>
              <a:grpSpLocks/>
            </p:cNvGrpSpPr>
            <p:nvPr/>
          </p:nvGrpSpPr>
          <p:grpSpPr bwMode="auto">
            <a:xfrm>
              <a:off x="820" y="2331"/>
              <a:ext cx="70" cy="51"/>
              <a:chOff x="820" y="2331"/>
              <a:chExt cx="70" cy="51"/>
            </a:xfrm>
          </p:grpSpPr>
          <p:grpSp>
            <p:nvGrpSpPr>
              <p:cNvPr id="123416" name="Group 298"/>
              <p:cNvGrpSpPr>
                <a:grpSpLocks/>
              </p:cNvGrpSpPr>
              <p:nvPr/>
            </p:nvGrpSpPr>
            <p:grpSpPr bwMode="auto">
              <a:xfrm>
                <a:off x="820" y="2331"/>
                <a:ext cx="28" cy="51"/>
                <a:chOff x="820" y="2331"/>
                <a:chExt cx="28" cy="51"/>
              </a:xfrm>
            </p:grpSpPr>
            <p:sp>
              <p:nvSpPr>
                <p:cNvPr id="123422" name="Rectangle 299"/>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3423" name="Rectangle 300"/>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3424" name="Rectangle 301"/>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425" name="Freeform 302"/>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3417" name="Group 303"/>
              <p:cNvGrpSpPr>
                <a:grpSpLocks/>
              </p:cNvGrpSpPr>
              <p:nvPr/>
            </p:nvGrpSpPr>
            <p:grpSpPr bwMode="auto">
              <a:xfrm>
                <a:off x="862" y="2331"/>
                <a:ext cx="28" cy="51"/>
                <a:chOff x="862" y="2331"/>
                <a:chExt cx="28" cy="51"/>
              </a:xfrm>
            </p:grpSpPr>
            <p:sp>
              <p:nvSpPr>
                <p:cNvPr id="123418" name="Rectangle 304"/>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3419" name="Rectangle 305"/>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3420" name="Rectangle 306"/>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421" name="Freeform 307"/>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3320" name="Line 308"/>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3321" name="Rectangle 309"/>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3322" name="Group 310"/>
            <p:cNvGrpSpPr>
              <a:grpSpLocks/>
            </p:cNvGrpSpPr>
            <p:nvPr/>
          </p:nvGrpSpPr>
          <p:grpSpPr bwMode="auto">
            <a:xfrm>
              <a:off x="291" y="2209"/>
              <a:ext cx="324" cy="221"/>
              <a:chOff x="291" y="2209"/>
              <a:chExt cx="324" cy="221"/>
            </a:xfrm>
          </p:grpSpPr>
          <p:sp>
            <p:nvSpPr>
              <p:cNvPr id="123386" name="Rectangle 311"/>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3387" name="Rectangle 312"/>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88" name="Rectangle 313"/>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3389" name="Rectangle 314"/>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90" name="Rectangle 315"/>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3391" name="Rectangle 316"/>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92" name="Rectangle 317"/>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3393" name="Rectangle 318"/>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94" name="Rectangle 319"/>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3395" name="Rectangle 320"/>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96" name="Rectangle 321"/>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3397" name="Rectangle 322"/>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98" name="Rectangle 323"/>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3399" name="Rectangle 324"/>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00" name="Rectangle 325"/>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3401" name="Rectangle 326"/>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02" name="Rectangle 327"/>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3403" name="Rectangle 328"/>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04" name="Rectangle 329"/>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3405" name="Rectangle 330"/>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06" name="Rectangle 331"/>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3407" name="Rectangle 332"/>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408" name="Rectangle 333"/>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3409" name="Rectangle 334"/>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10" name="Rectangle 335"/>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3411" name="Rectangle 336"/>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12" name="Rectangle 337"/>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3413" name="Rectangle 338"/>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414" name="Rectangle 339"/>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3415" name="Rectangle 340"/>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3323" name="Group 341"/>
            <p:cNvGrpSpPr>
              <a:grpSpLocks/>
            </p:cNvGrpSpPr>
            <p:nvPr/>
          </p:nvGrpSpPr>
          <p:grpSpPr bwMode="auto">
            <a:xfrm>
              <a:off x="982" y="2209"/>
              <a:ext cx="324" cy="221"/>
              <a:chOff x="982" y="2209"/>
              <a:chExt cx="324" cy="221"/>
            </a:xfrm>
          </p:grpSpPr>
          <p:sp>
            <p:nvSpPr>
              <p:cNvPr id="123356" name="Rectangle 342"/>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3357" name="Rectangle 343"/>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58" name="Rectangle 344"/>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3359" name="Rectangle 345"/>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60" name="Rectangle 346"/>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3361" name="Rectangle 347"/>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62" name="Rectangle 348"/>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3363" name="Rectangle 349"/>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64" name="Rectangle 350"/>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3365" name="Rectangle 351"/>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66" name="Rectangle 352"/>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3367" name="Rectangle 353"/>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68" name="Rectangle 354"/>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3369" name="Rectangle 355"/>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70" name="Rectangle 356"/>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3371" name="Rectangle 357"/>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72" name="Rectangle 358"/>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3373" name="Rectangle 359"/>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74" name="Rectangle 360"/>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3375" name="Rectangle 361"/>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76" name="Rectangle 362"/>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3377" name="Rectangle 363"/>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78" name="Rectangle 364"/>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3379" name="Rectangle 365"/>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80" name="Rectangle 366"/>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3381" name="Rectangle 367"/>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82" name="Rectangle 368"/>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3383" name="Rectangle 369"/>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384" name="Rectangle 370"/>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3385" name="Rectangle 371"/>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3324" name="Rectangle 372"/>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3325" name="Rectangle 373"/>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26" name="Rectangle 374"/>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3327" name="Rectangle 375"/>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28" name="Rectangle 376"/>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3329" name="Rectangle 377"/>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30" name="Rectangle 378"/>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3331" name="Rectangle 379"/>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32" name="Rectangle 380"/>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3333" name="Rectangle 381"/>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334" name="Rectangle 382"/>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3335" name="Rectangle 383"/>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3336" name="Rectangle 384"/>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3337" name="Group 385"/>
            <p:cNvGrpSpPr>
              <a:grpSpLocks/>
            </p:cNvGrpSpPr>
            <p:nvPr/>
          </p:nvGrpSpPr>
          <p:grpSpPr bwMode="auto">
            <a:xfrm>
              <a:off x="282" y="2478"/>
              <a:ext cx="1039" cy="52"/>
              <a:chOff x="282" y="2478"/>
              <a:chExt cx="1039" cy="52"/>
            </a:xfrm>
          </p:grpSpPr>
          <p:grpSp>
            <p:nvGrpSpPr>
              <p:cNvPr id="123340" name="Group 386"/>
              <p:cNvGrpSpPr>
                <a:grpSpLocks/>
              </p:cNvGrpSpPr>
              <p:nvPr/>
            </p:nvGrpSpPr>
            <p:grpSpPr bwMode="auto">
              <a:xfrm>
                <a:off x="282" y="2478"/>
                <a:ext cx="320" cy="52"/>
                <a:chOff x="282" y="2478"/>
                <a:chExt cx="320" cy="52"/>
              </a:xfrm>
            </p:grpSpPr>
            <p:sp>
              <p:nvSpPr>
                <p:cNvPr id="123349" name="Line 387"/>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3350" name="Line 388"/>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3351" name="Line 389"/>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3352" name="Line 390"/>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3353" name="Line 391"/>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3354" name="Line 392"/>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3355" name="Line 393"/>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3341" name="Group 394"/>
              <p:cNvGrpSpPr>
                <a:grpSpLocks/>
              </p:cNvGrpSpPr>
              <p:nvPr/>
            </p:nvGrpSpPr>
            <p:grpSpPr bwMode="auto">
              <a:xfrm>
                <a:off x="1001" y="2478"/>
                <a:ext cx="320" cy="52"/>
                <a:chOff x="1001" y="2478"/>
                <a:chExt cx="320" cy="52"/>
              </a:xfrm>
            </p:grpSpPr>
            <p:sp>
              <p:nvSpPr>
                <p:cNvPr id="123342" name="Line 395"/>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3343" name="Line 396"/>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3344" name="Line 397"/>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3345" name="Line 398"/>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3346" name="Line 399"/>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3347" name="Line 400"/>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3348" name="Line 401"/>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3338" name="Freeform 402"/>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3339" name="Freeform 403"/>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22897" name="Line 404"/>
          <p:cNvSpPr>
            <a:spLocks noChangeShapeType="1"/>
          </p:cNvSpPr>
          <p:nvPr/>
        </p:nvSpPr>
        <p:spPr bwMode="auto">
          <a:xfrm>
            <a:off x="8329613" y="2349500"/>
            <a:ext cx="0" cy="503238"/>
          </a:xfrm>
          <a:prstGeom prst="line">
            <a:avLst/>
          </a:prstGeom>
          <a:noFill/>
          <a:ln w="25400">
            <a:solidFill>
              <a:srgbClr val="FF0000"/>
            </a:solidFill>
            <a:prstDash val="sysDot"/>
            <a:round/>
            <a:headEnd/>
            <a:tailEnd/>
          </a:ln>
        </p:spPr>
        <p:txBody>
          <a:bodyPr/>
          <a:lstStyle/>
          <a:p>
            <a:endParaRPr lang="es-ES"/>
          </a:p>
        </p:txBody>
      </p:sp>
      <p:sp>
        <p:nvSpPr>
          <p:cNvPr id="122898" name="Line 405"/>
          <p:cNvSpPr>
            <a:spLocks noChangeShapeType="1"/>
          </p:cNvSpPr>
          <p:nvPr/>
        </p:nvSpPr>
        <p:spPr bwMode="auto">
          <a:xfrm>
            <a:off x="5867400" y="2852738"/>
            <a:ext cx="2449513" cy="0"/>
          </a:xfrm>
          <a:prstGeom prst="line">
            <a:avLst/>
          </a:prstGeom>
          <a:noFill/>
          <a:ln w="25400">
            <a:solidFill>
              <a:srgbClr val="FF0000"/>
            </a:solidFill>
            <a:prstDash val="sysDot"/>
            <a:round/>
            <a:headEnd/>
            <a:tailEnd/>
          </a:ln>
        </p:spPr>
        <p:txBody>
          <a:bodyPr/>
          <a:lstStyle/>
          <a:p>
            <a:endParaRPr lang="es-ES"/>
          </a:p>
        </p:txBody>
      </p:sp>
      <p:sp>
        <p:nvSpPr>
          <p:cNvPr id="122899" name="Line 406"/>
          <p:cNvSpPr>
            <a:spLocks noChangeShapeType="1"/>
          </p:cNvSpPr>
          <p:nvPr/>
        </p:nvSpPr>
        <p:spPr bwMode="auto">
          <a:xfrm>
            <a:off x="7589838" y="2205038"/>
            <a:ext cx="0" cy="576262"/>
          </a:xfrm>
          <a:prstGeom prst="line">
            <a:avLst/>
          </a:prstGeom>
          <a:noFill/>
          <a:ln w="25400">
            <a:solidFill>
              <a:schemeClr val="accent2"/>
            </a:solidFill>
            <a:prstDash val="dash"/>
            <a:round/>
            <a:headEnd/>
            <a:tailEnd/>
          </a:ln>
        </p:spPr>
        <p:txBody>
          <a:bodyPr/>
          <a:lstStyle/>
          <a:p>
            <a:endParaRPr lang="es-ES"/>
          </a:p>
        </p:txBody>
      </p:sp>
      <p:sp>
        <p:nvSpPr>
          <p:cNvPr id="122900" name="Line 407"/>
          <p:cNvSpPr>
            <a:spLocks noChangeShapeType="1"/>
          </p:cNvSpPr>
          <p:nvPr/>
        </p:nvSpPr>
        <p:spPr bwMode="auto">
          <a:xfrm>
            <a:off x="6084888" y="2781300"/>
            <a:ext cx="1511300" cy="0"/>
          </a:xfrm>
          <a:prstGeom prst="line">
            <a:avLst/>
          </a:prstGeom>
          <a:noFill/>
          <a:ln w="25400">
            <a:solidFill>
              <a:schemeClr val="accent2"/>
            </a:solidFill>
            <a:prstDash val="dash"/>
            <a:round/>
            <a:headEnd/>
            <a:tailEnd/>
          </a:ln>
        </p:spPr>
        <p:txBody>
          <a:bodyPr/>
          <a:lstStyle/>
          <a:p>
            <a:endParaRPr lang="es-ES"/>
          </a:p>
        </p:txBody>
      </p:sp>
      <p:sp>
        <p:nvSpPr>
          <p:cNvPr id="122901" name="Line 408"/>
          <p:cNvSpPr>
            <a:spLocks noChangeShapeType="1"/>
          </p:cNvSpPr>
          <p:nvPr/>
        </p:nvSpPr>
        <p:spPr bwMode="auto">
          <a:xfrm>
            <a:off x="6443663" y="2349500"/>
            <a:ext cx="0" cy="358775"/>
          </a:xfrm>
          <a:prstGeom prst="line">
            <a:avLst/>
          </a:prstGeom>
          <a:noFill/>
          <a:ln w="25400">
            <a:solidFill>
              <a:srgbClr val="00FF00"/>
            </a:solidFill>
            <a:round/>
            <a:headEnd/>
            <a:tailEnd/>
          </a:ln>
        </p:spPr>
        <p:txBody>
          <a:bodyPr/>
          <a:lstStyle/>
          <a:p>
            <a:endParaRPr lang="es-ES"/>
          </a:p>
        </p:txBody>
      </p:sp>
      <p:sp>
        <p:nvSpPr>
          <p:cNvPr id="122902" name="Line 409"/>
          <p:cNvSpPr>
            <a:spLocks noChangeShapeType="1"/>
          </p:cNvSpPr>
          <p:nvPr/>
        </p:nvSpPr>
        <p:spPr bwMode="auto">
          <a:xfrm>
            <a:off x="5867400" y="2708275"/>
            <a:ext cx="576263" cy="0"/>
          </a:xfrm>
          <a:prstGeom prst="line">
            <a:avLst/>
          </a:prstGeom>
          <a:noFill/>
          <a:ln w="25400">
            <a:solidFill>
              <a:srgbClr val="00FF00"/>
            </a:solidFill>
            <a:round/>
            <a:headEnd/>
            <a:tailEnd/>
          </a:ln>
        </p:spPr>
        <p:txBody>
          <a:bodyPr/>
          <a:lstStyle/>
          <a:p>
            <a:endParaRPr lang="es-ES"/>
          </a:p>
        </p:txBody>
      </p:sp>
      <p:grpSp>
        <p:nvGrpSpPr>
          <p:cNvPr id="122903" name="Group 410"/>
          <p:cNvGrpSpPr>
            <a:grpSpLocks/>
          </p:cNvGrpSpPr>
          <p:nvPr/>
        </p:nvGrpSpPr>
        <p:grpSpPr bwMode="auto">
          <a:xfrm>
            <a:off x="5148263" y="4786313"/>
            <a:ext cx="3722687" cy="1522412"/>
            <a:chOff x="218" y="2079"/>
            <a:chExt cx="1164" cy="476"/>
          </a:xfrm>
        </p:grpSpPr>
        <p:sp>
          <p:nvSpPr>
            <p:cNvPr id="123184" name="AutoShape 411"/>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3185" name="Rectangle 412"/>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3186" name="Rectangle 413"/>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3187" name="Group 414"/>
            <p:cNvGrpSpPr>
              <a:grpSpLocks/>
            </p:cNvGrpSpPr>
            <p:nvPr/>
          </p:nvGrpSpPr>
          <p:grpSpPr bwMode="auto">
            <a:xfrm>
              <a:off x="688" y="2309"/>
              <a:ext cx="221" cy="163"/>
              <a:chOff x="688" y="2309"/>
              <a:chExt cx="221" cy="163"/>
            </a:xfrm>
          </p:grpSpPr>
          <p:sp>
            <p:nvSpPr>
              <p:cNvPr id="123309" name="Rectangle 415"/>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3310" name="Rectangle 416"/>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3311" name="Rectangle 417"/>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3312" name="Rectangle 418"/>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3188" name="Group 419"/>
            <p:cNvGrpSpPr>
              <a:grpSpLocks/>
            </p:cNvGrpSpPr>
            <p:nvPr/>
          </p:nvGrpSpPr>
          <p:grpSpPr bwMode="auto">
            <a:xfrm>
              <a:off x="708" y="2331"/>
              <a:ext cx="70" cy="51"/>
              <a:chOff x="708" y="2331"/>
              <a:chExt cx="70" cy="51"/>
            </a:xfrm>
          </p:grpSpPr>
          <p:grpSp>
            <p:nvGrpSpPr>
              <p:cNvPr id="123299" name="Group 420"/>
              <p:cNvGrpSpPr>
                <a:grpSpLocks/>
              </p:cNvGrpSpPr>
              <p:nvPr/>
            </p:nvGrpSpPr>
            <p:grpSpPr bwMode="auto">
              <a:xfrm>
                <a:off x="708" y="2331"/>
                <a:ext cx="28" cy="51"/>
                <a:chOff x="708" y="2331"/>
                <a:chExt cx="28" cy="51"/>
              </a:xfrm>
            </p:grpSpPr>
            <p:sp>
              <p:nvSpPr>
                <p:cNvPr id="123305" name="Rectangle 421"/>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3306" name="Rectangle 422"/>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3307" name="Rectangle 423"/>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308" name="Freeform 424"/>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3300" name="Group 425"/>
              <p:cNvGrpSpPr>
                <a:grpSpLocks/>
              </p:cNvGrpSpPr>
              <p:nvPr/>
            </p:nvGrpSpPr>
            <p:grpSpPr bwMode="auto">
              <a:xfrm>
                <a:off x="750" y="2331"/>
                <a:ext cx="28" cy="51"/>
                <a:chOff x="750" y="2331"/>
                <a:chExt cx="28" cy="51"/>
              </a:xfrm>
            </p:grpSpPr>
            <p:sp>
              <p:nvSpPr>
                <p:cNvPr id="123301" name="Rectangle 426"/>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3302" name="Rectangle 427"/>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3303" name="Rectangle 428"/>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304" name="Freeform 429"/>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3189" name="Group 430"/>
            <p:cNvGrpSpPr>
              <a:grpSpLocks/>
            </p:cNvGrpSpPr>
            <p:nvPr/>
          </p:nvGrpSpPr>
          <p:grpSpPr bwMode="auto">
            <a:xfrm>
              <a:off x="783" y="2400"/>
              <a:ext cx="32" cy="28"/>
              <a:chOff x="783" y="2400"/>
              <a:chExt cx="32" cy="28"/>
            </a:xfrm>
          </p:grpSpPr>
          <p:sp>
            <p:nvSpPr>
              <p:cNvPr id="123297" name="Line 431"/>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3298" name="Line 432"/>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3190" name="Group 433"/>
            <p:cNvGrpSpPr>
              <a:grpSpLocks/>
            </p:cNvGrpSpPr>
            <p:nvPr/>
          </p:nvGrpSpPr>
          <p:grpSpPr bwMode="auto">
            <a:xfrm>
              <a:off x="820" y="2331"/>
              <a:ext cx="70" cy="51"/>
              <a:chOff x="820" y="2331"/>
              <a:chExt cx="70" cy="51"/>
            </a:xfrm>
          </p:grpSpPr>
          <p:grpSp>
            <p:nvGrpSpPr>
              <p:cNvPr id="123287" name="Group 434"/>
              <p:cNvGrpSpPr>
                <a:grpSpLocks/>
              </p:cNvGrpSpPr>
              <p:nvPr/>
            </p:nvGrpSpPr>
            <p:grpSpPr bwMode="auto">
              <a:xfrm>
                <a:off x="820" y="2331"/>
                <a:ext cx="28" cy="51"/>
                <a:chOff x="820" y="2331"/>
                <a:chExt cx="28" cy="51"/>
              </a:xfrm>
            </p:grpSpPr>
            <p:sp>
              <p:nvSpPr>
                <p:cNvPr id="123293" name="Rectangle 435"/>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3294" name="Rectangle 436"/>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3295" name="Rectangle 437"/>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296" name="Freeform 438"/>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3288" name="Group 439"/>
              <p:cNvGrpSpPr>
                <a:grpSpLocks/>
              </p:cNvGrpSpPr>
              <p:nvPr/>
            </p:nvGrpSpPr>
            <p:grpSpPr bwMode="auto">
              <a:xfrm>
                <a:off x="862" y="2331"/>
                <a:ext cx="28" cy="51"/>
                <a:chOff x="862" y="2331"/>
                <a:chExt cx="28" cy="51"/>
              </a:xfrm>
            </p:grpSpPr>
            <p:sp>
              <p:nvSpPr>
                <p:cNvPr id="123289" name="Rectangle 440"/>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3290" name="Rectangle 441"/>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3291" name="Rectangle 442"/>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3292" name="Freeform 443"/>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3191" name="Line 444"/>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3192" name="Rectangle 445"/>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3193" name="Group 446"/>
            <p:cNvGrpSpPr>
              <a:grpSpLocks/>
            </p:cNvGrpSpPr>
            <p:nvPr/>
          </p:nvGrpSpPr>
          <p:grpSpPr bwMode="auto">
            <a:xfrm>
              <a:off x="291" y="2209"/>
              <a:ext cx="324" cy="221"/>
              <a:chOff x="291" y="2209"/>
              <a:chExt cx="324" cy="221"/>
            </a:xfrm>
          </p:grpSpPr>
          <p:sp>
            <p:nvSpPr>
              <p:cNvPr id="123257" name="Rectangle 447"/>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3258" name="Rectangle 448"/>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59" name="Rectangle 449"/>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3260" name="Rectangle 450"/>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61" name="Rectangle 451"/>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3262" name="Rectangle 452"/>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63" name="Rectangle 453"/>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3264" name="Rectangle 454"/>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65" name="Rectangle 455"/>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3266" name="Rectangle 456"/>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67" name="Rectangle 457"/>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3268" name="Rectangle 458"/>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69" name="Rectangle 459"/>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3270" name="Rectangle 460"/>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71" name="Rectangle 461"/>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3272" name="Rectangle 462"/>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73" name="Rectangle 463"/>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3274" name="Rectangle 464"/>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75" name="Rectangle 465"/>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3276" name="Rectangle 466"/>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77" name="Rectangle 467"/>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3278" name="Rectangle 468"/>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79" name="Rectangle 469"/>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3280" name="Rectangle 470"/>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81" name="Rectangle 471"/>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3282" name="Rectangle 472"/>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83" name="Rectangle 473"/>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3284" name="Rectangle 474"/>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85" name="Rectangle 475"/>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3286" name="Rectangle 476"/>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3194" name="Group 477"/>
            <p:cNvGrpSpPr>
              <a:grpSpLocks/>
            </p:cNvGrpSpPr>
            <p:nvPr/>
          </p:nvGrpSpPr>
          <p:grpSpPr bwMode="auto">
            <a:xfrm>
              <a:off x="982" y="2209"/>
              <a:ext cx="324" cy="221"/>
              <a:chOff x="982" y="2209"/>
              <a:chExt cx="324" cy="221"/>
            </a:xfrm>
          </p:grpSpPr>
          <p:sp>
            <p:nvSpPr>
              <p:cNvPr id="123227" name="Rectangle 478"/>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3228" name="Rectangle 479"/>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29" name="Rectangle 480"/>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3230" name="Rectangle 481"/>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31" name="Rectangle 482"/>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3232" name="Rectangle 483"/>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33" name="Rectangle 484"/>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3234" name="Rectangle 485"/>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35" name="Rectangle 486"/>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3236" name="Rectangle 487"/>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37" name="Rectangle 488"/>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3238" name="Rectangle 489"/>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39" name="Rectangle 490"/>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3240" name="Rectangle 491"/>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41" name="Rectangle 492"/>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3242" name="Rectangle 493"/>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43" name="Rectangle 494"/>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3244" name="Rectangle 495"/>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45" name="Rectangle 496"/>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3246" name="Rectangle 497"/>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47" name="Rectangle 498"/>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3248" name="Rectangle 499"/>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49" name="Rectangle 500"/>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3250" name="Rectangle 501"/>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51" name="Rectangle 502"/>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3252" name="Rectangle 503"/>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53" name="Rectangle 504"/>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3254" name="Rectangle 505"/>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3255" name="Rectangle 506"/>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3256" name="Rectangle 507"/>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3195" name="Rectangle 508"/>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3196" name="Rectangle 509"/>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197" name="Rectangle 510"/>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3198" name="Rectangle 511"/>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199" name="Rectangle 512"/>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3200" name="Rectangle 513"/>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01" name="Rectangle 514"/>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3202" name="Rectangle 515"/>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03" name="Rectangle 516"/>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3204" name="Rectangle 517"/>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3205" name="Rectangle 518"/>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3206" name="Rectangle 519"/>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3207" name="Rectangle 520"/>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3208" name="Group 521"/>
            <p:cNvGrpSpPr>
              <a:grpSpLocks/>
            </p:cNvGrpSpPr>
            <p:nvPr/>
          </p:nvGrpSpPr>
          <p:grpSpPr bwMode="auto">
            <a:xfrm>
              <a:off x="282" y="2478"/>
              <a:ext cx="1039" cy="52"/>
              <a:chOff x="282" y="2478"/>
              <a:chExt cx="1039" cy="52"/>
            </a:xfrm>
          </p:grpSpPr>
          <p:grpSp>
            <p:nvGrpSpPr>
              <p:cNvPr id="123211" name="Group 522"/>
              <p:cNvGrpSpPr>
                <a:grpSpLocks/>
              </p:cNvGrpSpPr>
              <p:nvPr/>
            </p:nvGrpSpPr>
            <p:grpSpPr bwMode="auto">
              <a:xfrm>
                <a:off x="282" y="2478"/>
                <a:ext cx="320" cy="52"/>
                <a:chOff x="282" y="2478"/>
                <a:chExt cx="320" cy="52"/>
              </a:xfrm>
            </p:grpSpPr>
            <p:sp>
              <p:nvSpPr>
                <p:cNvPr id="123220" name="Line 523"/>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3221" name="Line 524"/>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3222" name="Line 525"/>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3223" name="Line 526"/>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3224" name="Line 527"/>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3225" name="Line 528"/>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3226" name="Line 529"/>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3212" name="Group 530"/>
              <p:cNvGrpSpPr>
                <a:grpSpLocks/>
              </p:cNvGrpSpPr>
              <p:nvPr/>
            </p:nvGrpSpPr>
            <p:grpSpPr bwMode="auto">
              <a:xfrm>
                <a:off x="1001" y="2478"/>
                <a:ext cx="320" cy="52"/>
                <a:chOff x="1001" y="2478"/>
                <a:chExt cx="320" cy="52"/>
              </a:xfrm>
            </p:grpSpPr>
            <p:sp>
              <p:nvSpPr>
                <p:cNvPr id="123213" name="Line 531"/>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3214" name="Line 532"/>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3215" name="Line 533"/>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3216" name="Line 534"/>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3217" name="Line 535"/>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3218" name="Line 536"/>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3219" name="Line 537"/>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3209" name="Freeform 538"/>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3210" name="Freeform 539"/>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22904" name="Line 540"/>
          <p:cNvSpPr>
            <a:spLocks noChangeShapeType="1"/>
          </p:cNvSpPr>
          <p:nvPr/>
        </p:nvSpPr>
        <p:spPr bwMode="auto">
          <a:xfrm>
            <a:off x="8380413" y="5445125"/>
            <a:ext cx="0" cy="503238"/>
          </a:xfrm>
          <a:prstGeom prst="line">
            <a:avLst/>
          </a:prstGeom>
          <a:noFill/>
          <a:ln w="25400">
            <a:solidFill>
              <a:srgbClr val="FF0000"/>
            </a:solidFill>
            <a:prstDash val="sysDot"/>
            <a:round/>
            <a:headEnd/>
            <a:tailEnd/>
          </a:ln>
        </p:spPr>
        <p:txBody>
          <a:bodyPr/>
          <a:lstStyle/>
          <a:p>
            <a:endParaRPr lang="es-ES"/>
          </a:p>
        </p:txBody>
      </p:sp>
      <p:sp>
        <p:nvSpPr>
          <p:cNvPr id="122905" name="Line 541"/>
          <p:cNvSpPr>
            <a:spLocks noChangeShapeType="1"/>
          </p:cNvSpPr>
          <p:nvPr/>
        </p:nvSpPr>
        <p:spPr bwMode="auto">
          <a:xfrm>
            <a:off x="5918200" y="5948363"/>
            <a:ext cx="2449513" cy="0"/>
          </a:xfrm>
          <a:prstGeom prst="line">
            <a:avLst/>
          </a:prstGeom>
          <a:noFill/>
          <a:ln w="25400">
            <a:solidFill>
              <a:srgbClr val="FF0000"/>
            </a:solidFill>
            <a:prstDash val="sysDot"/>
            <a:round/>
            <a:headEnd/>
            <a:tailEnd/>
          </a:ln>
        </p:spPr>
        <p:txBody>
          <a:bodyPr/>
          <a:lstStyle/>
          <a:p>
            <a:endParaRPr lang="es-ES"/>
          </a:p>
        </p:txBody>
      </p:sp>
      <p:sp>
        <p:nvSpPr>
          <p:cNvPr id="122906" name="Line 542"/>
          <p:cNvSpPr>
            <a:spLocks noChangeShapeType="1"/>
          </p:cNvSpPr>
          <p:nvPr/>
        </p:nvSpPr>
        <p:spPr bwMode="auto">
          <a:xfrm>
            <a:off x="7640638" y="5300663"/>
            <a:ext cx="0" cy="576262"/>
          </a:xfrm>
          <a:prstGeom prst="line">
            <a:avLst/>
          </a:prstGeom>
          <a:noFill/>
          <a:ln w="25400">
            <a:solidFill>
              <a:schemeClr val="accent2"/>
            </a:solidFill>
            <a:prstDash val="dash"/>
            <a:round/>
            <a:headEnd/>
            <a:tailEnd/>
          </a:ln>
        </p:spPr>
        <p:txBody>
          <a:bodyPr/>
          <a:lstStyle/>
          <a:p>
            <a:endParaRPr lang="es-ES"/>
          </a:p>
        </p:txBody>
      </p:sp>
      <p:sp>
        <p:nvSpPr>
          <p:cNvPr id="122907" name="Line 543"/>
          <p:cNvSpPr>
            <a:spLocks noChangeShapeType="1"/>
          </p:cNvSpPr>
          <p:nvPr/>
        </p:nvSpPr>
        <p:spPr bwMode="auto">
          <a:xfrm>
            <a:off x="6135688" y="5876925"/>
            <a:ext cx="1511300" cy="0"/>
          </a:xfrm>
          <a:prstGeom prst="line">
            <a:avLst/>
          </a:prstGeom>
          <a:noFill/>
          <a:ln w="25400">
            <a:solidFill>
              <a:schemeClr val="accent2"/>
            </a:solidFill>
            <a:prstDash val="dash"/>
            <a:round/>
            <a:headEnd/>
            <a:tailEnd/>
          </a:ln>
        </p:spPr>
        <p:txBody>
          <a:bodyPr/>
          <a:lstStyle/>
          <a:p>
            <a:endParaRPr lang="es-ES"/>
          </a:p>
        </p:txBody>
      </p:sp>
      <p:sp>
        <p:nvSpPr>
          <p:cNvPr id="122908" name="Line 544"/>
          <p:cNvSpPr>
            <a:spLocks noChangeShapeType="1"/>
          </p:cNvSpPr>
          <p:nvPr/>
        </p:nvSpPr>
        <p:spPr bwMode="auto">
          <a:xfrm>
            <a:off x="6494463" y="5445125"/>
            <a:ext cx="0" cy="358775"/>
          </a:xfrm>
          <a:prstGeom prst="line">
            <a:avLst/>
          </a:prstGeom>
          <a:noFill/>
          <a:ln w="25400">
            <a:solidFill>
              <a:srgbClr val="00FF00"/>
            </a:solidFill>
            <a:round/>
            <a:headEnd/>
            <a:tailEnd/>
          </a:ln>
        </p:spPr>
        <p:txBody>
          <a:bodyPr/>
          <a:lstStyle/>
          <a:p>
            <a:endParaRPr lang="es-ES"/>
          </a:p>
        </p:txBody>
      </p:sp>
      <p:sp>
        <p:nvSpPr>
          <p:cNvPr id="122909" name="Line 545"/>
          <p:cNvSpPr>
            <a:spLocks noChangeShapeType="1"/>
          </p:cNvSpPr>
          <p:nvPr/>
        </p:nvSpPr>
        <p:spPr bwMode="auto">
          <a:xfrm>
            <a:off x="5918200" y="5803900"/>
            <a:ext cx="576263" cy="0"/>
          </a:xfrm>
          <a:prstGeom prst="line">
            <a:avLst/>
          </a:prstGeom>
          <a:noFill/>
          <a:ln w="25400">
            <a:solidFill>
              <a:srgbClr val="00FF00"/>
            </a:solidFill>
            <a:round/>
            <a:headEnd/>
            <a:tailEnd/>
          </a:ln>
        </p:spPr>
        <p:txBody>
          <a:bodyPr/>
          <a:lstStyle/>
          <a:p>
            <a:endParaRPr lang="es-ES"/>
          </a:p>
        </p:txBody>
      </p:sp>
      <p:pic>
        <p:nvPicPr>
          <p:cNvPr id="122910" name="Picture 546"/>
          <p:cNvPicPr>
            <a:picLocks noChangeArrowheads="1"/>
          </p:cNvPicPr>
          <p:nvPr/>
        </p:nvPicPr>
        <p:blipFill>
          <a:blip r:embed="rId3" cstate="print"/>
          <a:srcRect/>
          <a:stretch>
            <a:fillRect/>
          </a:stretch>
        </p:blipFill>
        <p:spPr bwMode="auto">
          <a:xfrm>
            <a:off x="3851275" y="3525838"/>
            <a:ext cx="1728788" cy="1055687"/>
          </a:xfrm>
          <a:prstGeom prst="rect">
            <a:avLst/>
          </a:prstGeom>
          <a:noFill/>
          <a:ln w="9525">
            <a:noFill/>
            <a:miter lim="800000"/>
            <a:headEnd/>
            <a:tailEnd/>
          </a:ln>
        </p:spPr>
      </p:pic>
      <p:sp>
        <p:nvSpPr>
          <p:cNvPr id="122911" name="Text Box 578"/>
          <p:cNvSpPr txBox="1">
            <a:spLocks noChangeArrowheads="1"/>
          </p:cNvSpPr>
          <p:nvPr/>
        </p:nvSpPr>
        <p:spPr bwMode="auto">
          <a:xfrm>
            <a:off x="676275" y="3692525"/>
            <a:ext cx="727075" cy="457200"/>
          </a:xfrm>
          <a:prstGeom prst="rect">
            <a:avLst/>
          </a:prstGeom>
          <a:noFill/>
          <a:ln w="25400">
            <a:noFill/>
            <a:miter lim="800000"/>
            <a:headEnd/>
            <a:tailEnd/>
          </a:ln>
        </p:spPr>
        <p:txBody>
          <a:bodyPr wrap="none">
            <a:spAutoFit/>
          </a:bodyPr>
          <a:lstStyle/>
          <a:p>
            <a:pPr algn="ctr"/>
            <a:r>
              <a:rPr lang="es-ES" sz="1200" b="1"/>
              <a:t>VLAN</a:t>
            </a:r>
          </a:p>
          <a:p>
            <a:pPr algn="ctr"/>
            <a:r>
              <a:rPr lang="es-ES" sz="1200" b="1"/>
              <a:t>gestión</a:t>
            </a:r>
          </a:p>
        </p:txBody>
      </p:sp>
      <p:sp>
        <p:nvSpPr>
          <p:cNvPr id="122912" name="Text Box 579"/>
          <p:cNvSpPr txBox="1">
            <a:spLocks noChangeArrowheads="1"/>
          </p:cNvSpPr>
          <p:nvPr/>
        </p:nvSpPr>
        <p:spPr bwMode="auto">
          <a:xfrm>
            <a:off x="1497013" y="3692525"/>
            <a:ext cx="844550" cy="457200"/>
          </a:xfrm>
          <a:prstGeom prst="rect">
            <a:avLst/>
          </a:prstGeom>
          <a:noFill/>
          <a:ln w="25400">
            <a:noFill/>
            <a:miter lim="800000"/>
            <a:headEnd/>
            <a:tailEnd/>
          </a:ln>
        </p:spPr>
        <p:txBody>
          <a:bodyPr wrap="none">
            <a:spAutoFit/>
          </a:bodyPr>
          <a:lstStyle/>
          <a:p>
            <a:pPr algn="ctr"/>
            <a:r>
              <a:rPr lang="es-ES" sz="1200" b="1"/>
              <a:t>VLAN</a:t>
            </a:r>
          </a:p>
          <a:p>
            <a:pPr algn="ctr"/>
            <a:r>
              <a:rPr lang="es-ES" sz="1200" b="1"/>
              <a:t>docencia</a:t>
            </a:r>
          </a:p>
        </p:txBody>
      </p:sp>
      <p:sp>
        <p:nvSpPr>
          <p:cNvPr id="122913" name="Text Box 580"/>
          <p:cNvSpPr txBox="1">
            <a:spLocks noChangeArrowheads="1"/>
          </p:cNvSpPr>
          <p:nvPr/>
        </p:nvSpPr>
        <p:spPr bwMode="auto">
          <a:xfrm>
            <a:off x="2267744" y="3692525"/>
            <a:ext cx="1158875" cy="457200"/>
          </a:xfrm>
          <a:prstGeom prst="rect">
            <a:avLst/>
          </a:prstGeom>
          <a:noFill/>
          <a:ln w="25400">
            <a:noFill/>
            <a:miter lim="800000"/>
            <a:headEnd/>
            <a:tailEnd/>
          </a:ln>
        </p:spPr>
        <p:txBody>
          <a:bodyPr wrap="none">
            <a:spAutoFit/>
          </a:bodyPr>
          <a:lstStyle/>
          <a:p>
            <a:pPr algn="ctr"/>
            <a:r>
              <a:rPr lang="es-ES" sz="1200" b="1"/>
              <a:t>VLAN</a:t>
            </a:r>
          </a:p>
          <a:p>
            <a:pPr algn="ctr"/>
            <a:r>
              <a:rPr lang="es-ES" sz="1200" b="1"/>
              <a:t>investigación</a:t>
            </a:r>
          </a:p>
        </p:txBody>
      </p:sp>
      <p:sp>
        <p:nvSpPr>
          <p:cNvPr id="122914" name="Line 581"/>
          <p:cNvSpPr>
            <a:spLocks noChangeShapeType="1"/>
          </p:cNvSpPr>
          <p:nvPr/>
        </p:nvSpPr>
        <p:spPr bwMode="auto">
          <a:xfrm flipV="1">
            <a:off x="1042988" y="2997200"/>
            <a:ext cx="0" cy="719138"/>
          </a:xfrm>
          <a:prstGeom prst="line">
            <a:avLst/>
          </a:prstGeom>
          <a:noFill/>
          <a:ln w="25400">
            <a:solidFill>
              <a:srgbClr val="FF0000"/>
            </a:solidFill>
            <a:round/>
            <a:headEnd/>
            <a:tailEnd type="triangle" w="med" len="med"/>
          </a:ln>
        </p:spPr>
        <p:txBody>
          <a:bodyPr/>
          <a:lstStyle/>
          <a:p>
            <a:endParaRPr lang="es-ES"/>
          </a:p>
        </p:txBody>
      </p:sp>
      <p:sp>
        <p:nvSpPr>
          <p:cNvPr id="122915" name="Line 582"/>
          <p:cNvSpPr>
            <a:spLocks noChangeShapeType="1"/>
          </p:cNvSpPr>
          <p:nvPr/>
        </p:nvSpPr>
        <p:spPr bwMode="auto">
          <a:xfrm>
            <a:off x="1042988" y="4149725"/>
            <a:ext cx="0" cy="790575"/>
          </a:xfrm>
          <a:prstGeom prst="line">
            <a:avLst/>
          </a:prstGeom>
          <a:noFill/>
          <a:ln w="25400">
            <a:solidFill>
              <a:srgbClr val="FF0000"/>
            </a:solidFill>
            <a:round/>
            <a:headEnd/>
            <a:tailEnd type="triangle" w="med" len="med"/>
          </a:ln>
        </p:spPr>
        <p:txBody>
          <a:bodyPr/>
          <a:lstStyle/>
          <a:p>
            <a:endParaRPr lang="es-ES"/>
          </a:p>
        </p:txBody>
      </p:sp>
      <p:sp>
        <p:nvSpPr>
          <p:cNvPr id="122916" name="Line 583"/>
          <p:cNvSpPr>
            <a:spLocks noChangeShapeType="1"/>
          </p:cNvSpPr>
          <p:nvPr/>
        </p:nvSpPr>
        <p:spPr bwMode="auto">
          <a:xfrm flipV="1">
            <a:off x="1835150" y="2997200"/>
            <a:ext cx="0" cy="719138"/>
          </a:xfrm>
          <a:prstGeom prst="line">
            <a:avLst/>
          </a:prstGeom>
          <a:noFill/>
          <a:ln w="25400">
            <a:solidFill>
              <a:schemeClr val="accent2"/>
            </a:solidFill>
            <a:round/>
            <a:headEnd/>
            <a:tailEnd type="triangle" w="med" len="med"/>
          </a:ln>
        </p:spPr>
        <p:txBody>
          <a:bodyPr/>
          <a:lstStyle/>
          <a:p>
            <a:endParaRPr lang="es-ES"/>
          </a:p>
        </p:txBody>
      </p:sp>
      <p:sp>
        <p:nvSpPr>
          <p:cNvPr id="122917" name="Line 584"/>
          <p:cNvSpPr>
            <a:spLocks noChangeShapeType="1"/>
          </p:cNvSpPr>
          <p:nvPr/>
        </p:nvSpPr>
        <p:spPr bwMode="auto">
          <a:xfrm>
            <a:off x="1835150" y="4149725"/>
            <a:ext cx="0" cy="790575"/>
          </a:xfrm>
          <a:prstGeom prst="line">
            <a:avLst/>
          </a:prstGeom>
          <a:noFill/>
          <a:ln w="25400">
            <a:solidFill>
              <a:schemeClr val="accent2"/>
            </a:solidFill>
            <a:round/>
            <a:headEnd/>
            <a:tailEnd type="triangle" w="med" len="med"/>
          </a:ln>
        </p:spPr>
        <p:txBody>
          <a:bodyPr/>
          <a:lstStyle/>
          <a:p>
            <a:endParaRPr lang="es-ES"/>
          </a:p>
        </p:txBody>
      </p:sp>
      <p:sp>
        <p:nvSpPr>
          <p:cNvPr id="122918" name="Line 585"/>
          <p:cNvSpPr>
            <a:spLocks noChangeShapeType="1"/>
          </p:cNvSpPr>
          <p:nvPr/>
        </p:nvSpPr>
        <p:spPr bwMode="auto">
          <a:xfrm flipV="1">
            <a:off x="2831307" y="2997200"/>
            <a:ext cx="0" cy="719138"/>
          </a:xfrm>
          <a:prstGeom prst="line">
            <a:avLst/>
          </a:prstGeom>
          <a:noFill/>
          <a:ln w="25400">
            <a:solidFill>
              <a:srgbClr val="00FF00"/>
            </a:solidFill>
            <a:round/>
            <a:headEnd/>
            <a:tailEnd type="triangle" w="med" len="med"/>
          </a:ln>
        </p:spPr>
        <p:txBody>
          <a:bodyPr/>
          <a:lstStyle/>
          <a:p>
            <a:endParaRPr lang="es-ES"/>
          </a:p>
        </p:txBody>
      </p:sp>
      <p:sp>
        <p:nvSpPr>
          <p:cNvPr id="122919" name="Line 586"/>
          <p:cNvSpPr>
            <a:spLocks noChangeShapeType="1"/>
          </p:cNvSpPr>
          <p:nvPr/>
        </p:nvSpPr>
        <p:spPr bwMode="auto">
          <a:xfrm>
            <a:off x="2831307" y="4149725"/>
            <a:ext cx="0" cy="790575"/>
          </a:xfrm>
          <a:prstGeom prst="line">
            <a:avLst/>
          </a:prstGeom>
          <a:noFill/>
          <a:ln w="25400">
            <a:solidFill>
              <a:srgbClr val="00FF00"/>
            </a:solidFill>
            <a:round/>
            <a:headEnd/>
            <a:tailEnd type="triangle" w="med" len="med"/>
          </a:ln>
        </p:spPr>
        <p:txBody>
          <a:bodyPr/>
          <a:lstStyle/>
          <a:p>
            <a:endParaRPr lang="es-ES"/>
          </a:p>
        </p:txBody>
      </p:sp>
      <p:sp>
        <p:nvSpPr>
          <p:cNvPr id="122920" name="Text Box 587"/>
          <p:cNvSpPr txBox="1">
            <a:spLocks noChangeArrowheads="1"/>
          </p:cNvSpPr>
          <p:nvPr/>
        </p:nvSpPr>
        <p:spPr bwMode="auto">
          <a:xfrm>
            <a:off x="4214813" y="4772025"/>
            <a:ext cx="1004887" cy="457200"/>
          </a:xfrm>
          <a:prstGeom prst="rect">
            <a:avLst/>
          </a:prstGeom>
          <a:noFill/>
          <a:ln w="25400">
            <a:noFill/>
            <a:miter lim="800000"/>
            <a:headEnd/>
            <a:tailEnd/>
          </a:ln>
        </p:spPr>
        <p:txBody>
          <a:bodyPr wrap="none">
            <a:spAutoFit/>
          </a:bodyPr>
          <a:lstStyle/>
          <a:p>
            <a:pPr algn="ctr"/>
            <a:r>
              <a:rPr lang="es-ES" sz="1200" b="1"/>
              <a:t>Servicio de</a:t>
            </a:r>
          </a:p>
          <a:p>
            <a:pPr algn="ctr"/>
            <a:r>
              <a:rPr lang="es-ES" sz="1200" b="1"/>
              <a:t>Informática</a:t>
            </a:r>
          </a:p>
        </p:txBody>
      </p:sp>
      <p:sp>
        <p:nvSpPr>
          <p:cNvPr id="122921" name="Rectangle 588"/>
          <p:cNvSpPr>
            <a:spLocks noChangeArrowheads="1"/>
          </p:cNvSpPr>
          <p:nvPr/>
        </p:nvSpPr>
        <p:spPr bwMode="auto">
          <a:xfrm>
            <a:off x="542925" y="260350"/>
            <a:ext cx="8205788" cy="709613"/>
          </a:xfrm>
          <a:prstGeom prst="rect">
            <a:avLst/>
          </a:prstGeom>
          <a:noFill/>
          <a:ln w="9525">
            <a:noFill/>
            <a:miter lim="800000"/>
            <a:headEnd/>
            <a:tailEnd/>
          </a:ln>
        </p:spPr>
        <p:txBody>
          <a:bodyPr anchor="ctr"/>
          <a:lstStyle/>
          <a:p>
            <a:pPr algn="ctr"/>
            <a:r>
              <a:rPr lang="es-ES" sz="3600" dirty="0">
                <a:solidFill>
                  <a:schemeClr val="tx2"/>
                </a:solidFill>
              </a:rPr>
              <a:t>Red de </a:t>
            </a:r>
            <a:r>
              <a:rPr lang="es-ES" sz="3600" dirty="0" smtClean="0">
                <a:solidFill>
                  <a:schemeClr val="tx2"/>
                </a:solidFill>
              </a:rPr>
              <a:t>campus </a:t>
            </a:r>
            <a:r>
              <a:rPr lang="es-ES" sz="3600" dirty="0">
                <a:solidFill>
                  <a:schemeClr val="tx2"/>
                </a:solidFill>
              </a:rPr>
              <a:t>con tres </a:t>
            </a:r>
            <a:r>
              <a:rPr lang="es-ES" sz="3600" dirty="0" err="1">
                <a:solidFill>
                  <a:schemeClr val="tx2"/>
                </a:solidFill>
              </a:rPr>
              <a:t>VLANs</a:t>
            </a:r>
            <a:endParaRPr lang="es-ES" sz="3600" dirty="0">
              <a:solidFill>
                <a:schemeClr val="tx2"/>
              </a:solidFill>
            </a:endParaRPr>
          </a:p>
        </p:txBody>
      </p:sp>
      <p:sp>
        <p:nvSpPr>
          <p:cNvPr id="122922" name="Line 620"/>
          <p:cNvSpPr>
            <a:spLocks noChangeShapeType="1"/>
          </p:cNvSpPr>
          <p:nvPr/>
        </p:nvSpPr>
        <p:spPr bwMode="auto">
          <a:xfrm>
            <a:off x="4644008" y="1556792"/>
            <a:ext cx="0" cy="1008112"/>
          </a:xfrm>
          <a:prstGeom prst="line">
            <a:avLst/>
          </a:prstGeom>
          <a:noFill/>
          <a:ln w="19050">
            <a:solidFill>
              <a:schemeClr val="tx1"/>
            </a:solidFill>
            <a:round/>
            <a:headEnd/>
            <a:tailEnd type="triangle" w="med" len="med"/>
          </a:ln>
        </p:spPr>
        <p:txBody>
          <a:bodyPr/>
          <a:lstStyle/>
          <a:p>
            <a:endParaRPr lang="es-ES"/>
          </a:p>
        </p:txBody>
      </p:sp>
      <p:grpSp>
        <p:nvGrpSpPr>
          <p:cNvPr id="122923" name="Group 621"/>
          <p:cNvGrpSpPr>
            <a:grpSpLocks/>
          </p:cNvGrpSpPr>
          <p:nvPr/>
        </p:nvGrpSpPr>
        <p:grpSpPr bwMode="auto">
          <a:xfrm>
            <a:off x="827088" y="2057400"/>
            <a:ext cx="419100" cy="433388"/>
            <a:chOff x="4320" y="1229"/>
            <a:chExt cx="604" cy="624"/>
          </a:xfrm>
        </p:grpSpPr>
        <p:sp>
          <p:nvSpPr>
            <p:cNvPr id="123172" name="AutoShape 622"/>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173" name="Freeform 62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174" name="Freeform 62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3175" name="Freeform 625"/>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176" name="Freeform 626"/>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3177" name="Rectangle 627"/>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3178" name="Rectangle 628"/>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3179" name="Rectangle 629"/>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180" name="Line 630"/>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181" name="Freeform 631"/>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182" name="Freeform 632"/>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3183" name="Rectangle 633"/>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22924" name="Group 634"/>
          <p:cNvGrpSpPr>
            <a:grpSpLocks/>
          </p:cNvGrpSpPr>
          <p:nvPr/>
        </p:nvGrpSpPr>
        <p:grpSpPr bwMode="auto">
          <a:xfrm>
            <a:off x="2627784" y="2057400"/>
            <a:ext cx="419100" cy="433388"/>
            <a:chOff x="4320" y="1229"/>
            <a:chExt cx="604" cy="624"/>
          </a:xfrm>
        </p:grpSpPr>
        <p:sp>
          <p:nvSpPr>
            <p:cNvPr id="123160" name="AutoShape 635"/>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161" name="Freeform 63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162" name="Freeform 63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3163" name="Freeform 638"/>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164" name="Freeform 639"/>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3165" name="Rectangle 640"/>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3166" name="Rectangle 641"/>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3167" name="Rectangle 642"/>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168" name="Line 643"/>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169" name="Freeform 644"/>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170" name="Freeform 645"/>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3171" name="Rectangle 646"/>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22925" name="Group 647"/>
          <p:cNvGrpSpPr>
            <a:grpSpLocks/>
          </p:cNvGrpSpPr>
          <p:nvPr/>
        </p:nvGrpSpPr>
        <p:grpSpPr bwMode="auto">
          <a:xfrm>
            <a:off x="1619250" y="2058988"/>
            <a:ext cx="419100" cy="433387"/>
            <a:chOff x="4320" y="1229"/>
            <a:chExt cx="604" cy="624"/>
          </a:xfrm>
        </p:grpSpPr>
        <p:sp>
          <p:nvSpPr>
            <p:cNvPr id="123148" name="AutoShape 648"/>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149" name="Freeform 649"/>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150" name="Freeform 650"/>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3151" name="Freeform 651"/>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152" name="Freeform 652"/>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3153" name="Rectangle 653"/>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3154" name="Rectangle 654"/>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3155" name="Rectangle 655"/>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156" name="Line 656"/>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157" name="Freeform 657"/>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158" name="Freeform 658"/>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3159" name="Rectangle 659"/>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22926" name="Group 660"/>
          <p:cNvGrpSpPr>
            <a:grpSpLocks/>
          </p:cNvGrpSpPr>
          <p:nvPr/>
        </p:nvGrpSpPr>
        <p:grpSpPr bwMode="auto">
          <a:xfrm>
            <a:off x="827088" y="5153025"/>
            <a:ext cx="419100" cy="433388"/>
            <a:chOff x="4320" y="1229"/>
            <a:chExt cx="604" cy="624"/>
          </a:xfrm>
        </p:grpSpPr>
        <p:sp>
          <p:nvSpPr>
            <p:cNvPr id="123136" name="AutoShape 661"/>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137" name="Freeform 66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138" name="Freeform 66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3139" name="Freeform 664"/>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140" name="Freeform 665"/>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3141" name="Rectangle 666"/>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3142" name="Rectangle 667"/>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3143" name="Rectangle 668"/>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144" name="Line 669"/>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145" name="Freeform 670"/>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146" name="Freeform 671"/>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3147" name="Rectangle 672"/>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22927" name="Group 673"/>
          <p:cNvGrpSpPr>
            <a:grpSpLocks/>
          </p:cNvGrpSpPr>
          <p:nvPr/>
        </p:nvGrpSpPr>
        <p:grpSpPr bwMode="auto">
          <a:xfrm>
            <a:off x="2627784" y="5153025"/>
            <a:ext cx="419100" cy="433388"/>
            <a:chOff x="4320" y="1229"/>
            <a:chExt cx="604" cy="624"/>
          </a:xfrm>
        </p:grpSpPr>
        <p:sp>
          <p:nvSpPr>
            <p:cNvPr id="123124" name="AutoShape 674"/>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125" name="Freeform 675"/>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126" name="Freeform 67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3127" name="Freeform 677"/>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128" name="Freeform 678"/>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3129" name="Rectangle 679"/>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3130" name="Rectangle 680"/>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3131" name="Rectangle 681"/>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132" name="Line 682"/>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133" name="Freeform 683"/>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134" name="Freeform 684"/>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3135" name="Rectangle 685"/>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22928" name="Group 686"/>
          <p:cNvGrpSpPr>
            <a:grpSpLocks/>
          </p:cNvGrpSpPr>
          <p:nvPr/>
        </p:nvGrpSpPr>
        <p:grpSpPr bwMode="auto">
          <a:xfrm>
            <a:off x="1619250" y="5154613"/>
            <a:ext cx="419100" cy="433387"/>
            <a:chOff x="4320" y="1229"/>
            <a:chExt cx="604" cy="624"/>
          </a:xfrm>
        </p:grpSpPr>
        <p:sp>
          <p:nvSpPr>
            <p:cNvPr id="123112" name="AutoShape 687"/>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113" name="Freeform 688"/>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114" name="Freeform 689"/>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3115" name="Freeform 690"/>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116" name="Freeform 691"/>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3117" name="Rectangle 692"/>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3118" name="Rectangle 693"/>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3119" name="Rectangle 694"/>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120" name="Line 695"/>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121" name="Freeform 696"/>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122" name="Freeform 697"/>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3123" name="Rectangle 698"/>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22929" name="Group 699"/>
          <p:cNvGrpSpPr>
            <a:grpSpLocks/>
          </p:cNvGrpSpPr>
          <p:nvPr/>
        </p:nvGrpSpPr>
        <p:grpSpPr bwMode="auto">
          <a:xfrm>
            <a:off x="8113713" y="2057400"/>
            <a:ext cx="419100" cy="433388"/>
            <a:chOff x="4320" y="1229"/>
            <a:chExt cx="604" cy="624"/>
          </a:xfrm>
        </p:grpSpPr>
        <p:sp>
          <p:nvSpPr>
            <p:cNvPr id="123100" name="AutoShape 700"/>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101" name="Freeform 701"/>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102" name="Freeform 70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3103" name="Freeform 703"/>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104" name="Freeform 704"/>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3105" name="Rectangle 705"/>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3106" name="Rectangle 706"/>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3107" name="Rectangle 707"/>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108" name="Line 708"/>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109" name="Freeform 709"/>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110" name="Freeform 710"/>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3111" name="Rectangle 711"/>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22930" name="Group 712"/>
          <p:cNvGrpSpPr>
            <a:grpSpLocks/>
          </p:cNvGrpSpPr>
          <p:nvPr/>
        </p:nvGrpSpPr>
        <p:grpSpPr bwMode="auto">
          <a:xfrm>
            <a:off x="6227763" y="2057400"/>
            <a:ext cx="419100" cy="433388"/>
            <a:chOff x="4320" y="1229"/>
            <a:chExt cx="604" cy="624"/>
          </a:xfrm>
        </p:grpSpPr>
        <p:sp>
          <p:nvSpPr>
            <p:cNvPr id="123088" name="AutoShape 713"/>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089" name="Freeform 71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090" name="Freeform 715"/>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3091" name="Freeform 716"/>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092" name="Freeform 717"/>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3093" name="Rectangle 718"/>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3094" name="Rectangle 719"/>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3095" name="Rectangle 720"/>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096" name="Line 721"/>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097" name="Freeform 722"/>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098" name="Freeform 723"/>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3099" name="Rectangle 724"/>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22931" name="Group 725"/>
          <p:cNvGrpSpPr>
            <a:grpSpLocks/>
          </p:cNvGrpSpPr>
          <p:nvPr/>
        </p:nvGrpSpPr>
        <p:grpSpPr bwMode="auto">
          <a:xfrm>
            <a:off x="7392988" y="2058988"/>
            <a:ext cx="419100" cy="433387"/>
            <a:chOff x="4320" y="1229"/>
            <a:chExt cx="604" cy="624"/>
          </a:xfrm>
        </p:grpSpPr>
        <p:sp>
          <p:nvSpPr>
            <p:cNvPr id="123076" name="AutoShape 726"/>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077" name="Freeform 72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078" name="Freeform 728"/>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3079" name="Freeform 729"/>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080" name="Freeform 730"/>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3081" name="Rectangle 731"/>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3082" name="Rectangle 732"/>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3083" name="Rectangle 733"/>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084" name="Line 734"/>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085" name="Freeform 735"/>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086" name="Freeform 736"/>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3087" name="Rectangle 737"/>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22932" name="Group 738"/>
          <p:cNvGrpSpPr>
            <a:grpSpLocks/>
          </p:cNvGrpSpPr>
          <p:nvPr/>
        </p:nvGrpSpPr>
        <p:grpSpPr bwMode="auto">
          <a:xfrm>
            <a:off x="8164513" y="5153025"/>
            <a:ext cx="419100" cy="433388"/>
            <a:chOff x="4320" y="1229"/>
            <a:chExt cx="604" cy="624"/>
          </a:xfrm>
        </p:grpSpPr>
        <p:sp>
          <p:nvSpPr>
            <p:cNvPr id="123064" name="AutoShape 739"/>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065" name="Freeform 740"/>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066" name="Freeform 741"/>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3067" name="Freeform 742"/>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068" name="Freeform 743"/>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3069" name="Rectangle 744"/>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3070" name="Rectangle 745"/>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3071" name="Rectangle 746"/>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072" name="Line 747"/>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073" name="Freeform 748"/>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074" name="Freeform 749"/>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3075" name="Rectangle 750"/>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22933" name="Group 751"/>
          <p:cNvGrpSpPr>
            <a:grpSpLocks/>
          </p:cNvGrpSpPr>
          <p:nvPr/>
        </p:nvGrpSpPr>
        <p:grpSpPr bwMode="auto">
          <a:xfrm>
            <a:off x="6278563" y="5153025"/>
            <a:ext cx="419100" cy="433388"/>
            <a:chOff x="4320" y="1229"/>
            <a:chExt cx="604" cy="624"/>
          </a:xfrm>
        </p:grpSpPr>
        <p:sp>
          <p:nvSpPr>
            <p:cNvPr id="123052" name="AutoShape 752"/>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053" name="Freeform 75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054" name="Freeform 75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3055" name="Freeform 755"/>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056" name="Freeform 756"/>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3057" name="Rectangle 757"/>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3058" name="Rectangle 758"/>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3059" name="Rectangle 759"/>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060" name="Line 760"/>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061" name="Freeform 761"/>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062" name="Freeform 762"/>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3063" name="Rectangle 763"/>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22934" name="Group 764"/>
          <p:cNvGrpSpPr>
            <a:grpSpLocks/>
          </p:cNvGrpSpPr>
          <p:nvPr/>
        </p:nvGrpSpPr>
        <p:grpSpPr bwMode="auto">
          <a:xfrm>
            <a:off x="7443788" y="5154613"/>
            <a:ext cx="419100" cy="433387"/>
            <a:chOff x="4320" y="1229"/>
            <a:chExt cx="604" cy="624"/>
          </a:xfrm>
        </p:grpSpPr>
        <p:sp>
          <p:nvSpPr>
            <p:cNvPr id="123040" name="AutoShape 765"/>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3041" name="Freeform 76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3042" name="Freeform 76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3043" name="Freeform 768"/>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3044" name="Freeform 769"/>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3045" name="Rectangle 770"/>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3046" name="Rectangle 771"/>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3047" name="Rectangle 772"/>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3048" name="Line 773"/>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3049" name="Freeform 774"/>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3050" name="Freeform 775"/>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3051" name="Rectangle 776"/>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pic>
        <p:nvPicPr>
          <p:cNvPr id="122935" name="Picture 921"/>
          <p:cNvPicPr>
            <a:picLocks noChangeArrowheads="1"/>
          </p:cNvPicPr>
          <p:nvPr/>
        </p:nvPicPr>
        <p:blipFill>
          <a:blip r:embed="rId3" cstate="print"/>
          <a:srcRect/>
          <a:stretch>
            <a:fillRect/>
          </a:stretch>
        </p:blipFill>
        <p:spPr bwMode="auto">
          <a:xfrm>
            <a:off x="3813175" y="3597275"/>
            <a:ext cx="1728788" cy="1198563"/>
          </a:xfrm>
          <a:prstGeom prst="rect">
            <a:avLst/>
          </a:prstGeom>
          <a:noFill/>
          <a:ln w="9525">
            <a:noFill/>
            <a:miter lim="800000"/>
            <a:headEnd/>
            <a:tailEnd/>
          </a:ln>
        </p:spPr>
      </p:pic>
      <p:sp>
        <p:nvSpPr>
          <p:cNvPr id="122936" name="Line 922"/>
          <p:cNvSpPr>
            <a:spLocks noChangeShapeType="1"/>
          </p:cNvSpPr>
          <p:nvPr/>
        </p:nvSpPr>
        <p:spPr bwMode="auto">
          <a:xfrm flipH="1">
            <a:off x="3707904" y="4365104"/>
            <a:ext cx="898525" cy="0"/>
          </a:xfrm>
          <a:prstGeom prst="line">
            <a:avLst/>
          </a:prstGeom>
          <a:noFill/>
          <a:ln w="25400">
            <a:solidFill>
              <a:srgbClr val="00FF00"/>
            </a:solidFill>
            <a:round/>
            <a:headEnd/>
            <a:tailEnd/>
          </a:ln>
        </p:spPr>
        <p:txBody>
          <a:bodyPr/>
          <a:lstStyle/>
          <a:p>
            <a:endParaRPr lang="es-ES"/>
          </a:p>
        </p:txBody>
      </p:sp>
      <p:sp>
        <p:nvSpPr>
          <p:cNvPr id="122937" name="Line 923"/>
          <p:cNvSpPr>
            <a:spLocks noChangeShapeType="1"/>
          </p:cNvSpPr>
          <p:nvPr/>
        </p:nvSpPr>
        <p:spPr bwMode="auto">
          <a:xfrm flipV="1">
            <a:off x="3707902" y="4365104"/>
            <a:ext cx="1" cy="1512168"/>
          </a:xfrm>
          <a:prstGeom prst="line">
            <a:avLst/>
          </a:prstGeom>
          <a:noFill/>
          <a:ln w="25400">
            <a:solidFill>
              <a:srgbClr val="00FF00"/>
            </a:solidFill>
            <a:round/>
            <a:headEnd/>
            <a:tailEnd/>
          </a:ln>
        </p:spPr>
        <p:txBody>
          <a:bodyPr/>
          <a:lstStyle/>
          <a:p>
            <a:endParaRPr lang="es-ES"/>
          </a:p>
        </p:txBody>
      </p:sp>
      <p:sp>
        <p:nvSpPr>
          <p:cNvPr id="122938" name="Line 924"/>
          <p:cNvSpPr>
            <a:spLocks noChangeShapeType="1"/>
          </p:cNvSpPr>
          <p:nvPr/>
        </p:nvSpPr>
        <p:spPr bwMode="auto">
          <a:xfrm flipH="1">
            <a:off x="4711700" y="4005635"/>
            <a:ext cx="898525" cy="0"/>
          </a:xfrm>
          <a:prstGeom prst="line">
            <a:avLst/>
          </a:prstGeom>
          <a:noFill/>
          <a:ln w="25400">
            <a:solidFill>
              <a:srgbClr val="00FF00"/>
            </a:solidFill>
            <a:round/>
            <a:headEnd/>
            <a:tailEnd/>
          </a:ln>
        </p:spPr>
        <p:txBody>
          <a:bodyPr/>
          <a:lstStyle/>
          <a:p>
            <a:endParaRPr lang="es-ES"/>
          </a:p>
        </p:txBody>
      </p:sp>
      <p:sp>
        <p:nvSpPr>
          <p:cNvPr id="122939" name="Line 925"/>
          <p:cNvSpPr>
            <a:spLocks noChangeShapeType="1"/>
          </p:cNvSpPr>
          <p:nvPr/>
        </p:nvSpPr>
        <p:spPr bwMode="auto">
          <a:xfrm flipH="1" flipV="1">
            <a:off x="5605462" y="2852738"/>
            <a:ext cx="1517" cy="1151530"/>
          </a:xfrm>
          <a:prstGeom prst="line">
            <a:avLst/>
          </a:prstGeom>
          <a:noFill/>
          <a:ln w="25400">
            <a:solidFill>
              <a:srgbClr val="00FF00"/>
            </a:solidFill>
            <a:round/>
            <a:headEnd/>
            <a:tailEnd/>
          </a:ln>
        </p:spPr>
        <p:txBody>
          <a:bodyPr/>
          <a:lstStyle/>
          <a:p>
            <a:endParaRPr lang="es-ES"/>
          </a:p>
        </p:txBody>
      </p:sp>
      <p:sp>
        <p:nvSpPr>
          <p:cNvPr id="122940" name="Line 926"/>
          <p:cNvSpPr>
            <a:spLocks noChangeShapeType="1"/>
          </p:cNvSpPr>
          <p:nvPr/>
        </p:nvSpPr>
        <p:spPr bwMode="auto">
          <a:xfrm flipH="1">
            <a:off x="4752975" y="4365104"/>
            <a:ext cx="898525" cy="0"/>
          </a:xfrm>
          <a:prstGeom prst="line">
            <a:avLst/>
          </a:prstGeom>
          <a:noFill/>
          <a:ln w="25400">
            <a:solidFill>
              <a:srgbClr val="00FF00"/>
            </a:solidFill>
            <a:round/>
            <a:headEnd/>
            <a:tailEnd/>
          </a:ln>
        </p:spPr>
        <p:txBody>
          <a:bodyPr/>
          <a:lstStyle/>
          <a:p>
            <a:endParaRPr lang="es-ES"/>
          </a:p>
        </p:txBody>
      </p:sp>
      <p:sp>
        <p:nvSpPr>
          <p:cNvPr id="122941" name="Line 927"/>
          <p:cNvSpPr>
            <a:spLocks noChangeShapeType="1"/>
          </p:cNvSpPr>
          <p:nvPr/>
        </p:nvSpPr>
        <p:spPr bwMode="auto">
          <a:xfrm flipH="1" flipV="1">
            <a:off x="5645150" y="4365104"/>
            <a:ext cx="6970" cy="1584176"/>
          </a:xfrm>
          <a:prstGeom prst="line">
            <a:avLst/>
          </a:prstGeom>
          <a:noFill/>
          <a:ln w="25400">
            <a:solidFill>
              <a:srgbClr val="00FF00"/>
            </a:solidFill>
            <a:round/>
            <a:headEnd/>
            <a:tailEnd/>
          </a:ln>
        </p:spPr>
        <p:txBody>
          <a:bodyPr/>
          <a:lstStyle/>
          <a:p>
            <a:endParaRPr lang="es-ES"/>
          </a:p>
        </p:txBody>
      </p:sp>
      <p:sp>
        <p:nvSpPr>
          <p:cNvPr id="122942" name="Line 998"/>
          <p:cNvSpPr>
            <a:spLocks noChangeShapeType="1"/>
          </p:cNvSpPr>
          <p:nvPr/>
        </p:nvSpPr>
        <p:spPr bwMode="auto">
          <a:xfrm flipH="1" flipV="1">
            <a:off x="4823209" y="2994408"/>
            <a:ext cx="5024" cy="1140487"/>
          </a:xfrm>
          <a:prstGeom prst="line">
            <a:avLst/>
          </a:prstGeom>
          <a:noFill/>
          <a:ln w="25400">
            <a:solidFill>
              <a:srgbClr val="FF0000"/>
            </a:solidFill>
            <a:round/>
            <a:headEnd/>
            <a:tailEnd/>
          </a:ln>
        </p:spPr>
        <p:txBody>
          <a:bodyPr/>
          <a:lstStyle/>
          <a:p>
            <a:endParaRPr lang="es-ES"/>
          </a:p>
        </p:txBody>
      </p:sp>
      <p:sp>
        <p:nvSpPr>
          <p:cNvPr id="122943" name="Line 999"/>
          <p:cNvSpPr>
            <a:spLocks noChangeShapeType="1"/>
          </p:cNvSpPr>
          <p:nvPr/>
        </p:nvSpPr>
        <p:spPr bwMode="auto">
          <a:xfrm flipH="1" flipV="1">
            <a:off x="4706938" y="2995613"/>
            <a:ext cx="9525" cy="1225550"/>
          </a:xfrm>
          <a:prstGeom prst="line">
            <a:avLst/>
          </a:prstGeom>
          <a:noFill/>
          <a:ln w="25400">
            <a:solidFill>
              <a:srgbClr val="0000FF"/>
            </a:solidFill>
            <a:round/>
            <a:headEnd/>
            <a:tailEnd/>
          </a:ln>
        </p:spPr>
        <p:txBody>
          <a:bodyPr/>
          <a:lstStyle/>
          <a:p>
            <a:endParaRPr lang="es-ES"/>
          </a:p>
        </p:txBody>
      </p:sp>
      <p:sp>
        <p:nvSpPr>
          <p:cNvPr id="122944" name="Line 1000"/>
          <p:cNvSpPr>
            <a:spLocks noChangeShapeType="1"/>
          </p:cNvSpPr>
          <p:nvPr/>
        </p:nvSpPr>
        <p:spPr bwMode="auto">
          <a:xfrm flipV="1">
            <a:off x="4605338" y="2995613"/>
            <a:ext cx="0" cy="863600"/>
          </a:xfrm>
          <a:prstGeom prst="line">
            <a:avLst/>
          </a:prstGeom>
          <a:noFill/>
          <a:ln w="25400">
            <a:solidFill>
              <a:srgbClr val="00FF00"/>
            </a:solidFill>
            <a:round/>
            <a:headEnd/>
            <a:tailEnd/>
          </a:ln>
        </p:spPr>
        <p:txBody>
          <a:bodyPr/>
          <a:lstStyle/>
          <a:p>
            <a:endParaRPr lang="es-ES"/>
          </a:p>
        </p:txBody>
      </p:sp>
      <p:pic>
        <p:nvPicPr>
          <p:cNvPr id="122945" name="Picture 1001"/>
          <p:cNvPicPr>
            <a:picLocks noChangeArrowheads="1"/>
          </p:cNvPicPr>
          <p:nvPr/>
        </p:nvPicPr>
        <p:blipFill>
          <a:blip r:embed="rId4" cstate="print"/>
          <a:srcRect/>
          <a:stretch>
            <a:fillRect/>
          </a:stretch>
        </p:blipFill>
        <p:spPr bwMode="auto">
          <a:xfrm>
            <a:off x="4322763" y="2708275"/>
            <a:ext cx="787400" cy="488950"/>
          </a:xfrm>
          <a:prstGeom prst="rect">
            <a:avLst/>
          </a:prstGeom>
          <a:noFill/>
          <a:ln w="9525">
            <a:noFill/>
            <a:miter lim="800000"/>
            <a:headEnd/>
            <a:tailEnd/>
          </a:ln>
        </p:spPr>
      </p:pic>
      <p:sp>
        <p:nvSpPr>
          <p:cNvPr id="122946" name="Line 1002"/>
          <p:cNvSpPr>
            <a:spLocks noChangeShapeType="1"/>
          </p:cNvSpPr>
          <p:nvPr/>
        </p:nvSpPr>
        <p:spPr bwMode="auto">
          <a:xfrm flipH="1" flipV="1">
            <a:off x="3348038" y="4149080"/>
            <a:ext cx="1103312" cy="1588"/>
          </a:xfrm>
          <a:prstGeom prst="line">
            <a:avLst/>
          </a:prstGeom>
          <a:noFill/>
          <a:ln w="25400">
            <a:solidFill>
              <a:srgbClr val="FF0000"/>
            </a:solidFill>
            <a:round/>
            <a:headEnd/>
            <a:tailEnd/>
          </a:ln>
        </p:spPr>
        <p:txBody>
          <a:bodyPr/>
          <a:lstStyle/>
          <a:p>
            <a:endParaRPr lang="es-ES"/>
          </a:p>
        </p:txBody>
      </p:sp>
      <p:sp>
        <p:nvSpPr>
          <p:cNvPr id="122947" name="Line 1003"/>
          <p:cNvSpPr>
            <a:spLocks noChangeShapeType="1"/>
          </p:cNvSpPr>
          <p:nvPr/>
        </p:nvSpPr>
        <p:spPr bwMode="auto">
          <a:xfrm flipH="1">
            <a:off x="3419475" y="4221088"/>
            <a:ext cx="1236663" cy="0"/>
          </a:xfrm>
          <a:prstGeom prst="line">
            <a:avLst/>
          </a:prstGeom>
          <a:noFill/>
          <a:ln w="25400">
            <a:solidFill>
              <a:srgbClr val="FF0000"/>
            </a:solidFill>
            <a:round/>
            <a:headEnd/>
            <a:tailEnd/>
          </a:ln>
        </p:spPr>
        <p:txBody>
          <a:bodyPr/>
          <a:lstStyle/>
          <a:p>
            <a:endParaRPr lang="es-ES"/>
          </a:p>
        </p:txBody>
      </p:sp>
      <p:sp>
        <p:nvSpPr>
          <p:cNvPr id="122948" name="Line 1004"/>
          <p:cNvSpPr>
            <a:spLocks noChangeShapeType="1"/>
          </p:cNvSpPr>
          <p:nvPr/>
        </p:nvSpPr>
        <p:spPr bwMode="auto">
          <a:xfrm flipH="1">
            <a:off x="4794250" y="4149080"/>
            <a:ext cx="1146175" cy="1588"/>
          </a:xfrm>
          <a:prstGeom prst="line">
            <a:avLst/>
          </a:prstGeom>
          <a:noFill/>
          <a:ln w="25400">
            <a:solidFill>
              <a:srgbClr val="FF0000"/>
            </a:solidFill>
            <a:round/>
            <a:headEnd/>
            <a:tailEnd/>
          </a:ln>
        </p:spPr>
        <p:txBody>
          <a:bodyPr/>
          <a:lstStyle/>
          <a:p>
            <a:endParaRPr lang="es-ES"/>
          </a:p>
        </p:txBody>
      </p:sp>
      <p:sp>
        <p:nvSpPr>
          <p:cNvPr id="122949" name="Line 1005"/>
          <p:cNvSpPr>
            <a:spLocks noChangeShapeType="1"/>
          </p:cNvSpPr>
          <p:nvPr/>
        </p:nvSpPr>
        <p:spPr bwMode="auto">
          <a:xfrm flipH="1">
            <a:off x="4753272" y="4221088"/>
            <a:ext cx="1258888" cy="0"/>
          </a:xfrm>
          <a:prstGeom prst="line">
            <a:avLst/>
          </a:prstGeom>
          <a:noFill/>
          <a:ln w="25400">
            <a:solidFill>
              <a:srgbClr val="FF0000"/>
            </a:solidFill>
            <a:round/>
            <a:headEnd/>
            <a:tailEnd/>
          </a:ln>
        </p:spPr>
        <p:txBody>
          <a:bodyPr/>
          <a:lstStyle/>
          <a:p>
            <a:endParaRPr lang="es-ES"/>
          </a:p>
        </p:txBody>
      </p:sp>
      <p:sp>
        <p:nvSpPr>
          <p:cNvPr id="122950" name="Line 1006"/>
          <p:cNvSpPr>
            <a:spLocks noChangeShapeType="1"/>
          </p:cNvSpPr>
          <p:nvPr/>
        </p:nvSpPr>
        <p:spPr bwMode="auto">
          <a:xfrm flipH="1" flipV="1">
            <a:off x="3608388" y="2852738"/>
            <a:ext cx="3994" cy="1151530"/>
          </a:xfrm>
          <a:prstGeom prst="line">
            <a:avLst/>
          </a:prstGeom>
          <a:noFill/>
          <a:ln w="25400">
            <a:solidFill>
              <a:srgbClr val="00FF00"/>
            </a:solidFill>
            <a:round/>
            <a:headEnd/>
            <a:tailEnd/>
          </a:ln>
        </p:spPr>
        <p:txBody>
          <a:bodyPr/>
          <a:lstStyle/>
          <a:p>
            <a:endParaRPr lang="es-ES"/>
          </a:p>
        </p:txBody>
      </p:sp>
      <p:sp>
        <p:nvSpPr>
          <p:cNvPr id="122951" name="Line 1007"/>
          <p:cNvSpPr>
            <a:spLocks noChangeShapeType="1"/>
          </p:cNvSpPr>
          <p:nvPr/>
        </p:nvSpPr>
        <p:spPr bwMode="auto">
          <a:xfrm flipH="1" flipV="1">
            <a:off x="3492500" y="4077072"/>
            <a:ext cx="973138" cy="0"/>
          </a:xfrm>
          <a:prstGeom prst="line">
            <a:avLst/>
          </a:prstGeom>
          <a:noFill/>
          <a:ln w="25400">
            <a:solidFill>
              <a:srgbClr val="0000FF"/>
            </a:solidFill>
            <a:round/>
            <a:headEnd/>
            <a:tailEnd/>
          </a:ln>
        </p:spPr>
        <p:txBody>
          <a:bodyPr/>
          <a:lstStyle/>
          <a:p>
            <a:endParaRPr lang="es-ES"/>
          </a:p>
        </p:txBody>
      </p:sp>
      <p:sp>
        <p:nvSpPr>
          <p:cNvPr id="122952" name="Line 1008"/>
          <p:cNvSpPr>
            <a:spLocks noChangeShapeType="1"/>
          </p:cNvSpPr>
          <p:nvPr/>
        </p:nvSpPr>
        <p:spPr bwMode="auto">
          <a:xfrm flipH="1">
            <a:off x="3563938" y="4293096"/>
            <a:ext cx="936625" cy="0"/>
          </a:xfrm>
          <a:prstGeom prst="line">
            <a:avLst/>
          </a:prstGeom>
          <a:noFill/>
          <a:ln w="25400">
            <a:solidFill>
              <a:srgbClr val="0000FF"/>
            </a:solidFill>
            <a:round/>
            <a:headEnd/>
            <a:tailEnd/>
          </a:ln>
        </p:spPr>
        <p:txBody>
          <a:bodyPr/>
          <a:lstStyle/>
          <a:p>
            <a:endParaRPr lang="es-ES"/>
          </a:p>
        </p:txBody>
      </p:sp>
      <p:sp>
        <p:nvSpPr>
          <p:cNvPr id="122953" name="Line 1009"/>
          <p:cNvSpPr>
            <a:spLocks noChangeShapeType="1"/>
          </p:cNvSpPr>
          <p:nvPr/>
        </p:nvSpPr>
        <p:spPr bwMode="auto">
          <a:xfrm flipH="1">
            <a:off x="4776788" y="4077072"/>
            <a:ext cx="1019175" cy="0"/>
          </a:xfrm>
          <a:prstGeom prst="line">
            <a:avLst/>
          </a:prstGeom>
          <a:noFill/>
          <a:ln w="25400">
            <a:solidFill>
              <a:srgbClr val="0000FF"/>
            </a:solidFill>
            <a:round/>
            <a:headEnd/>
            <a:tailEnd/>
          </a:ln>
        </p:spPr>
        <p:txBody>
          <a:bodyPr/>
          <a:lstStyle/>
          <a:p>
            <a:endParaRPr lang="es-ES"/>
          </a:p>
        </p:txBody>
      </p:sp>
      <p:sp>
        <p:nvSpPr>
          <p:cNvPr id="122954" name="Line 1010"/>
          <p:cNvSpPr>
            <a:spLocks noChangeShapeType="1"/>
          </p:cNvSpPr>
          <p:nvPr/>
        </p:nvSpPr>
        <p:spPr bwMode="auto">
          <a:xfrm flipH="1">
            <a:off x="4770438" y="4293096"/>
            <a:ext cx="1025525" cy="0"/>
          </a:xfrm>
          <a:prstGeom prst="line">
            <a:avLst/>
          </a:prstGeom>
          <a:noFill/>
          <a:ln w="25400">
            <a:solidFill>
              <a:srgbClr val="0000FF"/>
            </a:solidFill>
            <a:round/>
            <a:headEnd/>
            <a:tailEnd/>
          </a:ln>
        </p:spPr>
        <p:txBody>
          <a:bodyPr/>
          <a:lstStyle/>
          <a:p>
            <a:endParaRPr lang="es-ES"/>
          </a:p>
        </p:txBody>
      </p:sp>
      <p:sp>
        <p:nvSpPr>
          <p:cNvPr id="122955" name="Line 1011"/>
          <p:cNvSpPr>
            <a:spLocks noChangeShapeType="1"/>
          </p:cNvSpPr>
          <p:nvPr/>
        </p:nvSpPr>
        <p:spPr bwMode="auto">
          <a:xfrm flipH="1" flipV="1">
            <a:off x="3419473" y="4221087"/>
            <a:ext cx="398" cy="1584176"/>
          </a:xfrm>
          <a:prstGeom prst="line">
            <a:avLst/>
          </a:prstGeom>
          <a:noFill/>
          <a:ln w="25400">
            <a:solidFill>
              <a:srgbClr val="FF0000"/>
            </a:solidFill>
            <a:round/>
            <a:headEnd/>
            <a:tailEnd/>
          </a:ln>
        </p:spPr>
        <p:txBody>
          <a:bodyPr/>
          <a:lstStyle/>
          <a:p>
            <a:endParaRPr lang="es-ES"/>
          </a:p>
        </p:txBody>
      </p:sp>
      <p:sp>
        <p:nvSpPr>
          <p:cNvPr id="122956" name="Line 1012"/>
          <p:cNvSpPr>
            <a:spLocks noChangeShapeType="1"/>
          </p:cNvSpPr>
          <p:nvPr/>
        </p:nvSpPr>
        <p:spPr bwMode="auto">
          <a:xfrm flipV="1">
            <a:off x="3348037" y="2708920"/>
            <a:ext cx="3087" cy="1444388"/>
          </a:xfrm>
          <a:prstGeom prst="line">
            <a:avLst/>
          </a:prstGeom>
          <a:noFill/>
          <a:ln w="25400">
            <a:solidFill>
              <a:srgbClr val="FF0000"/>
            </a:solidFill>
            <a:round/>
            <a:headEnd/>
            <a:tailEnd/>
          </a:ln>
        </p:spPr>
        <p:txBody>
          <a:bodyPr/>
          <a:lstStyle/>
          <a:p>
            <a:endParaRPr lang="es-ES"/>
          </a:p>
        </p:txBody>
      </p:sp>
      <p:sp>
        <p:nvSpPr>
          <p:cNvPr id="122957" name="Line 1013"/>
          <p:cNvSpPr>
            <a:spLocks noChangeShapeType="1"/>
          </p:cNvSpPr>
          <p:nvPr/>
        </p:nvSpPr>
        <p:spPr bwMode="auto">
          <a:xfrm flipH="1" flipV="1">
            <a:off x="5940152" y="2780928"/>
            <a:ext cx="273" cy="1369318"/>
          </a:xfrm>
          <a:prstGeom prst="line">
            <a:avLst/>
          </a:prstGeom>
          <a:noFill/>
          <a:ln w="25400">
            <a:solidFill>
              <a:srgbClr val="FF0000"/>
            </a:solidFill>
            <a:round/>
            <a:headEnd/>
            <a:tailEnd/>
          </a:ln>
        </p:spPr>
        <p:txBody>
          <a:bodyPr/>
          <a:lstStyle/>
          <a:p>
            <a:endParaRPr lang="es-ES"/>
          </a:p>
        </p:txBody>
      </p:sp>
      <p:sp>
        <p:nvSpPr>
          <p:cNvPr id="122958" name="Line 1014"/>
          <p:cNvSpPr>
            <a:spLocks noChangeShapeType="1"/>
          </p:cNvSpPr>
          <p:nvPr/>
        </p:nvSpPr>
        <p:spPr bwMode="auto">
          <a:xfrm flipH="1" flipV="1">
            <a:off x="6008914" y="4221088"/>
            <a:ext cx="2949" cy="1578917"/>
          </a:xfrm>
          <a:prstGeom prst="line">
            <a:avLst/>
          </a:prstGeom>
          <a:noFill/>
          <a:ln w="25400">
            <a:solidFill>
              <a:srgbClr val="FF0000"/>
            </a:solidFill>
            <a:round/>
            <a:headEnd/>
            <a:tailEnd/>
          </a:ln>
        </p:spPr>
        <p:txBody>
          <a:bodyPr/>
          <a:lstStyle/>
          <a:p>
            <a:endParaRPr lang="es-ES"/>
          </a:p>
        </p:txBody>
      </p:sp>
      <p:sp>
        <p:nvSpPr>
          <p:cNvPr id="122959" name="Line 1015"/>
          <p:cNvSpPr>
            <a:spLocks noChangeShapeType="1"/>
          </p:cNvSpPr>
          <p:nvPr/>
        </p:nvSpPr>
        <p:spPr bwMode="auto">
          <a:xfrm flipH="1" flipV="1">
            <a:off x="3562350" y="4293096"/>
            <a:ext cx="1588" cy="1712912"/>
          </a:xfrm>
          <a:prstGeom prst="line">
            <a:avLst/>
          </a:prstGeom>
          <a:noFill/>
          <a:ln w="25400">
            <a:solidFill>
              <a:srgbClr val="0000FF"/>
            </a:solidFill>
            <a:round/>
            <a:headEnd/>
            <a:tailEnd/>
          </a:ln>
        </p:spPr>
        <p:txBody>
          <a:bodyPr/>
          <a:lstStyle/>
          <a:p>
            <a:endParaRPr lang="es-ES"/>
          </a:p>
        </p:txBody>
      </p:sp>
      <p:sp>
        <p:nvSpPr>
          <p:cNvPr id="122960" name="Line 1016"/>
          <p:cNvSpPr>
            <a:spLocks noChangeShapeType="1"/>
          </p:cNvSpPr>
          <p:nvPr/>
        </p:nvSpPr>
        <p:spPr bwMode="auto">
          <a:xfrm flipH="1" flipV="1">
            <a:off x="3492500" y="2780928"/>
            <a:ext cx="0" cy="1281112"/>
          </a:xfrm>
          <a:prstGeom prst="line">
            <a:avLst/>
          </a:prstGeom>
          <a:noFill/>
          <a:ln w="25400">
            <a:solidFill>
              <a:srgbClr val="0000FF"/>
            </a:solidFill>
            <a:round/>
            <a:headEnd/>
            <a:tailEnd/>
          </a:ln>
        </p:spPr>
        <p:txBody>
          <a:bodyPr/>
          <a:lstStyle/>
          <a:p>
            <a:endParaRPr lang="es-ES"/>
          </a:p>
        </p:txBody>
      </p:sp>
      <p:sp>
        <p:nvSpPr>
          <p:cNvPr id="122961" name="Line 1017"/>
          <p:cNvSpPr>
            <a:spLocks noChangeShapeType="1"/>
          </p:cNvSpPr>
          <p:nvPr/>
        </p:nvSpPr>
        <p:spPr bwMode="auto">
          <a:xfrm flipH="1" flipV="1">
            <a:off x="5795963" y="2795960"/>
            <a:ext cx="0" cy="1281112"/>
          </a:xfrm>
          <a:prstGeom prst="line">
            <a:avLst/>
          </a:prstGeom>
          <a:noFill/>
          <a:ln w="25400">
            <a:solidFill>
              <a:srgbClr val="0000FF"/>
            </a:solidFill>
            <a:round/>
            <a:headEnd/>
            <a:tailEnd/>
          </a:ln>
        </p:spPr>
        <p:txBody>
          <a:bodyPr/>
          <a:lstStyle/>
          <a:p>
            <a:endParaRPr lang="es-ES"/>
          </a:p>
        </p:txBody>
      </p:sp>
      <p:sp>
        <p:nvSpPr>
          <p:cNvPr id="122962" name="Line 1018"/>
          <p:cNvSpPr>
            <a:spLocks noChangeShapeType="1"/>
          </p:cNvSpPr>
          <p:nvPr/>
        </p:nvSpPr>
        <p:spPr bwMode="auto">
          <a:xfrm flipH="1" flipV="1">
            <a:off x="5795963" y="4292947"/>
            <a:ext cx="0" cy="1584325"/>
          </a:xfrm>
          <a:prstGeom prst="line">
            <a:avLst/>
          </a:prstGeom>
          <a:noFill/>
          <a:ln w="25400">
            <a:solidFill>
              <a:srgbClr val="0000FF"/>
            </a:solidFill>
            <a:round/>
            <a:headEnd/>
            <a:tailEnd/>
          </a:ln>
        </p:spPr>
        <p:txBody>
          <a:bodyPr/>
          <a:lstStyle/>
          <a:p>
            <a:endParaRPr lang="es-ES"/>
          </a:p>
        </p:txBody>
      </p:sp>
      <p:pic>
        <p:nvPicPr>
          <p:cNvPr id="122963" name="Picture 571"/>
          <p:cNvPicPr>
            <a:picLocks noChangeArrowheads="1"/>
          </p:cNvPicPr>
          <p:nvPr/>
        </p:nvPicPr>
        <p:blipFill>
          <a:blip r:embed="rId5" cstate="print"/>
          <a:srcRect/>
          <a:stretch>
            <a:fillRect/>
          </a:stretch>
        </p:blipFill>
        <p:spPr bwMode="auto">
          <a:xfrm>
            <a:off x="3248025" y="2636838"/>
            <a:ext cx="819150" cy="287337"/>
          </a:xfrm>
          <a:prstGeom prst="rect">
            <a:avLst/>
          </a:prstGeom>
          <a:noFill/>
          <a:ln w="12700">
            <a:noFill/>
            <a:miter lim="800000"/>
            <a:headEnd/>
            <a:tailEnd/>
          </a:ln>
        </p:spPr>
      </p:pic>
      <p:pic>
        <p:nvPicPr>
          <p:cNvPr id="122964" name="Picture 572"/>
          <p:cNvPicPr>
            <a:picLocks noChangeArrowheads="1"/>
          </p:cNvPicPr>
          <p:nvPr/>
        </p:nvPicPr>
        <p:blipFill>
          <a:blip r:embed="rId5" cstate="print"/>
          <a:srcRect/>
          <a:stretch>
            <a:fillRect/>
          </a:stretch>
        </p:blipFill>
        <p:spPr bwMode="auto">
          <a:xfrm>
            <a:off x="5337175" y="2636838"/>
            <a:ext cx="819150" cy="287337"/>
          </a:xfrm>
          <a:prstGeom prst="rect">
            <a:avLst/>
          </a:prstGeom>
          <a:noFill/>
          <a:ln w="12700">
            <a:noFill/>
            <a:miter lim="800000"/>
            <a:headEnd/>
            <a:tailEnd/>
          </a:ln>
        </p:spPr>
      </p:pic>
      <p:pic>
        <p:nvPicPr>
          <p:cNvPr id="122965" name="Picture 573"/>
          <p:cNvPicPr>
            <a:picLocks noChangeArrowheads="1"/>
          </p:cNvPicPr>
          <p:nvPr/>
        </p:nvPicPr>
        <p:blipFill>
          <a:blip r:embed="rId5" cstate="print"/>
          <a:srcRect/>
          <a:stretch>
            <a:fillRect/>
          </a:stretch>
        </p:blipFill>
        <p:spPr bwMode="auto">
          <a:xfrm>
            <a:off x="3248025" y="5732463"/>
            <a:ext cx="819150" cy="287337"/>
          </a:xfrm>
          <a:prstGeom prst="rect">
            <a:avLst/>
          </a:prstGeom>
          <a:noFill/>
          <a:ln w="12700">
            <a:noFill/>
            <a:miter lim="800000"/>
            <a:headEnd/>
            <a:tailEnd/>
          </a:ln>
        </p:spPr>
      </p:pic>
      <p:pic>
        <p:nvPicPr>
          <p:cNvPr id="122966" name="Picture 574"/>
          <p:cNvPicPr>
            <a:picLocks noChangeArrowheads="1"/>
          </p:cNvPicPr>
          <p:nvPr/>
        </p:nvPicPr>
        <p:blipFill>
          <a:blip r:embed="rId5" cstate="print"/>
          <a:srcRect/>
          <a:stretch>
            <a:fillRect/>
          </a:stretch>
        </p:blipFill>
        <p:spPr bwMode="auto">
          <a:xfrm>
            <a:off x="5387975" y="5732463"/>
            <a:ext cx="819150" cy="287337"/>
          </a:xfrm>
          <a:prstGeom prst="rect">
            <a:avLst/>
          </a:prstGeom>
          <a:noFill/>
          <a:ln w="12700">
            <a:noFill/>
            <a:miter lim="800000"/>
            <a:headEnd/>
            <a:tailEnd/>
          </a:ln>
        </p:spPr>
      </p:pic>
      <p:sp>
        <p:nvSpPr>
          <p:cNvPr id="122969" name="Line 1019"/>
          <p:cNvSpPr>
            <a:spLocks noChangeShapeType="1"/>
          </p:cNvSpPr>
          <p:nvPr/>
        </p:nvSpPr>
        <p:spPr bwMode="auto">
          <a:xfrm flipH="1">
            <a:off x="3602038" y="4005635"/>
            <a:ext cx="898525" cy="0"/>
          </a:xfrm>
          <a:prstGeom prst="line">
            <a:avLst/>
          </a:prstGeom>
          <a:noFill/>
          <a:ln w="25400">
            <a:solidFill>
              <a:srgbClr val="00FF00"/>
            </a:solidFill>
            <a:round/>
            <a:headEnd/>
            <a:tailEnd/>
          </a:ln>
        </p:spPr>
        <p:txBody>
          <a:bodyPr/>
          <a:lstStyle/>
          <a:p>
            <a:endParaRPr lang="es-ES"/>
          </a:p>
        </p:txBody>
      </p:sp>
      <p:sp>
        <p:nvSpPr>
          <p:cNvPr id="122970" name="Text Box 1020"/>
          <p:cNvSpPr txBox="1">
            <a:spLocks noChangeArrowheads="1"/>
          </p:cNvSpPr>
          <p:nvPr/>
        </p:nvSpPr>
        <p:spPr bwMode="auto">
          <a:xfrm>
            <a:off x="4283968" y="1282700"/>
            <a:ext cx="674688" cy="274638"/>
          </a:xfrm>
          <a:prstGeom prst="rect">
            <a:avLst/>
          </a:prstGeom>
          <a:noFill/>
          <a:ln w="25400">
            <a:noFill/>
            <a:miter lim="800000"/>
            <a:headEnd/>
            <a:tailEnd/>
          </a:ln>
        </p:spPr>
        <p:txBody>
          <a:bodyPr wrap="none">
            <a:spAutoFit/>
          </a:bodyPr>
          <a:lstStyle/>
          <a:p>
            <a:pPr algn="ctr"/>
            <a:r>
              <a:rPr lang="es-ES" sz="1200" b="1" dirty="0" err="1"/>
              <a:t>Router</a:t>
            </a:r>
            <a:endParaRPr lang="es-ES" sz="1200" b="1" dirty="0"/>
          </a:p>
        </p:txBody>
      </p:sp>
      <p:sp>
        <p:nvSpPr>
          <p:cNvPr id="122972" name="Line 1022"/>
          <p:cNvSpPr>
            <a:spLocks noChangeShapeType="1"/>
          </p:cNvSpPr>
          <p:nvPr/>
        </p:nvSpPr>
        <p:spPr bwMode="auto">
          <a:xfrm flipH="1">
            <a:off x="5651500" y="1484313"/>
            <a:ext cx="0" cy="1081087"/>
          </a:xfrm>
          <a:prstGeom prst="line">
            <a:avLst/>
          </a:prstGeom>
          <a:noFill/>
          <a:ln w="19050">
            <a:solidFill>
              <a:schemeClr val="tx1"/>
            </a:solidFill>
            <a:round/>
            <a:headEnd/>
            <a:tailEnd type="triangle" w="med" len="med"/>
          </a:ln>
        </p:spPr>
        <p:txBody>
          <a:bodyPr/>
          <a:lstStyle/>
          <a:p>
            <a:endParaRPr lang="es-ES"/>
          </a:p>
        </p:txBody>
      </p:sp>
      <p:sp>
        <p:nvSpPr>
          <p:cNvPr id="122973" name="Text Box 1023"/>
          <p:cNvSpPr txBox="1">
            <a:spLocks noChangeArrowheads="1"/>
          </p:cNvSpPr>
          <p:nvPr/>
        </p:nvSpPr>
        <p:spPr bwMode="auto">
          <a:xfrm>
            <a:off x="5292725" y="1027113"/>
            <a:ext cx="3506788" cy="457200"/>
          </a:xfrm>
          <a:prstGeom prst="rect">
            <a:avLst/>
          </a:prstGeom>
          <a:noFill/>
          <a:ln w="25400">
            <a:noFill/>
            <a:miter lim="800000"/>
            <a:headEnd/>
            <a:tailEnd/>
          </a:ln>
        </p:spPr>
        <p:txBody>
          <a:bodyPr>
            <a:spAutoFit/>
          </a:bodyPr>
          <a:lstStyle/>
          <a:p>
            <a:pPr algn="ctr"/>
            <a:r>
              <a:rPr lang="es-ES" sz="1200" b="1"/>
              <a:t>Los puertos del switch se pueden asignar a la VLAN que más interese en cada momento</a:t>
            </a:r>
          </a:p>
        </p:txBody>
      </p:sp>
      <p:grpSp>
        <p:nvGrpSpPr>
          <p:cNvPr id="122967" name="Group 952"/>
          <p:cNvGrpSpPr>
            <a:grpSpLocks noChangeAspect="1"/>
          </p:cNvGrpSpPr>
          <p:nvPr/>
        </p:nvGrpSpPr>
        <p:grpSpPr bwMode="auto">
          <a:xfrm>
            <a:off x="4246563" y="3861048"/>
            <a:ext cx="819150" cy="576063"/>
            <a:chOff x="2699" y="2341"/>
            <a:chExt cx="516" cy="181"/>
          </a:xfrm>
        </p:grpSpPr>
        <p:sp>
          <p:nvSpPr>
            <p:cNvPr id="123018" name="AutoShape 953"/>
            <p:cNvSpPr>
              <a:spLocks noChangeAspect="1" noChangeArrowheads="1" noTextEdit="1"/>
            </p:cNvSpPr>
            <p:nvPr/>
          </p:nvSpPr>
          <p:spPr bwMode="auto">
            <a:xfrm>
              <a:off x="2699" y="2341"/>
              <a:ext cx="516" cy="181"/>
            </a:xfrm>
            <a:prstGeom prst="rect">
              <a:avLst/>
            </a:prstGeom>
            <a:noFill/>
            <a:ln w="9525">
              <a:noFill/>
              <a:miter lim="800000"/>
              <a:headEnd/>
              <a:tailEnd/>
            </a:ln>
          </p:spPr>
          <p:txBody>
            <a:bodyPr/>
            <a:lstStyle/>
            <a:p>
              <a:endParaRPr lang="es-ES"/>
            </a:p>
          </p:txBody>
        </p:sp>
        <p:grpSp>
          <p:nvGrpSpPr>
            <p:cNvPr id="123019" name="Group 954"/>
            <p:cNvGrpSpPr>
              <a:grpSpLocks/>
            </p:cNvGrpSpPr>
            <p:nvPr/>
          </p:nvGrpSpPr>
          <p:grpSpPr bwMode="auto">
            <a:xfrm>
              <a:off x="2703" y="2344"/>
              <a:ext cx="512" cy="178"/>
              <a:chOff x="2703" y="2344"/>
              <a:chExt cx="512" cy="178"/>
            </a:xfrm>
          </p:grpSpPr>
          <p:sp>
            <p:nvSpPr>
              <p:cNvPr id="123035" name="Freeform 955"/>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23036" name="Freeform 956"/>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23037" name="Freeform 957"/>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23038" name="Freeform 958"/>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23039" name="Rectangle 959"/>
              <p:cNvSpPr>
                <a:spLocks noChangeArrowheads="1"/>
              </p:cNvSpPr>
              <p:nvPr/>
            </p:nvSpPr>
            <p:spPr bwMode="auto">
              <a:xfrm>
                <a:off x="2704" y="2435"/>
                <a:ext cx="382" cy="87"/>
              </a:xfrm>
              <a:prstGeom prst="rect">
                <a:avLst/>
              </a:prstGeom>
              <a:solidFill>
                <a:srgbClr val="000000"/>
              </a:solidFill>
              <a:ln w="9525">
                <a:noFill/>
                <a:miter lim="800000"/>
                <a:headEnd/>
                <a:tailEnd/>
              </a:ln>
            </p:spPr>
            <p:txBody>
              <a:bodyPr/>
              <a:lstStyle/>
              <a:p>
                <a:endParaRPr lang="es-ES"/>
              </a:p>
            </p:txBody>
          </p:sp>
        </p:grpSp>
        <p:grpSp>
          <p:nvGrpSpPr>
            <p:cNvPr id="123020" name="Group 960"/>
            <p:cNvGrpSpPr>
              <a:grpSpLocks/>
            </p:cNvGrpSpPr>
            <p:nvPr/>
          </p:nvGrpSpPr>
          <p:grpSpPr bwMode="auto">
            <a:xfrm>
              <a:off x="2699" y="2341"/>
              <a:ext cx="512" cy="178"/>
              <a:chOff x="2699" y="2341"/>
              <a:chExt cx="512" cy="178"/>
            </a:xfrm>
          </p:grpSpPr>
          <p:sp>
            <p:nvSpPr>
              <p:cNvPr id="123030" name="Freeform 961"/>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23031" name="Freeform 962"/>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23032" name="Freeform 963"/>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23033" name="Freeform 964"/>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23034" name="Rectangle 965"/>
              <p:cNvSpPr>
                <a:spLocks noChangeArrowheads="1"/>
              </p:cNvSpPr>
              <p:nvPr/>
            </p:nvSpPr>
            <p:spPr bwMode="auto">
              <a:xfrm>
                <a:off x="2700" y="2433"/>
                <a:ext cx="382" cy="86"/>
              </a:xfrm>
              <a:prstGeom prst="rect">
                <a:avLst/>
              </a:prstGeom>
              <a:solidFill>
                <a:srgbClr val="5589FF"/>
              </a:solidFill>
              <a:ln w="9525">
                <a:noFill/>
                <a:miter lim="800000"/>
                <a:headEnd/>
                <a:tailEnd/>
              </a:ln>
            </p:spPr>
            <p:txBody>
              <a:bodyPr/>
              <a:lstStyle/>
              <a:p>
                <a:endParaRPr lang="es-ES"/>
              </a:p>
            </p:txBody>
          </p:sp>
        </p:grpSp>
        <p:grpSp>
          <p:nvGrpSpPr>
            <p:cNvPr id="123021" name="Group 966"/>
            <p:cNvGrpSpPr>
              <a:grpSpLocks/>
            </p:cNvGrpSpPr>
            <p:nvPr/>
          </p:nvGrpSpPr>
          <p:grpSpPr bwMode="auto">
            <a:xfrm>
              <a:off x="2749" y="2349"/>
              <a:ext cx="409" cy="79"/>
              <a:chOff x="2749" y="2349"/>
              <a:chExt cx="409" cy="79"/>
            </a:xfrm>
          </p:grpSpPr>
          <p:sp>
            <p:nvSpPr>
              <p:cNvPr id="123022" name="Freeform 967"/>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23023" name="Freeform 968"/>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23024" name="Freeform 969"/>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23025" name="Freeform 970"/>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23026" name="Freeform 971"/>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23027" name="Freeform 972"/>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23028" name="Freeform 973"/>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sp>
            <p:nvSpPr>
              <p:cNvPr id="123029" name="Freeform 974"/>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grpSp>
      </p:grpSp>
    </p:spTree>
  </p:cSld>
  <p:clrMapOvr>
    <a:masterClrMapping/>
  </p:clrMapOvr>
  <p:transition>
    <p:pull dir="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428625"/>
            <a:ext cx="7772400" cy="1143000"/>
          </a:xfrm>
        </p:spPr>
        <p:txBody>
          <a:bodyPr/>
          <a:lstStyle/>
          <a:p>
            <a:pPr eaLnBrk="1" hangingPunct="1"/>
            <a:r>
              <a:rPr lang="es-ES" sz="4000" smtClean="0"/>
              <a:t>Las VLANs como mecanismo de seguridad</a:t>
            </a:r>
          </a:p>
        </p:txBody>
      </p:sp>
      <p:sp>
        <p:nvSpPr>
          <p:cNvPr id="123907" name="Rectangle 3"/>
          <p:cNvSpPr>
            <a:spLocks noGrp="1" noChangeArrowheads="1"/>
          </p:cNvSpPr>
          <p:nvPr>
            <p:ph type="body" idx="1"/>
          </p:nvPr>
        </p:nvSpPr>
        <p:spPr>
          <a:xfrm>
            <a:off x="685800" y="1800225"/>
            <a:ext cx="7772400" cy="4114800"/>
          </a:xfrm>
        </p:spPr>
        <p:txBody>
          <a:bodyPr/>
          <a:lstStyle/>
          <a:p>
            <a:pPr eaLnBrk="1" hangingPunct="1"/>
            <a:r>
              <a:rPr lang="es-ES" sz="2800" smtClean="0"/>
              <a:t>Podemos imaginar que la LAN es nuestra casa y que el router es la puerta blindada que nos protege del exterior</a:t>
            </a:r>
          </a:p>
          <a:p>
            <a:pPr eaLnBrk="1" hangingPunct="1"/>
            <a:r>
              <a:rPr lang="es-ES" sz="2800" smtClean="0"/>
              <a:t>Es muy difícil protegerse de un ataque cuando el atacante está en la misma LAN que la víctima</a:t>
            </a:r>
          </a:p>
          <a:p>
            <a:pPr eaLnBrk="1" hangingPunct="1"/>
            <a:r>
              <a:rPr lang="es-ES" sz="2800" smtClean="0"/>
              <a:t>Al dividir una LAN en otras más pequeñas mejoramos la seguridad de todos los usuarios. Es como poner puertas blindadas en las habitaciones</a:t>
            </a:r>
          </a:p>
        </p:txBody>
      </p:sp>
    </p:spTree>
  </p:cSld>
  <p:clrMapOvr>
    <a:masterClrMapping/>
  </p:clrMapOvr>
  <p:transition>
    <p:pull dir="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98" name="Line 198"/>
          <p:cNvSpPr>
            <a:spLocks noChangeShapeType="1"/>
          </p:cNvSpPr>
          <p:nvPr/>
        </p:nvSpPr>
        <p:spPr bwMode="auto">
          <a:xfrm>
            <a:off x="8532813" y="2636838"/>
            <a:ext cx="0" cy="865187"/>
          </a:xfrm>
          <a:prstGeom prst="line">
            <a:avLst/>
          </a:prstGeom>
          <a:noFill/>
          <a:ln w="19050">
            <a:solidFill>
              <a:srgbClr val="0000FF"/>
            </a:solidFill>
            <a:round/>
            <a:headEnd/>
            <a:tailEnd/>
          </a:ln>
        </p:spPr>
        <p:txBody>
          <a:bodyPr/>
          <a:lstStyle/>
          <a:p>
            <a:endParaRPr lang="es-ES"/>
          </a:p>
        </p:txBody>
      </p:sp>
      <p:sp>
        <p:nvSpPr>
          <p:cNvPr id="665729" name="Line 129"/>
          <p:cNvSpPr>
            <a:spLocks noChangeShapeType="1"/>
          </p:cNvSpPr>
          <p:nvPr/>
        </p:nvSpPr>
        <p:spPr bwMode="auto">
          <a:xfrm>
            <a:off x="3481388" y="2024063"/>
            <a:ext cx="0" cy="3276600"/>
          </a:xfrm>
          <a:prstGeom prst="line">
            <a:avLst/>
          </a:prstGeom>
          <a:noFill/>
          <a:ln w="38100">
            <a:solidFill>
              <a:schemeClr val="accent2"/>
            </a:solidFill>
            <a:round/>
            <a:headEnd/>
            <a:tailEnd/>
          </a:ln>
        </p:spPr>
        <p:txBody>
          <a:bodyPr/>
          <a:lstStyle/>
          <a:p>
            <a:endParaRPr lang="es-ES"/>
          </a:p>
        </p:txBody>
      </p:sp>
      <p:sp>
        <p:nvSpPr>
          <p:cNvPr id="665738" name="Line 138"/>
          <p:cNvSpPr>
            <a:spLocks noChangeShapeType="1"/>
          </p:cNvSpPr>
          <p:nvPr/>
        </p:nvSpPr>
        <p:spPr bwMode="auto">
          <a:xfrm flipH="1">
            <a:off x="3633788" y="3624263"/>
            <a:ext cx="990600" cy="0"/>
          </a:xfrm>
          <a:prstGeom prst="line">
            <a:avLst/>
          </a:prstGeom>
          <a:noFill/>
          <a:ln w="9525">
            <a:solidFill>
              <a:schemeClr val="tx1"/>
            </a:solidFill>
            <a:round/>
            <a:headEnd/>
            <a:tailEnd type="triangle" w="med" len="med"/>
          </a:ln>
        </p:spPr>
        <p:txBody>
          <a:bodyPr/>
          <a:lstStyle/>
          <a:p>
            <a:endParaRPr lang="es-ES"/>
          </a:p>
        </p:txBody>
      </p:sp>
      <p:sp>
        <p:nvSpPr>
          <p:cNvPr id="665739" name="Text Box 139"/>
          <p:cNvSpPr txBox="1">
            <a:spLocks noChangeArrowheads="1"/>
          </p:cNvSpPr>
          <p:nvPr/>
        </p:nvSpPr>
        <p:spPr bwMode="auto">
          <a:xfrm>
            <a:off x="4716463" y="3392488"/>
            <a:ext cx="1328737" cy="701675"/>
          </a:xfrm>
          <a:prstGeom prst="rect">
            <a:avLst/>
          </a:prstGeom>
          <a:noFill/>
          <a:ln w="9525">
            <a:noFill/>
            <a:miter lim="800000"/>
            <a:headEnd/>
            <a:tailEnd/>
          </a:ln>
        </p:spPr>
        <p:txBody>
          <a:bodyPr wrap="none">
            <a:spAutoFit/>
          </a:bodyPr>
          <a:lstStyle/>
          <a:p>
            <a:r>
              <a:rPr lang="es-ES" sz="2000"/>
              <a:t>Conexión</a:t>
            </a:r>
          </a:p>
          <a:p>
            <a:r>
              <a:rPr lang="es-ES" sz="2000"/>
              <a:t>A-B ‘azul’ </a:t>
            </a:r>
          </a:p>
        </p:txBody>
      </p:sp>
      <p:sp>
        <p:nvSpPr>
          <p:cNvPr id="665728" name="Line 128"/>
          <p:cNvSpPr>
            <a:spLocks noChangeShapeType="1"/>
          </p:cNvSpPr>
          <p:nvPr/>
        </p:nvSpPr>
        <p:spPr bwMode="auto">
          <a:xfrm>
            <a:off x="3008313" y="2098675"/>
            <a:ext cx="0" cy="3276600"/>
          </a:xfrm>
          <a:prstGeom prst="line">
            <a:avLst/>
          </a:prstGeom>
          <a:noFill/>
          <a:ln w="38100">
            <a:solidFill>
              <a:srgbClr val="FF0000"/>
            </a:solidFill>
            <a:round/>
            <a:headEnd/>
            <a:tailEnd/>
          </a:ln>
        </p:spPr>
        <p:txBody>
          <a:bodyPr/>
          <a:lstStyle/>
          <a:p>
            <a:endParaRPr lang="es-ES"/>
          </a:p>
        </p:txBody>
      </p:sp>
      <p:sp>
        <p:nvSpPr>
          <p:cNvPr id="665734" name="Text Box 134"/>
          <p:cNvSpPr txBox="1">
            <a:spLocks noChangeArrowheads="1"/>
          </p:cNvSpPr>
          <p:nvPr/>
        </p:nvSpPr>
        <p:spPr bwMode="auto">
          <a:xfrm>
            <a:off x="250825" y="3354388"/>
            <a:ext cx="1285875" cy="701675"/>
          </a:xfrm>
          <a:prstGeom prst="rect">
            <a:avLst/>
          </a:prstGeom>
          <a:noFill/>
          <a:ln w="9525">
            <a:noFill/>
            <a:miter lim="800000"/>
            <a:headEnd/>
            <a:tailEnd/>
          </a:ln>
        </p:spPr>
        <p:txBody>
          <a:bodyPr wrap="none">
            <a:spAutoFit/>
          </a:bodyPr>
          <a:lstStyle/>
          <a:p>
            <a:r>
              <a:rPr lang="es-ES" sz="2000"/>
              <a:t>Conexión</a:t>
            </a:r>
          </a:p>
          <a:p>
            <a:r>
              <a:rPr lang="es-ES" sz="2000"/>
              <a:t>A-B ‘roja’ </a:t>
            </a:r>
          </a:p>
        </p:txBody>
      </p:sp>
      <p:sp>
        <p:nvSpPr>
          <p:cNvPr id="665737" name="Line 137"/>
          <p:cNvSpPr>
            <a:spLocks noChangeShapeType="1"/>
          </p:cNvSpPr>
          <p:nvPr/>
        </p:nvSpPr>
        <p:spPr bwMode="auto">
          <a:xfrm>
            <a:off x="1712913" y="3698875"/>
            <a:ext cx="1066800" cy="0"/>
          </a:xfrm>
          <a:prstGeom prst="line">
            <a:avLst/>
          </a:prstGeom>
          <a:noFill/>
          <a:ln w="9525">
            <a:solidFill>
              <a:schemeClr val="tx1"/>
            </a:solidFill>
            <a:round/>
            <a:headEnd/>
            <a:tailEnd type="triangle" w="med" len="med"/>
          </a:ln>
        </p:spPr>
        <p:txBody>
          <a:bodyPr/>
          <a:lstStyle/>
          <a:p>
            <a:endParaRPr lang="es-ES"/>
          </a:p>
        </p:txBody>
      </p:sp>
      <p:sp>
        <p:nvSpPr>
          <p:cNvPr id="124937" name="Text Box 51"/>
          <p:cNvSpPr txBox="1">
            <a:spLocks noChangeArrowheads="1"/>
          </p:cNvSpPr>
          <p:nvPr/>
        </p:nvSpPr>
        <p:spPr bwMode="auto">
          <a:xfrm>
            <a:off x="2196261" y="473075"/>
            <a:ext cx="4968027" cy="584775"/>
          </a:xfrm>
          <a:prstGeom prst="rect">
            <a:avLst/>
          </a:prstGeom>
          <a:noFill/>
          <a:ln w="9525">
            <a:noFill/>
            <a:miter lim="800000"/>
            <a:headEnd/>
            <a:tailEnd/>
          </a:ln>
        </p:spPr>
        <p:txBody>
          <a:bodyPr wrap="none">
            <a:spAutoFit/>
          </a:bodyPr>
          <a:lstStyle/>
          <a:p>
            <a:r>
              <a:rPr lang="es-ES_tradnl" sz="3200" dirty="0"/>
              <a:t>2 </a:t>
            </a:r>
            <a:r>
              <a:rPr lang="es-ES_tradnl" sz="3200" dirty="0" smtClean="0"/>
              <a:t>conmutadores, </a:t>
            </a:r>
            <a:r>
              <a:rPr lang="es-ES_tradnl" sz="3200" dirty="0"/>
              <a:t>2 </a:t>
            </a:r>
            <a:r>
              <a:rPr lang="es-ES_tradnl" sz="3200" dirty="0" err="1"/>
              <a:t>VLANs</a:t>
            </a:r>
            <a:endParaRPr lang="es-ES" sz="3200" dirty="0"/>
          </a:p>
        </p:txBody>
      </p:sp>
      <p:grpSp>
        <p:nvGrpSpPr>
          <p:cNvPr id="124938" name="Group 99"/>
          <p:cNvGrpSpPr>
            <a:grpSpLocks/>
          </p:cNvGrpSpPr>
          <p:nvPr/>
        </p:nvGrpSpPr>
        <p:grpSpPr bwMode="auto">
          <a:xfrm>
            <a:off x="1423988" y="4384675"/>
            <a:ext cx="1447800" cy="1143000"/>
            <a:chOff x="1584" y="2880"/>
            <a:chExt cx="912" cy="720"/>
          </a:xfrm>
        </p:grpSpPr>
        <p:sp>
          <p:nvSpPr>
            <p:cNvPr id="125052" name="Line 55"/>
            <p:cNvSpPr>
              <a:spLocks noChangeShapeType="1"/>
            </p:cNvSpPr>
            <p:nvPr/>
          </p:nvSpPr>
          <p:spPr bwMode="auto">
            <a:xfrm>
              <a:off x="2208" y="3168"/>
              <a:ext cx="0" cy="384"/>
            </a:xfrm>
            <a:prstGeom prst="line">
              <a:avLst/>
            </a:prstGeom>
            <a:noFill/>
            <a:ln w="19050">
              <a:solidFill>
                <a:srgbClr val="FF0000"/>
              </a:solidFill>
              <a:round/>
              <a:headEnd/>
              <a:tailEnd/>
            </a:ln>
          </p:spPr>
          <p:txBody>
            <a:bodyPr/>
            <a:lstStyle/>
            <a:p>
              <a:endParaRPr lang="es-ES"/>
            </a:p>
          </p:txBody>
        </p:sp>
        <p:sp>
          <p:nvSpPr>
            <p:cNvPr id="125053" name="Line 56"/>
            <p:cNvSpPr>
              <a:spLocks noChangeShapeType="1"/>
            </p:cNvSpPr>
            <p:nvPr/>
          </p:nvSpPr>
          <p:spPr bwMode="auto">
            <a:xfrm flipV="1">
              <a:off x="2256" y="3120"/>
              <a:ext cx="0" cy="480"/>
            </a:xfrm>
            <a:prstGeom prst="line">
              <a:avLst/>
            </a:prstGeom>
            <a:noFill/>
            <a:ln w="19050">
              <a:solidFill>
                <a:srgbClr val="FF0000"/>
              </a:solidFill>
              <a:round/>
              <a:headEnd/>
              <a:tailEnd/>
            </a:ln>
          </p:spPr>
          <p:txBody>
            <a:bodyPr/>
            <a:lstStyle/>
            <a:p>
              <a:endParaRPr lang="es-ES"/>
            </a:p>
          </p:txBody>
        </p:sp>
        <p:sp>
          <p:nvSpPr>
            <p:cNvPr id="125054" name="Line 57"/>
            <p:cNvSpPr>
              <a:spLocks noChangeShapeType="1"/>
            </p:cNvSpPr>
            <p:nvPr/>
          </p:nvSpPr>
          <p:spPr bwMode="auto">
            <a:xfrm>
              <a:off x="1584" y="3168"/>
              <a:ext cx="624" cy="0"/>
            </a:xfrm>
            <a:prstGeom prst="line">
              <a:avLst/>
            </a:prstGeom>
            <a:noFill/>
            <a:ln w="19050">
              <a:solidFill>
                <a:srgbClr val="FF0000"/>
              </a:solidFill>
              <a:round/>
              <a:headEnd/>
              <a:tailEnd/>
            </a:ln>
          </p:spPr>
          <p:txBody>
            <a:bodyPr/>
            <a:lstStyle/>
            <a:p>
              <a:endParaRPr lang="es-ES"/>
            </a:p>
          </p:txBody>
        </p:sp>
        <p:sp>
          <p:nvSpPr>
            <p:cNvPr id="125055" name="Line 58"/>
            <p:cNvSpPr>
              <a:spLocks noChangeShapeType="1"/>
            </p:cNvSpPr>
            <p:nvPr/>
          </p:nvSpPr>
          <p:spPr bwMode="auto">
            <a:xfrm>
              <a:off x="1632" y="3120"/>
              <a:ext cx="624" cy="0"/>
            </a:xfrm>
            <a:prstGeom prst="line">
              <a:avLst/>
            </a:prstGeom>
            <a:noFill/>
            <a:ln w="19050">
              <a:solidFill>
                <a:srgbClr val="FF0000"/>
              </a:solidFill>
              <a:round/>
              <a:headEnd/>
              <a:tailEnd/>
            </a:ln>
          </p:spPr>
          <p:txBody>
            <a:bodyPr/>
            <a:lstStyle/>
            <a:p>
              <a:endParaRPr lang="es-ES"/>
            </a:p>
          </p:txBody>
        </p:sp>
        <p:sp>
          <p:nvSpPr>
            <p:cNvPr id="125056" name="Line 59"/>
            <p:cNvSpPr>
              <a:spLocks noChangeShapeType="1"/>
            </p:cNvSpPr>
            <p:nvPr/>
          </p:nvSpPr>
          <p:spPr bwMode="auto">
            <a:xfrm>
              <a:off x="1776" y="2976"/>
              <a:ext cx="624" cy="0"/>
            </a:xfrm>
            <a:prstGeom prst="line">
              <a:avLst/>
            </a:prstGeom>
            <a:noFill/>
            <a:ln w="19050">
              <a:solidFill>
                <a:srgbClr val="FF0000"/>
              </a:solidFill>
              <a:round/>
              <a:headEnd/>
              <a:tailEnd/>
            </a:ln>
          </p:spPr>
          <p:txBody>
            <a:bodyPr/>
            <a:lstStyle/>
            <a:p>
              <a:endParaRPr lang="es-ES"/>
            </a:p>
          </p:txBody>
        </p:sp>
        <p:sp>
          <p:nvSpPr>
            <p:cNvPr id="125057" name="Line 60"/>
            <p:cNvSpPr>
              <a:spLocks noChangeShapeType="1"/>
            </p:cNvSpPr>
            <p:nvPr/>
          </p:nvSpPr>
          <p:spPr bwMode="auto">
            <a:xfrm flipV="1">
              <a:off x="2400" y="2976"/>
              <a:ext cx="0" cy="480"/>
            </a:xfrm>
            <a:prstGeom prst="line">
              <a:avLst/>
            </a:prstGeom>
            <a:noFill/>
            <a:ln w="19050">
              <a:solidFill>
                <a:srgbClr val="FF0000"/>
              </a:solidFill>
              <a:round/>
              <a:headEnd/>
              <a:tailEnd/>
            </a:ln>
          </p:spPr>
          <p:txBody>
            <a:bodyPr/>
            <a:lstStyle/>
            <a:p>
              <a:endParaRPr lang="es-ES"/>
            </a:p>
          </p:txBody>
        </p:sp>
        <p:sp>
          <p:nvSpPr>
            <p:cNvPr id="125058" name="Line 61"/>
            <p:cNvSpPr>
              <a:spLocks noChangeShapeType="1"/>
            </p:cNvSpPr>
            <p:nvPr/>
          </p:nvSpPr>
          <p:spPr bwMode="auto">
            <a:xfrm flipV="1">
              <a:off x="2352" y="3024"/>
              <a:ext cx="0" cy="480"/>
            </a:xfrm>
            <a:prstGeom prst="line">
              <a:avLst/>
            </a:prstGeom>
            <a:noFill/>
            <a:ln w="19050">
              <a:solidFill>
                <a:srgbClr val="FF0000"/>
              </a:solidFill>
              <a:round/>
              <a:headEnd/>
              <a:tailEnd/>
            </a:ln>
          </p:spPr>
          <p:txBody>
            <a:bodyPr/>
            <a:lstStyle/>
            <a:p>
              <a:endParaRPr lang="es-ES"/>
            </a:p>
          </p:txBody>
        </p:sp>
        <p:sp>
          <p:nvSpPr>
            <p:cNvPr id="125059" name="Line 62"/>
            <p:cNvSpPr>
              <a:spLocks noChangeShapeType="1"/>
            </p:cNvSpPr>
            <p:nvPr/>
          </p:nvSpPr>
          <p:spPr bwMode="auto">
            <a:xfrm flipV="1">
              <a:off x="2304" y="3072"/>
              <a:ext cx="0" cy="480"/>
            </a:xfrm>
            <a:prstGeom prst="line">
              <a:avLst/>
            </a:prstGeom>
            <a:noFill/>
            <a:ln w="19050">
              <a:solidFill>
                <a:srgbClr val="FF0000"/>
              </a:solidFill>
              <a:round/>
              <a:headEnd/>
              <a:tailEnd/>
            </a:ln>
          </p:spPr>
          <p:txBody>
            <a:bodyPr/>
            <a:lstStyle/>
            <a:p>
              <a:endParaRPr lang="es-ES"/>
            </a:p>
          </p:txBody>
        </p:sp>
        <p:sp>
          <p:nvSpPr>
            <p:cNvPr id="125060" name="Line 63"/>
            <p:cNvSpPr>
              <a:spLocks noChangeShapeType="1"/>
            </p:cNvSpPr>
            <p:nvPr/>
          </p:nvSpPr>
          <p:spPr bwMode="auto">
            <a:xfrm>
              <a:off x="1680" y="3072"/>
              <a:ext cx="624" cy="0"/>
            </a:xfrm>
            <a:prstGeom prst="line">
              <a:avLst/>
            </a:prstGeom>
            <a:noFill/>
            <a:ln w="19050">
              <a:solidFill>
                <a:srgbClr val="FF0000"/>
              </a:solidFill>
              <a:round/>
              <a:headEnd/>
              <a:tailEnd/>
            </a:ln>
          </p:spPr>
          <p:txBody>
            <a:bodyPr/>
            <a:lstStyle/>
            <a:p>
              <a:endParaRPr lang="es-ES"/>
            </a:p>
          </p:txBody>
        </p:sp>
        <p:sp>
          <p:nvSpPr>
            <p:cNvPr id="125061" name="Line 64"/>
            <p:cNvSpPr>
              <a:spLocks noChangeShapeType="1"/>
            </p:cNvSpPr>
            <p:nvPr/>
          </p:nvSpPr>
          <p:spPr bwMode="auto">
            <a:xfrm>
              <a:off x="1728" y="3024"/>
              <a:ext cx="624" cy="0"/>
            </a:xfrm>
            <a:prstGeom prst="line">
              <a:avLst/>
            </a:prstGeom>
            <a:noFill/>
            <a:ln w="19050">
              <a:solidFill>
                <a:srgbClr val="FF0000"/>
              </a:solidFill>
              <a:round/>
              <a:headEnd/>
              <a:tailEnd/>
            </a:ln>
          </p:spPr>
          <p:txBody>
            <a:bodyPr/>
            <a:lstStyle/>
            <a:p>
              <a:endParaRPr lang="es-ES"/>
            </a:p>
          </p:txBody>
        </p:sp>
        <p:sp>
          <p:nvSpPr>
            <p:cNvPr id="125062" name="Line 65"/>
            <p:cNvSpPr>
              <a:spLocks noChangeShapeType="1"/>
            </p:cNvSpPr>
            <p:nvPr/>
          </p:nvSpPr>
          <p:spPr bwMode="auto">
            <a:xfrm flipV="1">
              <a:off x="2448" y="2928"/>
              <a:ext cx="0" cy="480"/>
            </a:xfrm>
            <a:prstGeom prst="line">
              <a:avLst/>
            </a:prstGeom>
            <a:noFill/>
            <a:ln w="19050">
              <a:solidFill>
                <a:srgbClr val="FF0000"/>
              </a:solidFill>
              <a:round/>
              <a:headEnd/>
              <a:tailEnd/>
            </a:ln>
          </p:spPr>
          <p:txBody>
            <a:bodyPr/>
            <a:lstStyle/>
            <a:p>
              <a:endParaRPr lang="es-ES"/>
            </a:p>
          </p:txBody>
        </p:sp>
        <p:sp>
          <p:nvSpPr>
            <p:cNvPr id="125063" name="Line 66"/>
            <p:cNvSpPr>
              <a:spLocks noChangeShapeType="1"/>
            </p:cNvSpPr>
            <p:nvPr/>
          </p:nvSpPr>
          <p:spPr bwMode="auto">
            <a:xfrm>
              <a:off x="1824" y="2928"/>
              <a:ext cx="624" cy="0"/>
            </a:xfrm>
            <a:prstGeom prst="line">
              <a:avLst/>
            </a:prstGeom>
            <a:noFill/>
            <a:ln w="19050">
              <a:solidFill>
                <a:srgbClr val="FF0000"/>
              </a:solidFill>
              <a:round/>
              <a:headEnd/>
              <a:tailEnd/>
            </a:ln>
          </p:spPr>
          <p:txBody>
            <a:bodyPr/>
            <a:lstStyle/>
            <a:p>
              <a:endParaRPr lang="es-ES"/>
            </a:p>
          </p:txBody>
        </p:sp>
        <p:sp>
          <p:nvSpPr>
            <p:cNvPr id="125064" name="Line 93"/>
            <p:cNvSpPr>
              <a:spLocks noChangeShapeType="1"/>
            </p:cNvSpPr>
            <p:nvPr/>
          </p:nvSpPr>
          <p:spPr bwMode="auto">
            <a:xfrm flipV="1">
              <a:off x="2496" y="2880"/>
              <a:ext cx="0" cy="480"/>
            </a:xfrm>
            <a:prstGeom prst="line">
              <a:avLst/>
            </a:prstGeom>
            <a:noFill/>
            <a:ln w="19050">
              <a:solidFill>
                <a:srgbClr val="FF0000"/>
              </a:solidFill>
              <a:round/>
              <a:headEnd/>
              <a:tailEnd/>
            </a:ln>
          </p:spPr>
          <p:txBody>
            <a:bodyPr/>
            <a:lstStyle/>
            <a:p>
              <a:endParaRPr lang="es-ES"/>
            </a:p>
          </p:txBody>
        </p:sp>
        <p:sp>
          <p:nvSpPr>
            <p:cNvPr id="125065" name="Line 94"/>
            <p:cNvSpPr>
              <a:spLocks noChangeShapeType="1"/>
            </p:cNvSpPr>
            <p:nvPr/>
          </p:nvSpPr>
          <p:spPr bwMode="auto">
            <a:xfrm>
              <a:off x="1872" y="2880"/>
              <a:ext cx="624" cy="0"/>
            </a:xfrm>
            <a:prstGeom prst="line">
              <a:avLst/>
            </a:prstGeom>
            <a:noFill/>
            <a:ln w="19050">
              <a:solidFill>
                <a:srgbClr val="FF0000"/>
              </a:solidFill>
              <a:round/>
              <a:headEnd/>
              <a:tailEnd/>
            </a:ln>
          </p:spPr>
          <p:txBody>
            <a:bodyPr/>
            <a:lstStyle/>
            <a:p>
              <a:endParaRPr lang="es-ES"/>
            </a:p>
          </p:txBody>
        </p:sp>
      </p:grpSp>
      <p:grpSp>
        <p:nvGrpSpPr>
          <p:cNvPr id="124939" name="Group 119"/>
          <p:cNvGrpSpPr>
            <a:grpSpLocks/>
          </p:cNvGrpSpPr>
          <p:nvPr/>
        </p:nvGrpSpPr>
        <p:grpSpPr bwMode="auto">
          <a:xfrm>
            <a:off x="3633788" y="4384675"/>
            <a:ext cx="1447800" cy="1143000"/>
            <a:chOff x="3360" y="2880"/>
            <a:chExt cx="912" cy="720"/>
          </a:xfrm>
        </p:grpSpPr>
        <p:sp>
          <p:nvSpPr>
            <p:cNvPr id="125038" name="Line 67"/>
            <p:cNvSpPr>
              <a:spLocks noChangeShapeType="1"/>
            </p:cNvSpPr>
            <p:nvPr/>
          </p:nvSpPr>
          <p:spPr bwMode="auto">
            <a:xfrm flipV="1">
              <a:off x="3648" y="3168"/>
              <a:ext cx="0" cy="336"/>
            </a:xfrm>
            <a:prstGeom prst="line">
              <a:avLst/>
            </a:prstGeom>
            <a:noFill/>
            <a:ln w="19050">
              <a:solidFill>
                <a:schemeClr val="accent2"/>
              </a:solidFill>
              <a:round/>
              <a:headEnd/>
              <a:tailEnd/>
            </a:ln>
          </p:spPr>
          <p:txBody>
            <a:bodyPr/>
            <a:lstStyle/>
            <a:p>
              <a:endParaRPr lang="es-ES"/>
            </a:p>
          </p:txBody>
        </p:sp>
        <p:sp>
          <p:nvSpPr>
            <p:cNvPr id="125039" name="Line 68"/>
            <p:cNvSpPr>
              <a:spLocks noChangeShapeType="1"/>
            </p:cNvSpPr>
            <p:nvPr/>
          </p:nvSpPr>
          <p:spPr bwMode="auto">
            <a:xfrm>
              <a:off x="3648" y="3168"/>
              <a:ext cx="624" cy="0"/>
            </a:xfrm>
            <a:prstGeom prst="line">
              <a:avLst/>
            </a:prstGeom>
            <a:noFill/>
            <a:ln w="19050">
              <a:solidFill>
                <a:schemeClr val="accent2"/>
              </a:solidFill>
              <a:round/>
              <a:headEnd/>
              <a:tailEnd/>
            </a:ln>
          </p:spPr>
          <p:txBody>
            <a:bodyPr/>
            <a:lstStyle/>
            <a:p>
              <a:endParaRPr lang="es-ES"/>
            </a:p>
          </p:txBody>
        </p:sp>
        <p:sp>
          <p:nvSpPr>
            <p:cNvPr id="125040" name="Line 69"/>
            <p:cNvSpPr>
              <a:spLocks noChangeShapeType="1"/>
            </p:cNvSpPr>
            <p:nvPr/>
          </p:nvSpPr>
          <p:spPr bwMode="auto">
            <a:xfrm flipV="1">
              <a:off x="3456" y="2976"/>
              <a:ext cx="0" cy="480"/>
            </a:xfrm>
            <a:prstGeom prst="line">
              <a:avLst/>
            </a:prstGeom>
            <a:noFill/>
            <a:ln w="19050">
              <a:solidFill>
                <a:schemeClr val="accent2"/>
              </a:solidFill>
              <a:round/>
              <a:headEnd/>
              <a:tailEnd/>
            </a:ln>
          </p:spPr>
          <p:txBody>
            <a:bodyPr/>
            <a:lstStyle/>
            <a:p>
              <a:endParaRPr lang="es-ES"/>
            </a:p>
          </p:txBody>
        </p:sp>
        <p:sp>
          <p:nvSpPr>
            <p:cNvPr id="125041" name="Line 70"/>
            <p:cNvSpPr>
              <a:spLocks noChangeShapeType="1"/>
            </p:cNvSpPr>
            <p:nvPr/>
          </p:nvSpPr>
          <p:spPr bwMode="auto">
            <a:xfrm flipV="1">
              <a:off x="3504" y="3024"/>
              <a:ext cx="0" cy="480"/>
            </a:xfrm>
            <a:prstGeom prst="line">
              <a:avLst/>
            </a:prstGeom>
            <a:noFill/>
            <a:ln w="19050">
              <a:solidFill>
                <a:schemeClr val="accent2"/>
              </a:solidFill>
              <a:round/>
              <a:headEnd/>
              <a:tailEnd/>
            </a:ln>
          </p:spPr>
          <p:txBody>
            <a:bodyPr/>
            <a:lstStyle/>
            <a:p>
              <a:endParaRPr lang="es-ES"/>
            </a:p>
          </p:txBody>
        </p:sp>
        <p:sp>
          <p:nvSpPr>
            <p:cNvPr id="125042" name="Line 71"/>
            <p:cNvSpPr>
              <a:spLocks noChangeShapeType="1"/>
            </p:cNvSpPr>
            <p:nvPr/>
          </p:nvSpPr>
          <p:spPr bwMode="auto">
            <a:xfrm flipV="1">
              <a:off x="3552" y="3072"/>
              <a:ext cx="0" cy="480"/>
            </a:xfrm>
            <a:prstGeom prst="line">
              <a:avLst/>
            </a:prstGeom>
            <a:noFill/>
            <a:ln w="19050">
              <a:solidFill>
                <a:schemeClr val="accent2"/>
              </a:solidFill>
              <a:round/>
              <a:headEnd/>
              <a:tailEnd/>
            </a:ln>
          </p:spPr>
          <p:txBody>
            <a:bodyPr/>
            <a:lstStyle/>
            <a:p>
              <a:endParaRPr lang="es-ES"/>
            </a:p>
          </p:txBody>
        </p:sp>
        <p:sp>
          <p:nvSpPr>
            <p:cNvPr id="125043" name="Line 72"/>
            <p:cNvSpPr>
              <a:spLocks noChangeShapeType="1"/>
            </p:cNvSpPr>
            <p:nvPr/>
          </p:nvSpPr>
          <p:spPr bwMode="auto">
            <a:xfrm flipV="1">
              <a:off x="3600" y="3120"/>
              <a:ext cx="0" cy="480"/>
            </a:xfrm>
            <a:prstGeom prst="line">
              <a:avLst/>
            </a:prstGeom>
            <a:noFill/>
            <a:ln w="19050">
              <a:solidFill>
                <a:schemeClr val="accent2"/>
              </a:solidFill>
              <a:round/>
              <a:headEnd/>
              <a:tailEnd/>
            </a:ln>
          </p:spPr>
          <p:txBody>
            <a:bodyPr/>
            <a:lstStyle/>
            <a:p>
              <a:endParaRPr lang="es-ES"/>
            </a:p>
          </p:txBody>
        </p:sp>
        <p:sp>
          <p:nvSpPr>
            <p:cNvPr id="125044" name="Line 73"/>
            <p:cNvSpPr>
              <a:spLocks noChangeShapeType="1"/>
            </p:cNvSpPr>
            <p:nvPr/>
          </p:nvSpPr>
          <p:spPr bwMode="auto">
            <a:xfrm>
              <a:off x="3600" y="3120"/>
              <a:ext cx="624" cy="0"/>
            </a:xfrm>
            <a:prstGeom prst="line">
              <a:avLst/>
            </a:prstGeom>
            <a:noFill/>
            <a:ln w="19050">
              <a:solidFill>
                <a:schemeClr val="accent2"/>
              </a:solidFill>
              <a:round/>
              <a:headEnd/>
              <a:tailEnd/>
            </a:ln>
          </p:spPr>
          <p:txBody>
            <a:bodyPr/>
            <a:lstStyle/>
            <a:p>
              <a:endParaRPr lang="es-ES"/>
            </a:p>
          </p:txBody>
        </p:sp>
        <p:sp>
          <p:nvSpPr>
            <p:cNvPr id="125045" name="Line 74"/>
            <p:cNvSpPr>
              <a:spLocks noChangeShapeType="1"/>
            </p:cNvSpPr>
            <p:nvPr/>
          </p:nvSpPr>
          <p:spPr bwMode="auto">
            <a:xfrm>
              <a:off x="3552" y="3072"/>
              <a:ext cx="624" cy="0"/>
            </a:xfrm>
            <a:prstGeom prst="line">
              <a:avLst/>
            </a:prstGeom>
            <a:noFill/>
            <a:ln w="19050">
              <a:solidFill>
                <a:schemeClr val="accent2"/>
              </a:solidFill>
              <a:round/>
              <a:headEnd/>
              <a:tailEnd/>
            </a:ln>
          </p:spPr>
          <p:txBody>
            <a:bodyPr/>
            <a:lstStyle/>
            <a:p>
              <a:endParaRPr lang="es-ES"/>
            </a:p>
          </p:txBody>
        </p:sp>
        <p:sp>
          <p:nvSpPr>
            <p:cNvPr id="125046" name="Line 75"/>
            <p:cNvSpPr>
              <a:spLocks noChangeShapeType="1"/>
            </p:cNvSpPr>
            <p:nvPr/>
          </p:nvSpPr>
          <p:spPr bwMode="auto">
            <a:xfrm>
              <a:off x="3504" y="3024"/>
              <a:ext cx="624" cy="0"/>
            </a:xfrm>
            <a:prstGeom prst="line">
              <a:avLst/>
            </a:prstGeom>
            <a:noFill/>
            <a:ln w="19050">
              <a:solidFill>
                <a:schemeClr val="accent2"/>
              </a:solidFill>
              <a:round/>
              <a:headEnd/>
              <a:tailEnd/>
            </a:ln>
          </p:spPr>
          <p:txBody>
            <a:bodyPr/>
            <a:lstStyle/>
            <a:p>
              <a:endParaRPr lang="es-ES"/>
            </a:p>
          </p:txBody>
        </p:sp>
        <p:sp>
          <p:nvSpPr>
            <p:cNvPr id="125047" name="Line 76"/>
            <p:cNvSpPr>
              <a:spLocks noChangeShapeType="1"/>
            </p:cNvSpPr>
            <p:nvPr/>
          </p:nvSpPr>
          <p:spPr bwMode="auto">
            <a:xfrm>
              <a:off x="3456" y="2976"/>
              <a:ext cx="624" cy="0"/>
            </a:xfrm>
            <a:prstGeom prst="line">
              <a:avLst/>
            </a:prstGeom>
            <a:noFill/>
            <a:ln w="19050">
              <a:solidFill>
                <a:schemeClr val="accent2"/>
              </a:solidFill>
              <a:round/>
              <a:headEnd/>
              <a:tailEnd/>
            </a:ln>
          </p:spPr>
          <p:txBody>
            <a:bodyPr/>
            <a:lstStyle/>
            <a:p>
              <a:endParaRPr lang="es-ES"/>
            </a:p>
          </p:txBody>
        </p:sp>
        <p:sp>
          <p:nvSpPr>
            <p:cNvPr id="125048" name="Line 77"/>
            <p:cNvSpPr>
              <a:spLocks noChangeShapeType="1"/>
            </p:cNvSpPr>
            <p:nvPr/>
          </p:nvSpPr>
          <p:spPr bwMode="auto">
            <a:xfrm flipV="1">
              <a:off x="3408" y="2928"/>
              <a:ext cx="0" cy="480"/>
            </a:xfrm>
            <a:prstGeom prst="line">
              <a:avLst/>
            </a:prstGeom>
            <a:noFill/>
            <a:ln w="19050">
              <a:solidFill>
                <a:schemeClr val="accent2"/>
              </a:solidFill>
              <a:round/>
              <a:headEnd/>
              <a:tailEnd/>
            </a:ln>
          </p:spPr>
          <p:txBody>
            <a:bodyPr/>
            <a:lstStyle/>
            <a:p>
              <a:endParaRPr lang="es-ES"/>
            </a:p>
          </p:txBody>
        </p:sp>
        <p:sp>
          <p:nvSpPr>
            <p:cNvPr id="125049" name="Line 78"/>
            <p:cNvSpPr>
              <a:spLocks noChangeShapeType="1"/>
            </p:cNvSpPr>
            <p:nvPr/>
          </p:nvSpPr>
          <p:spPr bwMode="auto">
            <a:xfrm>
              <a:off x="3408" y="2928"/>
              <a:ext cx="624" cy="0"/>
            </a:xfrm>
            <a:prstGeom prst="line">
              <a:avLst/>
            </a:prstGeom>
            <a:noFill/>
            <a:ln w="19050">
              <a:solidFill>
                <a:schemeClr val="accent2"/>
              </a:solidFill>
              <a:round/>
              <a:headEnd/>
              <a:tailEnd/>
            </a:ln>
          </p:spPr>
          <p:txBody>
            <a:bodyPr/>
            <a:lstStyle/>
            <a:p>
              <a:endParaRPr lang="es-ES"/>
            </a:p>
          </p:txBody>
        </p:sp>
        <p:sp>
          <p:nvSpPr>
            <p:cNvPr id="125050" name="Line 95"/>
            <p:cNvSpPr>
              <a:spLocks noChangeShapeType="1"/>
            </p:cNvSpPr>
            <p:nvPr/>
          </p:nvSpPr>
          <p:spPr bwMode="auto">
            <a:xfrm flipV="1">
              <a:off x="3360" y="2880"/>
              <a:ext cx="0" cy="480"/>
            </a:xfrm>
            <a:prstGeom prst="line">
              <a:avLst/>
            </a:prstGeom>
            <a:noFill/>
            <a:ln w="19050">
              <a:solidFill>
                <a:schemeClr val="accent2"/>
              </a:solidFill>
              <a:round/>
              <a:headEnd/>
              <a:tailEnd/>
            </a:ln>
          </p:spPr>
          <p:txBody>
            <a:bodyPr/>
            <a:lstStyle/>
            <a:p>
              <a:endParaRPr lang="es-ES"/>
            </a:p>
          </p:txBody>
        </p:sp>
        <p:sp>
          <p:nvSpPr>
            <p:cNvPr id="125051" name="Line 96"/>
            <p:cNvSpPr>
              <a:spLocks noChangeShapeType="1"/>
            </p:cNvSpPr>
            <p:nvPr/>
          </p:nvSpPr>
          <p:spPr bwMode="auto">
            <a:xfrm>
              <a:off x="3360" y="2880"/>
              <a:ext cx="624" cy="0"/>
            </a:xfrm>
            <a:prstGeom prst="line">
              <a:avLst/>
            </a:prstGeom>
            <a:noFill/>
            <a:ln w="19050">
              <a:solidFill>
                <a:schemeClr val="accent2"/>
              </a:solidFill>
              <a:round/>
              <a:headEnd/>
              <a:tailEnd/>
            </a:ln>
          </p:spPr>
          <p:txBody>
            <a:bodyPr/>
            <a:lstStyle/>
            <a:p>
              <a:endParaRPr lang="es-ES"/>
            </a:p>
          </p:txBody>
        </p:sp>
      </p:grpSp>
      <p:grpSp>
        <p:nvGrpSpPr>
          <p:cNvPr id="124940" name="Group 118"/>
          <p:cNvGrpSpPr>
            <a:grpSpLocks/>
          </p:cNvGrpSpPr>
          <p:nvPr/>
        </p:nvGrpSpPr>
        <p:grpSpPr bwMode="auto">
          <a:xfrm>
            <a:off x="1422400" y="1868488"/>
            <a:ext cx="1449388" cy="1144587"/>
            <a:chOff x="1535" y="959"/>
            <a:chExt cx="913" cy="721"/>
          </a:xfrm>
        </p:grpSpPr>
        <p:sp>
          <p:nvSpPr>
            <p:cNvPr id="125024" name="Line 81"/>
            <p:cNvSpPr>
              <a:spLocks noChangeShapeType="1"/>
            </p:cNvSpPr>
            <p:nvPr/>
          </p:nvSpPr>
          <p:spPr bwMode="auto">
            <a:xfrm rot="10800000" flipV="1">
              <a:off x="2159" y="1055"/>
              <a:ext cx="0" cy="336"/>
            </a:xfrm>
            <a:prstGeom prst="line">
              <a:avLst/>
            </a:prstGeom>
            <a:noFill/>
            <a:ln w="19050">
              <a:solidFill>
                <a:srgbClr val="FF0000"/>
              </a:solidFill>
              <a:round/>
              <a:headEnd/>
              <a:tailEnd/>
            </a:ln>
          </p:spPr>
          <p:txBody>
            <a:bodyPr/>
            <a:lstStyle/>
            <a:p>
              <a:endParaRPr lang="es-ES"/>
            </a:p>
          </p:txBody>
        </p:sp>
        <p:sp>
          <p:nvSpPr>
            <p:cNvPr id="125025" name="Line 82"/>
            <p:cNvSpPr>
              <a:spLocks noChangeShapeType="1"/>
            </p:cNvSpPr>
            <p:nvPr/>
          </p:nvSpPr>
          <p:spPr bwMode="auto">
            <a:xfrm rot="10800000">
              <a:off x="1535" y="1391"/>
              <a:ext cx="624" cy="0"/>
            </a:xfrm>
            <a:prstGeom prst="line">
              <a:avLst/>
            </a:prstGeom>
            <a:noFill/>
            <a:ln w="19050">
              <a:solidFill>
                <a:srgbClr val="FF0000"/>
              </a:solidFill>
              <a:round/>
              <a:headEnd/>
              <a:tailEnd/>
            </a:ln>
          </p:spPr>
          <p:txBody>
            <a:bodyPr/>
            <a:lstStyle/>
            <a:p>
              <a:endParaRPr lang="es-ES"/>
            </a:p>
          </p:txBody>
        </p:sp>
        <p:sp>
          <p:nvSpPr>
            <p:cNvPr id="125026" name="Line 83"/>
            <p:cNvSpPr>
              <a:spLocks noChangeShapeType="1"/>
            </p:cNvSpPr>
            <p:nvPr/>
          </p:nvSpPr>
          <p:spPr bwMode="auto">
            <a:xfrm rot="10800000" flipV="1">
              <a:off x="2351" y="1103"/>
              <a:ext cx="0" cy="480"/>
            </a:xfrm>
            <a:prstGeom prst="line">
              <a:avLst/>
            </a:prstGeom>
            <a:noFill/>
            <a:ln w="19050">
              <a:solidFill>
                <a:srgbClr val="FF0000"/>
              </a:solidFill>
              <a:round/>
              <a:headEnd/>
              <a:tailEnd/>
            </a:ln>
          </p:spPr>
          <p:txBody>
            <a:bodyPr/>
            <a:lstStyle/>
            <a:p>
              <a:endParaRPr lang="es-ES"/>
            </a:p>
          </p:txBody>
        </p:sp>
        <p:sp>
          <p:nvSpPr>
            <p:cNvPr id="125027" name="Line 84"/>
            <p:cNvSpPr>
              <a:spLocks noChangeShapeType="1"/>
            </p:cNvSpPr>
            <p:nvPr/>
          </p:nvSpPr>
          <p:spPr bwMode="auto">
            <a:xfrm rot="10800000" flipV="1">
              <a:off x="2303" y="1055"/>
              <a:ext cx="0" cy="480"/>
            </a:xfrm>
            <a:prstGeom prst="line">
              <a:avLst/>
            </a:prstGeom>
            <a:noFill/>
            <a:ln w="19050">
              <a:solidFill>
                <a:srgbClr val="FF0000"/>
              </a:solidFill>
              <a:round/>
              <a:headEnd/>
              <a:tailEnd/>
            </a:ln>
          </p:spPr>
          <p:txBody>
            <a:bodyPr/>
            <a:lstStyle/>
            <a:p>
              <a:endParaRPr lang="es-ES"/>
            </a:p>
          </p:txBody>
        </p:sp>
        <p:sp>
          <p:nvSpPr>
            <p:cNvPr id="125028" name="Line 85"/>
            <p:cNvSpPr>
              <a:spLocks noChangeShapeType="1"/>
            </p:cNvSpPr>
            <p:nvPr/>
          </p:nvSpPr>
          <p:spPr bwMode="auto">
            <a:xfrm rot="10800000" flipV="1">
              <a:off x="2255" y="1007"/>
              <a:ext cx="0" cy="480"/>
            </a:xfrm>
            <a:prstGeom prst="line">
              <a:avLst/>
            </a:prstGeom>
            <a:noFill/>
            <a:ln w="19050">
              <a:solidFill>
                <a:srgbClr val="FF0000"/>
              </a:solidFill>
              <a:round/>
              <a:headEnd/>
              <a:tailEnd/>
            </a:ln>
          </p:spPr>
          <p:txBody>
            <a:bodyPr/>
            <a:lstStyle/>
            <a:p>
              <a:endParaRPr lang="es-ES"/>
            </a:p>
          </p:txBody>
        </p:sp>
        <p:sp>
          <p:nvSpPr>
            <p:cNvPr id="125029" name="Line 86"/>
            <p:cNvSpPr>
              <a:spLocks noChangeShapeType="1"/>
            </p:cNvSpPr>
            <p:nvPr/>
          </p:nvSpPr>
          <p:spPr bwMode="auto">
            <a:xfrm rot="10800000" flipV="1">
              <a:off x="2207" y="959"/>
              <a:ext cx="0" cy="480"/>
            </a:xfrm>
            <a:prstGeom prst="line">
              <a:avLst/>
            </a:prstGeom>
            <a:noFill/>
            <a:ln w="19050">
              <a:solidFill>
                <a:srgbClr val="FF0000"/>
              </a:solidFill>
              <a:round/>
              <a:headEnd/>
              <a:tailEnd/>
            </a:ln>
          </p:spPr>
          <p:txBody>
            <a:bodyPr/>
            <a:lstStyle/>
            <a:p>
              <a:endParaRPr lang="es-ES"/>
            </a:p>
          </p:txBody>
        </p:sp>
        <p:sp>
          <p:nvSpPr>
            <p:cNvPr id="125030" name="Line 87"/>
            <p:cNvSpPr>
              <a:spLocks noChangeShapeType="1"/>
            </p:cNvSpPr>
            <p:nvPr/>
          </p:nvSpPr>
          <p:spPr bwMode="auto">
            <a:xfrm rot="10800000">
              <a:off x="1583" y="1439"/>
              <a:ext cx="624" cy="0"/>
            </a:xfrm>
            <a:prstGeom prst="line">
              <a:avLst/>
            </a:prstGeom>
            <a:noFill/>
            <a:ln w="19050">
              <a:solidFill>
                <a:srgbClr val="FF0000"/>
              </a:solidFill>
              <a:round/>
              <a:headEnd/>
              <a:tailEnd/>
            </a:ln>
          </p:spPr>
          <p:txBody>
            <a:bodyPr/>
            <a:lstStyle/>
            <a:p>
              <a:endParaRPr lang="es-ES"/>
            </a:p>
          </p:txBody>
        </p:sp>
        <p:sp>
          <p:nvSpPr>
            <p:cNvPr id="125031" name="Line 88"/>
            <p:cNvSpPr>
              <a:spLocks noChangeShapeType="1"/>
            </p:cNvSpPr>
            <p:nvPr/>
          </p:nvSpPr>
          <p:spPr bwMode="auto">
            <a:xfrm rot="10800000">
              <a:off x="1631" y="1487"/>
              <a:ext cx="624" cy="0"/>
            </a:xfrm>
            <a:prstGeom prst="line">
              <a:avLst/>
            </a:prstGeom>
            <a:noFill/>
            <a:ln w="19050">
              <a:solidFill>
                <a:srgbClr val="FF0000"/>
              </a:solidFill>
              <a:round/>
              <a:headEnd/>
              <a:tailEnd/>
            </a:ln>
          </p:spPr>
          <p:txBody>
            <a:bodyPr/>
            <a:lstStyle/>
            <a:p>
              <a:endParaRPr lang="es-ES"/>
            </a:p>
          </p:txBody>
        </p:sp>
        <p:sp>
          <p:nvSpPr>
            <p:cNvPr id="125032" name="Line 89"/>
            <p:cNvSpPr>
              <a:spLocks noChangeShapeType="1"/>
            </p:cNvSpPr>
            <p:nvPr/>
          </p:nvSpPr>
          <p:spPr bwMode="auto">
            <a:xfrm rot="10800000">
              <a:off x="1679" y="1535"/>
              <a:ext cx="624" cy="0"/>
            </a:xfrm>
            <a:prstGeom prst="line">
              <a:avLst/>
            </a:prstGeom>
            <a:noFill/>
            <a:ln w="19050">
              <a:solidFill>
                <a:srgbClr val="FF0000"/>
              </a:solidFill>
              <a:round/>
              <a:headEnd/>
              <a:tailEnd/>
            </a:ln>
          </p:spPr>
          <p:txBody>
            <a:bodyPr/>
            <a:lstStyle/>
            <a:p>
              <a:endParaRPr lang="es-ES"/>
            </a:p>
          </p:txBody>
        </p:sp>
        <p:sp>
          <p:nvSpPr>
            <p:cNvPr id="125033" name="Line 90"/>
            <p:cNvSpPr>
              <a:spLocks noChangeShapeType="1"/>
            </p:cNvSpPr>
            <p:nvPr/>
          </p:nvSpPr>
          <p:spPr bwMode="auto">
            <a:xfrm rot="10800000">
              <a:off x="1727" y="1583"/>
              <a:ext cx="624" cy="0"/>
            </a:xfrm>
            <a:prstGeom prst="line">
              <a:avLst/>
            </a:prstGeom>
            <a:noFill/>
            <a:ln w="19050">
              <a:solidFill>
                <a:srgbClr val="FF0000"/>
              </a:solidFill>
              <a:round/>
              <a:headEnd/>
              <a:tailEnd/>
            </a:ln>
          </p:spPr>
          <p:txBody>
            <a:bodyPr/>
            <a:lstStyle/>
            <a:p>
              <a:endParaRPr lang="es-ES"/>
            </a:p>
          </p:txBody>
        </p:sp>
        <p:sp>
          <p:nvSpPr>
            <p:cNvPr id="125034" name="Line 91"/>
            <p:cNvSpPr>
              <a:spLocks noChangeShapeType="1"/>
            </p:cNvSpPr>
            <p:nvPr/>
          </p:nvSpPr>
          <p:spPr bwMode="auto">
            <a:xfrm rot="10800000" flipV="1">
              <a:off x="2399" y="1151"/>
              <a:ext cx="0" cy="480"/>
            </a:xfrm>
            <a:prstGeom prst="line">
              <a:avLst/>
            </a:prstGeom>
            <a:noFill/>
            <a:ln w="19050">
              <a:solidFill>
                <a:srgbClr val="FF0000"/>
              </a:solidFill>
              <a:round/>
              <a:headEnd/>
              <a:tailEnd/>
            </a:ln>
          </p:spPr>
          <p:txBody>
            <a:bodyPr/>
            <a:lstStyle/>
            <a:p>
              <a:endParaRPr lang="es-ES"/>
            </a:p>
          </p:txBody>
        </p:sp>
        <p:sp>
          <p:nvSpPr>
            <p:cNvPr id="125035" name="Line 92"/>
            <p:cNvSpPr>
              <a:spLocks noChangeShapeType="1"/>
            </p:cNvSpPr>
            <p:nvPr/>
          </p:nvSpPr>
          <p:spPr bwMode="auto">
            <a:xfrm rot="10800000">
              <a:off x="1775" y="1631"/>
              <a:ext cx="624" cy="0"/>
            </a:xfrm>
            <a:prstGeom prst="line">
              <a:avLst/>
            </a:prstGeom>
            <a:noFill/>
            <a:ln w="19050">
              <a:solidFill>
                <a:srgbClr val="FF0000"/>
              </a:solidFill>
              <a:round/>
              <a:headEnd/>
              <a:tailEnd/>
            </a:ln>
          </p:spPr>
          <p:txBody>
            <a:bodyPr/>
            <a:lstStyle/>
            <a:p>
              <a:endParaRPr lang="es-ES"/>
            </a:p>
          </p:txBody>
        </p:sp>
        <p:sp>
          <p:nvSpPr>
            <p:cNvPr id="125036" name="Line 97"/>
            <p:cNvSpPr>
              <a:spLocks noChangeShapeType="1"/>
            </p:cNvSpPr>
            <p:nvPr/>
          </p:nvSpPr>
          <p:spPr bwMode="auto">
            <a:xfrm>
              <a:off x="1824" y="1680"/>
              <a:ext cx="624" cy="0"/>
            </a:xfrm>
            <a:prstGeom prst="line">
              <a:avLst/>
            </a:prstGeom>
            <a:noFill/>
            <a:ln w="19050">
              <a:solidFill>
                <a:srgbClr val="FF0000"/>
              </a:solidFill>
              <a:round/>
              <a:headEnd/>
              <a:tailEnd/>
            </a:ln>
          </p:spPr>
          <p:txBody>
            <a:bodyPr/>
            <a:lstStyle/>
            <a:p>
              <a:endParaRPr lang="es-ES"/>
            </a:p>
          </p:txBody>
        </p:sp>
        <p:sp>
          <p:nvSpPr>
            <p:cNvPr id="125037" name="Line 98"/>
            <p:cNvSpPr>
              <a:spLocks noChangeShapeType="1"/>
            </p:cNvSpPr>
            <p:nvPr/>
          </p:nvSpPr>
          <p:spPr bwMode="auto">
            <a:xfrm flipV="1">
              <a:off x="2448" y="1200"/>
              <a:ext cx="0" cy="480"/>
            </a:xfrm>
            <a:prstGeom prst="line">
              <a:avLst/>
            </a:prstGeom>
            <a:noFill/>
            <a:ln w="19050">
              <a:solidFill>
                <a:srgbClr val="FF0000"/>
              </a:solidFill>
              <a:round/>
              <a:headEnd/>
              <a:tailEnd/>
            </a:ln>
          </p:spPr>
          <p:txBody>
            <a:bodyPr/>
            <a:lstStyle/>
            <a:p>
              <a:endParaRPr lang="es-ES"/>
            </a:p>
          </p:txBody>
        </p:sp>
      </p:grpSp>
      <p:grpSp>
        <p:nvGrpSpPr>
          <p:cNvPr id="124941" name="Group 100"/>
          <p:cNvGrpSpPr>
            <a:grpSpLocks/>
          </p:cNvGrpSpPr>
          <p:nvPr/>
        </p:nvGrpSpPr>
        <p:grpSpPr bwMode="auto">
          <a:xfrm rot="10800000">
            <a:off x="3633788" y="1946275"/>
            <a:ext cx="1447800" cy="1143000"/>
            <a:chOff x="1584" y="2880"/>
            <a:chExt cx="912" cy="720"/>
          </a:xfrm>
        </p:grpSpPr>
        <p:sp>
          <p:nvSpPr>
            <p:cNvPr id="125010" name="Line 101"/>
            <p:cNvSpPr>
              <a:spLocks noChangeShapeType="1"/>
            </p:cNvSpPr>
            <p:nvPr/>
          </p:nvSpPr>
          <p:spPr bwMode="auto">
            <a:xfrm>
              <a:off x="2208" y="3168"/>
              <a:ext cx="0" cy="384"/>
            </a:xfrm>
            <a:prstGeom prst="line">
              <a:avLst/>
            </a:prstGeom>
            <a:noFill/>
            <a:ln w="19050">
              <a:solidFill>
                <a:schemeClr val="accent2"/>
              </a:solidFill>
              <a:round/>
              <a:headEnd/>
              <a:tailEnd/>
            </a:ln>
          </p:spPr>
          <p:txBody>
            <a:bodyPr/>
            <a:lstStyle/>
            <a:p>
              <a:endParaRPr lang="es-ES"/>
            </a:p>
          </p:txBody>
        </p:sp>
        <p:sp>
          <p:nvSpPr>
            <p:cNvPr id="125011" name="Line 102"/>
            <p:cNvSpPr>
              <a:spLocks noChangeShapeType="1"/>
            </p:cNvSpPr>
            <p:nvPr/>
          </p:nvSpPr>
          <p:spPr bwMode="auto">
            <a:xfrm flipV="1">
              <a:off x="2256" y="3120"/>
              <a:ext cx="0" cy="480"/>
            </a:xfrm>
            <a:prstGeom prst="line">
              <a:avLst/>
            </a:prstGeom>
            <a:noFill/>
            <a:ln w="19050">
              <a:solidFill>
                <a:schemeClr val="accent2"/>
              </a:solidFill>
              <a:round/>
              <a:headEnd/>
              <a:tailEnd/>
            </a:ln>
          </p:spPr>
          <p:txBody>
            <a:bodyPr/>
            <a:lstStyle/>
            <a:p>
              <a:endParaRPr lang="es-ES"/>
            </a:p>
          </p:txBody>
        </p:sp>
        <p:sp>
          <p:nvSpPr>
            <p:cNvPr id="125012" name="Line 103"/>
            <p:cNvSpPr>
              <a:spLocks noChangeShapeType="1"/>
            </p:cNvSpPr>
            <p:nvPr/>
          </p:nvSpPr>
          <p:spPr bwMode="auto">
            <a:xfrm>
              <a:off x="1584" y="3168"/>
              <a:ext cx="624" cy="0"/>
            </a:xfrm>
            <a:prstGeom prst="line">
              <a:avLst/>
            </a:prstGeom>
            <a:noFill/>
            <a:ln w="19050">
              <a:solidFill>
                <a:schemeClr val="accent2"/>
              </a:solidFill>
              <a:round/>
              <a:headEnd/>
              <a:tailEnd/>
            </a:ln>
          </p:spPr>
          <p:txBody>
            <a:bodyPr/>
            <a:lstStyle/>
            <a:p>
              <a:endParaRPr lang="es-ES"/>
            </a:p>
          </p:txBody>
        </p:sp>
        <p:sp>
          <p:nvSpPr>
            <p:cNvPr id="125013" name="Line 104"/>
            <p:cNvSpPr>
              <a:spLocks noChangeShapeType="1"/>
            </p:cNvSpPr>
            <p:nvPr/>
          </p:nvSpPr>
          <p:spPr bwMode="auto">
            <a:xfrm>
              <a:off x="1632" y="3120"/>
              <a:ext cx="624" cy="0"/>
            </a:xfrm>
            <a:prstGeom prst="line">
              <a:avLst/>
            </a:prstGeom>
            <a:noFill/>
            <a:ln w="19050">
              <a:solidFill>
                <a:schemeClr val="accent2"/>
              </a:solidFill>
              <a:round/>
              <a:headEnd/>
              <a:tailEnd/>
            </a:ln>
          </p:spPr>
          <p:txBody>
            <a:bodyPr/>
            <a:lstStyle/>
            <a:p>
              <a:endParaRPr lang="es-ES"/>
            </a:p>
          </p:txBody>
        </p:sp>
        <p:sp>
          <p:nvSpPr>
            <p:cNvPr id="125014" name="Line 105"/>
            <p:cNvSpPr>
              <a:spLocks noChangeShapeType="1"/>
            </p:cNvSpPr>
            <p:nvPr/>
          </p:nvSpPr>
          <p:spPr bwMode="auto">
            <a:xfrm>
              <a:off x="1776" y="2976"/>
              <a:ext cx="624" cy="0"/>
            </a:xfrm>
            <a:prstGeom prst="line">
              <a:avLst/>
            </a:prstGeom>
            <a:noFill/>
            <a:ln w="19050">
              <a:solidFill>
                <a:schemeClr val="accent2"/>
              </a:solidFill>
              <a:round/>
              <a:headEnd/>
              <a:tailEnd/>
            </a:ln>
          </p:spPr>
          <p:txBody>
            <a:bodyPr/>
            <a:lstStyle/>
            <a:p>
              <a:endParaRPr lang="es-ES"/>
            </a:p>
          </p:txBody>
        </p:sp>
        <p:sp>
          <p:nvSpPr>
            <p:cNvPr id="125015" name="Line 106"/>
            <p:cNvSpPr>
              <a:spLocks noChangeShapeType="1"/>
            </p:cNvSpPr>
            <p:nvPr/>
          </p:nvSpPr>
          <p:spPr bwMode="auto">
            <a:xfrm flipV="1">
              <a:off x="2400" y="2976"/>
              <a:ext cx="0" cy="480"/>
            </a:xfrm>
            <a:prstGeom prst="line">
              <a:avLst/>
            </a:prstGeom>
            <a:noFill/>
            <a:ln w="19050">
              <a:solidFill>
                <a:schemeClr val="accent2"/>
              </a:solidFill>
              <a:round/>
              <a:headEnd/>
              <a:tailEnd/>
            </a:ln>
          </p:spPr>
          <p:txBody>
            <a:bodyPr/>
            <a:lstStyle/>
            <a:p>
              <a:endParaRPr lang="es-ES"/>
            </a:p>
          </p:txBody>
        </p:sp>
        <p:sp>
          <p:nvSpPr>
            <p:cNvPr id="125016" name="Line 107"/>
            <p:cNvSpPr>
              <a:spLocks noChangeShapeType="1"/>
            </p:cNvSpPr>
            <p:nvPr/>
          </p:nvSpPr>
          <p:spPr bwMode="auto">
            <a:xfrm flipV="1">
              <a:off x="2352" y="3024"/>
              <a:ext cx="0" cy="480"/>
            </a:xfrm>
            <a:prstGeom prst="line">
              <a:avLst/>
            </a:prstGeom>
            <a:noFill/>
            <a:ln w="19050">
              <a:solidFill>
                <a:schemeClr val="accent2"/>
              </a:solidFill>
              <a:round/>
              <a:headEnd/>
              <a:tailEnd/>
            </a:ln>
          </p:spPr>
          <p:txBody>
            <a:bodyPr/>
            <a:lstStyle/>
            <a:p>
              <a:endParaRPr lang="es-ES"/>
            </a:p>
          </p:txBody>
        </p:sp>
        <p:sp>
          <p:nvSpPr>
            <p:cNvPr id="125017" name="Line 108"/>
            <p:cNvSpPr>
              <a:spLocks noChangeShapeType="1"/>
            </p:cNvSpPr>
            <p:nvPr/>
          </p:nvSpPr>
          <p:spPr bwMode="auto">
            <a:xfrm flipV="1">
              <a:off x="2304" y="3072"/>
              <a:ext cx="0" cy="480"/>
            </a:xfrm>
            <a:prstGeom prst="line">
              <a:avLst/>
            </a:prstGeom>
            <a:noFill/>
            <a:ln w="19050">
              <a:solidFill>
                <a:schemeClr val="accent2"/>
              </a:solidFill>
              <a:round/>
              <a:headEnd/>
              <a:tailEnd/>
            </a:ln>
          </p:spPr>
          <p:txBody>
            <a:bodyPr/>
            <a:lstStyle/>
            <a:p>
              <a:endParaRPr lang="es-ES"/>
            </a:p>
          </p:txBody>
        </p:sp>
        <p:sp>
          <p:nvSpPr>
            <p:cNvPr id="125018" name="Line 109"/>
            <p:cNvSpPr>
              <a:spLocks noChangeShapeType="1"/>
            </p:cNvSpPr>
            <p:nvPr/>
          </p:nvSpPr>
          <p:spPr bwMode="auto">
            <a:xfrm>
              <a:off x="1680" y="3072"/>
              <a:ext cx="624" cy="0"/>
            </a:xfrm>
            <a:prstGeom prst="line">
              <a:avLst/>
            </a:prstGeom>
            <a:noFill/>
            <a:ln w="19050">
              <a:solidFill>
                <a:schemeClr val="accent2"/>
              </a:solidFill>
              <a:round/>
              <a:headEnd/>
              <a:tailEnd/>
            </a:ln>
          </p:spPr>
          <p:txBody>
            <a:bodyPr/>
            <a:lstStyle/>
            <a:p>
              <a:endParaRPr lang="es-ES"/>
            </a:p>
          </p:txBody>
        </p:sp>
        <p:sp>
          <p:nvSpPr>
            <p:cNvPr id="125019" name="Line 110"/>
            <p:cNvSpPr>
              <a:spLocks noChangeShapeType="1"/>
            </p:cNvSpPr>
            <p:nvPr/>
          </p:nvSpPr>
          <p:spPr bwMode="auto">
            <a:xfrm>
              <a:off x="1728" y="3024"/>
              <a:ext cx="624" cy="0"/>
            </a:xfrm>
            <a:prstGeom prst="line">
              <a:avLst/>
            </a:prstGeom>
            <a:noFill/>
            <a:ln w="19050">
              <a:solidFill>
                <a:schemeClr val="accent2"/>
              </a:solidFill>
              <a:round/>
              <a:headEnd/>
              <a:tailEnd/>
            </a:ln>
          </p:spPr>
          <p:txBody>
            <a:bodyPr/>
            <a:lstStyle/>
            <a:p>
              <a:endParaRPr lang="es-ES"/>
            </a:p>
          </p:txBody>
        </p:sp>
        <p:sp>
          <p:nvSpPr>
            <p:cNvPr id="125020" name="Line 111"/>
            <p:cNvSpPr>
              <a:spLocks noChangeShapeType="1"/>
            </p:cNvSpPr>
            <p:nvPr/>
          </p:nvSpPr>
          <p:spPr bwMode="auto">
            <a:xfrm flipV="1">
              <a:off x="2448" y="2928"/>
              <a:ext cx="0" cy="480"/>
            </a:xfrm>
            <a:prstGeom prst="line">
              <a:avLst/>
            </a:prstGeom>
            <a:noFill/>
            <a:ln w="19050">
              <a:solidFill>
                <a:schemeClr val="accent2"/>
              </a:solidFill>
              <a:round/>
              <a:headEnd/>
              <a:tailEnd/>
            </a:ln>
          </p:spPr>
          <p:txBody>
            <a:bodyPr/>
            <a:lstStyle/>
            <a:p>
              <a:endParaRPr lang="es-ES"/>
            </a:p>
          </p:txBody>
        </p:sp>
        <p:sp>
          <p:nvSpPr>
            <p:cNvPr id="125021" name="Line 112"/>
            <p:cNvSpPr>
              <a:spLocks noChangeShapeType="1"/>
            </p:cNvSpPr>
            <p:nvPr/>
          </p:nvSpPr>
          <p:spPr bwMode="auto">
            <a:xfrm>
              <a:off x="1824" y="2928"/>
              <a:ext cx="624" cy="0"/>
            </a:xfrm>
            <a:prstGeom prst="line">
              <a:avLst/>
            </a:prstGeom>
            <a:noFill/>
            <a:ln w="19050">
              <a:solidFill>
                <a:schemeClr val="accent2"/>
              </a:solidFill>
              <a:round/>
              <a:headEnd/>
              <a:tailEnd/>
            </a:ln>
          </p:spPr>
          <p:txBody>
            <a:bodyPr/>
            <a:lstStyle/>
            <a:p>
              <a:endParaRPr lang="es-ES"/>
            </a:p>
          </p:txBody>
        </p:sp>
        <p:sp>
          <p:nvSpPr>
            <p:cNvPr id="125022" name="Line 113"/>
            <p:cNvSpPr>
              <a:spLocks noChangeShapeType="1"/>
            </p:cNvSpPr>
            <p:nvPr/>
          </p:nvSpPr>
          <p:spPr bwMode="auto">
            <a:xfrm flipV="1">
              <a:off x="2496" y="2880"/>
              <a:ext cx="0" cy="480"/>
            </a:xfrm>
            <a:prstGeom prst="line">
              <a:avLst/>
            </a:prstGeom>
            <a:noFill/>
            <a:ln w="19050">
              <a:solidFill>
                <a:schemeClr val="accent2"/>
              </a:solidFill>
              <a:round/>
              <a:headEnd/>
              <a:tailEnd/>
            </a:ln>
          </p:spPr>
          <p:txBody>
            <a:bodyPr/>
            <a:lstStyle/>
            <a:p>
              <a:endParaRPr lang="es-ES"/>
            </a:p>
          </p:txBody>
        </p:sp>
        <p:sp>
          <p:nvSpPr>
            <p:cNvPr id="125023" name="Line 114"/>
            <p:cNvSpPr>
              <a:spLocks noChangeShapeType="1"/>
            </p:cNvSpPr>
            <p:nvPr/>
          </p:nvSpPr>
          <p:spPr bwMode="auto">
            <a:xfrm>
              <a:off x="1872" y="2880"/>
              <a:ext cx="624" cy="0"/>
            </a:xfrm>
            <a:prstGeom prst="line">
              <a:avLst/>
            </a:prstGeom>
            <a:noFill/>
            <a:ln w="19050">
              <a:solidFill>
                <a:schemeClr val="accent2"/>
              </a:solidFill>
              <a:round/>
              <a:headEnd/>
              <a:tailEnd/>
            </a:ln>
          </p:spPr>
          <p:txBody>
            <a:bodyPr/>
            <a:lstStyle/>
            <a:p>
              <a:endParaRPr lang="es-ES"/>
            </a:p>
          </p:txBody>
        </p:sp>
      </p:grpSp>
      <p:pic>
        <p:nvPicPr>
          <p:cNvPr id="124942" name="Picture 22"/>
          <p:cNvPicPr>
            <a:picLocks noChangeArrowheads="1"/>
          </p:cNvPicPr>
          <p:nvPr/>
        </p:nvPicPr>
        <p:blipFill>
          <a:blip r:embed="rId3" cstate="print"/>
          <a:srcRect/>
          <a:stretch>
            <a:fillRect/>
          </a:stretch>
        </p:blipFill>
        <p:spPr bwMode="auto">
          <a:xfrm>
            <a:off x="2166938" y="1412875"/>
            <a:ext cx="2743200" cy="960438"/>
          </a:xfrm>
          <a:prstGeom prst="rect">
            <a:avLst/>
          </a:prstGeom>
          <a:noFill/>
          <a:ln w="12700">
            <a:noFill/>
            <a:miter lim="800000"/>
            <a:headEnd/>
            <a:tailEnd/>
          </a:ln>
        </p:spPr>
      </p:pic>
      <p:pic>
        <p:nvPicPr>
          <p:cNvPr id="124943" name="Picture 54"/>
          <p:cNvPicPr>
            <a:picLocks noChangeArrowheads="1"/>
          </p:cNvPicPr>
          <p:nvPr/>
        </p:nvPicPr>
        <p:blipFill>
          <a:blip r:embed="rId3" cstate="print"/>
          <a:srcRect/>
          <a:stretch>
            <a:fillRect/>
          </a:stretch>
        </p:blipFill>
        <p:spPr bwMode="auto">
          <a:xfrm>
            <a:off x="1500188" y="4994275"/>
            <a:ext cx="2743200" cy="960438"/>
          </a:xfrm>
          <a:prstGeom prst="rect">
            <a:avLst/>
          </a:prstGeom>
          <a:noFill/>
          <a:ln w="12700">
            <a:noFill/>
            <a:miter lim="800000"/>
            <a:headEnd/>
            <a:tailEnd/>
          </a:ln>
        </p:spPr>
      </p:pic>
      <p:sp>
        <p:nvSpPr>
          <p:cNvPr id="124944" name="Text Box 120"/>
          <p:cNvSpPr txBox="1">
            <a:spLocks noChangeArrowheads="1"/>
          </p:cNvSpPr>
          <p:nvPr/>
        </p:nvSpPr>
        <p:spPr bwMode="auto">
          <a:xfrm>
            <a:off x="2185988" y="2309813"/>
            <a:ext cx="254000" cy="244475"/>
          </a:xfrm>
          <a:prstGeom prst="rect">
            <a:avLst/>
          </a:prstGeom>
          <a:noFill/>
          <a:ln w="9525">
            <a:noFill/>
            <a:miter lim="800000"/>
            <a:headEnd/>
            <a:tailEnd/>
          </a:ln>
        </p:spPr>
        <p:txBody>
          <a:bodyPr wrap="none">
            <a:spAutoFit/>
          </a:bodyPr>
          <a:lstStyle/>
          <a:p>
            <a:r>
              <a:rPr lang="es-ES" sz="1000" b="1"/>
              <a:t>1</a:t>
            </a:r>
          </a:p>
        </p:txBody>
      </p:sp>
      <p:sp>
        <p:nvSpPr>
          <p:cNvPr id="124945" name="Text Box 121"/>
          <p:cNvSpPr txBox="1">
            <a:spLocks noChangeArrowheads="1"/>
          </p:cNvSpPr>
          <p:nvPr/>
        </p:nvSpPr>
        <p:spPr bwMode="auto">
          <a:xfrm>
            <a:off x="2795588" y="2325688"/>
            <a:ext cx="254000" cy="244475"/>
          </a:xfrm>
          <a:prstGeom prst="rect">
            <a:avLst/>
          </a:prstGeom>
          <a:noFill/>
          <a:ln w="9525">
            <a:noFill/>
            <a:miter lim="800000"/>
            <a:headEnd/>
            <a:tailEnd/>
          </a:ln>
        </p:spPr>
        <p:txBody>
          <a:bodyPr wrap="none">
            <a:spAutoFit/>
          </a:bodyPr>
          <a:lstStyle/>
          <a:p>
            <a:r>
              <a:rPr lang="es-ES" sz="1000" b="1"/>
              <a:t>7</a:t>
            </a:r>
          </a:p>
        </p:txBody>
      </p:sp>
      <p:sp>
        <p:nvSpPr>
          <p:cNvPr id="124946" name="Text Box 122"/>
          <p:cNvSpPr txBox="1">
            <a:spLocks noChangeArrowheads="1"/>
          </p:cNvSpPr>
          <p:nvPr/>
        </p:nvSpPr>
        <p:spPr bwMode="auto">
          <a:xfrm>
            <a:off x="3405188" y="2325688"/>
            <a:ext cx="323850" cy="244475"/>
          </a:xfrm>
          <a:prstGeom prst="rect">
            <a:avLst/>
          </a:prstGeom>
          <a:noFill/>
          <a:ln w="9525">
            <a:noFill/>
            <a:miter lim="800000"/>
            <a:headEnd/>
            <a:tailEnd/>
          </a:ln>
        </p:spPr>
        <p:txBody>
          <a:bodyPr wrap="none">
            <a:spAutoFit/>
          </a:bodyPr>
          <a:lstStyle/>
          <a:p>
            <a:r>
              <a:rPr lang="es-ES" sz="1000" b="1"/>
              <a:t>10</a:t>
            </a:r>
          </a:p>
        </p:txBody>
      </p:sp>
      <p:sp>
        <p:nvSpPr>
          <p:cNvPr id="124947" name="Text Box 123"/>
          <p:cNvSpPr txBox="1">
            <a:spLocks noChangeArrowheads="1"/>
          </p:cNvSpPr>
          <p:nvPr/>
        </p:nvSpPr>
        <p:spPr bwMode="auto">
          <a:xfrm>
            <a:off x="4008438" y="2325688"/>
            <a:ext cx="323850" cy="244475"/>
          </a:xfrm>
          <a:prstGeom prst="rect">
            <a:avLst/>
          </a:prstGeom>
          <a:noFill/>
          <a:ln w="9525">
            <a:noFill/>
            <a:miter lim="800000"/>
            <a:headEnd/>
            <a:tailEnd/>
          </a:ln>
        </p:spPr>
        <p:txBody>
          <a:bodyPr wrap="none">
            <a:spAutoFit/>
          </a:bodyPr>
          <a:lstStyle/>
          <a:p>
            <a:r>
              <a:rPr lang="es-ES" sz="1000" b="1"/>
              <a:t>16</a:t>
            </a:r>
          </a:p>
        </p:txBody>
      </p:sp>
      <p:sp>
        <p:nvSpPr>
          <p:cNvPr id="124948" name="Text Box 124"/>
          <p:cNvSpPr txBox="1">
            <a:spLocks noChangeArrowheads="1"/>
          </p:cNvSpPr>
          <p:nvPr/>
        </p:nvSpPr>
        <p:spPr bwMode="auto">
          <a:xfrm>
            <a:off x="2236788" y="4814888"/>
            <a:ext cx="254000" cy="244475"/>
          </a:xfrm>
          <a:prstGeom prst="rect">
            <a:avLst/>
          </a:prstGeom>
          <a:noFill/>
          <a:ln w="9525">
            <a:noFill/>
            <a:miter lim="800000"/>
            <a:headEnd/>
            <a:tailEnd/>
          </a:ln>
        </p:spPr>
        <p:txBody>
          <a:bodyPr wrap="none">
            <a:spAutoFit/>
          </a:bodyPr>
          <a:lstStyle/>
          <a:p>
            <a:r>
              <a:rPr lang="es-ES" sz="1000" b="1"/>
              <a:t>1</a:t>
            </a:r>
          </a:p>
        </p:txBody>
      </p:sp>
      <p:sp>
        <p:nvSpPr>
          <p:cNvPr id="124949" name="Text Box 125"/>
          <p:cNvSpPr txBox="1">
            <a:spLocks noChangeArrowheads="1"/>
          </p:cNvSpPr>
          <p:nvPr/>
        </p:nvSpPr>
        <p:spPr bwMode="auto">
          <a:xfrm>
            <a:off x="2801938" y="4791075"/>
            <a:ext cx="254000" cy="244475"/>
          </a:xfrm>
          <a:prstGeom prst="rect">
            <a:avLst/>
          </a:prstGeom>
          <a:noFill/>
          <a:ln w="9525">
            <a:noFill/>
            <a:miter lim="800000"/>
            <a:headEnd/>
            <a:tailEnd/>
          </a:ln>
        </p:spPr>
        <p:txBody>
          <a:bodyPr wrap="none">
            <a:spAutoFit/>
          </a:bodyPr>
          <a:lstStyle/>
          <a:p>
            <a:r>
              <a:rPr lang="es-ES" sz="1000" b="1"/>
              <a:t>7</a:t>
            </a:r>
          </a:p>
        </p:txBody>
      </p:sp>
      <p:sp>
        <p:nvSpPr>
          <p:cNvPr id="124950" name="Text Box 126"/>
          <p:cNvSpPr txBox="1">
            <a:spLocks noChangeArrowheads="1"/>
          </p:cNvSpPr>
          <p:nvPr/>
        </p:nvSpPr>
        <p:spPr bwMode="auto">
          <a:xfrm>
            <a:off x="3395663" y="4783138"/>
            <a:ext cx="323850" cy="244475"/>
          </a:xfrm>
          <a:prstGeom prst="rect">
            <a:avLst/>
          </a:prstGeom>
          <a:noFill/>
          <a:ln w="9525">
            <a:noFill/>
            <a:miter lim="800000"/>
            <a:headEnd/>
            <a:tailEnd/>
          </a:ln>
        </p:spPr>
        <p:txBody>
          <a:bodyPr wrap="none">
            <a:spAutoFit/>
          </a:bodyPr>
          <a:lstStyle/>
          <a:p>
            <a:r>
              <a:rPr lang="es-ES" sz="1000" b="1"/>
              <a:t>10</a:t>
            </a:r>
          </a:p>
        </p:txBody>
      </p:sp>
      <p:sp>
        <p:nvSpPr>
          <p:cNvPr id="124951" name="Text Box 127"/>
          <p:cNvSpPr txBox="1">
            <a:spLocks noChangeArrowheads="1"/>
          </p:cNvSpPr>
          <p:nvPr/>
        </p:nvSpPr>
        <p:spPr bwMode="auto">
          <a:xfrm>
            <a:off x="4017963" y="4805363"/>
            <a:ext cx="323850" cy="244475"/>
          </a:xfrm>
          <a:prstGeom prst="rect">
            <a:avLst/>
          </a:prstGeom>
          <a:noFill/>
          <a:ln w="9525">
            <a:noFill/>
            <a:miter lim="800000"/>
            <a:headEnd/>
            <a:tailEnd/>
          </a:ln>
        </p:spPr>
        <p:txBody>
          <a:bodyPr wrap="none">
            <a:spAutoFit/>
          </a:bodyPr>
          <a:lstStyle/>
          <a:p>
            <a:r>
              <a:rPr lang="es-ES" sz="1000" b="1"/>
              <a:t>16</a:t>
            </a:r>
          </a:p>
        </p:txBody>
      </p:sp>
      <p:sp>
        <p:nvSpPr>
          <p:cNvPr id="124952" name="Text Box 130"/>
          <p:cNvSpPr txBox="1">
            <a:spLocks noChangeArrowheads="1"/>
          </p:cNvSpPr>
          <p:nvPr/>
        </p:nvSpPr>
        <p:spPr bwMode="auto">
          <a:xfrm>
            <a:off x="2947988" y="2325688"/>
            <a:ext cx="254000" cy="244475"/>
          </a:xfrm>
          <a:prstGeom prst="rect">
            <a:avLst/>
          </a:prstGeom>
          <a:noFill/>
          <a:ln w="9525">
            <a:noFill/>
            <a:miter lim="800000"/>
            <a:headEnd/>
            <a:tailEnd/>
          </a:ln>
        </p:spPr>
        <p:txBody>
          <a:bodyPr wrap="none">
            <a:spAutoFit/>
          </a:bodyPr>
          <a:lstStyle/>
          <a:p>
            <a:r>
              <a:rPr lang="es-ES" sz="1000" b="1"/>
              <a:t>8</a:t>
            </a:r>
          </a:p>
        </p:txBody>
      </p:sp>
      <p:sp>
        <p:nvSpPr>
          <p:cNvPr id="124953" name="Text Box 131"/>
          <p:cNvSpPr txBox="1">
            <a:spLocks noChangeArrowheads="1"/>
          </p:cNvSpPr>
          <p:nvPr/>
        </p:nvSpPr>
        <p:spPr bwMode="auto">
          <a:xfrm>
            <a:off x="3252788" y="2325688"/>
            <a:ext cx="254000" cy="244475"/>
          </a:xfrm>
          <a:prstGeom prst="rect">
            <a:avLst/>
          </a:prstGeom>
          <a:noFill/>
          <a:ln w="9525">
            <a:noFill/>
            <a:miter lim="800000"/>
            <a:headEnd/>
            <a:tailEnd/>
          </a:ln>
        </p:spPr>
        <p:txBody>
          <a:bodyPr wrap="none">
            <a:spAutoFit/>
          </a:bodyPr>
          <a:lstStyle/>
          <a:p>
            <a:r>
              <a:rPr lang="es-ES" sz="1000" b="1"/>
              <a:t>9</a:t>
            </a:r>
          </a:p>
        </p:txBody>
      </p:sp>
      <p:sp>
        <p:nvSpPr>
          <p:cNvPr id="124954" name="Text Box 132"/>
          <p:cNvSpPr txBox="1">
            <a:spLocks noChangeArrowheads="1"/>
          </p:cNvSpPr>
          <p:nvPr/>
        </p:nvSpPr>
        <p:spPr bwMode="auto">
          <a:xfrm>
            <a:off x="2982913" y="4786313"/>
            <a:ext cx="254000" cy="244475"/>
          </a:xfrm>
          <a:prstGeom prst="rect">
            <a:avLst/>
          </a:prstGeom>
          <a:noFill/>
          <a:ln w="9525">
            <a:noFill/>
            <a:miter lim="800000"/>
            <a:headEnd/>
            <a:tailEnd/>
          </a:ln>
        </p:spPr>
        <p:txBody>
          <a:bodyPr wrap="none">
            <a:spAutoFit/>
          </a:bodyPr>
          <a:lstStyle/>
          <a:p>
            <a:r>
              <a:rPr lang="es-ES" sz="1000" b="1"/>
              <a:t>8</a:t>
            </a:r>
          </a:p>
        </p:txBody>
      </p:sp>
      <p:sp>
        <p:nvSpPr>
          <p:cNvPr id="124955" name="Text Box 133"/>
          <p:cNvSpPr txBox="1">
            <a:spLocks noChangeArrowheads="1"/>
          </p:cNvSpPr>
          <p:nvPr/>
        </p:nvSpPr>
        <p:spPr bwMode="auto">
          <a:xfrm>
            <a:off x="3243263" y="4786313"/>
            <a:ext cx="254000" cy="244475"/>
          </a:xfrm>
          <a:prstGeom prst="rect">
            <a:avLst/>
          </a:prstGeom>
          <a:noFill/>
          <a:ln w="9525">
            <a:noFill/>
            <a:miter lim="800000"/>
            <a:headEnd/>
            <a:tailEnd/>
          </a:ln>
        </p:spPr>
        <p:txBody>
          <a:bodyPr wrap="none">
            <a:spAutoFit/>
          </a:bodyPr>
          <a:lstStyle/>
          <a:p>
            <a:r>
              <a:rPr lang="es-ES" sz="1000" b="1"/>
              <a:t>9</a:t>
            </a:r>
          </a:p>
        </p:txBody>
      </p:sp>
      <p:sp>
        <p:nvSpPr>
          <p:cNvPr id="124956" name="Text Box 135"/>
          <p:cNvSpPr txBox="1">
            <a:spLocks noChangeArrowheads="1"/>
          </p:cNvSpPr>
          <p:nvPr/>
        </p:nvSpPr>
        <p:spPr bwMode="auto">
          <a:xfrm>
            <a:off x="3100388" y="1714500"/>
            <a:ext cx="354012" cy="396875"/>
          </a:xfrm>
          <a:prstGeom prst="rect">
            <a:avLst/>
          </a:prstGeom>
          <a:solidFill>
            <a:schemeClr val="bg1"/>
          </a:solidFill>
          <a:ln w="9525">
            <a:noFill/>
            <a:miter lim="800000"/>
            <a:headEnd/>
            <a:tailEnd/>
          </a:ln>
        </p:spPr>
        <p:txBody>
          <a:bodyPr wrap="none">
            <a:spAutoFit/>
          </a:bodyPr>
          <a:lstStyle/>
          <a:p>
            <a:r>
              <a:rPr lang="es-ES" sz="2000"/>
              <a:t>A</a:t>
            </a:r>
          </a:p>
        </p:txBody>
      </p:sp>
      <p:sp>
        <p:nvSpPr>
          <p:cNvPr id="124957" name="Text Box 136"/>
          <p:cNvSpPr txBox="1">
            <a:spLocks noChangeArrowheads="1"/>
          </p:cNvSpPr>
          <p:nvPr/>
        </p:nvSpPr>
        <p:spPr bwMode="auto">
          <a:xfrm>
            <a:off x="2517775" y="5372100"/>
            <a:ext cx="354013" cy="396875"/>
          </a:xfrm>
          <a:prstGeom prst="rect">
            <a:avLst/>
          </a:prstGeom>
          <a:solidFill>
            <a:schemeClr val="bg1"/>
          </a:solidFill>
          <a:ln w="9525">
            <a:noFill/>
            <a:miter lim="800000"/>
            <a:headEnd/>
            <a:tailEnd/>
          </a:ln>
        </p:spPr>
        <p:txBody>
          <a:bodyPr wrap="none">
            <a:spAutoFit/>
          </a:bodyPr>
          <a:lstStyle/>
          <a:p>
            <a:r>
              <a:rPr lang="es-ES" sz="2000"/>
              <a:t>B</a:t>
            </a:r>
          </a:p>
        </p:txBody>
      </p:sp>
      <p:grpSp>
        <p:nvGrpSpPr>
          <p:cNvPr id="6" name="Group 199"/>
          <p:cNvGrpSpPr>
            <a:grpSpLocks/>
          </p:cNvGrpSpPr>
          <p:nvPr/>
        </p:nvGrpSpPr>
        <p:grpSpPr bwMode="auto">
          <a:xfrm>
            <a:off x="1423988" y="4841875"/>
            <a:ext cx="7421562" cy="1371600"/>
            <a:chOff x="897" y="3050"/>
            <a:chExt cx="4675" cy="864"/>
          </a:xfrm>
        </p:grpSpPr>
        <p:sp>
          <p:nvSpPr>
            <p:cNvPr id="125004" name="Line 144"/>
            <p:cNvSpPr>
              <a:spLocks noChangeShapeType="1"/>
            </p:cNvSpPr>
            <p:nvPr/>
          </p:nvSpPr>
          <p:spPr bwMode="auto">
            <a:xfrm>
              <a:off x="897" y="3050"/>
              <a:ext cx="0" cy="864"/>
            </a:xfrm>
            <a:prstGeom prst="line">
              <a:avLst/>
            </a:prstGeom>
            <a:noFill/>
            <a:ln w="19050">
              <a:solidFill>
                <a:schemeClr val="tx1"/>
              </a:solidFill>
              <a:round/>
              <a:headEnd/>
              <a:tailEnd/>
            </a:ln>
          </p:spPr>
          <p:txBody>
            <a:bodyPr/>
            <a:lstStyle/>
            <a:p>
              <a:endParaRPr lang="es-ES"/>
            </a:p>
          </p:txBody>
        </p:sp>
        <p:sp>
          <p:nvSpPr>
            <p:cNvPr id="125005" name="Line 145"/>
            <p:cNvSpPr>
              <a:spLocks noChangeShapeType="1"/>
            </p:cNvSpPr>
            <p:nvPr/>
          </p:nvSpPr>
          <p:spPr bwMode="auto">
            <a:xfrm>
              <a:off x="3201" y="3050"/>
              <a:ext cx="0" cy="864"/>
            </a:xfrm>
            <a:prstGeom prst="line">
              <a:avLst/>
            </a:prstGeom>
            <a:noFill/>
            <a:ln w="19050">
              <a:solidFill>
                <a:schemeClr val="tx1"/>
              </a:solidFill>
              <a:round/>
              <a:headEnd/>
              <a:tailEnd/>
            </a:ln>
          </p:spPr>
          <p:txBody>
            <a:bodyPr/>
            <a:lstStyle/>
            <a:p>
              <a:endParaRPr lang="es-ES"/>
            </a:p>
          </p:txBody>
        </p:sp>
        <p:sp>
          <p:nvSpPr>
            <p:cNvPr id="125006" name="Line 146"/>
            <p:cNvSpPr>
              <a:spLocks noChangeShapeType="1"/>
            </p:cNvSpPr>
            <p:nvPr/>
          </p:nvSpPr>
          <p:spPr bwMode="auto">
            <a:xfrm>
              <a:off x="897" y="3914"/>
              <a:ext cx="2304" cy="0"/>
            </a:xfrm>
            <a:prstGeom prst="line">
              <a:avLst/>
            </a:prstGeom>
            <a:noFill/>
            <a:ln w="19050">
              <a:solidFill>
                <a:schemeClr val="tx1"/>
              </a:solidFill>
              <a:round/>
              <a:headEnd/>
              <a:tailEnd/>
            </a:ln>
          </p:spPr>
          <p:txBody>
            <a:bodyPr/>
            <a:lstStyle/>
            <a:p>
              <a:endParaRPr lang="es-ES"/>
            </a:p>
          </p:txBody>
        </p:sp>
        <p:sp>
          <p:nvSpPr>
            <p:cNvPr id="125007" name="Line 147"/>
            <p:cNvSpPr>
              <a:spLocks noChangeShapeType="1"/>
            </p:cNvSpPr>
            <p:nvPr/>
          </p:nvSpPr>
          <p:spPr bwMode="auto">
            <a:xfrm flipH="1">
              <a:off x="3584" y="3434"/>
              <a:ext cx="288" cy="0"/>
            </a:xfrm>
            <a:prstGeom prst="line">
              <a:avLst/>
            </a:prstGeom>
            <a:noFill/>
            <a:ln w="19050">
              <a:solidFill>
                <a:schemeClr val="tx1"/>
              </a:solidFill>
              <a:round/>
              <a:headEnd/>
              <a:tailEnd type="triangle" w="med" len="med"/>
            </a:ln>
          </p:spPr>
          <p:txBody>
            <a:bodyPr/>
            <a:lstStyle/>
            <a:p>
              <a:endParaRPr lang="es-ES"/>
            </a:p>
          </p:txBody>
        </p:sp>
        <p:sp>
          <p:nvSpPr>
            <p:cNvPr id="125008" name="Text Box 148"/>
            <p:cNvSpPr txBox="1">
              <a:spLocks noChangeArrowheads="1"/>
            </p:cNvSpPr>
            <p:nvPr/>
          </p:nvSpPr>
          <p:spPr bwMode="auto">
            <a:xfrm>
              <a:off x="3872" y="3297"/>
              <a:ext cx="1700" cy="250"/>
            </a:xfrm>
            <a:prstGeom prst="rect">
              <a:avLst/>
            </a:prstGeom>
            <a:noFill/>
            <a:ln w="19050">
              <a:noFill/>
              <a:miter lim="800000"/>
              <a:headEnd/>
              <a:tailEnd/>
            </a:ln>
          </p:spPr>
          <p:txBody>
            <a:bodyPr wrap="none">
              <a:spAutoFit/>
            </a:bodyPr>
            <a:lstStyle/>
            <a:p>
              <a:r>
                <a:rPr lang="es-ES" sz="2000"/>
                <a:t>Conexión inter-VLANs</a:t>
              </a:r>
            </a:p>
          </p:txBody>
        </p:sp>
        <p:pic>
          <p:nvPicPr>
            <p:cNvPr id="125009" name="Picture 150"/>
            <p:cNvPicPr>
              <a:picLocks noChangeArrowheads="1"/>
            </p:cNvPicPr>
            <p:nvPr/>
          </p:nvPicPr>
          <p:blipFill>
            <a:blip r:embed="rId4" cstate="print"/>
            <a:srcRect/>
            <a:stretch>
              <a:fillRect/>
            </a:stretch>
          </p:blipFill>
          <p:spPr bwMode="auto">
            <a:xfrm>
              <a:off x="2961" y="3242"/>
              <a:ext cx="576" cy="472"/>
            </a:xfrm>
            <a:prstGeom prst="rect">
              <a:avLst/>
            </a:prstGeom>
            <a:noFill/>
            <a:ln w="12700">
              <a:noFill/>
              <a:miter lim="800000"/>
              <a:headEnd/>
              <a:tailEnd/>
            </a:ln>
          </p:spPr>
        </p:pic>
      </p:grpSp>
      <p:sp>
        <p:nvSpPr>
          <p:cNvPr id="665757" name="Line 157"/>
          <p:cNvSpPr>
            <a:spLocks noChangeShapeType="1"/>
          </p:cNvSpPr>
          <p:nvPr/>
        </p:nvSpPr>
        <p:spPr bwMode="auto">
          <a:xfrm>
            <a:off x="6948488" y="2565400"/>
            <a:ext cx="0" cy="1223963"/>
          </a:xfrm>
          <a:prstGeom prst="line">
            <a:avLst/>
          </a:prstGeom>
          <a:noFill/>
          <a:ln w="19050">
            <a:solidFill>
              <a:srgbClr val="FF0000"/>
            </a:solidFill>
            <a:round/>
            <a:headEnd/>
            <a:tailEnd/>
          </a:ln>
        </p:spPr>
        <p:txBody>
          <a:bodyPr/>
          <a:lstStyle/>
          <a:p>
            <a:endParaRPr lang="es-ES"/>
          </a:p>
        </p:txBody>
      </p:sp>
      <p:grpSp>
        <p:nvGrpSpPr>
          <p:cNvPr id="124960" name="Group 189"/>
          <p:cNvGrpSpPr>
            <a:grpSpLocks/>
          </p:cNvGrpSpPr>
          <p:nvPr/>
        </p:nvGrpSpPr>
        <p:grpSpPr bwMode="auto">
          <a:xfrm>
            <a:off x="6300788" y="3500438"/>
            <a:ext cx="431800" cy="360362"/>
            <a:chOff x="3969" y="2205"/>
            <a:chExt cx="272" cy="227"/>
          </a:xfrm>
        </p:grpSpPr>
        <p:sp>
          <p:nvSpPr>
            <p:cNvPr id="124998" name="Line 160"/>
            <p:cNvSpPr>
              <a:spLocks noChangeShapeType="1"/>
            </p:cNvSpPr>
            <p:nvPr/>
          </p:nvSpPr>
          <p:spPr bwMode="auto">
            <a:xfrm flipH="1">
              <a:off x="3969" y="2432"/>
              <a:ext cx="136" cy="0"/>
            </a:xfrm>
            <a:prstGeom prst="line">
              <a:avLst/>
            </a:prstGeom>
            <a:noFill/>
            <a:ln w="12700">
              <a:solidFill>
                <a:schemeClr val="tx1"/>
              </a:solidFill>
              <a:round/>
              <a:headEnd/>
              <a:tailEnd/>
            </a:ln>
          </p:spPr>
          <p:txBody>
            <a:bodyPr/>
            <a:lstStyle/>
            <a:p>
              <a:endParaRPr lang="es-ES"/>
            </a:p>
          </p:txBody>
        </p:sp>
        <p:sp>
          <p:nvSpPr>
            <p:cNvPr id="124999" name="Line 161"/>
            <p:cNvSpPr>
              <a:spLocks noChangeShapeType="1"/>
            </p:cNvSpPr>
            <p:nvPr/>
          </p:nvSpPr>
          <p:spPr bwMode="auto">
            <a:xfrm flipH="1">
              <a:off x="3969" y="2387"/>
              <a:ext cx="136" cy="0"/>
            </a:xfrm>
            <a:prstGeom prst="line">
              <a:avLst/>
            </a:prstGeom>
            <a:noFill/>
            <a:ln w="12700">
              <a:solidFill>
                <a:schemeClr val="tx1"/>
              </a:solidFill>
              <a:round/>
              <a:headEnd/>
              <a:tailEnd/>
            </a:ln>
          </p:spPr>
          <p:txBody>
            <a:bodyPr/>
            <a:lstStyle/>
            <a:p>
              <a:endParaRPr lang="es-ES"/>
            </a:p>
          </p:txBody>
        </p:sp>
        <p:sp>
          <p:nvSpPr>
            <p:cNvPr id="125000" name="Line 162"/>
            <p:cNvSpPr>
              <a:spLocks noChangeShapeType="1"/>
            </p:cNvSpPr>
            <p:nvPr/>
          </p:nvSpPr>
          <p:spPr bwMode="auto">
            <a:xfrm flipH="1">
              <a:off x="3969" y="2341"/>
              <a:ext cx="136" cy="0"/>
            </a:xfrm>
            <a:prstGeom prst="line">
              <a:avLst/>
            </a:prstGeom>
            <a:noFill/>
            <a:ln w="12700">
              <a:solidFill>
                <a:schemeClr val="tx1"/>
              </a:solidFill>
              <a:round/>
              <a:headEnd/>
              <a:tailEnd/>
            </a:ln>
          </p:spPr>
          <p:txBody>
            <a:bodyPr/>
            <a:lstStyle/>
            <a:p>
              <a:endParaRPr lang="es-ES"/>
            </a:p>
          </p:txBody>
        </p:sp>
        <p:sp>
          <p:nvSpPr>
            <p:cNvPr id="125001" name="Line 163"/>
            <p:cNvSpPr>
              <a:spLocks noChangeShapeType="1"/>
            </p:cNvSpPr>
            <p:nvPr/>
          </p:nvSpPr>
          <p:spPr bwMode="auto">
            <a:xfrm flipH="1">
              <a:off x="4014" y="2296"/>
              <a:ext cx="136" cy="0"/>
            </a:xfrm>
            <a:prstGeom prst="line">
              <a:avLst/>
            </a:prstGeom>
            <a:noFill/>
            <a:ln w="12700">
              <a:solidFill>
                <a:schemeClr val="tx1"/>
              </a:solidFill>
              <a:round/>
              <a:headEnd/>
              <a:tailEnd/>
            </a:ln>
          </p:spPr>
          <p:txBody>
            <a:bodyPr/>
            <a:lstStyle/>
            <a:p>
              <a:endParaRPr lang="es-ES"/>
            </a:p>
          </p:txBody>
        </p:sp>
        <p:sp>
          <p:nvSpPr>
            <p:cNvPr id="125002" name="Line 164"/>
            <p:cNvSpPr>
              <a:spLocks noChangeShapeType="1"/>
            </p:cNvSpPr>
            <p:nvPr/>
          </p:nvSpPr>
          <p:spPr bwMode="auto">
            <a:xfrm flipH="1">
              <a:off x="4059" y="2251"/>
              <a:ext cx="136" cy="0"/>
            </a:xfrm>
            <a:prstGeom prst="line">
              <a:avLst/>
            </a:prstGeom>
            <a:noFill/>
            <a:ln w="12700">
              <a:solidFill>
                <a:schemeClr val="tx1"/>
              </a:solidFill>
              <a:round/>
              <a:headEnd/>
              <a:tailEnd/>
            </a:ln>
          </p:spPr>
          <p:txBody>
            <a:bodyPr/>
            <a:lstStyle/>
            <a:p>
              <a:endParaRPr lang="es-ES"/>
            </a:p>
          </p:txBody>
        </p:sp>
        <p:sp>
          <p:nvSpPr>
            <p:cNvPr id="125003" name="Line 165"/>
            <p:cNvSpPr>
              <a:spLocks noChangeShapeType="1"/>
            </p:cNvSpPr>
            <p:nvPr/>
          </p:nvSpPr>
          <p:spPr bwMode="auto">
            <a:xfrm flipH="1">
              <a:off x="4105" y="2205"/>
              <a:ext cx="136" cy="0"/>
            </a:xfrm>
            <a:prstGeom prst="line">
              <a:avLst/>
            </a:prstGeom>
            <a:noFill/>
            <a:ln w="12700">
              <a:solidFill>
                <a:schemeClr val="tx1"/>
              </a:solidFill>
              <a:round/>
              <a:headEnd/>
              <a:tailEnd/>
            </a:ln>
          </p:spPr>
          <p:txBody>
            <a:bodyPr/>
            <a:lstStyle/>
            <a:p>
              <a:endParaRPr lang="es-ES"/>
            </a:p>
          </p:txBody>
        </p:sp>
      </p:grpSp>
      <p:grpSp>
        <p:nvGrpSpPr>
          <p:cNvPr id="124961" name="Group 192"/>
          <p:cNvGrpSpPr>
            <a:grpSpLocks/>
          </p:cNvGrpSpPr>
          <p:nvPr/>
        </p:nvGrpSpPr>
        <p:grpSpPr bwMode="auto">
          <a:xfrm>
            <a:off x="6372225" y="2205038"/>
            <a:ext cx="503238" cy="431800"/>
            <a:chOff x="4014" y="1389"/>
            <a:chExt cx="317" cy="272"/>
          </a:xfrm>
        </p:grpSpPr>
        <p:sp>
          <p:nvSpPr>
            <p:cNvPr id="124991" name="Line 167"/>
            <p:cNvSpPr>
              <a:spLocks noChangeShapeType="1"/>
            </p:cNvSpPr>
            <p:nvPr/>
          </p:nvSpPr>
          <p:spPr bwMode="auto">
            <a:xfrm flipH="1">
              <a:off x="4014" y="1661"/>
              <a:ext cx="136" cy="0"/>
            </a:xfrm>
            <a:prstGeom prst="line">
              <a:avLst/>
            </a:prstGeom>
            <a:noFill/>
            <a:ln w="12700">
              <a:solidFill>
                <a:schemeClr val="tx1"/>
              </a:solidFill>
              <a:round/>
              <a:headEnd/>
              <a:tailEnd/>
            </a:ln>
          </p:spPr>
          <p:txBody>
            <a:bodyPr/>
            <a:lstStyle/>
            <a:p>
              <a:endParaRPr lang="es-ES"/>
            </a:p>
          </p:txBody>
        </p:sp>
        <p:sp>
          <p:nvSpPr>
            <p:cNvPr id="124992" name="Line 168"/>
            <p:cNvSpPr>
              <a:spLocks noChangeShapeType="1"/>
            </p:cNvSpPr>
            <p:nvPr/>
          </p:nvSpPr>
          <p:spPr bwMode="auto">
            <a:xfrm flipH="1">
              <a:off x="4014" y="1616"/>
              <a:ext cx="136" cy="0"/>
            </a:xfrm>
            <a:prstGeom prst="line">
              <a:avLst/>
            </a:prstGeom>
            <a:noFill/>
            <a:ln w="12700">
              <a:solidFill>
                <a:schemeClr val="tx1"/>
              </a:solidFill>
              <a:round/>
              <a:headEnd/>
              <a:tailEnd/>
            </a:ln>
          </p:spPr>
          <p:txBody>
            <a:bodyPr/>
            <a:lstStyle/>
            <a:p>
              <a:endParaRPr lang="es-ES"/>
            </a:p>
          </p:txBody>
        </p:sp>
        <p:sp>
          <p:nvSpPr>
            <p:cNvPr id="124993" name="Line 169"/>
            <p:cNvSpPr>
              <a:spLocks noChangeShapeType="1"/>
            </p:cNvSpPr>
            <p:nvPr/>
          </p:nvSpPr>
          <p:spPr bwMode="auto">
            <a:xfrm flipH="1">
              <a:off x="4014" y="1570"/>
              <a:ext cx="136" cy="0"/>
            </a:xfrm>
            <a:prstGeom prst="line">
              <a:avLst/>
            </a:prstGeom>
            <a:noFill/>
            <a:ln w="12700">
              <a:solidFill>
                <a:schemeClr val="tx1"/>
              </a:solidFill>
              <a:round/>
              <a:headEnd/>
              <a:tailEnd/>
            </a:ln>
          </p:spPr>
          <p:txBody>
            <a:bodyPr/>
            <a:lstStyle/>
            <a:p>
              <a:endParaRPr lang="es-ES"/>
            </a:p>
          </p:txBody>
        </p:sp>
        <p:sp>
          <p:nvSpPr>
            <p:cNvPr id="124994" name="Line 170"/>
            <p:cNvSpPr>
              <a:spLocks noChangeShapeType="1"/>
            </p:cNvSpPr>
            <p:nvPr/>
          </p:nvSpPr>
          <p:spPr bwMode="auto">
            <a:xfrm flipH="1">
              <a:off x="4059" y="1525"/>
              <a:ext cx="136" cy="0"/>
            </a:xfrm>
            <a:prstGeom prst="line">
              <a:avLst/>
            </a:prstGeom>
            <a:noFill/>
            <a:ln w="12700">
              <a:solidFill>
                <a:schemeClr val="tx1"/>
              </a:solidFill>
              <a:round/>
              <a:headEnd/>
              <a:tailEnd/>
            </a:ln>
          </p:spPr>
          <p:txBody>
            <a:bodyPr/>
            <a:lstStyle/>
            <a:p>
              <a:endParaRPr lang="es-ES"/>
            </a:p>
          </p:txBody>
        </p:sp>
        <p:sp>
          <p:nvSpPr>
            <p:cNvPr id="124995" name="Line 171"/>
            <p:cNvSpPr>
              <a:spLocks noChangeShapeType="1"/>
            </p:cNvSpPr>
            <p:nvPr/>
          </p:nvSpPr>
          <p:spPr bwMode="auto">
            <a:xfrm flipH="1">
              <a:off x="4104" y="1480"/>
              <a:ext cx="136" cy="0"/>
            </a:xfrm>
            <a:prstGeom prst="line">
              <a:avLst/>
            </a:prstGeom>
            <a:noFill/>
            <a:ln w="12700">
              <a:solidFill>
                <a:schemeClr val="tx1"/>
              </a:solidFill>
              <a:round/>
              <a:headEnd/>
              <a:tailEnd/>
            </a:ln>
          </p:spPr>
          <p:txBody>
            <a:bodyPr/>
            <a:lstStyle/>
            <a:p>
              <a:endParaRPr lang="es-ES"/>
            </a:p>
          </p:txBody>
        </p:sp>
        <p:sp>
          <p:nvSpPr>
            <p:cNvPr id="124996" name="Line 172"/>
            <p:cNvSpPr>
              <a:spLocks noChangeShapeType="1"/>
            </p:cNvSpPr>
            <p:nvPr/>
          </p:nvSpPr>
          <p:spPr bwMode="auto">
            <a:xfrm flipH="1">
              <a:off x="4150" y="1434"/>
              <a:ext cx="136" cy="0"/>
            </a:xfrm>
            <a:prstGeom prst="line">
              <a:avLst/>
            </a:prstGeom>
            <a:noFill/>
            <a:ln w="12700">
              <a:solidFill>
                <a:schemeClr val="tx1"/>
              </a:solidFill>
              <a:round/>
              <a:headEnd/>
              <a:tailEnd/>
            </a:ln>
          </p:spPr>
          <p:txBody>
            <a:bodyPr/>
            <a:lstStyle/>
            <a:p>
              <a:endParaRPr lang="es-ES"/>
            </a:p>
          </p:txBody>
        </p:sp>
        <p:sp>
          <p:nvSpPr>
            <p:cNvPr id="124997" name="Line 173"/>
            <p:cNvSpPr>
              <a:spLocks noChangeShapeType="1"/>
            </p:cNvSpPr>
            <p:nvPr/>
          </p:nvSpPr>
          <p:spPr bwMode="auto">
            <a:xfrm flipH="1">
              <a:off x="4195" y="1389"/>
              <a:ext cx="136" cy="0"/>
            </a:xfrm>
            <a:prstGeom prst="line">
              <a:avLst/>
            </a:prstGeom>
            <a:noFill/>
            <a:ln w="12700">
              <a:solidFill>
                <a:schemeClr val="tx1"/>
              </a:solidFill>
              <a:round/>
              <a:headEnd/>
              <a:tailEnd/>
            </a:ln>
          </p:spPr>
          <p:txBody>
            <a:bodyPr/>
            <a:lstStyle/>
            <a:p>
              <a:endParaRPr lang="es-ES"/>
            </a:p>
          </p:txBody>
        </p:sp>
      </p:grpSp>
      <p:grpSp>
        <p:nvGrpSpPr>
          <p:cNvPr id="124962" name="Group 190"/>
          <p:cNvGrpSpPr>
            <a:grpSpLocks/>
          </p:cNvGrpSpPr>
          <p:nvPr/>
        </p:nvGrpSpPr>
        <p:grpSpPr bwMode="auto">
          <a:xfrm>
            <a:off x="7885113" y="3500438"/>
            <a:ext cx="431800" cy="360362"/>
            <a:chOff x="4967" y="2205"/>
            <a:chExt cx="272" cy="227"/>
          </a:xfrm>
        </p:grpSpPr>
        <p:sp>
          <p:nvSpPr>
            <p:cNvPr id="124985" name="Line 174"/>
            <p:cNvSpPr>
              <a:spLocks noChangeShapeType="1"/>
            </p:cNvSpPr>
            <p:nvPr/>
          </p:nvSpPr>
          <p:spPr bwMode="auto">
            <a:xfrm flipH="1">
              <a:off x="4967" y="2432"/>
              <a:ext cx="136" cy="0"/>
            </a:xfrm>
            <a:prstGeom prst="line">
              <a:avLst/>
            </a:prstGeom>
            <a:noFill/>
            <a:ln w="12700">
              <a:solidFill>
                <a:schemeClr val="tx1"/>
              </a:solidFill>
              <a:round/>
              <a:headEnd/>
              <a:tailEnd/>
            </a:ln>
          </p:spPr>
          <p:txBody>
            <a:bodyPr/>
            <a:lstStyle/>
            <a:p>
              <a:endParaRPr lang="es-ES"/>
            </a:p>
          </p:txBody>
        </p:sp>
        <p:sp>
          <p:nvSpPr>
            <p:cNvPr id="124986" name="Line 175"/>
            <p:cNvSpPr>
              <a:spLocks noChangeShapeType="1"/>
            </p:cNvSpPr>
            <p:nvPr/>
          </p:nvSpPr>
          <p:spPr bwMode="auto">
            <a:xfrm flipH="1">
              <a:off x="4967" y="2387"/>
              <a:ext cx="136" cy="0"/>
            </a:xfrm>
            <a:prstGeom prst="line">
              <a:avLst/>
            </a:prstGeom>
            <a:noFill/>
            <a:ln w="12700">
              <a:solidFill>
                <a:schemeClr val="tx1"/>
              </a:solidFill>
              <a:round/>
              <a:headEnd/>
              <a:tailEnd/>
            </a:ln>
          </p:spPr>
          <p:txBody>
            <a:bodyPr/>
            <a:lstStyle/>
            <a:p>
              <a:endParaRPr lang="es-ES"/>
            </a:p>
          </p:txBody>
        </p:sp>
        <p:sp>
          <p:nvSpPr>
            <p:cNvPr id="124987" name="Line 176"/>
            <p:cNvSpPr>
              <a:spLocks noChangeShapeType="1"/>
            </p:cNvSpPr>
            <p:nvPr/>
          </p:nvSpPr>
          <p:spPr bwMode="auto">
            <a:xfrm flipH="1">
              <a:off x="4967" y="2341"/>
              <a:ext cx="136" cy="0"/>
            </a:xfrm>
            <a:prstGeom prst="line">
              <a:avLst/>
            </a:prstGeom>
            <a:noFill/>
            <a:ln w="12700">
              <a:solidFill>
                <a:schemeClr val="tx1"/>
              </a:solidFill>
              <a:round/>
              <a:headEnd/>
              <a:tailEnd/>
            </a:ln>
          </p:spPr>
          <p:txBody>
            <a:bodyPr/>
            <a:lstStyle/>
            <a:p>
              <a:endParaRPr lang="es-ES"/>
            </a:p>
          </p:txBody>
        </p:sp>
        <p:sp>
          <p:nvSpPr>
            <p:cNvPr id="124988" name="Line 177"/>
            <p:cNvSpPr>
              <a:spLocks noChangeShapeType="1"/>
            </p:cNvSpPr>
            <p:nvPr/>
          </p:nvSpPr>
          <p:spPr bwMode="auto">
            <a:xfrm flipH="1">
              <a:off x="5012" y="2296"/>
              <a:ext cx="136" cy="0"/>
            </a:xfrm>
            <a:prstGeom prst="line">
              <a:avLst/>
            </a:prstGeom>
            <a:noFill/>
            <a:ln w="12700">
              <a:solidFill>
                <a:schemeClr val="tx1"/>
              </a:solidFill>
              <a:round/>
              <a:headEnd/>
              <a:tailEnd/>
            </a:ln>
          </p:spPr>
          <p:txBody>
            <a:bodyPr/>
            <a:lstStyle/>
            <a:p>
              <a:endParaRPr lang="es-ES"/>
            </a:p>
          </p:txBody>
        </p:sp>
        <p:sp>
          <p:nvSpPr>
            <p:cNvPr id="124989" name="Line 178"/>
            <p:cNvSpPr>
              <a:spLocks noChangeShapeType="1"/>
            </p:cNvSpPr>
            <p:nvPr/>
          </p:nvSpPr>
          <p:spPr bwMode="auto">
            <a:xfrm flipH="1">
              <a:off x="5057" y="2251"/>
              <a:ext cx="136" cy="0"/>
            </a:xfrm>
            <a:prstGeom prst="line">
              <a:avLst/>
            </a:prstGeom>
            <a:noFill/>
            <a:ln w="12700">
              <a:solidFill>
                <a:schemeClr val="tx1"/>
              </a:solidFill>
              <a:round/>
              <a:headEnd/>
              <a:tailEnd/>
            </a:ln>
          </p:spPr>
          <p:txBody>
            <a:bodyPr/>
            <a:lstStyle/>
            <a:p>
              <a:endParaRPr lang="es-ES"/>
            </a:p>
          </p:txBody>
        </p:sp>
        <p:sp>
          <p:nvSpPr>
            <p:cNvPr id="124990" name="Line 179"/>
            <p:cNvSpPr>
              <a:spLocks noChangeShapeType="1"/>
            </p:cNvSpPr>
            <p:nvPr/>
          </p:nvSpPr>
          <p:spPr bwMode="auto">
            <a:xfrm flipH="1">
              <a:off x="5103" y="2205"/>
              <a:ext cx="136" cy="0"/>
            </a:xfrm>
            <a:prstGeom prst="line">
              <a:avLst/>
            </a:prstGeom>
            <a:noFill/>
            <a:ln w="12700">
              <a:solidFill>
                <a:schemeClr val="tx1"/>
              </a:solidFill>
              <a:round/>
              <a:headEnd/>
              <a:tailEnd/>
            </a:ln>
          </p:spPr>
          <p:txBody>
            <a:bodyPr/>
            <a:lstStyle/>
            <a:p>
              <a:endParaRPr lang="es-ES"/>
            </a:p>
          </p:txBody>
        </p:sp>
      </p:grpSp>
      <p:grpSp>
        <p:nvGrpSpPr>
          <p:cNvPr id="124963" name="Group 191"/>
          <p:cNvGrpSpPr>
            <a:grpSpLocks/>
          </p:cNvGrpSpPr>
          <p:nvPr/>
        </p:nvGrpSpPr>
        <p:grpSpPr bwMode="auto">
          <a:xfrm>
            <a:off x="7885113" y="2205038"/>
            <a:ext cx="503237" cy="431800"/>
            <a:chOff x="4967" y="1389"/>
            <a:chExt cx="317" cy="272"/>
          </a:xfrm>
        </p:grpSpPr>
        <p:sp>
          <p:nvSpPr>
            <p:cNvPr id="124978" name="Line 181"/>
            <p:cNvSpPr>
              <a:spLocks noChangeShapeType="1"/>
            </p:cNvSpPr>
            <p:nvPr/>
          </p:nvSpPr>
          <p:spPr bwMode="auto">
            <a:xfrm flipH="1">
              <a:off x="4967" y="1661"/>
              <a:ext cx="136" cy="0"/>
            </a:xfrm>
            <a:prstGeom prst="line">
              <a:avLst/>
            </a:prstGeom>
            <a:noFill/>
            <a:ln w="12700">
              <a:solidFill>
                <a:schemeClr val="tx1"/>
              </a:solidFill>
              <a:round/>
              <a:headEnd/>
              <a:tailEnd/>
            </a:ln>
          </p:spPr>
          <p:txBody>
            <a:bodyPr/>
            <a:lstStyle/>
            <a:p>
              <a:endParaRPr lang="es-ES"/>
            </a:p>
          </p:txBody>
        </p:sp>
        <p:sp>
          <p:nvSpPr>
            <p:cNvPr id="124979" name="Line 182"/>
            <p:cNvSpPr>
              <a:spLocks noChangeShapeType="1"/>
            </p:cNvSpPr>
            <p:nvPr/>
          </p:nvSpPr>
          <p:spPr bwMode="auto">
            <a:xfrm flipH="1">
              <a:off x="4967" y="1616"/>
              <a:ext cx="136" cy="0"/>
            </a:xfrm>
            <a:prstGeom prst="line">
              <a:avLst/>
            </a:prstGeom>
            <a:noFill/>
            <a:ln w="12700">
              <a:solidFill>
                <a:schemeClr val="tx1"/>
              </a:solidFill>
              <a:round/>
              <a:headEnd/>
              <a:tailEnd/>
            </a:ln>
          </p:spPr>
          <p:txBody>
            <a:bodyPr/>
            <a:lstStyle/>
            <a:p>
              <a:endParaRPr lang="es-ES"/>
            </a:p>
          </p:txBody>
        </p:sp>
        <p:sp>
          <p:nvSpPr>
            <p:cNvPr id="124980" name="Line 183"/>
            <p:cNvSpPr>
              <a:spLocks noChangeShapeType="1"/>
            </p:cNvSpPr>
            <p:nvPr/>
          </p:nvSpPr>
          <p:spPr bwMode="auto">
            <a:xfrm flipH="1">
              <a:off x="4967" y="1570"/>
              <a:ext cx="136" cy="0"/>
            </a:xfrm>
            <a:prstGeom prst="line">
              <a:avLst/>
            </a:prstGeom>
            <a:noFill/>
            <a:ln w="12700">
              <a:solidFill>
                <a:schemeClr val="tx1"/>
              </a:solidFill>
              <a:round/>
              <a:headEnd/>
              <a:tailEnd/>
            </a:ln>
          </p:spPr>
          <p:txBody>
            <a:bodyPr/>
            <a:lstStyle/>
            <a:p>
              <a:endParaRPr lang="es-ES"/>
            </a:p>
          </p:txBody>
        </p:sp>
        <p:sp>
          <p:nvSpPr>
            <p:cNvPr id="124981" name="Line 184"/>
            <p:cNvSpPr>
              <a:spLocks noChangeShapeType="1"/>
            </p:cNvSpPr>
            <p:nvPr/>
          </p:nvSpPr>
          <p:spPr bwMode="auto">
            <a:xfrm flipH="1">
              <a:off x="5012" y="1525"/>
              <a:ext cx="136" cy="0"/>
            </a:xfrm>
            <a:prstGeom prst="line">
              <a:avLst/>
            </a:prstGeom>
            <a:noFill/>
            <a:ln w="12700">
              <a:solidFill>
                <a:schemeClr val="tx1"/>
              </a:solidFill>
              <a:round/>
              <a:headEnd/>
              <a:tailEnd/>
            </a:ln>
          </p:spPr>
          <p:txBody>
            <a:bodyPr/>
            <a:lstStyle/>
            <a:p>
              <a:endParaRPr lang="es-ES"/>
            </a:p>
          </p:txBody>
        </p:sp>
        <p:sp>
          <p:nvSpPr>
            <p:cNvPr id="124982" name="Line 185"/>
            <p:cNvSpPr>
              <a:spLocks noChangeShapeType="1"/>
            </p:cNvSpPr>
            <p:nvPr/>
          </p:nvSpPr>
          <p:spPr bwMode="auto">
            <a:xfrm flipH="1">
              <a:off x="5057" y="1480"/>
              <a:ext cx="136" cy="0"/>
            </a:xfrm>
            <a:prstGeom prst="line">
              <a:avLst/>
            </a:prstGeom>
            <a:noFill/>
            <a:ln w="12700">
              <a:solidFill>
                <a:schemeClr val="tx1"/>
              </a:solidFill>
              <a:round/>
              <a:headEnd/>
              <a:tailEnd/>
            </a:ln>
          </p:spPr>
          <p:txBody>
            <a:bodyPr/>
            <a:lstStyle/>
            <a:p>
              <a:endParaRPr lang="es-ES"/>
            </a:p>
          </p:txBody>
        </p:sp>
        <p:sp>
          <p:nvSpPr>
            <p:cNvPr id="124983" name="Line 186"/>
            <p:cNvSpPr>
              <a:spLocks noChangeShapeType="1"/>
            </p:cNvSpPr>
            <p:nvPr/>
          </p:nvSpPr>
          <p:spPr bwMode="auto">
            <a:xfrm flipH="1">
              <a:off x="5103" y="1434"/>
              <a:ext cx="136" cy="0"/>
            </a:xfrm>
            <a:prstGeom prst="line">
              <a:avLst/>
            </a:prstGeom>
            <a:noFill/>
            <a:ln w="12700">
              <a:solidFill>
                <a:schemeClr val="tx1"/>
              </a:solidFill>
              <a:round/>
              <a:headEnd/>
              <a:tailEnd/>
            </a:ln>
          </p:spPr>
          <p:txBody>
            <a:bodyPr/>
            <a:lstStyle/>
            <a:p>
              <a:endParaRPr lang="es-ES"/>
            </a:p>
          </p:txBody>
        </p:sp>
        <p:sp>
          <p:nvSpPr>
            <p:cNvPr id="124984" name="Line 187"/>
            <p:cNvSpPr>
              <a:spLocks noChangeShapeType="1"/>
            </p:cNvSpPr>
            <p:nvPr/>
          </p:nvSpPr>
          <p:spPr bwMode="auto">
            <a:xfrm flipH="1">
              <a:off x="5148" y="1389"/>
              <a:ext cx="136" cy="0"/>
            </a:xfrm>
            <a:prstGeom prst="line">
              <a:avLst/>
            </a:prstGeom>
            <a:noFill/>
            <a:ln w="12700">
              <a:solidFill>
                <a:schemeClr val="tx1"/>
              </a:solidFill>
              <a:round/>
              <a:headEnd/>
              <a:tailEnd/>
            </a:ln>
          </p:spPr>
          <p:txBody>
            <a:bodyPr/>
            <a:lstStyle/>
            <a:p>
              <a:endParaRPr lang="es-ES"/>
            </a:p>
          </p:txBody>
        </p:sp>
      </p:grpSp>
      <p:pic>
        <p:nvPicPr>
          <p:cNvPr id="124964" name="Picture 152"/>
          <p:cNvPicPr>
            <a:picLocks noChangeArrowheads="1"/>
          </p:cNvPicPr>
          <p:nvPr/>
        </p:nvPicPr>
        <p:blipFill>
          <a:blip r:embed="rId3" cstate="print"/>
          <a:srcRect/>
          <a:stretch>
            <a:fillRect/>
          </a:stretch>
        </p:blipFill>
        <p:spPr bwMode="auto">
          <a:xfrm>
            <a:off x="8101013" y="2205038"/>
            <a:ext cx="927100" cy="490537"/>
          </a:xfrm>
          <a:prstGeom prst="rect">
            <a:avLst/>
          </a:prstGeom>
          <a:noFill/>
          <a:ln w="12700">
            <a:noFill/>
            <a:miter lim="800000"/>
            <a:headEnd/>
            <a:tailEnd/>
          </a:ln>
        </p:spPr>
      </p:pic>
      <p:pic>
        <p:nvPicPr>
          <p:cNvPr id="124965" name="Picture 153"/>
          <p:cNvPicPr>
            <a:picLocks noChangeArrowheads="1"/>
          </p:cNvPicPr>
          <p:nvPr/>
        </p:nvPicPr>
        <p:blipFill>
          <a:blip r:embed="rId3" cstate="print"/>
          <a:srcRect/>
          <a:stretch>
            <a:fillRect/>
          </a:stretch>
        </p:blipFill>
        <p:spPr bwMode="auto">
          <a:xfrm>
            <a:off x="6588125" y="2205038"/>
            <a:ext cx="927100" cy="490537"/>
          </a:xfrm>
          <a:prstGeom prst="rect">
            <a:avLst/>
          </a:prstGeom>
          <a:noFill/>
          <a:ln w="12700">
            <a:noFill/>
            <a:miter lim="800000"/>
            <a:headEnd/>
            <a:tailEnd/>
          </a:ln>
        </p:spPr>
      </p:pic>
      <p:sp>
        <p:nvSpPr>
          <p:cNvPr id="124966" name="Text Box 188"/>
          <p:cNvSpPr txBox="1">
            <a:spLocks noChangeArrowheads="1"/>
          </p:cNvSpPr>
          <p:nvPr/>
        </p:nvSpPr>
        <p:spPr bwMode="auto">
          <a:xfrm>
            <a:off x="6140450" y="1431925"/>
            <a:ext cx="2889250" cy="366713"/>
          </a:xfrm>
          <a:prstGeom prst="rect">
            <a:avLst/>
          </a:prstGeom>
          <a:noFill/>
          <a:ln w="25400">
            <a:noFill/>
            <a:miter lim="800000"/>
            <a:headEnd/>
            <a:tailEnd/>
          </a:ln>
        </p:spPr>
        <p:txBody>
          <a:bodyPr wrap="none">
            <a:spAutoFit/>
          </a:bodyPr>
          <a:lstStyle/>
          <a:p>
            <a:r>
              <a:rPr lang="es-ES" sz="1800"/>
              <a:t>Configuración equivalente:</a:t>
            </a:r>
          </a:p>
        </p:txBody>
      </p:sp>
      <p:sp>
        <p:nvSpPr>
          <p:cNvPr id="124967" name="Text Box 195"/>
          <p:cNvSpPr txBox="1">
            <a:spLocks noChangeArrowheads="1"/>
          </p:cNvSpPr>
          <p:nvPr/>
        </p:nvSpPr>
        <p:spPr bwMode="auto">
          <a:xfrm>
            <a:off x="6846888" y="2420938"/>
            <a:ext cx="266700" cy="255587"/>
          </a:xfrm>
          <a:prstGeom prst="rect">
            <a:avLst/>
          </a:prstGeom>
          <a:solidFill>
            <a:schemeClr val="bg1"/>
          </a:solidFill>
          <a:ln w="25400">
            <a:noFill/>
            <a:miter lim="800000"/>
            <a:headEnd/>
            <a:tailEnd/>
          </a:ln>
        </p:spPr>
        <p:txBody>
          <a:bodyPr wrap="none" lIns="36000" tIns="36000" rIns="36000" bIns="36000">
            <a:spAutoFit/>
          </a:bodyPr>
          <a:lstStyle/>
          <a:p>
            <a:r>
              <a:rPr lang="es-ES" sz="1200" b="1"/>
              <a:t>A1</a:t>
            </a:r>
          </a:p>
        </p:txBody>
      </p:sp>
      <p:sp>
        <p:nvSpPr>
          <p:cNvPr id="124968" name="Text Box 196"/>
          <p:cNvSpPr txBox="1">
            <a:spLocks noChangeArrowheads="1"/>
          </p:cNvSpPr>
          <p:nvPr/>
        </p:nvSpPr>
        <p:spPr bwMode="auto">
          <a:xfrm>
            <a:off x="8337550" y="2420938"/>
            <a:ext cx="266700" cy="255587"/>
          </a:xfrm>
          <a:prstGeom prst="rect">
            <a:avLst/>
          </a:prstGeom>
          <a:solidFill>
            <a:schemeClr val="bg1"/>
          </a:solidFill>
          <a:ln w="25400">
            <a:noFill/>
            <a:miter lim="800000"/>
            <a:headEnd/>
            <a:tailEnd/>
          </a:ln>
        </p:spPr>
        <p:txBody>
          <a:bodyPr wrap="none" lIns="36000" tIns="36000" rIns="36000" bIns="36000">
            <a:spAutoFit/>
          </a:bodyPr>
          <a:lstStyle/>
          <a:p>
            <a:r>
              <a:rPr lang="es-ES" sz="1200" b="1"/>
              <a:t>A2</a:t>
            </a:r>
          </a:p>
        </p:txBody>
      </p:sp>
      <p:grpSp>
        <p:nvGrpSpPr>
          <p:cNvPr id="11" name="Group 200"/>
          <p:cNvGrpSpPr>
            <a:grpSpLocks/>
          </p:cNvGrpSpPr>
          <p:nvPr/>
        </p:nvGrpSpPr>
        <p:grpSpPr bwMode="auto">
          <a:xfrm>
            <a:off x="6948488" y="3716338"/>
            <a:ext cx="1584325" cy="1296987"/>
            <a:chOff x="4377" y="2341"/>
            <a:chExt cx="998" cy="817"/>
          </a:xfrm>
        </p:grpSpPr>
        <p:sp>
          <p:nvSpPr>
            <p:cNvPr id="124974" name="Line 158"/>
            <p:cNvSpPr>
              <a:spLocks noChangeShapeType="1"/>
            </p:cNvSpPr>
            <p:nvPr/>
          </p:nvSpPr>
          <p:spPr bwMode="auto">
            <a:xfrm>
              <a:off x="4377" y="2886"/>
              <a:ext cx="998" cy="0"/>
            </a:xfrm>
            <a:prstGeom prst="line">
              <a:avLst/>
            </a:prstGeom>
            <a:noFill/>
            <a:ln w="19050">
              <a:solidFill>
                <a:schemeClr val="tx1"/>
              </a:solidFill>
              <a:round/>
              <a:headEnd/>
              <a:tailEnd/>
            </a:ln>
          </p:spPr>
          <p:txBody>
            <a:bodyPr/>
            <a:lstStyle/>
            <a:p>
              <a:endParaRPr lang="es-ES"/>
            </a:p>
          </p:txBody>
        </p:sp>
        <p:sp>
          <p:nvSpPr>
            <p:cNvPr id="124975" name="Line 159"/>
            <p:cNvSpPr>
              <a:spLocks noChangeShapeType="1"/>
            </p:cNvSpPr>
            <p:nvPr/>
          </p:nvSpPr>
          <p:spPr bwMode="auto">
            <a:xfrm>
              <a:off x="5375" y="2341"/>
              <a:ext cx="0" cy="545"/>
            </a:xfrm>
            <a:prstGeom prst="line">
              <a:avLst/>
            </a:prstGeom>
            <a:noFill/>
            <a:ln w="19050">
              <a:solidFill>
                <a:schemeClr val="tx1"/>
              </a:solidFill>
              <a:round/>
              <a:headEnd/>
              <a:tailEnd/>
            </a:ln>
          </p:spPr>
          <p:txBody>
            <a:bodyPr/>
            <a:lstStyle/>
            <a:p>
              <a:endParaRPr lang="es-ES"/>
            </a:p>
          </p:txBody>
        </p:sp>
        <p:pic>
          <p:nvPicPr>
            <p:cNvPr id="124976" name="Picture 156"/>
            <p:cNvPicPr>
              <a:picLocks noChangeArrowheads="1"/>
            </p:cNvPicPr>
            <p:nvPr/>
          </p:nvPicPr>
          <p:blipFill>
            <a:blip r:embed="rId4" cstate="print"/>
            <a:srcRect/>
            <a:stretch>
              <a:fillRect/>
            </a:stretch>
          </p:blipFill>
          <p:spPr bwMode="auto">
            <a:xfrm>
              <a:off x="4604" y="2686"/>
              <a:ext cx="576" cy="472"/>
            </a:xfrm>
            <a:prstGeom prst="rect">
              <a:avLst/>
            </a:prstGeom>
            <a:noFill/>
            <a:ln w="12700">
              <a:noFill/>
              <a:miter lim="800000"/>
              <a:headEnd/>
              <a:tailEnd/>
            </a:ln>
          </p:spPr>
        </p:pic>
        <p:sp>
          <p:nvSpPr>
            <p:cNvPr id="124977" name="Line 197"/>
            <p:cNvSpPr>
              <a:spLocks noChangeShapeType="1"/>
            </p:cNvSpPr>
            <p:nvPr/>
          </p:nvSpPr>
          <p:spPr bwMode="auto">
            <a:xfrm>
              <a:off x="4377" y="2341"/>
              <a:ext cx="0" cy="545"/>
            </a:xfrm>
            <a:prstGeom prst="line">
              <a:avLst/>
            </a:prstGeom>
            <a:noFill/>
            <a:ln w="19050">
              <a:solidFill>
                <a:schemeClr val="tx1"/>
              </a:solidFill>
              <a:round/>
              <a:headEnd/>
              <a:tailEnd/>
            </a:ln>
          </p:spPr>
          <p:txBody>
            <a:bodyPr/>
            <a:lstStyle/>
            <a:p>
              <a:endParaRPr lang="es-ES"/>
            </a:p>
          </p:txBody>
        </p:sp>
      </p:grpSp>
      <p:pic>
        <p:nvPicPr>
          <p:cNvPr id="124970" name="Picture 155"/>
          <p:cNvPicPr>
            <a:picLocks noChangeArrowheads="1"/>
          </p:cNvPicPr>
          <p:nvPr/>
        </p:nvPicPr>
        <p:blipFill>
          <a:blip r:embed="rId3" cstate="print"/>
          <a:srcRect/>
          <a:stretch>
            <a:fillRect/>
          </a:stretch>
        </p:blipFill>
        <p:spPr bwMode="auto">
          <a:xfrm>
            <a:off x="6516688" y="3429000"/>
            <a:ext cx="927100" cy="490538"/>
          </a:xfrm>
          <a:prstGeom prst="rect">
            <a:avLst/>
          </a:prstGeom>
          <a:noFill/>
          <a:ln w="12700">
            <a:noFill/>
            <a:miter lim="800000"/>
            <a:headEnd/>
            <a:tailEnd/>
          </a:ln>
        </p:spPr>
      </p:pic>
      <p:sp>
        <p:nvSpPr>
          <p:cNvPr id="124971" name="Text Box 193"/>
          <p:cNvSpPr txBox="1">
            <a:spLocks noChangeArrowheads="1"/>
          </p:cNvSpPr>
          <p:nvPr/>
        </p:nvSpPr>
        <p:spPr bwMode="auto">
          <a:xfrm>
            <a:off x="6846888" y="3644900"/>
            <a:ext cx="266700" cy="255588"/>
          </a:xfrm>
          <a:prstGeom prst="rect">
            <a:avLst/>
          </a:prstGeom>
          <a:solidFill>
            <a:schemeClr val="bg1"/>
          </a:solidFill>
          <a:ln w="25400">
            <a:noFill/>
            <a:miter lim="800000"/>
            <a:headEnd/>
            <a:tailEnd/>
          </a:ln>
        </p:spPr>
        <p:txBody>
          <a:bodyPr wrap="none" lIns="36000" tIns="36000" rIns="36000" bIns="36000">
            <a:spAutoFit/>
          </a:bodyPr>
          <a:lstStyle/>
          <a:p>
            <a:r>
              <a:rPr lang="es-ES" sz="1200" b="1"/>
              <a:t>B1</a:t>
            </a:r>
          </a:p>
        </p:txBody>
      </p:sp>
      <p:pic>
        <p:nvPicPr>
          <p:cNvPr id="124972" name="Picture 154"/>
          <p:cNvPicPr>
            <a:picLocks noChangeArrowheads="1"/>
          </p:cNvPicPr>
          <p:nvPr/>
        </p:nvPicPr>
        <p:blipFill>
          <a:blip r:embed="rId3" cstate="print"/>
          <a:srcRect/>
          <a:stretch>
            <a:fillRect/>
          </a:stretch>
        </p:blipFill>
        <p:spPr bwMode="auto">
          <a:xfrm>
            <a:off x="8037513" y="3429000"/>
            <a:ext cx="927100" cy="490538"/>
          </a:xfrm>
          <a:prstGeom prst="rect">
            <a:avLst/>
          </a:prstGeom>
          <a:noFill/>
          <a:ln w="12700">
            <a:noFill/>
            <a:miter lim="800000"/>
            <a:headEnd/>
            <a:tailEnd/>
          </a:ln>
        </p:spPr>
      </p:pic>
      <p:sp>
        <p:nvSpPr>
          <p:cNvPr id="124973" name="Text Box 194"/>
          <p:cNvSpPr txBox="1">
            <a:spLocks noChangeArrowheads="1"/>
          </p:cNvSpPr>
          <p:nvPr/>
        </p:nvSpPr>
        <p:spPr bwMode="auto">
          <a:xfrm>
            <a:off x="8286750" y="3644900"/>
            <a:ext cx="266700" cy="255588"/>
          </a:xfrm>
          <a:prstGeom prst="rect">
            <a:avLst/>
          </a:prstGeom>
          <a:solidFill>
            <a:schemeClr val="bg1"/>
          </a:solidFill>
          <a:ln w="25400">
            <a:noFill/>
            <a:miter lim="800000"/>
            <a:headEnd/>
            <a:tailEnd/>
          </a:ln>
        </p:spPr>
        <p:txBody>
          <a:bodyPr wrap="none" lIns="36000" tIns="36000" rIns="36000" bIns="36000">
            <a:spAutoFit/>
          </a:bodyPr>
          <a:lstStyle/>
          <a:p>
            <a:r>
              <a:rPr lang="es-ES" sz="1200" b="1"/>
              <a:t>B2</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728"/>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500"/>
                                  </p:stCondLst>
                                  <p:childTnLst>
                                    <p:set>
                                      <p:cBhvr>
                                        <p:cTn id="9" dur="1" fill="hold">
                                          <p:stCondLst>
                                            <p:cond delay="0"/>
                                          </p:stCondLst>
                                        </p:cTn>
                                        <p:tgtEl>
                                          <p:spTgt spid="665737"/>
                                        </p:tgtEl>
                                        <p:attrNameLst>
                                          <p:attrName>style.visibility</p:attrName>
                                        </p:attrNameLst>
                                      </p:cBhvr>
                                      <p:to>
                                        <p:strVal val="visible"/>
                                      </p:to>
                                    </p:set>
                                    <p:anim calcmode="lin" valueType="num">
                                      <p:cBhvr additive="base">
                                        <p:cTn id="10" dur="500" fill="hold"/>
                                        <p:tgtEl>
                                          <p:spTgt spid="665737"/>
                                        </p:tgtEl>
                                        <p:attrNameLst>
                                          <p:attrName>ppt_x</p:attrName>
                                        </p:attrNameLst>
                                      </p:cBhvr>
                                      <p:tavLst>
                                        <p:tav tm="0">
                                          <p:val>
                                            <p:strVal val="0-#ppt_w/2"/>
                                          </p:val>
                                        </p:tav>
                                        <p:tav tm="100000">
                                          <p:val>
                                            <p:strVal val="#ppt_x"/>
                                          </p:val>
                                        </p:tav>
                                      </p:tavLst>
                                    </p:anim>
                                    <p:anim calcmode="lin" valueType="num">
                                      <p:cBhvr additive="base">
                                        <p:cTn id="11" dur="500" fill="hold"/>
                                        <p:tgtEl>
                                          <p:spTgt spid="665737"/>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665734"/>
                                        </p:tgtEl>
                                        <p:attrNameLst>
                                          <p:attrName>style.visibility</p:attrName>
                                        </p:attrNameLst>
                                      </p:cBhvr>
                                      <p:to>
                                        <p:strVal val="visible"/>
                                      </p:to>
                                    </p:set>
                                    <p:anim calcmode="lin" valueType="num">
                                      <p:cBhvr additive="base">
                                        <p:cTn id="14" dur="500" fill="hold"/>
                                        <p:tgtEl>
                                          <p:spTgt spid="665734"/>
                                        </p:tgtEl>
                                        <p:attrNameLst>
                                          <p:attrName>ppt_x</p:attrName>
                                        </p:attrNameLst>
                                      </p:cBhvr>
                                      <p:tavLst>
                                        <p:tav tm="0">
                                          <p:val>
                                            <p:strVal val="0-#ppt_w/2"/>
                                          </p:val>
                                        </p:tav>
                                        <p:tav tm="100000">
                                          <p:val>
                                            <p:strVal val="#ppt_x"/>
                                          </p:val>
                                        </p:tav>
                                      </p:tavLst>
                                    </p:anim>
                                    <p:anim calcmode="lin" valueType="num">
                                      <p:cBhvr additive="base">
                                        <p:cTn id="15" dur="500" fill="hold"/>
                                        <p:tgtEl>
                                          <p:spTgt spid="66573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500"/>
                                  </p:stCondLst>
                                  <p:childTnLst>
                                    <p:set>
                                      <p:cBhvr>
                                        <p:cTn id="18" dur="1" fill="hold">
                                          <p:stCondLst>
                                            <p:cond delay="0"/>
                                          </p:stCondLst>
                                        </p:cTn>
                                        <p:tgtEl>
                                          <p:spTgt spid="665757"/>
                                        </p:tgtEl>
                                        <p:attrNameLst>
                                          <p:attrName>style.visibility</p:attrName>
                                        </p:attrNameLst>
                                      </p:cBhvr>
                                      <p:to>
                                        <p:strVal val="visible"/>
                                      </p:to>
                                    </p:set>
                                    <p:animEffect transition="in" filter="wipe(up)">
                                      <p:cBhvr>
                                        <p:cTn id="19" dur="500"/>
                                        <p:tgtEl>
                                          <p:spTgt spid="66575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0"/>
                            </p:stCondLst>
                            <p:childTnLst>
                              <p:par>
                                <p:cTn id="25" presetID="2" presetClass="entr" presetSubtype="4" fill="hold" nodeType="after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5729"/>
                                        </p:tgtEl>
                                        <p:attrNameLst>
                                          <p:attrName>style.visibility</p:attrName>
                                        </p:attrNameLst>
                                      </p:cBhvr>
                                      <p:to>
                                        <p:strVal val="visible"/>
                                      </p:to>
                                    </p:set>
                                  </p:childTnLst>
                                </p:cTn>
                              </p:par>
                            </p:childTnLst>
                          </p:cTn>
                        </p:par>
                        <p:par>
                          <p:cTn id="33" fill="hold">
                            <p:stCondLst>
                              <p:cond delay="0"/>
                            </p:stCondLst>
                            <p:childTnLst>
                              <p:par>
                                <p:cTn id="34" presetID="2" presetClass="entr" presetSubtype="2" fill="hold" grpId="0" nodeType="afterEffect">
                                  <p:stCondLst>
                                    <p:cond delay="500"/>
                                  </p:stCondLst>
                                  <p:childTnLst>
                                    <p:set>
                                      <p:cBhvr>
                                        <p:cTn id="35" dur="1" fill="hold">
                                          <p:stCondLst>
                                            <p:cond delay="0"/>
                                          </p:stCondLst>
                                        </p:cTn>
                                        <p:tgtEl>
                                          <p:spTgt spid="665738"/>
                                        </p:tgtEl>
                                        <p:attrNameLst>
                                          <p:attrName>style.visibility</p:attrName>
                                        </p:attrNameLst>
                                      </p:cBhvr>
                                      <p:to>
                                        <p:strVal val="visible"/>
                                      </p:to>
                                    </p:set>
                                    <p:anim calcmode="lin" valueType="num">
                                      <p:cBhvr additive="base">
                                        <p:cTn id="36" dur="500" fill="hold"/>
                                        <p:tgtEl>
                                          <p:spTgt spid="665738"/>
                                        </p:tgtEl>
                                        <p:attrNameLst>
                                          <p:attrName>ppt_x</p:attrName>
                                        </p:attrNameLst>
                                      </p:cBhvr>
                                      <p:tavLst>
                                        <p:tav tm="0">
                                          <p:val>
                                            <p:strVal val="1+#ppt_w/2"/>
                                          </p:val>
                                        </p:tav>
                                        <p:tav tm="100000">
                                          <p:val>
                                            <p:strVal val="#ppt_x"/>
                                          </p:val>
                                        </p:tav>
                                      </p:tavLst>
                                    </p:anim>
                                    <p:anim calcmode="lin" valueType="num">
                                      <p:cBhvr additive="base">
                                        <p:cTn id="37" dur="500" fill="hold"/>
                                        <p:tgtEl>
                                          <p:spTgt spid="66573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65739"/>
                                        </p:tgtEl>
                                        <p:attrNameLst>
                                          <p:attrName>style.visibility</p:attrName>
                                        </p:attrNameLst>
                                      </p:cBhvr>
                                      <p:to>
                                        <p:strVal val="visible"/>
                                      </p:to>
                                    </p:set>
                                    <p:anim calcmode="lin" valueType="num">
                                      <p:cBhvr additive="base">
                                        <p:cTn id="40" dur="500" fill="hold"/>
                                        <p:tgtEl>
                                          <p:spTgt spid="665739"/>
                                        </p:tgtEl>
                                        <p:attrNameLst>
                                          <p:attrName>ppt_x</p:attrName>
                                        </p:attrNameLst>
                                      </p:cBhvr>
                                      <p:tavLst>
                                        <p:tav tm="0">
                                          <p:val>
                                            <p:strVal val="1+#ppt_w/2"/>
                                          </p:val>
                                        </p:tav>
                                        <p:tav tm="100000">
                                          <p:val>
                                            <p:strVal val="#ppt_x"/>
                                          </p:val>
                                        </p:tav>
                                      </p:tavLst>
                                    </p:anim>
                                    <p:anim calcmode="lin" valueType="num">
                                      <p:cBhvr additive="base">
                                        <p:cTn id="41" dur="500" fill="hold"/>
                                        <p:tgtEl>
                                          <p:spTgt spid="66573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1" presetClass="entr" presetSubtype="0" fill="hold" grpId="0" nodeType="afterEffect">
                                  <p:stCondLst>
                                    <p:cond delay="500"/>
                                  </p:stCondLst>
                                  <p:childTnLst>
                                    <p:set>
                                      <p:cBhvr>
                                        <p:cTn id="44" dur="1" fill="hold">
                                          <p:stCondLst>
                                            <p:cond delay="0"/>
                                          </p:stCondLst>
                                        </p:cTn>
                                        <p:tgtEl>
                                          <p:spTgt spid="665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98" grpId="0" animBg="1"/>
      <p:bldP spid="665729" grpId="0" animBg="1"/>
      <p:bldP spid="665738" grpId="0" animBg="1"/>
      <p:bldP spid="665739" grpId="0"/>
      <p:bldP spid="665728" grpId="0" animBg="1"/>
      <p:bldP spid="665734" grpId="0"/>
      <p:bldP spid="665737" grpId="0" animBg="1"/>
      <p:bldP spid="66575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s-ES_tradnl" sz="4000" smtClean="0"/>
              <a:t>Interconexión de VLANs y enlaces ‘trunk’</a:t>
            </a:r>
            <a:endParaRPr lang="es-ES" sz="4000" smtClean="0"/>
          </a:p>
        </p:txBody>
      </p:sp>
      <p:sp>
        <p:nvSpPr>
          <p:cNvPr id="125955" name="Rectangle 3"/>
          <p:cNvSpPr>
            <a:spLocks noGrp="1" noChangeArrowheads="1"/>
          </p:cNvSpPr>
          <p:nvPr>
            <p:ph type="body" idx="1"/>
          </p:nvPr>
        </p:nvSpPr>
        <p:spPr/>
        <p:txBody>
          <a:bodyPr/>
          <a:lstStyle/>
          <a:p>
            <a:pPr eaLnBrk="1" hangingPunct="1">
              <a:lnSpc>
                <a:spcPct val="90000"/>
              </a:lnSpc>
            </a:pPr>
            <a:r>
              <a:rPr lang="es-ES_tradnl" sz="2400" dirty="0" smtClean="0"/>
              <a:t>Cuando se configuran </a:t>
            </a:r>
            <a:r>
              <a:rPr lang="es-ES_tradnl" sz="2400" dirty="0" err="1" smtClean="0"/>
              <a:t>VLANs</a:t>
            </a:r>
            <a:r>
              <a:rPr lang="es-ES_tradnl" sz="2400" dirty="0" smtClean="0"/>
              <a:t> en un conmutador los puertos asignados a cada VLAN se comportan como un conmutador independiente</a:t>
            </a:r>
          </a:p>
          <a:p>
            <a:pPr eaLnBrk="1" hangingPunct="1">
              <a:lnSpc>
                <a:spcPct val="90000"/>
              </a:lnSpc>
            </a:pPr>
            <a:r>
              <a:rPr lang="es-ES_tradnl" sz="2400" dirty="0" smtClean="0"/>
              <a:t>Si se interconectan dos conmutadores por un puerto solo se comunica la VLAN a las que estos puertos pertenecen</a:t>
            </a:r>
          </a:p>
          <a:p>
            <a:pPr eaLnBrk="1" hangingPunct="1">
              <a:lnSpc>
                <a:spcPct val="90000"/>
              </a:lnSpc>
            </a:pPr>
            <a:r>
              <a:rPr lang="es-ES_tradnl" sz="2400" dirty="0" smtClean="0"/>
              <a:t>Si tenemos varias </a:t>
            </a:r>
            <a:r>
              <a:rPr lang="es-ES_tradnl" sz="2400" dirty="0" err="1" smtClean="0"/>
              <a:t>VLANs</a:t>
            </a:r>
            <a:r>
              <a:rPr lang="es-ES_tradnl" sz="2400" dirty="0" smtClean="0"/>
              <a:t> y las queremos conectar todas hemos de establecer un enlace diferente para cada una. Esto puede consumir muchos puertos en los conmutadores y muchos cables en la red</a:t>
            </a:r>
          </a:p>
          <a:p>
            <a:pPr eaLnBrk="1" hangingPunct="1">
              <a:lnSpc>
                <a:spcPct val="90000"/>
              </a:lnSpc>
            </a:pPr>
            <a:r>
              <a:rPr lang="es-ES_tradnl" sz="2400" dirty="0" smtClean="0"/>
              <a:t>Para evitarlo se pueden configurar puertos que conectan todas las </a:t>
            </a:r>
            <a:r>
              <a:rPr lang="es-ES_tradnl" sz="2400" dirty="0" err="1" smtClean="0"/>
              <a:t>VLANs</a:t>
            </a:r>
            <a:r>
              <a:rPr lang="es-ES_tradnl" sz="2400" dirty="0" smtClean="0"/>
              <a:t> automáticamente; se les llama puertos ‘</a:t>
            </a:r>
            <a:r>
              <a:rPr lang="es-ES_tradnl" sz="2400" dirty="0" err="1" smtClean="0"/>
              <a:t>trunk</a:t>
            </a:r>
            <a:r>
              <a:rPr lang="es-ES_tradnl" sz="2400" dirty="0" smtClean="0"/>
              <a:t>’</a:t>
            </a:r>
            <a:endParaRPr lang="es-ES" sz="2400" dirty="0" smtClean="0"/>
          </a:p>
        </p:txBody>
      </p:sp>
    </p:spTree>
  </p:cSld>
  <p:clrMapOvr>
    <a:masterClrMapping/>
  </p:clrMapOvr>
  <p:transition>
    <p:pull dir="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Line 87"/>
          <p:cNvSpPr>
            <a:spLocks noChangeShapeType="1"/>
          </p:cNvSpPr>
          <p:nvPr/>
        </p:nvSpPr>
        <p:spPr bwMode="auto">
          <a:xfrm>
            <a:off x="3278188" y="2205038"/>
            <a:ext cx="0" cy="3276600"/>
          </a:xfrm>
          <a:prstGeom prst="line">
            <a:avLst/>
          </a:prstGeom>
          <a:noFill/>
          <a:ln w="38100">
            <a:solidFill>
              <a:schemeClr val="accent2"/>
            </a:solidFill>
            <a:prstDash val="dash"/>
            <a:round/>
            <a:headEnd/>
            <a:tailEnd/>
          </a:ln>
        </p:spPr>
        <p:txBody>
          <a:bodyPr/>
          <a:lstStyle/>
          <a:p>
            <a:endParaRPr lang="es-ES"/>
          </a:p>
        </p:txBody>
      </p:sp>
      <p:sp>
        <p:nvSpPr>
          <p:cNvPr id="126979" name="Line 7"/>
          <p:cNvSpPr>
            <a:spLocks noChangeShapeType="1"/>
          </p:cNvSpPr>
          <p:nvPr/>
        </p:nvSpPr>
        <p:spPr bwMode="auto">
          <a:xfrm>
            <a:off x="3273425" y="2084388"/>
            <a:ext cx="0" cy="3276600"/>
          </a:xfrm>
          <a:prstGeom prst="line">
            <a:avLst/>
          </a:prstGeom>
          <a:noFill/>
          <a:ln w="38100">
            <a:solidFill>
              <a:srgbClr val="FF0000"/>
            </a:solidFill>
            <a:prstDash val="dash"/>
            <a:round/>
            <a:headEnd/>
            <a:tailEnd/>
          </a:ln>
        </p:spPr>
        <p:txBody>
          <a:bodyPr/>
          <a:lstStyle/>
          <a:p>
            <a:endParaRPr lang="es-ES"/>
          </a:p>
        </p:txBody>
      </p:sp>
      <p:sp>
        <p:nvSpPr>
          <p:cNvPr id="126980" name="Text Box 8"/>
          <p:cNvSpPr txBox="1">
            <a:spLocks noChangeArrowheads="1"/>
          </p:cNvSpPr>
          <p:nvPr/>
        </p:nvSpPr>
        <p:spPr bwMode="auto">
          <a:xfrm>
            <a:off x="698500" y="3451225"/>
            <a:ext cx="1779588" cy="396875"/>
          </a:xfrm>
          <a:prstGeom prst="rect">
            <a:avLst/>
          </a:prstGeom>
          <a:noFill/>
          <a:ln w="9525">
            <a:noFill/>
            <a:miter lim="800000"/>
            <a:headEnd/>
            <a:tailEnd/>
          </a:ln>
        </p:spPr>
        <p:txBody>
          <a:bodyPr wrap="none">
            <a:spAutoFit/>
          </a:bodyPr>
          <a:lstStyle/>
          <a:p>
            <a:r>
              <a:rPr lang="es-ES" sz="2000"/>
              <a:t>Enlace ‘trunk’ </a:t>
            </a:r>
          </a:p>
        </p:txBody>
      </p:sp>
      <p:sp>
        <p:nvSpPr>
          <p:cNvPr id="126981" name="Line 9"/>
          <p:cNvSpPr>
            <a:spLocks noChangeShapeType="1"/>
          </p:cNvSpPr>
          <p:nvPr/>
        </p:nvSpPr>
        <p:spPr bwMode="auto">
          <a:xfrm>
            <a:off x="2451100" y="3622675"/>
            <a:ext cx="685800" cy="0"/>
          </a:xfrm>
          <a:prstGeom prst="line">
            <a:avLst/>
          </a:prstGeom>
          <a:noFill/>
          <a:ln w="9525">
            <a:solidFill>
              <a:schemeClr val="tx1"/>
            </a:solidFill>
            <a:round/>
            <a:headEnd/>
            <a:tailEnd type="triangle" w="med" len="med"/>
          </a:ln>
        </p:spPr>
        <p:txBody>
          <a:bodyPr/>
          <a:lstStyle/>
          <a:p>
            <a:endParaRPr lang="es-ES"/>
          </a:p>
        </p:txBody>
      </p:sp>
      <p:sp>
        <p:nvSpPr>
          <p:cNvPr id="126982" name="Text Box 10"/>
          <p:cNvSpPr txBox="1">
            <a:spLocks noChangeArrowheads="1"/>
          </p:cNvSpPr>
          <p:nvPr/>
        </p:nvSpPr>
        <p:spPr bwMode="auto">
          <a:xfrm>
            <a:off x="481013" y="473075"/>
            <a:ext cx="8123237" cy="579438"/>
          </a:xfrm>
          <a:prstGeom prst="rect">
            <a:avLst/>
          </a:prstGeom>
          <a:noFill/>
          <a:ln w="9525">
            <a:noFill/>
            <a:miter lim="800000"/>
            <a:headEnd/>
            <a:tailEnd/>
          </a:ln>
        </p:spPr>
        <p:txBody>
          <a:bodyPr wrap="none">
            <a:spAutoFit/>
          </a:bodyPr>
          <a:lstStyle/>
          <a:p>
            <a:r>
              <a:rPr lang="es-ES_tradnl" sz="3200"/>
              <a:t>2 conmutadores, 2 VLANs y un enlace trunk</a:t>
            </a:r>
            <a:endParaRPr lang="es-ES" sz="3200"/>
          </a:p>
        </p:txBody>
      </p:sp>
      <p:grpSp>
        <p:nvGrpSpPr>
          <p:cNvPr id="126983" name="Group 11"/>
          <p:cNvGrpSpPr>
            <a:grpSpLocks/>
          </p:cNvGrpSpPr>
          <p:nvPr/>
        </p:nvGrpSpPr>
        <p:grpSpPr bwMode="auto">
          <a:xfrm>
            <a:off x="1689100" y="4384675"/>
            <a:ext cx="1447800" cy="1143000"/>
            <a:chOff x="1584" y="2880"/>
            <a:chExt cx="912" cy="720"/>
          </a:xfrm>
        </p:grpSpPr>
        <p:sp>
          <p:nvSpPr>
            <p:cNvPr id="127054" name="Line 12"/>
            <p:cNvSpPr>
              <a:spLocks noChangeShapeType="1"/>
            </p:cNvSpPr>
            <p:nvPr/>
          </p:nvSpPr>
          <p:spPr bwMode="auto">
            <a:xfrm>
              <a:off x="2208" y="3168"/>
              <a:ext cx="0" cy="384"/>
            </a:xfrm>
            <a:prstGeom prst="line">
              <a:avLst/>
            </a:prstGeom>
            <a:noFill/>
            <a:ln w="19050">
              <a:solidFill>
                <a:srgbClr val="FF0000"/>
              </a:solidFill>
              <a:round/>
              <a:headEnd/>
              <a:tailEnd/>
            </a:ln>
          </p:spPr>
          <p:txBody>
            <a:bodyPr/>
            <a:lstStyle/>
            <a:p>
              <a:endParaRPr lang="es-ES"/>
            </a:p>
          </p:txBody>
        </p:sp>
        <p:sp>
          <p:nvSpPr>
            <p:cNvPr id="127055" name="Line 13"/>
            <p:cNvSpPr>
              <a:spLocks noChangeShapeType="1"/>
            </p:cNvSpPr>
            <p:nvPr/>
          </p:nvSpPr>
          <p:spPr bwMode="auto">
            <a:xfrm flipV="1">
              <a:off x="2256" y="3120"/>
              <a:ext cx="0" cy="480"/>
            </a:xfrm>
            <a:prstGeom prst="line">
              <a:avLst/>
            </a:prstGeom>
            <a:noFill/>
            <a:ln w="19050">
              <a:solidFill>
                <a:srgbClr val="FF0000"/>
              </a:solidFill>
              <a:round/>
              <a:headEnd/>
              <a:tailEnd/>
            </a:ln>
          </p:spPr>
          <p:txBody>
            <a:bodyPr/>
            <a:lstStyle/>
            <a:p>
              <a:endParaRPr lang="es-ES"/>
            </a:p>
          </p:txBody>
        </p:sp>
        <p:sp>
          <p:nvSpPr>
            <p:cNvPr id="127056" name="Line 14"/>
            <p:cNvSpPr>
              <a:spLocks noChangeShapeType="1"/>
            </p:cNvSpPr>
            <p:nvPr/>
          </p:nvSpPr>
          <p:spPr bwMode="auto">
            <a:xfrm>
              <a:off x="1584" y="3168"/>
              <a:ext cx="624" cy="0"/>
            </a:xfrm>
            <a:prstGeom prst="line">
              <a:avLst/>
            </a:prstGeom>
            <a:noFill/>
            <a:ln w="19050">
              <a:solidFill>
                <a:srgbClr val="FF0000"/>
              </a:solidFill>
              <a:round/>
              <a:headEnd/>
              <a:tailEnd/>
            </a:ln>
          </p:spPr>
          <p:txBody>
            <a:bodyPr/>
            <a:lstStyle/>
            <a:p>
              <a:endParaRPr lang="es-ES"/>
            </a:p>
          </p:txBody>
        </p:sp>
        <p:sp>
          <p:nvSpPr>
            <p:cNvPr id="127057" name="Line 15"/>
            <p:cNvSpPr>
              <a:spLocks noChangeShapeType="1"/>
            </p:cNvSpPr>
            <p:nvPr/>
          </p:nvSpPr>
          <p:spPr bwMode="auto">
            <a:xfrm>
              <a:off x="1632" y="3120"/>
              <a:ext cx="624" cy="0"/>
            </a:xfrm>
            <a:prstGeom prst="line">
              <a:avLst/>
            </a:prstGeom>
            <a:noFill/>
            <a:ln w="19050">
              <a:solidFill>
                <a:srgbClr val="FF0000"/>
              </a:solidFill>
              <a:round/>
              <a:headEnd/>
              <a:tailEnd/>
            </a:ln>
          </p:spPr>
          <p:txBody>
            <a:bodyPr/>
            <a:lstStyle/>
            <a:p>
              <a:endParaRPr lang="es-ES"/>
            </a:p>
          </p:txBody>
        </p:sp>
        <p:sp>
          <p:nvSpPr>
            <p:cNvPr id="127058" name="Line 16"/>
            <p:cNvSpPr>
              <a:spLocks noChangeShapeType="1"/>
            </p:cNvSpPr>
            <p:nvPr/>
          </p:nvSpPr>
          <p:spPr bwMode="auto">
            <a:xfrm>
              <a:off x="1776" y="2976"/>
              <a:ext cx="624" cy="0"/>
            </a:xfrm>
            <a:prstGeom prst="line">
              <a:avLst/>
            </a:prstGeom>
            <a:noFill/>
            <a:ln w="19050">
              <a:solidFill>
                <a:srgbClr val="FF0000"/>
              </a:solidFill>
              <a:round/>
              <a:headEnd/>
              <a:tailEnd/>
            </a:ln>
          </p:spPr>
          <p:txBody>
            <a:bodyPr/>
            <a:lstStyle/>
            <a:p>
              <a:endParaRPr lang="es-ES"/>
            </a:p>
          </p:txBody>
        </p:sp>
        <p:sp>
          <p:nvSpPr>
            <p:cNvPr id="127059" name="Line 17"/>
            <p:cNvSpPr>
              <a:spLocks noChangeShapeType="1"/>
            </p:cNvSpPr>
            <p:nvPr/>
          </p:nvSpPr>
          <p:spPr bwMode="auto">
            <a:xfrm flipV="1">
              <a:off x="2400" y="2976"/>
              <a:ext cx="0" cy="480"/>
            </a:xfrm>
            <a:prstGeom prst="line">
              <a:avLst/>
            </a:prstGeom>
            <a:noFill/>
            <a:ln w="19050">
              <a:solidFill>
                <a:srgbClr val="FF0000"/>
              </a:solidFill>
              <a:round/>
              <a:headEnd/>
              <a:tailEnd/>
            </a:ln>
          </p:spPr>
          <p:txBody>
            <a:bodyPr/>
            <a:lstStyle/>
            <a:p>
              <a:endParaRPr lang="es-ES"/>
            </a:p>
          </p:txBody>
        </p:sp>
        <p:sp>
          <p:nvSpPr>
            <p:cNvPr id="127060" name="Line 18"/>
            <p:cNvSpPr>
              <a:spLocks noChangeShapeType="1"/>
            </p:cNvSpPr>
            <p:nvPr/>
          </p:nvSpPr>
          <p:spPr bwMode="auto">
            <a:xfrm flipV="1">
              <a:off x="2352" y="3024"/>
              <a:ext cx="0" cy="480"/>
            </a:xfrm>
            <a:prstGeom prst="line">
              <a:avLst/>
            </a:prstGeom>
            <a:noFill/>
            <a:ln w="19050">
              <a:solidFill>
                <a:srgbClr val="FF0000"/>
              </a:solidFill>
              <a:round/>
              <a:headEnd/>
              <a:tailEnd/>
            </a:ln>
          </p:spPr>
          <p:txBody>
            <a:bodyPr/>
            <a:lstStyle/>
            <a:p>
              <a:endParaRPr lang="es-ES"/>
            </a:p>
          </p:txBody>
        </p:sp>
        <p:sp>
          <p:nvSpPr>
            <p:cNvPr id="127061" name="Line 19"/>
            <p:cNvSpPr>
              <a:spLocks noChangeShapeType="1"/>
            </p:cNvSpPr>
            <p:nvPr/>
          </p:nvSpPr>
          <p:spPr bwMode="auto">
            <a:xfrm flipV="1">
              <a:off x="2304" y="3072"/>
              <a:ext cx="0" cy="480"/>
            </a:xfrm>
            <a:prstGeom prst="line">
              <a:avLst/>
            </a:prstGeom>
            <a:noFill/>
            <a:ln w="19050">
              <a:solidFill>
                <a:srgbClr val="FF0000"/>
              </a:solidFill>
              <a:round/>
              <a:headEnd/>
              <a:tailEnd/>
            </a:ln>
          </p:spPr>
          <p:txBody>
            <a:bodyPr/>
            <a:lstStyle/>
            <a:p>
              <a:endParaRPr lang="es-ES"/>
            </a:p>
          </p:txBody>
        </p:sp>
        <p:sp>
          <p:nvSpPr>
            <p:cNvPr id="127062" name="Line 20"/>
            <p:cNvSpPr>
              <a:spLocks noChangeShapeType="1"/>
            </p:cNvSpPr>
            <p:nvPr/>
          </p:nvSpPr>
          <p:spPr bwMode="auto">
            <a:xfrm>
              <a:off x="1680" y="3072"/>
              <a:ext cx="624" cy="0"/>
            </a:xfrm>
            <a:prstGeom prst="line">
              <a:avLst/>
            </a:prstGeom>
            <a:noFill/>
            <a:ln w="19050">
              <a:solidFill>
                <a:srgbClr val="FF0000"/>
              </a:solidFill>
              <a:round/>
              <a:headEnd/>
              <a:tailEnd/>
            </a:ln>
          </p:spPr>
          <p:txBody>
            <a:bodyPr/>
            <a:lstStyle/>
            <a:p>
              <a:endParaRPr lang="es-ES"/>
            </a:p>
          </p:txBody>
        </p:sp>
        <p:sp>
          <p:nvSpPr>
            <p:cNvPr id="127063" name="Line 21"/>
            <p:cNvSpPr>
              <a:spLocks noChangeShapeType="1"/>
            </p:cNvSpPr>
            <p:nvPr/>
          </p:nvSpPr>
          <p:spPr bwMode="auto">
            <a:xfrm>
              <a:off x="1728" y="3024"/>
              <a:ext cx="624" cy="0"/>
            </a:xfrm>
            <a:prstGeom prst="line">
              <a:avLst/>
            </a:prstGeom>
            <a:noFill/>
            <a:ln w="19050">
              <a:solidFill>
                <a:srgbClr val="FF0000"/>
              </a:solidFill>
              <a:round/>
              <a:headEnd/>
              <a:tailEnd/>
            </a:ln>
          </p:spPr>
          <p:txBody>
            <a:bodyPr/>
            <a:lstStyle/>
            <a:p>
              <a:endParaRPr lang="es-ES"/>
            </a:p>
          </p:txBody>
        </p:sp>
        <p:sp>
          <p:nvSpPr>
            <p:cNvPr id="127064" name="Line 22"/>
            <p:cNvSpPr>
              <a:spLocks noChangeShapeType="1"/>
            </p:cNvSpPr>
            <p:nvPr/>
          </p:nvSpPr>
          <p:spPr bwMode="auto">
            <a:xfrm flipV="1">
              <a:off x="2448" y="2928"/>
              <a:ext cx="0" cy="480"/>
            </a:xfrm>
            <a:prstGeom prst="line">
              <a:avLst/>
            </a:prstGeom>
            <a:noFill/>
            <a:ln w="19050">
              <a:solidFill>
                <a:srgbClr val="FF0000"/>
              </a:solidFill>
              <a:round/>
              <a:headEnd/>
              <a:tailEnd/>
            </a:ln>
          </p:spPr>
          <p:txBody>
            <a:bodyPr/>
            <a:lstStyle/>
            <a:p>
              <a:endParaRPr lang="es-ES"/>
            </a:p>
          </p:txBody>
        </p:sp>
        <p:sp>
          <p:nvSpPr>
            <p:cNvPr id="127065" name="Line 23"/>
            <p:cNvSpPr>
              <a:spLocks noChangeShapeType="1"/>
            </p:cNvSpPr>
            <p:nvPr/>
          </p:nvSpPr>
          <p:spPr bwMode="auto">
            <a:xfrm>
              <a:off x="1824" y="2928"/>
              <a:ext cx="624" cy="0"/>
            </a:xfrm>
            <a:prstGeom prst="line">
              <a:avLst/>
            </a:prstGeom>
            <a:noFill/>
            <a:ln w="19050">
              <a:solidFill>
                <a:srgbClr val="FF0000"/>
              </a:solidFill>
              <a:round/>
              <a:headEnd/>
              <a:tailEnd/>
            </a:ln>
          </p:spPr>
          <p:txBody>
            <a:bodyPr/>
            <a:lstStyle/>
            <a:p>
              <a:endParaRPr lang="es-ES"/>
            </a:p>
          </p:txBody>
        </p:sp>
        <p:sp>
          <p:nvSpPr>
            <p:cNvPr id="127066" name="Line 24"/>
            <p:cNvSpPr>
              <a:spLocks noChangeShapeType="1"/>
            </p:cNvSpPr>
            <p:nvPr/>
          </p:nvSpPr>
          <p:spPr bwMode="auto">
            <a:xfrm flipV="1">
              <a:off x="2496" y="2880"/>
              <a:ext cx="0" cy="480"/>
            </a:xfrm>
            <a:prstGeom prst="line">
              <a:avLst/>
            </a:prstGeom>
            <a:noFill/>
            <a:ln w="19050">
              <a:solidFill>
                <a:srgbClr val="FF0000"/>
              </a:solidFill>
              <a:round/>
              <a:headEnd/>
              <a:tailEnd/>
            </a:ln>
          </p:spPr>
          <p:txBody>
            <a:bodyPr/>
            <a:lstStyle/>
            <a:p>
              <a:endParaRPr lang="es-ES"/>
            </a:p>
          </p:txBody>
        </p:sp>
        <p:sp>
          <p:nvSpPr>
            <p:cNvPr id="127067" name="Line 25"/>
            <p:cNvSpPr>
              <a:spLocks noChangeShapeType="1"/>
            </p:cNvSpPr>
            <p:nvPr/>
          </p:nvSpPr>
          <p:spPr bwMode="auto">
            <a:xfrm>
              <a:off x="1872" y="2880"/>
              <a:ext cx="624" cy="0"/>
            </a:xfrm>
            <a:prstGeom prst="line">
              <a:avLst/>
            </a:prstGeom>
            <a:noFill/>
            <a:ln w="19050">
              <a:solidFill>
                <a:srgbClr val="FF0000"/>
              </a:solidFill>
              <a:round/>
              <a:headEnd/>
              <a:tailEnd/>
            </a:ln>
          </p:spPr>
          <p:txBody>
            <a:bodyPr/>
            <a:lstStyle/>
            <a:p>
              <a:endParaRPr lang="es-ES"/>
            </a:p>
          </p:txBody>
        </p:sp>
      </p:grpSp>
      <p:grpSp>
        <p:nvGrpSpPr>
          <p:cNvPr id="126984" name="Group 26"/>
          <p:cNvGrpSpPr>
            <a:grpSpLocks/>
          </p:cNvGrpSpPr>
          <p:nvPr/>
        </p:nvGrpSpPr>
        <p:grpSpPr bwMode="auto">
          <a:xfrm>
            <a:off x="3898900" y="4384675"/>
            <a:ext cx="1447800" cy="1143000"/>
            <a:chOff x="3360" y="2880"/>
            <a:chExt cx="912" cy="720"/>
          </a:xfrm>
        </p:grpSpPr>
        <p:sp>
          <p:nvSpPr>
            <p:cNvPr id="127040" name="Line 27"/>
            <p:cNvSpPr>
              <a:spLocks noChangeShapeType="1"/>
            </p:cNvSpPr>
            <p:nvPr/>
          </p:nvSpPr>
          <p:spPr bwMode="auto">
            <a:xfrm flipV="1">
              <a:off x="3648" y="3168"/>
              <a:ext cx="0" cy="336"/>
            </a:xfrm>
            <a:prstGeom prst="line">
              <a:avLst/>
            </a:prstGeom>
            <a:noFill/>
            <a:ln w="19050">
              <a:solidFill>
                <a:schemeClr val="accent2"/>
              </a:solidFill>
              <a:round/>
              <a:headEnd/>
              <a:tailEnd/>
            </a:ln>
          </p:spPr>
          <p:txBody>
            <a:bodyPr/>
            <a:lstStyle/>
            <a:p>
              <a:endParaRPr lang="es-ES"/>
            </a:p>
          </p:txBody>
        </p:sp>
        <p:sp>
          <p:nvSpPr>
            <p:cNvPr id="127041" name="Line 28"/>
            <p:cNvSpPr>
              <a:spLocks noChangeShapeType="1"/>
            </p:cNvSpPr>
            <p:nvPr/>
          </p:nvSpPr>
          <p:spPr bwMode="auto">
            <a:xfrm>
              <a:off x="3648" y="3168"/>
              <a:ext cx="624" cy="0"/>
            </a:xfrm>
            <a:prstGeom prst="line">
              <a:avLst/>
            </a:prstGeom>
            <a:noFill/>
            <a:ln w="19050">
              <a:solidFill>
                <a:schemeClr val="accent2"/>
              </a:solidFill>
              <a:round/>
              <a:headEnd/>
              <a:tailEnd/>
            </a:ln>
          </p:spPr>
          <p:txBody>
            <a:bodyPr/>
            <a:lstStyle/>
            <a:p>
              <a:endParaRPr lang="es-ES"/>
            </a:p>
          </p:txBody>
        </p:sp>
        <p:sp>
          <p:nvSpPr>
            <p:cNvPr id="127042" name="Line 29"/>
            <p:cNvSpPr>
              <a:spLocks noChangeShapeType="1"/>
            </p:cNvSpPr>
            <p:nvPr/>
          </p:nvSpPr>
          <p:spPr bwMode="auto">
            <a:xfrm flipV="1">
              <a:off x="3456" y="2976"/>
              <a:ext cx="0" cy="480"/>
            </a:xfrm>
            <a:prstGeom prst="line">
              <a:avLst/>
            </a:prstGeom>
            <a:noFill/>
            <a:ln w="19050">
              <a:solidFill>
                <a:schemeClr val="accent2"/>
              </a:solidFill>
              <a:round/>
              <a:headEnd/>
              <a:tailEnd/>
            </a:ln>
          </p:spPr>
          <p:txBody>
            <a:bodyPr/>
            <a:lstStyle/>
            <a:p>
              <a:endParaRPr lang="es-ES"/>
            </a:p>
          </p:txBody>
        </p:sp>
        <p:sp>
          <p:nvSpPr>
            <p:cNvPr id="127043" name="Line 30"/>
            <p:cNvSpPr>
              <a:spLocks noChangeShapeType="1"/>
            </p:cNvSpPr>
            <p:nvPr/>
          </p:nvSpPr>
          <p:spPr bwMode="auto">
            <a:xfrm flipV="1">
              <a:off x="3504" y="3024"/>
              <a:ext cx="0" cy="480"/>
            </a:xfrm>
            <a:prstGeom prst="line">
              <a:avLst/>
            </a:prstGeom>
            <a:noFill/>
            <a:ln w="19050">
              <a:solidFill>
                <a:schemeClr val="accent2"/>
              </a:solidFill>
              <a:round/>
              <a:headEnd/>
              <a:tailEnd/>
            </a:ln>
          </p:spPr>
          <p:txBody>
            <a:bodyPr/>
            <a:lstStyle/>
            <a:p>
              <a:endParaRPr lang="es-ES"/>
            </a:p>
          </p:txBody>
        </p:sp>
        <p:sp>
          <p:nvSpPr>
            <p:cNvPr id="127044" name="Line 31"/>
            <p:cNvSpPr>
              <a:spLocks noChangeShapeType="1"/>
            </p:cNvSpPr>
            <p:nvPr/>
          </p:nvSpPr>
          <p:spPr bwMode="auto">
            <a:xfrm flipV="1">
              <a:off x="3552" y="3072"/>
              <a:ext cx="0" cy="480"/>
            </a:xfrm>
            <a:prstGeom prst="line">
              <a:avLst/>
            </a:prstGeom>
            <a:noFill/>
            <a:ln w="19050">
              <a:solidFill>
                <a:schemeClr val="accent2"/>
              </a:solidFill>
              <a:round/>
              <a:headEnd/>
              <a:tailEnd/>
            </a:ln>
          </p:spPr>
          <p:txBody>
            <a:bodyPr/>
            <a:lstStyle/>
            <a:p>
              <a:endParaRPr lang="es-ES"/>
            </a:p>
          </p:txBody>
        </p:sp>
        <p:sp>
          <p:nvSpPr>
            <p:cNvPr id="127045" name="Line 32"/>
            <p:cNvSpPr>
              <a:spLocks noChangeShapeType="1"/>
            </p:cNvSpPr>
            <p:nvPr/>
          </p:nvSpPr>
          <p:spPr bwMode="auto">
            <a:xfrm flipV="1">
              <a:off x="3600" y="3120"/>
              <a:ext cx="0" cy="480"/>
            </a:xfrm>
            <a:prstGeom prst="line">
              <a:avLst/>
            </a:prstGeom>
            <a:noFill/>
            <a:ln w="19050">
              <a:solidFill>
                <a:schemeClr val="accent2"/>
              </a:solidFill>
              <a:round/>
              <a:headEnd/>
              <a:tailEnd/>
            </a:ln>
          </p:spPr>
          <p:txBody>
            <a:bodyPr/>
            <a:lstStyle/>
            <a:p>
              <a:endParaRPr lang="es-ES"/>
            </a:p>
          </p:txBody>
        </p:sp>
        <p:sp>
          <p:nvSpPr>
            <p:cNvPr id="127046" name="Line 33"/>
            <p:cNvSpPr>
              <a:spLocks noChangeShapeType="1"/>
            </p:cNvSpPr>
            <p:nvPr/>
          </p:nvSpPr>
          <p:spPr bwMode="auto">
            <a:xfrm>
              <a:off x="3600" y="3120"/>
              <a:ext cx="624" cy="0"/>
            </a:xfrm>
            <a:prstGeom prst="line">
              <a:avLst/>
            </a:prstGeom>
            <a:noFill/>
            <a:ln w="19050">
              <a:solidFill>
                <a:schemeClr val="accent2"/>
              </a:solidFill>
              <a:round/>
              <a:headEnd/>
              <a:tailEnd/>
            </a:ln>
          </p:spPr>
          <p:txBody>
            <a:bodyPr/>
            <a:lstStyle/>
            <a:p>
              <a:endParaRPr lang="es-ES"/>
            </a:p>
          </p:txBody>
        </p:sp>
        <p:sp>
          <p:nvSpPr>
            <p:cNvPr id="127047" name="Line 34"/>
            <p:cNvSpPr>
              <a:spLocks noChangeShapeType="1"/>
            </p:cNvSpPr>
            <p:nvPr/>
          </p:nvSpPr>
          <p:spPr bwMode="auto">
            <a:xfrm>
              <a:off x="3552" y="3072"/>
              <a:ext cx="624" cy="0"/>
            </a:xfrm>
            <a:prstGeom prst="line">
              <a:avLst/>
            </a:prstGeom>
            <a:noFill/>
            <a:ln w="19050">
              <a:solidFill>
                <a:schemeClr val="accent2"/>
              </a:solidFill>
              <a:round/>
              <a:headEnd/>
              <a:tailEnd/>
            </a:ln>
          </p:spPr>
          <p:txBody>
            <a:bodyPr/>
            <a:lstStyle/>
            <a:p>
              <a:endParaRPr lang="es-ES"/>
            </a:p>
          </p:txBody>
        </p:sp>
        <p:sp>
          <p:nvSpPr>
            <p:cNvPr id="127048" name="Line 35"/>
            <p:cNvSpPr>
              <a:spLocks noChangeShapeType="1"/>
            </p:cNvSpPr>
            <p:nvPr/>
          </p:nvSpPr>
          <p:spPr bwMode="auto">
            <a:xfrm>
              <a:off x="3504" y="3024"/>
              <a:ext cx="624" cy="0"/>
            </a:xfrm>
            <a:prstGeom prst="line">
              <a:avLst/>
            </a:prstGeom>
            <a:noFill/>
            <a:ln w="19050">
              <a:solidFill>
                <a:schemeClr val="accent2"/>
              </a:solidFill>
              <a:round/>
              <a:headEnd/>
              <a:tailEnd/>
            </a:ln>
          </p:spPr>
          <p:txBody>
            <a:bodyPr/>
            <a:lstStyle/>
            <a:p>
              <a:endParaRPr lang="es-ES"/>
            </a:p>
          </p:txBody>
        </p:sp>
        <p:sp>
          <p:nvSpPr>
            <p:cNvPr id="127049" name="Line 36"/>
            <p:cNvSpPr>
              <a:spLocks noChangeShapeType="1"/>
            </p:cNvSpPr>
            <p:nvPr/>
          </p:nvSpPr>
          <p:spPr bwMode="auto">
            <a:xfrm>
              <a:off x="3456" y="2976"/>
              <a:ext cx="624" cy="0"/>
            </a:xfrm>
            <a:prstGeom prst="line">
              <a:avLst/>
            </a:prstGeom>
            <a:noFill/>
            <a:ln w="19050">
              <a:solidFill>
                <a:schemeClr val="accent2"/>
              </a:solidFill>
              <a:round/>
              <a:headEnd/>
              <a:tailEnd/>
            </a:ln>
          </p:spPr>
          <p:txBody>
            <a:bodyPr/>
            <a:lstStyle/>
            <a:p>
              <a:endParaRPr lang="es-ES"/>
            </a:p>
          </p:txBody>
        </p:sp>
        <p:sp>
          <p:nvSpPr>
            <p:cNvPr id="127050" name="Line 37"/>
            <p:cNvSpPr>
              <a:spLocks noChangeShapeType="1"/>
            </p:cNvSpPr>
            <p:nvPr/>
          </p:nvSpPr>
          <p:spPr bwMode="auto">
            <a:xfrm flipV="1">
              <a:off x="3408" y="2928"/>
              <a:ext cx="0" cy="480"/>
            </a:xfrm>
            <a:prstGeom prst="line">
              <a:avLst/>
            </a:prstGeom>
            <a:noFill/>
            <a:ln w="19050">
              <a:solidFill>
                <a:schemeClr val="accent2"/>
              </a:solidFill>
              <a:round/>
              <a:headEnd/>
              <a:tailEnd/>
            </a:ln>
          </p:spPr>
          <p:txBody>
            <a:bodyPr/>
            <a:lstStyle/>
            <a:p>
              <a:endParaRPr lang="es-ES"/>
            </a:p>
          </p:txBody>
        </p:sp>
        <p:sp>
          <p:nvSpPr>
            <p:cNvPr id="127051" name="Line 38"/>
            <p:cNvSpPr>
              <a:spLocks noChangeShapeType="1"/>
            </p:cNvSpPr>
            <p:nvPr/>
          </p:nvSpPr>
          <p:spPr bwMode="auto">
            <a:xfrm>
              <a:off x="3408" y="2928"/>
              <a:ext cx="624" cy="0"/>
            </a:xfrm>
            <a:prstGeom prst="line">
              <a:avLst/>
            </a:prstGeom>
            <a:noFill/>
            <a:ln w="19050">
              <a:solidFill>
                <a:schemeClr val="accent2"/>
              </a:solidFill>
              <a:round/>
              <a:headEnd/>
              <a:tailEnd/>
            </a:ln>
          </p:spPr>
          <p:txBody>
            <a:bodyPr/>
            <a:lstStyle/>
            <a:p>
              <a:endParaRPr lang="es-ES"/>
            </a:p>
          </p:txBody>
        </p:sp>
        <p:sp>
          <p:nvSpPr>
            <p:cNvPr id="127052" name="Line 39"/>
            <p:cNvSpPr>
              <a:spLocks noChangeShapeType="1"/>
            </p:cNvSpPr>
            <p:nvPr/>
          </p:nvSpPr>
          <p:spPr bwMode="auto">
            <a:xfrm flipV="1">
              <a:off x="3360" y="2880"/>
              <a:ext cx="0" cy="480"/>
            </a:xfrm>
            <a:prstGeom prst="line">
              <a:avLst/>
            </a:prstGeom>
            <a:noFill/>
            <a:ln w="19050">
              <a:solidFill>
                <a:schemeClr val="accent2"/>
              </a:solidFill>
              <a:round/>
              <a:headEnd/>
              <a:tailEnd/>
            </a:ln>
          </p:spPr>
          <p:txBody>
            <a:bodyPr/>
            <a:lstStyle/>
            <a:p>
              <a:endParaRPr lang="es-ES"/>
            </a:p>
          </p:txBody>
        </p:sp>
        <p:sp>
          <p:nvSpPr>
            <p:cNvPr id="127053" name="Line 40"/>
            <p:cNvSpPr>
              <a:spLocks noChangeShapeType="1"/>
            </p:cNvSpPr>
            <p:nvPr/>
          </p:nvSpPr>
          <p:spPr bwMode="auto">
            <a:xfrm>
              <a:off x="3360" y="2880"/>
              <a:ext cx="624" cy="0"/>
            </a:xfrm>
            <a:prstGeom prst="line">
              <a:avLst/>
            </a:prstGeom>
            <a:noFill/>
            <a:ln w="19050">
              <a:solidFill>
                <a:schemeClr val="accent2"/>
              </a:solidFill>
              <a:round/>
              <a:headEnd/>
              <a:tailEnd/>
            </a:ln>
          </p:spPr>
          <p:txBody>
            <a:bodyPr/>
            <a:lstStyle/>
            <a:p>
              <a:endParaRPr lang="es-ES"/>
            </a:p>
          </p:txBody>
        </p:sp>
      </p:grpSp>
      <p:grpSp>
        <p:nvGrpSpPr>
          <p:cNvPr id="126985" name="Group 41"/>
          <p:cNvGrpSpPr>
            <a:grpSpLocks/>
          </p:cNvGrpSpPr>
          <p:nvPr/>
        </p:nvGrpSpPr>
        <p:grpSpPr bwMode="auto">
          <a:xfrm>
            <a:off x="1687513" y="1868488"/>
            <a:ext cx="1449387" cy="1144587"/>
            <a:chOff x="1535" y="959"/>
            <a:chExt cx="913" cy="721"/>
          </a:xfrm>
        </p:grpSpPr>
        <p:sp>
          <p:nvSpPr>
            <p:cNvPr id="127026" name="Line 42"/>
            <p:cNvSpPr>
              <a:spLocks noChangeShapeType="1"/>
            </p:cNvSpPr>
            <p:nvPr/>
          </p:nvSpPr>
          <p:spPr bwMode="auto">
            <a:xfrm rot="10800000" flipV="1">
              <a:off x="2159" y="1055"/>
              <a:ext cx="0" cy="336"/>
            </a:xfrm>
            <a:prstGeom prst="line">
              <a:avLst/>
            </a:prstGeom>
            <a:noFill/>
            <a:ln w="19050">
              <a:solidFill>
                <a:srgbClr val="FF0000"/>
              </a:solidFill>
              <a:round/>
              <a:headEnd/>
              <a:tailEnd/>
            </a:ln>
          </p:spPr>
          <p:txBody>
            <a:bodyPr/>
            <a:lstStyle/>
            <a:p>
              <a:endParaRPr lang="es-ES"/>
            </a:p>
          </p:txBody>
        </p:sp>
        <p:sp>
          <p:nvSpPr>
            <p:cNvPr id="127027" name="Line 43"/>
            <p:cNvSpPr>
              <a:spLocks noChangeShapeType="1"/>
            </p:cNvSpPr>
            <p:nvPr/>
          </p:nvSpPr>
          <p:spPr bwMode="auto">
            <a:xfrm rot="10800000">
              <a:off x="1535" y="1391"/>
              <a:ext cx="624" cy="0"/>
            </a:xfrm>
            <a:prstGeom prst="line">
              <a:avLst/>
            </a:prstGeom>
            <a:noFill/>
            <a:ln w="19050">
              <a:solidFill>
                <a:srgbClr val="FF0000"/>
              </a:solidFill>
              <a:round/>
              <a:headEnd/>
              <a:tailEnd/>
            </a:ln>
          </p:spPr>
          <p:txBody>
            <a:bodyPr/>
            <a:lstStyle/>
            <a:p>
              <a:endParaRPr lang="es-ES"/>
            </a:p>
          </p:txBody>
        </p:sp>
        <p:sp>
          <p:nvSpPr>
            <p:cNvPr id="127028" name="Line 44"/>
            <p:cNvSpPr>
              <a:spLocks noChangeShapeType="1"/>
            </p:cNvSpPr>
            <p:nvPr/>
          </p:nvSpPr>
          <p:spPr bwMode="auto">
            <a:xfrm rot="10800000" flipV="1">
              <a:off x="2351" y="1103"/>
              <a:ext cx="0" cy="480"/>
            </a:xfrm>
            <a:prstGeom prst="line">
              <a:avLst/>
            </a:prstGeom>
            <a:noFill/>
            <a:ln w="19050">
              <a:solidFill>
                <a:srgbClr val="FF0000"/>
              </a:solidFill>
              <a:round/>
              <a:headEnd/>
              <a:tailEnd/>
            </a:ln>
          </p:spPr>
          <p:txBody>
            <a:bodyPr/>
            <a:lstStyle/>
            <a:p>
              <a:endParaRPr lang="es-ES"/>
            </a:p>
          </p:txBody>
        </p:sp>
        <p:sp>
          <p:nvSpPr>
            <p:cNvPr id="127029" name="Line 45"/>
            <p:cNvSpPr>
              <a:spLocks noChangeShapeType="1"/>
            </p:cNvSpPr>
            <p:nvPr/>
          </p:nvSpPr>
          <p:spPr bwMode="auto">
            <a:xfrm rot="10800000" flipV="1">
              <a:off x="2303" y="1055"/>
              <a:ext cx="0" cy="480"/>
            </a:xfrm>
            <a:prstGeom prst="line">
              <a:avLst/>
            </a:prstGeom>
            <a:noFill/>
            <a:ln w="19050">
              <a:solidFill>
                <a:srgbClr val="FF0000"/>
              </a:solidFill>
              <a:round/>
              <a:headEnd/>
              <a:tailEnd/>
            </a:ln>
          </p:spPr>
          <p:txBody>
            <a:bodyPr/>
            <a:lstStyle/>
            <a:p>
              <a:endParaRPr lang="es-ES"/>
            </a:p>
          </p:txBody>
        </p:sp>
        <p:sp>
          <p:nvSpPr>
            <p:cNvPr id="127030" name="Line 46"/>
            <p:cNvSpPr>
              <a:spLocks noChangeShapeType="1"/>
            </p:cNvSpPr>
            <p:nvPr/>
          </p:nvSpPr>
          <p:spPr bwMode="auto">
            <a:xfrm rot="10800000" flipV="1">
              <a:off x="2255" y="1007"/>
              <a:ext cx="0" cy="480"/>
            </a:xfrm>
            <a:prstGeom prst="line">
              <a:avLst/>
            </a:prstGeom>
            <a:noFill/>
            <a:ln w="19050">
              <a:solidFill>
                <a:srgbClr val="FF0000"/>
              </a:solidFill>
              <a:round/>
              <a:headEnd/>
              <a:tailEnd/>
            </a:ln>
          </p:spPr>
          <p:txBody>
            <a:bodyPr/>
            <a:lstStyle/>
            <a:p>
              <a:endParaRPr lang="es-ES"/>
            </a:p>
          </p:txBody>
        </p:sp>
        <p:sp>
          <p:nvSpPr>
            <p:cNvPr id="127031" name="Line 47"/>
            <p:cNvSpPr>
              <a:spLocks noChangeShapeType="1"/>
            </p:cNvSpPr>
            <p:nvPr/>
          </p:nvSpPr>
          <p:spPr bwMode="auto">
            <a:xfrm rot="10800000" flipV="1">
              <a:off x="2207" y="959"/>
              <a:ext cx="0" cy="480"/>
            </a:xfrm>
            <a:prstGeom prst="line">
              <a:avLst/>
            </a:prstGeom>
            <a:noFill/>
            <a:ln w="19050">
              <a:solidFill>
                <a:srgbClr val="FF0000"/>
              </a:solidFill>
              <a:round/>
              <a:headEnd/>
              <a:tailEnd/>
            </a:ln>
          </p:spPr>
          <p:txBody>
            <a:bodyPr/>
            <a:lstStyle/>
            <a:p>
              <a:endParaRPr lang="es-ES"/>
            </a:p>
          </p:txBody>
        </p:sp>
        <p:sp>
          <p:nvSpPr>
            <p:cNvPr id="127032" name="Line 48"/>
            <p:cNvSpPr>
              <a:spLocks noChangeShapeType="1"/>
            </p:cNvSpPr>
            <p:nvPr/>
          </p:nvSpPr>
          <p:spPr bwMode="auto">
            <a:xfrm rot="10800000">
              <a:off x="1583" y="1439"/>
              <a:ext cx="624" cy="0"/>
            </a:xfrm>
            <a:prstGeom prst="line">
              <a:avLst/>
            </a:prstGeom>
            <a:noFill/>
            <a:ln w="19050">
              <a:solidFill>
                <a:srgbClr val="FF0000"/>
              </a:solidFill>
              <a:round/>
              <a:headEnd/>
              <a:tailEnd/>
            </a:ln>
          </p:spPr>
          <p:txBody>
            <a:bodyPr/>
            <a:lstStyle/>
            <a:p>
              <a:endParaRPr lang="es-ES"/>
            </a:p>
          </p:txBody>
        </p:sp>
        <p:sp>
          <p:nvSpPr>
            <p:cNvPr id="127033" name="Line 49"/>
            <p:cNvSpPr>
              <a:spLocks noChangeShapeType="1"/>
            </p:cNvSpPr>
            <p:nvPr/>
          </p:nvSpPr>
          <p:spPr bwMode="auto">
            <a:xfrm rot="10800000">
              <a:off x="1631" y="1487"/>
              <a:ext cx="624" cy="0"/>
            </a:xfrm>
            <a:prstGeom prst="line">
              <a:avLst/>
            </a:prstGeom>
            <a:noFill/>
            <a:ln w="19050">
              <a:solidFill>
                <a:srgbClr val="FF0000"/>
              </a:solidFill>
              <a:round/>
              <a:headEnd/>
              <a:tailEnd/>
            </a:ln>
          </p:spPr>
          <p:txBody>
            <a:bodyPr/>
            <a:lstStyle/>
            <a:p>
              <a:endParaRPr lang="es-ES"/>
            </a:p>
          </p:txBody>
        </p:sp>
        <p:sp>
          <p:nvSpPr>
            <p:cNvPr id="127034" name="Line 50"/>
            <p:cNvSpPr>
              <a:spLocks noChangeShapeType="1"/>
            </p:cNvSpPr>
            <p:nvPr/>
          </p:nvSpPr>
          <p:spPr bwMode="auto">
            <a:xfrm rot="10800000">
              <a:off x="1679" y="1535"/>
              <a:ext cx="624" cy="0"/>
            </a:xfrm>
            <a:prstGeom prst="line">
              <a:avLst/>
            </a:prstGeom>
            <a:noFill/>
            <a:ln w="19050">
              <a:solidFill>
                <a:srgbClr val="FF0000"/>
              </a:solidFill>
              <a:round/>
              <a:headEnd/>
              <a:tailEnd/>
            </a:ln>
          </p:spPr>
          <p:txBody>
            <a:bodyPr/>
            <a:lstStyle/>
            <a:p>
              <a:endParaRPr lang="es-ES"/>
            </a:p>
          </p:txBody>
        </p:sp>
        <p:sp>
          <p:nvSpPr>
            <p:cNvPr id="127035" name="Line 51"/>
            <p:cNvSpPr>
              <a:spLocks noChangeShapeType="1"/>
            </p:cNvSpPr>
            <p:nvPr/>
          </p:nvSpPr>
          <p:spPr bwMode="auto">
            <a:xfrm rot="10800000">
              <a:off x="1727" y="1583"/>
              <a:ext cx="624" cy="0"/>
            </a:xfrm>
            <a:prstGeom prst="line">
              <a:avLst/>
            </a:prstGeom>
            <a:noFill/>
            <a:ln w="19050">
              <a:solidFill>
                <a:srgbClr val="FF0000"/>
              </a:solidFill>
              <a:round/>
              <a:headEnd/>
              <a:tailEnd/>
            </a:ln>
          </p:spPr>
          <p:txBody>
            <a:bodyPr/>
            <a:lstStyle/>
            <a:p>
              <a:endParaRPr lang="es-ES"/>
            </a:p>
          </p:txBody>
        </p:sp>
        <p:sp>
          <p:nvSpPr>
            <p:cNvPr id="127036" name="Line 52"/>
            <p:cNvSpPr>
              <a:spLocks noChangeShapeType="1"/>
            </p:cNvSpPr>
            <p:nvPr/>
          </p:nvSpPr>
          <p:spPr bwMode="auto">
            <a:xfrm rot="10800000" flipV="1">
              <a:off x="2399" y="1151"/>
              <a:ext cx="0" cy="480"/>
            </a:xfrm>
            <a:prstGeom prst="line">
              <a:avLst/>
            </a:prstGeom>
            <a:noFill/>
            <a:ln w="19050">
              <a:solidFill>
                <a:srgbClr val="FF0000"/>
              </a:solidFill>
              <a:round/>
              <a:headEnd/>
              <a:tailEnd/>
            </a:ln>
          </p:spPr>
          <p:txBody>
            <a:bodyPr/>
            <a:lstStyle/>
            <a:p>
              <a:endParaRPr lang="es-ES"/>
            </a:p>
          </p:txBody>
        </p:sp>
        <p:sp>
          <p:nvSpPr>
            <p:cNvPr id="127037" name="Line 53"/>
            <p:cNvSpPr>
              <a:spLocks noChangeShapeType="1"/>
            </p:cNvSpPr>
            <p:nvPr/>
          </p:nvSpPr>
          <p:spPr bwMode="auto">
            <a:xfrm rot="10800000">
              <a:off x="1775" y="1631"/>
              <a:ext cx="624" cy="0"/>
            </a:xfrm>
            <a:prstGeom prst="line">
              <a:avLst/>
            </a:prstGeom>
            <a:noFill/>
            <a:ln w="19050">
              <a:solidFill>
                <a:srgbClr val="FF0000"/>
              </a:solidFill>
              <a:round/>
              <a:headEnd/>
              <a:tailEnd/>
            </a:ln>
          </p:spPr>
          <p:txBody>
            <a:bodyPr/>
            <a:lstStyle/>
            <a:p>
              <a:endParaRPr lang="es-ES"/>
            </a:p>
          </p:txBody>
        </p:sp>
        <p:sp>
          <p:nvSpPr>
            <p:cNvPr id="127038" name="Line 54"/>
            <p:cNvSpPr>
              <a:spLocks noChangeShapeType="1"/>
            </p:cNvSpPr>
            <p:nvPr/>
          </p:nvSpPr>
          <p:spPr bwMode="auto">
            <a:xfrm>
              <a:off x="1824" y="1680"/>
              <a:ext cx="624" cy="0"/>
            </a:xfrm>
            <a:prstGeom prst="line">
              <a:avLst/>
            </a:prstGeom>
            <a:noFill/>
            <a:ln w="19050">
              <a:solidFill>
                <a:srgbClr val="FF0000"/>
              </a:solidFill>
              <a:round/>
              <a:headEnd/>
              <a:tailEnd/>
            </a:ln>
          </p:spPr>
          <p:txBody>
            <a:bodyPr/>
            <a:lstStyle/>
            <a:p>
              <a:endParaRPr lang="es-ES"/>
            </a:p>
          </p:txBody>
        </p:sp>
        <p:sp>
          <p:nvSpPr>
            <p:cNvPr id="127039" name="Line 55"/>
            <p:cNvSpPr>
              <a:spLocks noChangeShapeType="1"/>
            </p:cNvSpPr>
            <p:nvPr/>
          </p:nvSpPr>
          <p:spPr bwMode="auto">
            <a:xfrm flipV="1">
              <a:off x="2448" y="1200"/>
              <a:ext cx="0" cy="480"/>
            </a:xfrm>
            <a:prstGeom prst="line">
              <a:avLst/>
            </a:prstGeom>
            <a:noFill/>
            <a:ln w="19050">
              <a:solidFill>
                <a:srgbClr val="FF0000"/>
              </a:solidFill>
              <a:round/>
              <a:headEnd/>
              <a:tailEnd/>
            </a:ln>
          </p:spPr>
          <p:txBody>
            <a:bodyPr/>
            <a:lstStyle/>
            <a:p>
              <a:endParaRPr lang="es-ES"/>
            </a:p>
          </p:txBody>
        </p:sp>
      </p:grpSp>
      <p:grpSp>
        <p:nvGrpSpPr>
          <p:cNvPr id="126986" name="Group 56"/>
          <p:cNvGrpSpPr>
            <a:grpSpLocks/>
          </p:cNvGrpSpPr>
          <p:nvPr/>
        </p:nvGrpSpPr>
        <p:grpSpPr bwMode="auto">
          <a:xfrm rot="10800000">
            <a:off x="3898900" y="1946275"/>
            <a:ext cx="1447800" cy="1143000"/>
            <a:chOff x="1584" y="2880"/>
            <a:chExt cx="912" cy="720"/>
          </a:xfrm>
        </p:grpSpPr>
        <p:sp>
          <p:nvSpPr>
            <p:cNvPr id="127012" name="Line 57"/>
            <p:cNvSpPr>
              <a:spLocks noChangeShapeType="1"/>
            </p:cNvSpPr>
            <p:nvPr/>
          </p:nvSpPr>
          <p:spPr bwMode="auto">
            <a:xfrm>
              <a:off x="2208" y="3168"/>
              <a:ext cx="0" cy="384"/>
            </a:xfrm>
            <a:prstGeom prst="line">
              <a:avLst/>
            </a:prstGeom>
            <a:noFill/>
            <a:ln w="19050">
              <a:solidFill>
                <a:schemeClr val="accent2"/>
              </a:solidFill>
              <a:round/>
              <a:headEnd/>
              <a:tailEnd/>
            </a:ln>
          </p:spPr>
          <p:txBody>
            <a:bodyPr/>
            <a:lstStyle/>
            <a:p>
              <a:endParaRPr lang="es-ES"/>
            </a:p>
          </p:txBody>
        </p:sp>
        <p:sp>
          <p:nvSpPr>
            <p:cNvPr id="127013" name="Line 58"/>
            <p:cNvSpPr>
              <a:spLocks noChangeShapeType="1"/>
            </p:cNvSpPr>
            <p:nvPr/>
          </p:nvSpPr>
          <p:spPr bwMode="auto">
            <a:xfrm flipV="1">
              <a:off x="2256" y="3120"/>
              <a:ext cx="0" cy="480"/>
            </a:xfrm>
            <a:prstGeom prst="line">
              <a:avLst/>
            </a:prstGeom>
            <a:noFill/>
            <a:ln w="19050">
              <a:solidFill>
                <a:schemeClr val="accent2"/>
              </a:solidFill>
              <a:round/>
              <a:headEnd/>
              <a:tailEnd/>
            </a:ln>
          </p:spPr>
          <p:txBody>
            <a:bodyPr/>
            <a:lstStyle/>
            <a:p>
              <a:endParaRPr lang="es-ES"/>
            </a:p>
          </p:txBody>
        </p:sp>
        <p:sp>
          <p:nvSpPr>
            <p:cNvPr id="127014" name="Line 59"/>
            <p:cNvSpPr>
              <a:spLocks noChangeShapeType="1"/>
            </p:cNvSpPr>
            <p:nvPr/>
          </p:nvSpPr>
          <p:spPr bwMode="auto">
            <a:xfrm>
              <a:off x="1584" y="3168"/>
              <a:ext cx="624" cy="0"/>
            </a:xfrm>
            <a:prstGeom prst="line">
              <a:avLst/>
            </a:prstGeom>
            <a:noFill/>
            <a:ln w="19050">
              <a:solidFill>
                <a:schemeClr val="accent2"/>
              </a:solidFill>
              <a:round/>
              <a:headEnd/>
              <a:tailEnd/>
            </a:ln>
          </p:spPr>
          <p:txBody>
            <a:bodyPr/>
            <a:lstStyle/>
            <a:p>
              <a:endParaRPr lang="es-ES"/>
            </a:p>
          </p:txBody>
        </p:sp>
        <p:sp>
          <p:nvSpPr>
            <p:cNvPr id="127015" name="Line 60"/>
            <p:cNvSpPr>
              <a:spLocks noChangeShapeType="1"/>
            </p:cNvSpPr>
            <p:nvPr/>
          </p:nvSpPr>
          <p:spPr bwMode="auto">
            <a:xfrm>
              <a:off x="1632" y="3120"/>
              <a:ext cx="624" cy="0"/>
            </a:xfrm>
            <a:prstGeom prst="line">
              <a:avLst/>
            </a:prstGeom>
            <a:noFill/>
            <a:ln w="19050">
              <a:solidFill>
                <a:schemeClr val="accent2"/>
              </a:solidFill>
              <a:round/>
              <a:headEnd/>
              <a:tailEnd/>
            </a:ln>
          </p:spPr>
          <p:txBody>
            <a:bodyPr/>
            <a:lstStyle/>
            <a:p>
              <a:endParaRPr lang="es-ES"/>
            </a:p>
          </p:txBody>
        </p:sp>
        <p:sp>
          <p:nvSpPr>
            <p:cNvPr id="127016" name="Line 61"/>
            <p:cNvSpPr>
              <a:spLocks noChangeShapeType="1"/>
            </p:cNvSpPr>
            <p:nvPr/>
          </p:nvSpPr>
          <p:spPr bwMode="auto">
            <a:xfrm>
              <a:off x="1776" y="2976"/>
              <a:ext cx="624" cy="0"/>
            </a:xfrm>
            <a:prstGeom prst="line">
              <a:avLst/>
            </a:prstGeom>
            <a:noFill/>
            <a:ln w="19050">
              <a:solidFill>
                <a:schemeClr val="accent2"/>
              </a:solidFill>
              <a:round/>
              <a:headEnd/>
              <a:tailEnd/>
            </a:ln>
          </p:spPr>
          <p:txBody>
            <a:bodyPr/>
            <a:lstStyle/>
            <a:p>
              <a:endParaRPr lang="es-ES"/>
            </a:p>
          </p:txBody>
        </p:sp>
        <p:sp>
          <p:nvSpPr>
            <p:cNvPr id="127017" name="Line 62"/>
            <p:cNvSpPr>
              <a:spLocks noChangeShapeType="1"/>
            </p:cNvSpPr>
            <p:nvPr/>
          </p:nvSpPr>
          <p:spPr bwMode="auto">
            <a:xfrm flipV="1">
              <a:off x="2400" y="2976"/>
              <a:ext cx="0" cy="480"/>
            </a:xfrm>
            <a:prstGeom prst="line">
              <a:avLst/>
            </a:prstGeom>
            <a:noFill/>
            <a:ln w="19050">
              <a:solidFill>
                <a:schemeClr val="accent2"/>
              </a:solidFill>
              <a:round/>
              <a:headEnd/>
              <a:tailEnd/>
            </a:ln>
          </p:spPr>
          <p:txBody>
            <a:bodyPr/>
            <a:lstStyle/>
            <a:p>
              <a:endParaRPr lang="es-ES"/>
            </a:p>
          </p:txBody>
        </p:sp>
        <p:sp>
          <p:nvSpPr>
            <p:cNvPr id="127018" name="Line 63"/>
            <p:cNvSpPr>
              <a:spLocks noChangeShapeType="1"/>
            </p:cNvSpPr>
            <p:nvPr/>
          </p:nvSpPr>
          <p:spPr bwMode="auto">
            <a:xfrm flipV="1">
              <a:off x="2352" y="3024"/>
              <a:ext cx="0" cy="480"/>
            </a:xfrm>
            <a:prstGeom prst="line">
              <a:avLst/>
            </a:prstGeom>
            <a:noFill/>
            <a:ln w="19050">
              <a:solidFill>
                <a:schemeClr val="accent2"/>
              </a:solidFill>
              <a:round/>
              <a:headEnd/>
              <a:tailEnd/>
            </a:ln>
          </p:spPr>
          <p:txBody>
            <a:bodyPr/>
            <a:lstStyle/>
            <a:p>
              <a:endParaRPr lang="es-ES"/>
            </a:p>
          </p:txBody>
        </p:sp>
        <p:sp>
          <p:nvSpPr>
            <p:cNvPr id="127019" name="Line 64"/>
            <p:cNvSpPr>
              <a:spLocks noChangeShapeType="1"/>
            </p:cNvSpPr>
            <p:nvPr/>
          </p:nvSpPr>
          <p:spPr bwMode="auto">
            <a:xfrm flipV="1">
              <a:off x="2304" y="3072"/>
              <a:ext cx="0" cy="480"/>
            </a:xfrm>
            <a:prstGeom prst="line">
              <a:avLst/>
            </a:prstGeom>
            <a:noFill/>
            <a:ln w="19050">
              <a:solidFill>
                <a:schemeClr val="accent2"/>
              </a:solidFill>
              <a:round/>
              <a:headEnd/>
              <a:tailEnd/>
            </a:ln>
          </p:spPr>
          <p:txBody>
            <a:bodyPr/>
            <a:lstStyle/>
            <a:p>
              <a:endParaRPr lang="es-ES"/>
            </a:p>
          </p:txBody>
        </p:sp>
        <p:sp>
          <p:nvSpPr>
            <p:cNvPr id="127020" name="Line 65"/>
            <p:cNvSpPr>
              <a:spLocks noChangeShapeType="1"/>
            </p:cNvSpPr>
            <p:nvPr/>
          </p:nvSpPr>
          <p:spPr bwMode="auto">
            <a:xfrm>
              <a:off x="1680" y="3072"/>
              <a:ext cx="624" cy="0"/>
            </a:xfrm>
            <a:prstGeom prst="line">
              <a:avLst/>
            </a:prstGeom>
            <a:noFill/>
            <a:ln w="19050">
              <a:solidFill>
                <a:schemeClr val="accent2"/>
              </a:solidFill>
              <a:round/>
              <a:headEnd/>
              <a:tailEnd/>
            </a:ln>
          </p:spPr>
          <p:txBody>
            <a:bodyPr/>
            <a:lstStyle/>
            <a:p>
              <a:endParaRPr lang="es-ES"/>
            </a:p>
          </p:txBody>
        </p:sp>
        <p:sp>
          <p:nvSpPr>
            <p:cNvPr id="127021" name="Line 66"/>
            <p:cNvSpPr>
              <a:spLocks noChangeShapeType="1"/>
            </p:cNvSpPr>
            <p:nvPr/>
          </p:nvSpPr>
          <p:spPr bwMode="auto">
            <a:xfrm>
              <a:off x="1728" y="3024"/>
              <a:ext cx="624" cy="0"/>
            </a:xfrm>
            <a:prstGeom prst="line">
              <a:avLst/>
            </a:prstGeom>
            <a:noFill/>
            <a:ln w="19050">
              <a:solidFill>
                <a:schemeClr val="accent2"/>
              </a:solidFill>
              <a:round/>
              <a:headEnd/>
              <a:tailEnd/>
            </a:ln>
          </p:spPr>
          <p:txBody>
            <a:bodyPr/>
            <a:lstStyle/>
            <a:p>
              <a:endParaRPr lang="es-ES"/>
            </a:p>
          </p:txBody>
        </p:sp>
        <p:sp>
          <p:nvSpPr>
            <p:cNvPr id="127022" name="Line 67"/>
            <p:cNvSpPr>
              <a:spLocks noChangeShapeType="1"/>
            </p:cNvSpPr>
            <p:nvPr/>
          </p:nvSpPr>
          <p:spPr bwMode="auto">
            <a:xfrm flipV="1">
              <a:off x="2448" y="2928"/>
              <a:ext cx="0" cy="480"/>
            </a:xfrm>
            <a:prstGeom prst="line">
              <a:avLst/>
            </a:prstGeom>
            <a:noFill/>
            <a:ln w="19050">
              <a:solidFill>
                <a:schemeClr val="accent2"/>
              </a:solidFill>
              <a:round/>
              <a:headEnd/>
              <a:tailEnd/>
            </a:ln>
          </p:spPr>
          <p:txBody>
            <a:bodyPr/>
            <a:lstStyle/>
            <a:p>
              <a:endParaRPr lang="es-ES"/>
            </a:p>
          </p:txBody>
        </p:sp>
        <p:sp>
          <p:nvSpPr>
            <p:cNvPr id="127023" name="Line 68"/>
            <p:cNvSpPr>
              <a:spLocks noChangeShapeType="1"/>
            </p:cNvSpPr>
            <p:nvPr/>
          </p:nvSpPr>
          <p:spPr bwMode="auto">
            <a:xfrm>
              <a:off x="1824" y="2928"/>
              <a:ext cx="624" cy="0"/>
            </a:xfrm>
            <a:prstGeom prst="line">
              <a:avLst/>
            </a:prstGeom>
            <a:noFill/>
            <a:ln w="19050">
              <a:solidFill>
                <a:schemeClr val="accent2"/>
              </a:solidFill>
              <a:round/>
              <a:headEnd/>
              <a:tailEnd/>
            </a:ln>
          </p:spPr>
          <p:txBody>
            <a:bodyPr/>
            <a:lstStyle/>
            <a:p>
              <a:endParaRPr lang="es-ES"/>
            </a:p>
          </p:txBody>
        </p:sp>
        <p:sp>
          <p:nvSpPr>
            <p:cNvPr id="127024" name="Line 69"/>
            <p:cNvSpPr>
              <a:spLocks noChangeShapeType="1"/>
            </p:cNvSpPr>
            <p:nvPr/>
          </p:nvSpPr>
          <p:spPr bwMode="auto">
            <a:xfrm flipV="1">
              <a:off x="2496" y="2880"/>
              <a:ext cx="0" cy="480"/>
            </a:xfrm>
            <a:prstGeom prst="line">
              <a:avLst/>
            </a:prstGeom>
            <a:noFill/>
            <a:ln w="19050">
              <a:solidFill>
                <a:schemeClr val="accent2"/>
              </a:solidFill>
              <a:round/>
              <a:headEnd/>
              <a:tailEnd/>
            </a:ln>
          </p:spPr>
          <p:txBody>
            <a:bodyPr/>
            <a:lstStyle/>
            <a:p>
              <a:endParaRPr lang="es-ES"/>
            </a:p>
          </p:txBody>
        </p:sp>
        <p:sp>
          <p:nvSpPr>
            <p:cNvPr id="127025" name="Line 70"/>
            <p:cNvSpPr>
              <a:spLocks noChangeShapeType="1"/>
            </p:cNvSpPr>
            <p:nvPr/>
          </p:nvSpPr>
          <p:spPr bwMode="auto">
            <a:xfrm>
              <a:off x="1872" y="2880"/>
              <a:ext cx="624" cy="0"/>
            </a:xfrm>
            <a:prstGeom prst="line">
              <a:avLst/>
            </a:prstGeom>
            <a:noFill/>
            <a:ln w="19050">
              <a:solidFill>
                <a:schemeClr val="accent2"/>
              </a:solidFill>
              <a:round/>
              <a:headEnd/>
              <a:tailEnd/>
            </a:ln>
          </p:spPr>
          <p:txBody>
            <a:bodyPr/>
            <a:lstStyle/>
            <a:p>
              <a:endParaRPr lang="es-ES"/>
            </a:p>
          </p:txBody>
        </p:sp>
      </p:grpSp>
      <p:pic>
        <p:nvPicPr>
          <p:cNvPr id="126987" name="Picture 71"/>
          <p:cNvPicPr>
            <a:picLocks noChangeArrowheads="1"/>
          </p:cNvPicPr>
          <p:nvPr/>
        </p:nvPicPr>
        <p:blipFill>
          <a:blip r:embed="rId3" cstate="print"/>
          <a:srcRect/>
          <a:stretch>
            <a:fillRect/>
          </a:stretch>
        </p:blipFill>
        <p:spPr bwMode="auto">
          <a:xfrm>
            <a:off x="2432050" y="1412875"/>
            <a:ext cx="2743200" cy="960438"/>
          </a:xfrm>
          <a:prstGeom prst="rect">
            <a:avLst/>
          </a:prstGeom>
          <a:noFill/>
          <a:ln w="12700">
            <a:noFill/>
            <a:miter lim="800000"/>
            <a:headEnd/>
            <a:tailEnd/>
          </a:ln>
        </p:spPr>
      </p:pic>
      <p:pic>
        <p:nvPicPr>
          <p:cNvPr id="126988" name="Picture 72"/>
          <p:cNvPicPr>
            <a:picLocks noChangeArrowheads="1"/>
          </p:cNvPicPr>
          <p:nvPr/>
        </p:nvPicPr>
        <p:blipFill>
          <a:blip r:embed="rId3" cstate="print"/>
          <a:srcRect/>
          <a:stretch>
            <a:fillRect/>
          </a:stretch>
        </p:blipFill>
        <p:spPr bwMode="auto">
          <a:xfrm>
            <a:off x="1765300" y="4994275"/>
            <a:ext cx="2743200" cy="960438"/>
          </a:xfrm>
          <a:prstGeom prst="rect">
            <a:avLst/>
          </a:prstGeom>
          <a:noFill/>
          <a:ln w="12700">
            <a:noFill/>
            <a:miter lim="800000"/>
            <a:headEnd/>
            <a:tailEnd/>
          </a:ln>
        </p:spPr>
      </p:pic>
      <p:sp>
        <p:nvSpPr>
          <p:cNvPr id="126989" name="Text Box 73"/>
          <p:cNvSpPr txBox="1">
            <a:spLocks noChangeArrowheads="1"/>
          </p:cNvSpPr>
          <p:nvPr/>
        </p:nvSpPr>
        <p:spPr bwMode="auto">
          <a:xfrm>
            <a:off x="2451100" y="2309813"/>
            <a:ext cx="254000" cy="244475"/>
          </a:xfrm>
          <a:prstGeom prst="rect">
            <a:avLst/>
          </a:prstGeom>
          <a:noFill/>
          <a:ln w="9525">
            <a:noFill/>
            <a:miter lim="800000"/>
            <a:headEnd/>
            <a:tailEnd/>
          </a:ln>
        </p:spPr>
        <p:txBody>
          <a:bodyPr wrap="none">
            <a:spAutoFit/>
          </a:bodyPr>
          <a:lstStyle/>
          <a:p>
            <a:r>
              <a:rPr lang="es-ES" sz="1000" b="1"/>
              <a:t>1</a:t>
            </a:r>
          </a:p>
        </p:txBody>
      </p:sp>
      <p:sp>
        <p:nvSpPr>
          <p:cNvPr id="126990" name="Text Box 74"/>
          <p:cNvSpPr txBox="1">
            <a:spLocks noChangeArrowheads="1"/>
          </p:cNvSpPr>
          <p:nvPr/>
        </p:nvSpPr>
        <p:spPr bwMode="auto">
          <a:xfrm>
            <a:off x="3060700" y="2325688"/>
            <a:ext cx="254000" cy="244475"/>
          </a:xfrm>
          <a:prstGeom prst="rect">
            <a:avLst/>
          </a:prstGeom>
          <a:noFill/>
          <a:ln w="9525">
            <a:noFill/>
            <a:miter lim="800000"/>
            <a:headEnd/>
            <a:tailEnd/>
          </a:ln>
        </p:spPr>
        <p:txBody>
          <a:bodyPr wrap="none">
            <a:spAutoFit/>
          </a:bodyPr>
          <a:lstStyle/>
          <a:p>
            <a:r>
              <a:rPr lang="es-ES" sz="1000" b="1"/>
              <a:t>7</a:t>
            </a:r>
          </a:p>
        </p:txBody>
      </p:sp>
      <p:sp>
        <p:nvSpPr>
          <p:cNvPr id="126991" name="Text Box 75"/>
          <p:cNvSpPr txBox="1">
            <a:spLocks noChangeArrowheads="1"/>
          </p:cNvSpPr>
          <p:nvPr/>
        </p:nvSpPr>
        <p:spPr bwMode="auto">
          <a:xfrm>
            <a:off x="3670300" y="2325688"/>
            <a:ext cx="323850" cy="244475"/>
          </a:xfrm>
          <a:prstGeom prst="rect">
            <a:avLst/>
          </a:prstGeom>
          <a:noFill/>
          <a:ln w="9525">
            <a:noFill/>
            <a:miter lim="800000"/>
            <a:headEnd/>
            <a:tailEnd/>
          </a:ln>
        </p:spPr>
        <p:txBody>
          <a:bodyPr wrap="none">
            <a:spAutoFit/>
          </a:bodyPr>
          <a:lstStyle/>
          <a:p>
            <a:r>
              <a:rPr lang="es-ES" sz="1000" b="1"/>
              <a:t>10</a:t>
            </a:r>
          </a:p>
        </p:txBody>
      </p:sp>
      <p:sp>
        <p:nvSpPr>
          <p:cNvPr id="126992" name="Text Box 76"/>
          <p:cNvSpPr txBox="1">
            <a:spLocks noChangeArrowheads="1"/>
          </p:cNvSpPr>
          <p:nvPr/>
        </p:nvSpPr>
        <p:spPr bwMode="auto">
          <a:xfrm>
            <a:off x="4273550" y="2325688"/>
            <a:ext cx="323850" cy="244475"/>
          </a:xfrm>
          <a:prstGeom prst="rect">
            <a:avLst/>
          </a:prstGeom>
          <a:noFill/>
          <a:ln w="9525">
            <a:noFill/>
            <a:miter lim="800000"/>
            <a:headEnd/>
            <a:tailEnd/>
          </a:ln>
        </p:spPr>
        <p:txBody>
          <a:bodyPr wrap="none">
            <a:spAutoFit/>
          </a:bodyPr>
          <a:lstStyle/>
          <a:p>
            <a:r>
              <a:rPr lang="es-ES" sz="1000" b="1"/>
              <a:t>16</a:t>
            </a:r>
          </a:p>
        </p:txBody>
      </p:sp>
      <p:sp>
        <p:nvSpPr>
          <p:cNvPr id="126993" name="Text Box 77"/>
          <p:cNvSpPr txBox="1">
            <a:spLocks noChangeArrowheads="1"/>
          </p:cNvSpPr>
          <p:nvPr/>
        </p:nvSpPr>
        <p:spPr bwMode="auto">
          <a:xfrm>
            <a:off x="2501900" y="4814888"/>
            <a:ext cx="254000" cy="244475"/>
          </a:xfrm>
          <a:prstGeom prst="rect">
            <a:avLst/>
          </a:prstGeom>
          <a:noFill/>
          <a:ln w="9525">
            <a:noFill/>
            <a:miter lim="800000"/>
            <a:headEnd/>
            <a:tailEnd/>
          </a:ln>
        </p:spPr>
        <p:txBody>
          <a:bodyPr wrap="none">
            <a:spAutoFit/>
          </a:bodyPr>
          <a:lstStyle/>
          <a:p>
            <a:r>
              <a:rPr lang="es-ES" sz="1000" b="1"/>
              <a:t>1</a:t>
            </a:r>
          </a:p>
        </p:txBody>
      </p:sp>
      <p:sp>
        <p:nvSpPr>
          <p:cNvPr id="126994" name="Text Box 78"/>
          <p:cNvSpPr txBox="1">
            <a:spLocks noChangeArrowheads="1"/>
          </p:cNvSpPr>
          <p:nvPr/>
        </p:nvSpPr>
        <p:spPr bwMode="auto">
          <a:xfrm>
            <a:off x="3067050" y="4791075"/>
            <a:ext cx="254000" cy="244475"/>
          </a:xfrm>
          <a:prstGeom prst="rect">
            <a:avLst/>
          </a:prstGeom>
          <a:noFill/>
          <a:ln w="9525">
            <a:noFill/>
            <a:miter lim="800000"/>
            <a:headEnd/>
            <a:tailEnd/>
          </a:ln>
        </p:spPr>
        <p:txBody>
          <a:bodyPr wrap="none">
            <a:spAutoFit/>
          </a:bodyPr>
          <a:lstStyle/>
          <a:p>
            <a:r>
              <a:rPr lang="es-ES" sz="1000" b="1"/>
              <a:t>7</a:t>
            </a:r>
          </a:p>
        </p:txBody>
      </p:sp>
      <p:sp>
        <p:nvSpPr>
          <p:cNvPr id="126995" name="Text Box 79"/>
          <p:cNvSpPr txBox="1">
            <a:spLocks noChangeArrowheads="1"/>
          </p:cNvSpPr>
          <p:nvPr/>
        </p:nvSpPr>
        <p:spPr bwMode="auto">
          <a:xfrm>
            <a:off x="3660775" y="4783138"/>
            <a:ext cx="323850" cy="244475"/>
          </a:xfrm>
          <a:prstGeom prst="rect">
            <a:avLst/>
          </a:prstGeom>
          <a:noFill/>
          <a:ln w="9525">
            <a:noFill/>
            <a:miter lim="800000"/>
            <a:headEnd/>
            <a:tailEnd/>
          </a:ln>
        </p:spPr>
        <p:txBody>
          <a:bodyPr wrap="none">
            <a:spAutoFit/>
          </a:bodyPr>
          <a:lstStyle/>
          <a:p>
            <a:r>
              <a:rPr lang="es-ES" sz="1000" b="1"/>
              <a:t>10</a:t>
            </a:r>
          </a:p>
        </p:txBody>
      </p:sp>
      <p:sp>
        <p:nvSpPr>
          <p:cNvPr id="126996" name="Text Box 80"/>
          <p:cNvSpPr txBox="1">
            <a:spLocks noChangeArrowheads="1"/>
          </p:cNvSpPr>
          <p:nvPr/>
        </p:nvSpPr>
        <p:spPr bwMode="auto">
          <a:xfrm>
            <a:off x="4283075" y="4805363"/>
            <a:ext cx="323850" cy="244475"/>
          </a:xfrm>
          <a:prstGeom prst="rect">
            <a:avLst/>
          </a:prstGeom>
          <a:noFill/>
          <a:ln w="9525">
            <a:noFill/>
            <a:miter lim="800000"/>
            <a:headEnd/>
            <a:tailEnd/>
          </a:ln>
        </p:spPr>
        <p:txBody>
          <a:bodyPr wrap="none">
            <a:spAutoFit/>
          </a:bodyPr>
          <a:lstStyle/>
          <a:p>
            <a:r>
              <a:rPr lang="es-ES" sz="1000" b="1"/>
              <a:t>16</a:t>
            </a:r>
          </a:p>
        </p:txBody>
      </p:sp>
      <p:sp>
        <p:nvSpPr>
          <p:cNvPr id="126997" name="Text Box 81"/>
          <p:cNvSpPr txBox="1">
            <a:spLocks noChangeArrowheads="1"/>
          </p:cNvSpPr>
          <p:nvPr/>
        </p:nvSpPr>
        <p:spPr bwMode="auto">
          <a:xfrm>
            <a:off x="3213100" y="2325688"/>
            <a:ext cx="254000" cy="244475"/>
          </a:xfrm>
          <a:prstGeom prst="rect">
            <a:avLst/>
          </a:prstGeom>
          <a:noFill/>
          <a:ln w="9525">
            <a:noFill/>
            <a:miter lim="800000"/>
            <a:headEnd/>
            <a:tailEnd/>
          </a:ln>
        </p:spPr>
        <p:txBody>
          <a:bodyPr wrap="none">
            <a:spAutoFit/>
          </a:bodyPr>
          <a:lstStyle/>
          <a:p>
            <a:r>
              <a:rPr lang="es-ES" sz="1000" b="1"/>
              <a:t>8</a:t>
            </a:r>
          </a:p>
        </p:txBody>
      </p:sp>
      <p:sp>
        <p:nvSpPr>
          <p:cNvPr id="126998" name="Text Box 82"/>
          <p:cNvSpPr txBox="1">
            <a:spLocks noChangeArrowheads="1"/>
          </p:cNvSpPr>
          <p:nvPr/>
        </p:nvSpPr>
        <p:spPr bwMode="auto">
          <a:xfrm>
            <a:off x="3517900" y="2325688"/>
            <a:ext cx="254000" cy="244475"/>
          </a:xfrm>
          <a:prstGeom prst="rect">
            <a:avLst/>
          </a:prstGeom>
          <a:noFill/>
          <a:ln w="9525">
            <a:noFill/>
            <a:miter lim="800000"/>
            <a:headEnd/>
            <a:tailEnd/>
          </a:ln>
        </p:spPr>
        <p:txBody>
          <a:bodyPr wrap="none">
            <a:spAutoFit/>
          </a:bodyPr>
          <a:lstStyle/>
          <a:p>
            <a:r>
              <a:rPr lang="es-ES" sz="1000" b="1"/>
              <a:t>9</a:t>
            </a:r>
          </a:p>
        </p:txBody>
      </p:sp>
      <p:sp>
        <p:nvSpPr>
          <p:cNvPr id="126999" name="Text Box 83"/>
          <p:cNvSpPr txBox="1">
            <a:spLocks noChangeArrowheads="1"/>
          </p:cNvSpPr>
          <p:nvPr/>
        </p:nvSpPr>
        <p:spPr bwMode="auto">
          <a:xfrm>
            <a:off x="3248025" y="4786313"/>
            <a:ext cx="254000" cy="244475"/>
          </a:xfrm>
          <a:prstGeom prst="rect">
            <a:avLst/>
          </a:prstGeom>
          <a:noFill/>
          <a:ln w="9525">
            <a:noFill/>
            <a:miter lim="800000"/>
            <a:headEnd/>
            <a:tailEnd/>
          </a:ln>
        </p:spPr>
        <p:txBody>
          <a:bodyPr wrap="none">
            <a:spAutoFit/>
          </a:bodyPr>
          <a:lstStyle/>
          <a:p>
            <a:r>
              <a:rPr lang="es-ES" sz="1000" b="1"/>
              <a:t>8</a:t>
            </a:r>
          </a:p>
        </p:txBody>
      </p:sp>
      <p:sp>
        <p:nvSpPr>
          <p:cNvPr id="127000" name="Text Box 84"/>
          <p:cNvSpPr txBox="1">
            <a:spLocks noChangeArrowheads="1"/>
          </p:cNvSpPr>
          <p:nvPr/>
        </p:nvSpPr>
        <p:spPr bwMode="auto">
          <a:xfrm>
            <a:off x="3508375" y="4786313"/>
            <a:ext cx="254000" cy="244475"/>
          </a:xfrm>
          <a:prstGeom prst="rect">
            <a:avLst/>
          </a:prstGeom>
          <a:noFill/>
          <a:ln w="9525">
            <a:noFill/>
            <a:miter lim="800000"/>
            <a:headEnd/>
            <a:tailEnd/>
          </a:ln>
        </p:spPr>
        <p:txBody>
          <a:bodyPr wrap="none">
            <a:spAutoFit/>
          </a:bodyPr>
          <a:lstStyle/>
          <a:p>
            <a:r>
              <a:rPr lang="es-ES" sz="1000" b="1"/>
              <a:t>9</a:t>
            </a:r>
          </a:p>
        </p:txBody>
      </p:sp>
      <p:sp>
        <p:nvSpPr>
          <p:cNvPr id="127001" name="Text Box 85"/>
          <p:cNvSpPr txBox="1">
            <a:spLocks noChangeArrowheads="1"/>
          </p:cNvSpPr>
          <p:nvPr/>
        </p:nvSpPr>
        <p:spPr bwMode="auto">
          <a:xfrm>
            <a:off x="3365500" y="1714500"/>
            <a:ext cx="354013" cy="396875"/>
          </a:xfrm>
          <a:prstGeom prst="rect">
            <a:avLst/>
          </a:prstGeom>
          <a:solidFill>
            <a:schemeClr val="bg1"/>
          </a:solidFill>
          <a:ln w="9525">
            <a:noFill/>
            <a:miter lim="800000"/>
            <a:headEnd/>
            <a:tailEnd/>
          </a:ln>
        </p:spPr>
        <p:txBody>
          <a:bodyPr wrap="none">
            <a:spAutoFit/>
          </a:bodyPr>
          <a:lstStyle/>
          <a:p>
            <a:r>
              <a:rPr lang="es-ES" sz="2000"/>
              <a:t>A</a:t>
            </a:r>
          </a:p>
        </p:txBody>
      </p:sp>
      <p:sp>
        <p:nvSpPr>
          <p:cNvPr id="127002" name="Text Box 86"/>
          <p:cNvSpPr txBox="1">
            <a:spLocks noChangeArrowheads="1"/>
          </p:cNvSpPr>
          <p:nvPr/>
        </p:nvSpPr>
        <p:spPr bwMode="auto">
          <a:xfrm>
            <a:off x="2782888" y="5372100"/>
            <a:ext cx="354012" cy="396875"/>
          </a:xfrm>
          <a:prstGeom prst="rect">
            <a:avLst/>
          </a:prstGeom>
          <a:solidFill>
            <a:schemeClr val="bg1"/>
          </a:solidFill>
          <a:ln w="9525">
            <a:noFill/>
            <a:miter lim="800000"/>
            <a:headEnd/>
            <a:tailEnd/>
          </a:ln>
        </p:spPr>
        <p:txBody>
          <a:bodyPr wrap="none">
            <a:spAutoFit/>
          </a:bodyPr>
          <a:lstStyle/>
          <a:p>
            <a:r>
              <a:rPr lang="es-ES" sz="2000"/>
              <a:t>B</a:t>
            </a:r>
          </a:p>
        </p:txBody>
      </p:sp>
      <p:grpSp>
        <p:nvGrpSpPr>
          <p:cNvPr id="6" name="Group 90"/>
          <p:cNvGrpSpPr>
            <a:grpSpLocks/>
          </p:cNvGrpSpPr>
          <p:nvPr/>
        </p:nvGrpSpPr>
        <p:grpSpPr bwMode="auto">
          <a:xfrm>
            <a:off x="3365500" y="3165475"/>
            <a:ext cx="4951413" cy="1155700"/>
            <a:chOff x="2592" y="2208"/>
            <a:chExt cx="2832" cy="728"/>
          </a:xfrm>
        </p:grpSpPr>
        <p:sp>
          <p:nvSpPr>
            <p:cNvPr id="127010" name="Text Box 88"/>
            <p:cNvSpPr txBox="1">
              <a:spLocks noChangeArrowheads="1"/>
            </p:cNvSpPr>
            <p:nvPr/>
          </p:nvSpPr>
          <p:spPr bwMode="auto">
            <a:xfrm>
              <a:off x="2910" y="2208"/>
              <a:ext cx="2514" cy="728"/>
            </a:xfrm>
            <a:prstGeom prst="rect">
              <a:avLst/>
            </a:prstGeom>
            <a:noFill/>
            <a:ln w="9525">
              <a:noFill/>
              <a:miter lim="800000"/>
              <a:headEnd/>
              <a:tailEnd/>
            </a:ln>
          </p:spPr>
          <p:txBody>
            <a:bodyPr>
              <a:spAutoFit/>
            </a:bodyPr>
            <a:lstStyle/>
            <a:p>
              <a:r>
                <a:rPr lang="es-ES" sz="1400" b="1"/>
                <a:t>Las tramas Ethernet de ambas VLANs (roja y azul) pasan mezcladas por el cable. Se han de etiquetar de alguna forma para que se puedan separar al recibirlas. La forma habitual de etiquetarlas es según el estándar 802.1Q</a:t>
              </a:r>
            </a:p>
          </p:txBody>
        </p:sp>
        <p:sp>
          <p:nvSpPr>
            <p:cNvPr id="127011" name="Line 89"/>
            <p:cNvSpPr>
              <a:spLocks noChangeShapeType="1"/>
            </p:cNvSpPr>
            <p:nvPr/>
          </p:nvSpPr>
          <p:spPr bwMode="auto">
            <a:xfrm flipH="1">
              <a:off x="2592" y="2400"/>
              <a:ext cx="240" cy="0"/>
            </a:xfrm>
            <a:prstGeom prst="line">
              <a:avLst/>
            </a:prstGeom>
            <a:noFill/>
            <a:ln w="9525">
              <a:solidFill>
                <a:schemeClr val="tx1"/>
              </a:solidFill>
              <a:round/>
              <a:headEnd/>
              <a:tailEnd type="triangle" w="med" len="med"/>
            </a:ln>
          </p:spPr>
          <p:txBody>
            <a:bodyPr/>
            <a:lstStyle/>
            <a:p>
              <a:endParaRPr lang="es-ES"/>
            </a:p>
          </p:txBody>
        </p:sp>
      </p:grpSp>
      <p:sp>
        <p:nvSpPr>
          <p:cNvPr id="127004" name="Line 92"/>
          <p:cNvSpPr>
            <a:spLocks noChangeShapeType="1"/>
          </p:cNvSpPr>
          <p:nvPr/>
        </p:nvSpPr>
        <p:spPr bwMode="auto">
          <a:xfrm>
            <a:off x="1689100" y="4841875"/>
            <a:ext cx="0" cy="1371600"/>
          </a:xfrm>
          <a:prstGeom prst="line">
            <a:avLst/>
          </a:prstGeom>
          <a:noFill/>
          <a:ln w="19050">
            <a:solidFill>
              <a:schemeClr val="tx1"/>
            </a:solidFill>
            <a:round/>
            <a:headEnd/>
            <a:tailEnd/>
          </a:ln>
        </p:spPr>
        <p:txBody>
          <a:bodyPr/>
          <a:lstStyle/>
          <a:p>
            <a:endParaRPr lang="es-ES"/>
          </a:p>
        </p:txBody>
      </p:sp>
      <p:sp>
        <p:nvSpPr>
          <p:cNvPr id="127005" name="Line 93"/>
          <p:cNvSpPr>
            <a:spLocks noChangeShapeType="1"/>
          </p:cNvSpPr>
          <p:nvPr/>
        </p:nvSpPr>
        <p:spPr bwMode="auto">
          <a:xfrm>
            <a:off x="5346700" y="4841875"/>
            <a:ext cx="0" cy="1371600"/>
          </a:xfrm>
          <a:prstGeom prst="line">
            <a:avLst/>
          </a:prstGeom>
          <a:noFill/>
          <a:ln w="19050">
            <a:solidFill>
              <a:schemeClr val="tx1"/>
            </a:solidFill>
            <a:round/>
            <a:headEnd/>
            <a:tailEnd/>
          </a:ln>
        </p:spPr>
        <p:txBody>
          <a:bodyPr/>
          <a:lstStyle/>
          <a:p>
            <a:endParaRPr lang="es-ES"/>
          </a:p>
        </p:txBody>
      </p:sp>
      <p:sp>
        <p:nvSpPr>
          <p:cNvPr id="127006" name="Line 94"/>
          <p:cNvSpPr>
            <a:spLocks noChangeShapeType="1"/>
          </p:cNvSpPr>
          <p:nvPr/>
        </p:nvSpPr>
        <p:spPr bwMode="auto">
          <a:xfrm>
            <a:off x="1689100" y="6213475"/>
            <a:ext cx="3657600" cy="0"/>
          </a:xfrm>
          <a:prstGeom prst="line">
            <a:avLst/>
          </a:prstGeom>
          <a:noFill/>
          <a:ln w="19050">
            <a:solidFill>
              <a:schemeClr val="tx1"/>
            </a:solidFill>
            <a:round/>
            <a:headEnd/>
            <a:tailEnd/>
          </a:ln>
        </p:spPr>
        <p:txBody>
          <a:bodyPr/>
          <a:lstStyle/>
          <a:p>
            <a:endParaRPr lang="es-ES"/>
          </a:p>
        </p:txBody>
      </p:sp>
      <p:sp>
        <p:nvSpPr>
          <p:cNvPr id="127007" name="Line 95"/>
          <p:cNvSpPr>
            <a:spLocks noChangeShapeType="1"/>
          </p:cNvSpPr>
          <p:nvPr/>
        </p:nvSpPr>
        <p:spPr bwMode="auto">
          <a:xfrm flipH="1">
            <a:off x="5795963" y="5451475"/>
            <a:ext cx="457200" cy="0"/>
          </a:xfrm>
          <a:prstGeom prst="line">
            <a:avLst/>
          </a:prstGeom>
          <a:noFill/>
          <a:ln w="19050">
            <a:solidFill>
              <a:schemeClr val="tx1"/>
            </a:solidFill>
            <a:round/>
            <a:headEnd/>
            <a:tailEnd type="triangle" w="med" len="med"/>
          </a:ln>
        </p:spPr>
        <p:txBody>
          <a:bodyPr/>
          <a:lstStyle/>
          <a:p>
            <a:endParaRPr lang="es-ES"/>
          </a:p>
        </p:txBody>
      </p:sp>
      <p:sp>
        <p:nvSpPr>
          <p:cNvPr id="127008" name="Text Box 96"/>
          <p:cNvSpPr txBox="1">
            <a:spLocks noChangeArrowheads="1"/>
          </p:cNvSpPr>
          <p:nvPr/>
        </p:nvSpPr>
        <p:spPr bwMode="auto">
          <a:xfrm>
            <a:off x="6218238" y="5233988"/>
            <a:ext cx="2698750" cy="396875"/>
          </a:xfrm>
          <a:prstGeom prst="rect">
            <a:avLst/>
          </a:prstGeom>
          <a:noFill/>
          <a:ln w="19050">
            <a:noFill/>
            <a:miter lim="800000"/>
            <a:headEnd/>
            <a:tailEnd/>
          </a:ln>
        </p:spPr>
        <p:txBody>
          <a:bodyPr wrap="none">
            <a:spAutoFit/>
          </a:bodyPr>
          <a:lstStyle/>
          <a:p>
            <a:r>
              <a:rPr lang="es-ES" sz="2000"/>
              <a:t>Conexión inter-VLANs</a:t>
            </a:r>
          </a:p>
        </p:txBody>
      </p:sp>
      <p:pic>
        <p:nvPicPr>
          <p:cNvPr id="127009" name="Picture 97"/>
          <p:cNvPicPr>
            <a:picLocks noChangeArrowheads="1"/>
          </p:cNvPicPr>
          <p:nvPr/>
        </p:nvPicPr>
        <p:blipFill>
          <a:blip r:embed="rId4" cstate="print"/>
          <a:srcRect/>
          <a:stretch>
            <a:fillRect/>
          </a:stretch>
        </p:blipFill>
        <p:spPr bwMode="auto">
          <a:xfrm>
            <a:off x="4889500" y="5146675"/>
            <a:ext cx="914400" cy="749300"/>
          </a:xfrm>
          <a:prstGeom prst="rect">
            <a:avLst/>
          </a:prstGeom>
          <a:noFill/>
          <a:ln w="12700">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4213" y="358775"/>
            <a:ext cx="7773987" cy="1090613"/>
          </a:xfrm>
          <a:prstGeom prst="rect">
            <a:avLst/>
          </a:prstGeom>
          <a:noFill/>
          <a:ln w="9525">
            <a:noFill/>
            <a:miter lim="800000"/>
            <a:headEnd/>
            <a:tailEnd/>
          </a:ln>
        </p:spPr>
        <p:txBody>
          <a:bodyPr anchor="ctr"/>
          <a:lstStyle/>
          <a:p>
            <a:pPr algn="ctr"/>
            <a:r>
              <a:rPr lang="es-ES_tradnl" sz="3600">
                <a:solidFill>
                  <a:schemeClr val="tx2"/>
                </a:solidFill>
              </a:rPr>
              <a:t>Arquitectura de los estándares</a:t>
            </a:r>
          </a:p>
          <a:p>
            <a:pPr algn="ctr"/>
            <a:r>
              <a:rPr lang="es-ES_tradnl" sz="3600">
                <a:solidFill>
                  <a:schemeClr val="tx2"/>
                </a:solidFill>
              </a:rPr>
              <a:t>IEEE 802</a:t>
            </a:r>
          </a:p>
        </p:txBody>
      </p:sp>
      <p:sp>
        <p:nvSpPr>
          <p:cNvPr id="16387" name="Rectangle 3"/>
          <p:cNvSpPr>
            <a:spLocks noChangeArrowheads="1"/>
          </p:cNvSpPr>
          <p:nvPr/>
        </p:nvSpPr>
        <p:spPr bwMode="auto">
          <a:xfrm>
            <a:off x="1597025" y="4094163"/>
            <a:ext cx="701675" cy="1406525"/>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16388" name="Rectangle 5"/>
          <p:cNvSpPr>
            <a:spLocks noChangeArrowheads="1"/>
          </p:cNvSpPr>
          <p:nvPr/>
        </p:nvSpPr>
        <p:spPr bwMode="auto">
          <a:xfrm>
            <a:off x="2916238" y="4090988"/>
            <a:ext cx="701675" cy="1406525"/>
          </a:xfrm>
          <a:prstGeom prst="rect">
            <a:avLst/>
          </a:prstGeom>
          <a:noFill/>
          <a:ln w="25400">
            <a:solidFill>
              <a:schemeClr val="tx1"/>
            </a:solidFill>
            <a:miter lim="800000"/>
            <a:headEnd/>
            <a:tailEnd/>
          </a:ln>
        </p:spPr>
        <p:txBody>
          <a:bodyPr wrap="none" anchor="ctr"/>
          <a:lstStyle/>
          <a:p>
            <a:endParaRPr lang="es-ES"/>
          </a:p>
        </p:txBody>
      </p:sp>
      <p:sp>
        <p:nvSpPr>
          <p:cNvPr id="16389" name="Rectangle 8"/>
          <p:cNvSpPr>
            <a:spLocks noChangeArrowheads="1"/>
          </p:cNvSpPr>
          <p:nvPr/>
        </p:nvSpPr>
        <p:spPr bwMode="auto">
          <a:xfrm>
            <a:off x="4311650" y="4097338"/>
            <a:ext cx="701675" cy="1406525"/>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16390" name="Rectangle 9"/>
          <p:cNvSpPr>
            <a:spLocks noChangeArrowheads="1"/>
          </p:cNvSpPr>
          <p:nvPr/>
        </p:nvSpPr>
        <p:spPr bwMode="auto">
          <a:xfrm>
            <a:off x="5749925" y="4098925"/>
            <a:ext cx="701675" cy="1406525"/>
          </a:xfrm>
          <a:prstGeom prst="rect">
            <a:avLst/>
          </a:prstGeom>
          <a:noFill/>
          <a:ln w="25400">
            <a:solidFill>
              <a:schemeClr val="tx1"/>
            </a:solidFill>
            <a:miter lim="800000"/>
            <a:headEnd/>
            <a:tailEnd/>
          </a:ln>
        </p:spPr>
        <p:txBody>
          <a:bodyPr wrap="none" anchor="ctr"/>
          <a:lstStyle/>
          <a:p>
            <a:endParaRPr lang="es-ES"/>
          </a:p>
        </p:txBody>
      </p:sp>
      <p:sp>
        <p:nvSpPr>
          <p:cNvPr id="16391" name="Rectangle 10"/>
          <p:cNvSpPr>
            <a:spLocks noChangeArrowheads="1"/>
          </p:cNvSpPr>
          <p:nvPr/>
        </p:nvSpPr>
        <p:spPr bwMode="auto">
          <a:xfrm>
            <a:off x="6607175" y="4110038"/>
            <a:ext cx="701675" cy="1406525"/>
          </a:xfrm>
          <a:prstGeom prst="rect">
            <a:avLst/>
          </a:prstGeom>
          <a:noFill/>
          <a:ln w="25400">
            <a:solidFill>
              <a:schemeClr val="tx1"/>
            </a:solidFill>
            <a:miter lim="800000"/>
            <a:headEnd/>
            <a:tailEnd/>
          </a:ln>
        </p:spPr>
        <p:txBody>
          <a:bodyPr wrap="none" anchor="ctr"/>
          <a:lstStyle/>
          <a:p>
            <a:endParaRPr lang="es-ES"/>
          </a:p>
        </p:txBody>
      </p:sp>
      <p:sp>
        <p:nvSpPr>
          <p:cNvPr id="16392" name="Rectangle 11"/>
          <p:cNvSpPr>
            <a:spLocks noChangeArrowheads="1"/>
          </p:cNvSpPr>
          <p:nvPr/>
        </p:nvSpPr>
        <p:spPr bwMode="auto">
          <a:xfrm>
            <a:off x="1603375" y="3429000"/>
            <a:ext cx="6353175" cy="504825"/>
          </a:xfrm>
          <a:prstGeom prst="rect">
            <a:avLst/>
          </a:prstGeom>
          <a:noFill/>
          <a:ln w="25400">
            <a:solidFill>
              <a:schemeClr val="tx1"/>
            </a:solidFill>
            <a:miter lim="800000"/>
            <a:headEnd/>
            <a:tailEnd/>
          </a:ln>
        </p:spPr>
        <p:txBody>
          <a:bodyPr wrap="none" anchor="ctr"/>
          <a:lstStyle/>
          <a:p>
            <a:endParaRPr lang="es-ES"/>
          </a:p>
        </p:txBody>
      </p:sp>
      <p:sp>
        <p:nvSpPr>
          <p:cNvPr id="16393" name="Rectangle 12"/>
          <p:cNvSpPr>
            <a:spLocks noChangeArrowheads="1"/>
          </p:cNvSpPr>
          <p:nvPr/>
        </p:nvSpPr>
        <p:spPr bwMode="auto">
          <a:xfrm>
            <a:off x="1600200" y="2738438"/>
            <a:ext cx="6353175" cy="504825"/>
          </a:xfrm>
          <a:prstGeom prst="rect">
            <a:avLst/>
          </a:prstGeom>
          <a:noFill/>
          <a:ln w="25400">
            <a:solidFill>
              <a:schemeClr val="tx1"/>
            </a:solidFill>
            <a:miter lim="800000"/>
            <a:headEnd/>
            <a:tailEnd/>
          </a:ln>
        </p:spPr>
        <p:txBody>
          <a:bodyPr wrap="none" anchor="ctr"/>
          <a:lstStyle/>
          <a:p>
            <a:endParaRPr lang="es-ES"/>
          </a:p>
        </p:txBody>
      </p:sp>
      <p:sp>
        <p:nvSpPr>
          <p:cNvPr id="16394" name="Rectangle 13"/>
          <p:cNvSpPr>
            <a:spLocks noChangeArrowheads="1"/>
          </p:cNvSpPr>
          <p:nvPr/>
        </p:nvSpPr>
        <p:spPr bwMode="auto">
          <a:xfrm>
            <a:off x="1155700" y="2713038"/>
            <a:ext cx="336550" cy="2800350"/>
          </a:xfrm>
          <a:prstGeom prst="rect">
            <a:avLst/>
          </a:prstGeom>
          <a:noFill/>
          <a:ln w="25400">
            <a:solidFill>
              <a:schemeClr val="tx1"/>
            </a:solidFill>
            <a:miter lim="800000"/>
            <a:headEnd/>
            <a:tailEnd/>
          </a:ln>
        </p:spPr>
        <p:txBody>
          <a:bodyPr wrap="none" anchor="ctr"/>
          <a:lstStyle/>
          <a:p>
            <a:endParaRPr lang="es-ES"/>
          </a:p>
        </p:txBody>
      </p:sp>
      <p:sp>
        <p:nvSpPr>
          <p:cNvPr id="16395" name="Rectangle 14"/>
          <p:cNvSpPr>
            <a:spLocks noChangeArrowheads="1"/>
          </p:cNvSpPr>
          <p:nvPr/>
        </p:nvSpPr>
        <p:spPr bwMode="auto">
          <a:xfrm>
            <a:off x="736600" y="2700338"/>
            <a:ext cx="336550" cy="2800350"/>
          </a:xfrm>
          <a:prstGeom prst="rect">
            <a:avLst/>
          </a:prstGeom>
          <a:noFill/>
          <a:ln w="25400">
            <a:solidFill>
              <a:schemeClr val="tx1"/>
            </a:solidFill>
            <a:miter lim="800000"/>
            <a:headEnd/>
            <a:tailEnd/>
          </a:ln>
        </p:spPr>
        <p:txBody>
          <a:bodyPr wrap="none" anchor="ctr"/>
          <a:lstStyle/>
          <a:p>
            <a:endParaRPr lang="es-ES"/>
          </a:p>
        </p:txBody>
      </p:sp>
      <p:sp>
        <p:nvSpPr>
          <p:cNvPr id="16396" name="Rectangle 15"/>
          <p:cNvSpPr>
            <a:spLocks noChangeArrowheads="1"/>
          </p:cNvSpPr>
          <p:nvPr/>
        </p:nvSpPr>
        <p:spPr bwMode="auto">
          <a:xfrm>
            <a:off x="336550" y="2376488"/>
            <a:ext cx="342900" cy="1936750"/>
          </a:xfrm>
          <a:prstGeom prst="rect">
            <a:avLst/>
          </a:prstGeom>
          <a:noFill/>
          <a:ln w="25400">
            <a:solidFill>
              <a:schemeClr val="tx1"/>
            </a:solidFill>
            <a:miter lim="800000"/>
            <a:headEnd/>
            <a:tailEnd/>
          </a:ln>
        </p:spPr>
        <p:txBody>
          <a:bodyPr wrap="none" anchor="ctr"/>
          <a:lstStyle/>
          <a:p>
            <a:endParaRPr lang="es-ES"/>
          </a:p>
        </p:txBody>
      </p:sp>
      <p:sp>
        <p:nvSpPr>
          <p:cNvPr id="16397" name="Line 16"/>
          <p:cNvSpPr>
            <a:spLocks noChangeShapeType="1"/>
          </p:cNvSpPr>
          <p:nvPr/>
        </p:nvSpPr>
        <p:spPr bwMode="auto">
          <a:xfrm>
            <a:off x="8096250" y="5507038"/>
            <a:ext cx="641350" cy="0"/>
          </a:xfrm>
          <a:prstGeom prst="line">
            <a:avLst/>
          </a:prstGeom>
          <a:noFill/>
          <a:ln w="25400">
            <a:solidFill>
              <a:schemeClr val="tx1"/>
            </a:solidFill>
            <a:round/>
            <a:headEnd/>
            <a:tailEnd/>
          </a:ln>
        </p:spPr>
        <p:txBody>
          <a:bodyPr/>
          <a:lstStyle/>
          <a:p>
            <a:endParaRPr lang="es-ES"/>
          </a:p>
        </p:txBody>
      </p:sp>
      <p:sp>
        <p:nvSpPr>
          <p:cNvPr id="16398" name="Line 17"/>
          <p:cNvSpPr>
            <a:spLocks noChangeShapeType="1"/>
          </p:cNvSpPr>
          <p:nvPr/>
        </p:nvSpPr>
        <p:spPr bwMode="auto">
          <a:xfrm>
            <a:off x="8089900" y="4833938"/>
            <a:ext cx="641350" cy="0"/>
          </a:xfrm>
          <a:prstGeom prst="line">
            <a:avLst/>
          </a:prstGeom>
          <a:noFill/>
          <a:ln w="25400">
            <a:solidFill>
              <a:schemeClr val="tx1"/>
            </a:solidFill>
            <a:round/>
            <a:headEnd/>
            <a:tailEnd/>
          </a:ln>
        </p:spPr>
        <p:txBody>
          <a:bodyPr/>
          <a:lstStyle/>
          <a:p>
            <a:endParaRPr lang="es-ES"/>
          </a:p>
        </p:txBody>
      </p:sp>
      <p:sp>
        <p:nvSpPr>
          <p:cNvPr id="16399" name="Line 18"/>
          <p:cNvSpPr>
            <a:spLocks noChangeShapeType="1"/>
          </p:cNvSpPr>
          <p:nvPr/>
        </p:nvSpPr>
        <p:spPr bwMode="auto">
          <a:xfrm>
            <a:off x="8102600" y="2738438"/>
            <a:ext cx="641350" cy="0"/>
          </a:xfrm>
          <a:prstGeom prst="line">
            <a:avLst/>
          </a:prstGeom>
          <a:noFill/>
          <a:ln w="25400">
            <a:solidFill>
              <a:schemeClr val="tx1"/>
            </a:solidFill>
            <a:round/>
            <a:headEnd/>
            <a:tailEnd/>
          </a:ln>
        </p:spPr>
        <p:txBody>
          <a:bodyPr/>
          <a:lstStyle/>
          <a:p>
            <a:endParaRPr lang="es-ES"/>
          </a:p>
        </p:txBody>
      </p:sp>
      <p:sp>
        <p:nvSpPr>
          <p:cNvPr id="16400" name="Text Box 19"/>
          <p:cNvSpPr txBox="1">
            <a:spLocks noChangeArrowheads="1"/>
          </p:cNvSpPr>
          <p:nvPr/>
        </p:nvSpPr>
        <p:spPr bwMode="auto">
          <a:xfrm>
            <a:off x="1498600" y="4465638"/>
            <a:ext cx="903288" cy="639762"/>
          </a:xfrm>
          <a:prstGeom prst="rect">
            <a:avLst/>
          </a:prstGeom>
          <a:noFill/>
          <a:ln w="9525">
            <a:noFill/>
            <a:miter lim="800000"/>
            <a:headEnd/>
            <a:tailEnd/>
          </a:ln>
        </p:spPr>
        <p:txBody>
          <a:bodyPr wrap="none">
            <a:spAutoFit/>
          </a:bodyPr>
          <a:lstStyle/>
          <a:p>
            <a:pPr algn="ctr"/>
            <a:r>
              <a:rPr lang="es-ES_tradnl" sz="1200" b="1"/>
              <a:t>802.3:</a:t>
            </a:r>
          </a:p>
          <a:p>
            <a:pPr algn="ctr"/>
            <a:r>
              <a:rPr lang="es-ES_tradnl" sz="1200" b="1"/>
              <a:t>CSMA/CD</a:t>
            </a:r>
          </a:p>
          <a:p>
            <a:pPr algn="ctr"/>
            <a:r>
              <a:rPr lang="es-ES_tradnl" sz="1200" b="1"/>
              <a:t>(Ethernet)</a:t>
            </a:r>
            <a:endParaRPr lang="es-ES" sz="1200" b="1"/>
          </a:p>
        </p:txBody>
      </p:sp>
      <p:sp>
        <p:nvSpPr>
          <p:cNvPr id="16401" name="Text Box 20"/>
          <p:cNvSpPr txBox="1">
            <a:spLocks noChangeArrowheads="1"/>
          </p:cNvSpPr>
          <p:nvPr/>
        </p:nvSpPr>
        <p:spPr bwMode="auto">
          <a:xfrm>
            <a:off x="5651500" y="4449763"/>
            <a:ext cx="896938" cy="457200"/>
          </a:xfrm>
          <a:prstGeom prst="rect">
            <a:avLst/>
          </a:prstGeom>
          <a:noFill/>
          <a:ln w="9525">
            <a:noFill/>
            <a:miter lim="800000"/>
            <a:headEnd/>
            <a:tailEnd/>
          </a:ln>
        </p:spPr>
        <p:txBody>
          <a:bodyPr wrap="none">
            <a:spAutoFit/>
          </a:bodyPr>
          <a:lstStyle/>
          <a:p>
            <a:pPr algn="ctr"/>
            <a:r>
              <a:rPr lang="es-ES_tradnl" sz="1200" b="1"/>
              <a:t>802.15:</a:t>
            </a:r>
          </a:p>
          <a:p>
            <a:pPr algn="ctr"/>
            <a:r>
              <a:rPr lang="es-ES_tradnl" sz="1200" b="1"/>
              <a:t>Bluetooth</a:t>
            </a:r>
            <a:endParaRPr lang="es-ES" sz="1200" b="1"/>
          </a:p>
        </p:txBody>
      </p:sp>
      <p:sp>
        <p:nvSpPr>
          <p:cNvPr id="16402" name="Text Box 23"/>
          <p:cNvSpPr txBox="1">
            <a:spLocks noChangeArrowheads="1"/>
          </p:cNvSpPr>
          <p:nvPr/>
        </p:nvSpPr>
        <p:spPr bwMode="auto">
          <a:xfrm>
            <a:off x="2916238" y="4449763"/>
            <a:ext cx="633412" cy="639762"/>
          </a:xfrm>
          <a:prstGeom prst="rect">
            <a:avLst/>
          </a:prstGeom>
          <a:noFill/>
          <a:ln w="9525">
            <a:noFill/>
            <a:miter lim="800000"/>
            <a:headEnd/>
            <a:tailEnd/>
          </a:ln>
        </p:spPr>
        <p:txBody>
          <a:bodyPr wrap="none">
            <a:spAutoFit/>
          </a:bodyPr>
          <a:lstStyle/>
          <a:p>
            <a:pPr algn="ctr"/>
            <a:r>
              <a:rPr lang="es-ES_tradnl" sz="1200" b="1"/>
              <a:t>802.5:</a:t>
            </a:r>
          </a:p>
          <a:p>
            <a:pPr algn="ctr"/>
            <a:r>
              <a:rPr lang="es-ES_tradnl" sz="1200" b="1"/>
              <a:t>Token</a:t>
            </a:r>
          </a:p>
          <a:p>
            <a:pPr algn="ctr"/>
            <a:r>
              <a:rPr lang="es-ES_tradnl" sz="1200" b="1"/>
              <a:t>Ring</a:t>
            </a:r>
            <a:endParaRPr lang="es-ES" sz="1200" b="1"/>
          </a:p>
        </p:txBody>
      </p:sp>
      <p:sp>
        <p:nvSpPr>
          <p:cNvPr id="16403" name="Text Box 25"/>
          <p:cNvSpPr txBox="1">
            <a:spLocks noChangeArrowheads="1"/>
          </p:cNvSpPr>
          <p:nvPr/>
        </p:nvSpPr>
        <p:spPr bwMode="auto">
          <a:xfrm>
            <a:off x="4341813" y="4449763"/>
            <a:ext cx="717550" cy="822325"/>
          </a:xfrm>
          <a:prstGeom prst="rect">
            <a:avLst/>
          </a:prstGeom>
          <a:noFill/>
          <a:ln w="9525">
            <a:noFill/>
            <a:miter lim="800000"/>
            <a:headEnd/>
            <a:tailEnd/>
          </a:ln>
        </p:spPr>
        <p:txBody>
          <a:bodyPr wrap="none">
            <a:spAutoFit/>
          </a:bodyPr>
          <a:lstStyle/>
          <a:p>
            <a:pPr algn="ctr"/>
            <a:r>
              <a:rPr lang="es-ES_tradnl" sz="1200" b="1"/>
              <a:t>802.11:</a:t>
            </a:r>
          </a:p>
          <a:p>
            <a:pPr algn="ctr"/>
            <a:r>
              <a:rPr lang="es-ES_tradnl" sz="1200" b="1"/>
              <a:t>LANs</a:t>
            </a:r>
          </a:p>
          <a:p>
            <a:pPr algn="ctr"/>
            <a:r>
              <a:rPr lang="es-ES_tradnl" sz="1200" b="1"/>
              <a:t>Inalám-</a:t>
            </a:r>
          </a:p>
          <a:p>
            <a:pPr algn="ctr"/>
            <a:r>
              <a:rPr lang="es-ES_tradnl" sz="1200" b="1"/>
              <a:t>bricas</a:t>
            </a:r>
            <a:endParaRPr lang="es-ES" sz="1200" b="1"/>
          </a:p>
        </p:txBody>
      </p:sp>
      <p:sp>
        <p:nvSpPr>
          <p:cNvPr id="16404" name="Text Box 26"/>
          <p:cNvSpPr txBox="1">
            <a:spLocks noChangeArrowheads="1"/>
          </p:cNvSpPr>
          <p:nvPr/>
        </p:nvSpPr>
        <p:spPr bwMode="auto">
          <a:xfrm>
            <a:off x="6581775" y="4449763"/>
            <a:ext cx="709613" cy="457200"/>
          </a:xfrm>
          <a:prstGeom prst="rect">
            <a:avLst/>
          </a:prstGeom>
          <a:noFill/>
          <a:ln w="9525">
            <a:noFill/>
            <a:miter lim="800000"/>
            <a:headEnd/>
            <a:tailEnd/>
          </a:ln>
        </p:spPr>
        <p:txBody>
          <a:bodyPr wrap="none">
            <a:spAutoFit/>
          </a:bodyPr>
          <a:lstStyle/>
          <a:p>
            <a:pPr algn="ctr"/>
            <a:r>
              <a:rPr lang="es-ES_tradnl" sz="1200" b="1"/>
              <a:t>802.16:</a:t>
            </a:r>
          </a:p>
          <a:p>
            <a:pPr algn="ctr"/>
            <a:r>
              <a:rPr lang="es-ES_tradnl" sz="1200" b="1"/>
              <a:t>WiMAX</a:t>
            </a:r>
            <a:endParaRPr lang="es-ES" sz="1200" b="1"/>
          </a:p>
        </p:txBody>
      </p:sp>
      <p:sp>
        <p:nvSpPr>
          <p:cNvPr id="16405" name="Text Box 27"/>
          <p:cNvSpPr txBox="1">
            <a:spLocks noChangeArrowheads="1"/>
          </p:cNvSpPr>
          <p:nvPr/>
        </p:nvSpPr>
        <p:spPr bwMode="auto">
          <a:xfrm>
            <a:off x="3816350" y="3500438"/>
            <a:ext cx="2339975" cy="274637"/>
          </a:xfrm>
          <a:prstGeom prst="rect">
            <a:avLst/>
          </a:prstGeom>
          <a:noFill/>
          <a:ln w="9525">
            <a:noFill/>
            <a:miter lim="800000"/>
            <a:headEnd/>
            <a:tailEnd/>
          </a:ln>
        </p:spPr>
        <p:txBody>
          <a:bodyPr wrap="none">
            <a:spAutoFit/>
          </a:bodyPr>
          <a:lstStyle/>
          <a:p>
            <a:pPr algn="ctr"/>
            <a:r>
              <a:rPr lang="es-ES_tradnl" sz="1200" b="1"/>
              <a:t>802.1: Puentes Transparentes</a:t>
            </a:r>
            <a:endParaRPr lang="es-ES" sz="1200" b="1"/>
          </a:p>
        </p:txBody>
      </p:sp>
      <p:sp>
        <p:nvSpPr>
          <p:cNvPr id="16406" name="Text Box 28"/>
          <p:cNvSpPr txBox="1">
            <a:spLocks noChangeArrowheads="1"/>
          </p:cNvSpPr>
          <p:nvPr/>
        </p:nvSpPr>
        <p:spPr bwMode="auto">
          <a:xfrm>
            <a:off x="3851275" y="2836863"/>
            <a:ext cx="2576513" cy="274637"/>
          </a:xfrm>
          <a:prstGeom prst="rect">
            <a:avLst/>
          </a:prstGeom>
          <a:noFill/>
          <a:ln w="9525">
            <a:noFill/>
            <a:miter lim="800000"/>
            <a:headEnd/>
            <a:tailEnd/>
          </a:ln>
        </p:spPr>
        <p:txBody>
          <a:bodyPr wrap="none">
            <a:spAutoFit/>
          </a:bodyPr>
          <a:lstStyle/>
          <a:p>
            <a:pPr algn="ctr"/>
            <a:r>
              <a:rPr lang="es-ES_tradnl" sz="1200" b="1"/>
              <a:t>802.2: LLC (Logical Link Control)</a:t>
            </a:r>
            <a:endParaRPr lang="es-ES" sz="1200" b="1"/>
          </a:p>
        </p:txBody>
      </p:sp>
      <p:sp>
        <p:nvSpPr>
          <p:cNvPr id="16407" name="Text Box 29"/>
          <p:cNvSpPr txBox="1">
            <a:spLocks noChangeArrowheads="1"/>
          </p:cNvSpPr>
          <p:nvPr/>
        </p:nvSpPr>
        <p:spPr bwMode="auto">
          <a:xfrm>
            <a:off x="8116888" y="4941888"/>
            <a:ext cx="615950" cy="457200"/>
          </a:xfrm>
          <a:prstGeom prst="rect">
            <a:avLst/>
          </a:prstGeom>
          <a:noFill/>
          <a:ln w="9525">
            <a:noFill/>
            <a:miter lim="800000"/>
            <a:headEnd/>
            <a:tailEnd/>
          </a:ln>
        </p:spPr>
        <p:txBody>
          <a:bodyPr wrap="none">
            <a:spAutoFit/>
          </a:bodyPr>
          <a:lstStyle/>
          <a:p>
            <a:pPr algn="ctr"/>
            <a:r>
              <a:rPr lang="es-ES_tradnl" sz="1200" b="1"/>
              <a:t>Capa</a:t>
            </a:r>
          </a:p>
          <a:p>
            <a:pPr algn="ctr"/>
            <a:r>
              <a:rPr lang="es-ES_tradnl" sz="1200" b="1"/>
              <a:t>Física</a:t>
            </a:r>
            <a:endParaRPr lang="es-ES" sz="1200" b="1"/>
          </a:p>
        </p:txBody>
      </p:sp>
      <p:sp>
        <p:nvSpPr>
          <p:cNvPr id="16408" name="Text Box 30"/>
          <p:cNvSpPr txBox="1">
            <a:spLocks noChangeArrowheads="1"/>
          </p:cNvSpPr>
          <p:nvPr/>
        </p:nvSpPr>
        <p:spPr bwMode="auto">
          <a:xfrm>
            <a:off x="8015288" y="2808288"/>
            <a:ext cx="819150" cy="457200"/>
          </a:xfrm>
          <a:prstGeom prst="rect">
            <a:avLst/>
          </a:prstGeom>
          <a:noFill/>
          <a:ln w="9525">
            <a:noFill/>
            <a:miter lim="800000"/>
            <a:headEnd/>
            <a:tailEnd/>
          </a:ln>
        </p:spPr>
        <p:txBody>
          <a:bodyPr wrap="none">
            <a:spAutoFit/>
          </a:bodyPr>
          <a:lstStyle/>
          <a:p>
            <a:pPr algn="ctr"/>
            <a:r>
              <a:rPr lang="es-ES_tradnl" sz="1200" b="1"/>
              <a:t>Subcapa</a:t>
            </a:r>
          </a:p>
          <a:p>
            <a:pPr algn="ctr"/>
            <a:r>
              <a:rPr lang="es-ES_tradnl" sz="1200" b="1"/>
              <a:t>LLC</a:t>
            </a:r>
            <a:endParaRPr lang="es-ES" sz="1200" b="1"/>
          </a:p>
        </p:txBody>
      </p:sp>
      <p:sp>
        <p:nvSpPr>
          <p:cNvPr id="16409" name="Line 31"/>
          <p:cNvSpPr>
            <a:spLocks noChangeShapeType="1"/>
          </p:cNvSpPr>
          <p:nvPr/>
        </p:nvSpPr>
        <p:spPr bwMode="auto">
          <a:xfrm>
            <a:off x="8108950" y="3328988"/>
            <a:ext cx="641350" cy="0"/>
          </a:xfrm>
          <a:prstGeom prst="line">
            <a:avLst/>
          </a:prstGeom>
          <a:noFill/>
          <a:ln w="25400">
            <a:solidFill>
              <a:schemeClr val="tx1"/>
            </a:solidFill>
            <a:prstDash val="sysDot"/>
            <a:round/>
            <a:headEnd/>
            <a:tailEnd/>
          </a:ln>
        </p:spPr>
        <p:txBody>
          <a:bodyPr/>
          <a:lstStyle/>
          <a:p>
            <a:endParaRPr lang="es-ES"/>
          </a:p>
        </p:txBody>
      </p:sp>
      <p:sp>
        <p:nvSpPr>
          <p:cNvPr id="16410" name="Text Box 32"/>
          <p:cNvSpPr txBox="1">
            <a:spLocks noChangeArrowheads="1"/>
          </p:cNvSpPr>
          <p:nvPr/>
        </p:nvSpPr>
        <p:spPr bwMode="auto">
          <a:xfrm>
            <a:off x="8015288" y="3630613"/>
            <a:ext cx="819150" cy="1004887"/>
          </a:xfrm>
          <a:prstGeom prst="rect">
            <a:avLst/>
          </a:prstGeom>
          <a:noFill/>
          <a:ln w="9525">
            <a:noFill/>
            <a:miter lim="800000"/>
            <a:headEnd/>
            <a:tailEnd/>
          </a:ln>
        </p:spPr>
        <p:txBody>
          <a:bodyPr wrap="none">
            <a:spAutoFit/>
          </a:bodyPr>
          <a:lstStyle/>
          <a:p>
            <a:pPr algn="ctr"/>
            <a:r>
              <a:rPr lang="es-ES_tradnl" sz="1200" b="1"/>
              <a:t>Subcapa</a:t>
            </a:r>
          </a:p>
          <a:p>
            <a:pPr algn="ctr"/>
            <a:r>
              <a:rPr lang="es-ES_tradnl" sz="1200" b="1"/>
              <a:t>MAC</a:t>
            </a:r>
          </a:p>
          <a:p>
            <a:pPr algn="ctr"/>
            <a:r>
              <a:rPr lang="es-ES_tradnl" sz="1200" b="1"/>
              <a:t>(Media</a:t>
            </a:r>
          </a:p>
          <a:p>
            <a:pPr algn="ctr"/>
            <a:r>
              <a:rPr lang="es-ES_tradnl" sz="1200" b="1"/>
              <a:t>Access</a:t>
            </a:r>
          </a:p>
          <a:p>
            <a:pPr algn="ctr"/>
            <a:r>
              <a:rPr lang="es-ES_tradnl" sz="1200" b="1"/>
              <a:t>Control)</a:t>
            </a:r>
            <a:endParaRPr lang="es-ES" sz="1200" b="1"/>
          </a:p>
        </p:txBody>
      </p:sp>
      <p:sp>
        <p:nvSpPr>
          <p:cNvPr id="16411" name="Text Box 33"/>
          <p:cNvSpPr txBox="1">
            <a:spLocks noChangeArrowheads="1"/>
          </p:cNvSpPr>
          <p:nvPr/>
        </p:nvSpPr>
        <p:spPr bwMode="auto">
          <a:xfrm rot="-5400000">
            <a:off x="700882" y="4036219"/>
            <a:ext cx="1225550" cy="274637"/>
          </a:xfrm>
          <a:prstGeom prst="rect">
            <a:avLst/>
          </a:prstGeom>
          <a:noFill/>
          <a:ln w="9525">
            <a:noFill/>
            <a:miter lim="800000"/>
            <a:headEnd/>
            <a:tailEnd/>
          </a:ln>
        </p:spPr>
        <p:txBody>
          <a:bodyPr wrap="none">
            <a:spAutoFit/>
          </a:bodyPr>
          <a:lstStyle/>
          <a:p>
            <a:pPr algn="ctr"/>
            <a:r>
              <a:rPr lang="es-ES_tradnl" sz="1200" b="1"/>
              <a:t>802.1: Gestión</a:t>
            </a:r>
            <a:endParaRPr lang="es-ES" sz="1200" b="1"/>
          </a:p>
        </p:txBody>
      </p:sp>
      <p:sp>
        <p:nvSpPr>
          <p:cNvPr id="16412" name="Text Box 34"/>
          <p:cNvSpPr txBox="1">
            <a:spLocks noChangeArrowheads="1"/>
          </p:cNvSpPr>
          <p:nvPr/>
        </p:nvSpPr>
        <p:spPr bwMode="auto">
          <a:xfrm rot="-5400000">
            <a:off x="-400843" y="3942556"/>
            <a:ext cx="2584450" cy="274637"/>
          </a:xfrm>
          <a:prstGeom prst="rect">
            <a:avLst/>
          </a:prstGeom>
          <a:noFill/>
          <a:ln w="9525">
            <a:noFill/>
            <a:miter lim="800000"/>
            <a:headEnd/>
            <a:tailEnd/>
          </a:ln>
        </p:spPr>
        <p:txBody>
          <a:bodyPr wrap="none">
            <a:spAutoFit/>
          </a:bodyPr>
          <a:lstStyle/>
          <a:p>
            <a:pPr algn="ctr"/>
            <a:r>
              <a:rPr lang="es-ES_tradnl" sz="1200" b="1"/>
              <a:t>802.1: Perspectiva y Arquitectura</a:t>
            </a:r>
            <a:endParaRPr lang="es-ES" sz="1200" b="1"/>
          </a:p>
        </p:txBody>
      </p:sp>
      <p:sp>
        <p:nvSpPr>
          <p:cNvPr id="16413" name="Text Box 35"/>
          <p:cNvSpPr txBox="1">
            <a:spLocks noChangeArrowheads="1"/>
          </p:cNvSpPr>
          <p:nvPr/>
        </p:nvSpPr>
        <p:spPr bwMode="auto">
          <a:xfrm rot="-5400000">
            <a:off x="-266700" y="3224213"/>
            <a:ext cx="1487487" cy="274638"/>
          </a:xfrm>
          <a:prstGeom prst="rect">
            <a:avLst/>
          </a:prstGeom>
          <a:noFill/>
          <a:ln w="9525">
            <a:noFill/>
            <a:miter lim="800000"/>
            <a:headEnd/>
            <a:tailEnd/>
          </a:ln>
        </p:spPr>
        <p:txBody>
          <a:bodyPr wrap="none">
            <a:spAutoFit/>
          </a:bodyPr>
          <a:lstStyle/>
          <a:p>
            <a:pPr algn="ctr"/>
            <a:r>
              <a:rPr lang="es-ES_tradnl" sz="1200" b="1"/>
              <a:t>802.10: Seguridad</a:t>
            </a:r>
            <a:endParaRPr lang="es-ES" sz="1200" b="1"/>
          </a:p>
        </p:txBody>
      </p:sp>
      <p:sp>
        <p:nvSpPr>
          <p:cNvPr id="16414" name="Text Box 48"/>
          <p:cNvSpPr txBox="1">
            <a:spLocks noChangeArrowheads="1"/>
          </p:cNvSpPr>
          <p:nvPr/>
        </p:nvSpPr>
        <p:spPr bwMode="auto">
          <a:xfrm>
            <a:off x="2411413" y="4552950"/>
            <a:ext cx="387350" cy="336550"/>
          </a:xfrm>
          <a:prstGeom prst="rect">
            <a:avLst/>
          </a:prstGeom>
          <a:noFill/>
          <a:ln w="25400">
            <a:noFill/>
            <a:miter lim="800000"/>
            <a:headEnd/>
            <a:tailEnd/>
          </a:ln>
        </p:spPr>
        <p:txBody>
          <a:bodyPr wrap="none">
            <a:spAutoFit/>
          </a:bodyPr>
          <a:lstStyle/>
          <a:p>
            <a:r>
              <a:rPr lang="es-ES" sz="1600"/>
              <a:t>…</a:t>
            </a:r>
          </a:p>
        </p:txBody>
      </p:sp>
      <p:sp>
        <p:nvSpPr>
          <p:cNvPr id="16415" name="Text Box 49"/>
          <p:cNvSpPr txBox="1">
            <a:spLocks noChangeArrowheads="1"/>
          </p:cNvSpPr>
          <p:nvPr/>
        </p:nvSpPr>
        <p:spPr bwMode="auto">
          <a:xfrm>
            <a:off x="3779838" y="4551363"/>
            <a:ext cx="387350" cy="336550"/>
          </a:xfrm>
          <a:prstGeom prst="rect">
            <a:avLst/>
          </a:prstGeom>
          <a:noFill/>
          <a:ln w="25400">
            <a:noFill/>
            <a:miter lim="800000"/>
            <a:headEnd/>
            <a:tailEnd/>
          </a:ln>
        </p:spPr>
        <p:txBody>
          <a:bodyPr wrap="none">
            <a:spAutoFit/>
          </a:bodyPr>
          <a:lstStyle/>
          <a:p>
            <a:r>
              <a:rPr lang="es-ES" sz="1600"/>
              <a:t>…</a:t>
            </a:r>
          </a:p>
        </p:txBody>
      </p:sp>
      <p:sp>
        <p:nvSpPr>
          <p:cNvPr id="16416" name="Text Box 50"/>
          <p:cNvSpPr txBox="1">
            <a:spLocks noChangeArrowheads="1"/>
          </p:cNvSpPr>
          <p:nvPr/>
        </p:nvSpPr>
        <p:spPr bwMode="auto">
          <a:xfrm>
            <a:off x="5148263" y="4532313"/>
            <a:ext cx="387350" cy="336550"/>
          </a:xfrm>
          <a:prstGeom prst="rect">
            <a:avLst/>
          </a:prstGeom>
          <a:noFill/>
          <a:ln w="25400">
            <a:noFill/>
            <a:miter lim="800000"/>
            <a:headEnd/>
            <a:tailEnd/>
          </a:ln>
        </p:spPr>
        <p:txBody>
          <a:bodyPr wrap="none">
            <a:spAutoFit/>
          </a:bodyPr>
          <a:lstStyle/>
          <a:p>
            <a:r>
              <a:rPr lang="es-ES" sz="1600"/>
              <a:t>…</a:t>
            </a:r>
          </a:p>
        </p:txBody>
      </p:sp>
      <p:sp>
        <p:nvSpPr>
          <p:cNvPr id="16417" name="Text Box 51"/>
          <p:cNvSpPr txBox="1">
            <a:spLocks noChangeArrowheads="1"/>
          </p:cNvSpPr>
          <p:nvPr/>
        </p:nvSpPr>
        <p:spPr bwMode="auto">
          <a:xfrm>
            <a:off x="7424738" y="4532313"/>
            <a:ext cx="387350" cy="336550"/>
          </a:xfrm>
          <a:prstGeom prst="rect">
            <a:avLst/>
          </a:prstGeom>
          <a:noFill/>
          <a:ln w="25400">
            <a:noFill/>
            <a:miter lim="800000"/>
            <a:headEnd/>
            <a:tailEnd/>
          </a:ln>
        </p:spPr>
        <p:txBody>
          <a:bodyPr wrap="none">
            <a:spAutoFit/>
          </a:bodyPr>
          <a:lstStyle/>
          <a:p>
            <a:r>
              <a:rPr lang="es-ES" sz="1600"/>
              <a:t>…</a:t>
            </a:r>
          </a:p>
        </p:txBody>
      </p:sp>
    </p:spTree>
  </p:cSld>
  <p:clrMapOvr>
    <a:masterClrMapping/>
  </p:clrMapOvr>
  <p:transition>
    <p:pull dir="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s-ES_tradnl" sz="4000" smtClean="0"/>
              <a:t>Estándar 802.1Q</a:t>
            </a:r>
            <a:endParaRPr lang="es-ES" sz="4000" smtClean="0"/>
          </a:p>
        </p:txBody>
      </p:sp>
      <p:sp>
        <p:nvSpPr>
          <p:cNvPr id="129027" name="Rectangle 3"/>
          <p:cNvSpPr>
            <a:spLocks noGrp="1" noChangeArrowheads="1"/>
          </p:cNvSpPr>
          <p:nvPr>
            <p:ph type="body" idx="1"/>
          </p:nvPr>
        </p:nvSpPr>
        <p:spPr>
          <a:xfrm>
            <a:off x="642938" y="1928813"/>
            <a:ext cx="7772400" cy="4114800"/>
          </a:xfrm>
        </p:spPr>
        <p:txBody>
          <a:bodyPr/>
          <a:lstStyle/>
          <a:p>
            <a:pPr eaLnBrk="1" hangingPunct="1">
              <a:lnSpc>
                <a:spcPct val="90000"/>
              </a:lnSpc>
            </a:pPr>
            <a:r>
              <a:rPr lang="es-ES_tradnl" sz="2400" smtClean="0"/>
              <a:t>En un enlace ‘trunk’ viajan mezcladas tramas de diferentes VLANs. Para separarlas correctamente en destino hay que marcarlas antes de enviarlas por el enlace ‘trunk’</a:t>
            </a:r>
          </a:p>
          <a:p>
            <a:pPr eaLnBrk="1" hangingPunct="1">
              <a:lnSpc>
                <a:spcPct val="90000"/>
              </a:lnSpc>
            </a:pPr>
            <a:r>
              <a:rPr lang="es-ES_tradnl" sz="2400" smtClean="0"/>
              <a:t>Al principio cada fabricante estableció su sistema de marcado propietario. Esto impedía establecer enlaces trunk entre conmutadores de diferentes fabricantes</a:t>
            </a:r>
          </a:p>
          <a:p>
            <a:pPr eaLnBrk="1" hangingPunct="1">
              <a:lnSpc>
                <a:spcPct val="90000"/>
              </a:lnSpc>
            </a:pPr>
            <a:r>
              <a:rPr lang="es-ES_tradnl" sz="2400" smtClean="0"/>
              <a:t>En 1997 el IEEE aprobó 802.1Q, un estándar que establecía una forma de marcado de VLANs independiente de fabricante</a:t>
            </a:r>
          </a:p>
          <a:p>
            <a:pPr eaLnBrk="1" hangingPunct="1">
              <a:lnSpc>
                <a:spcPct val="90000"/>
              </a:lnSpc>
            </a:pPr>
            <a:r>
              <a:rPr lang="es-ES_tradnl" sz="2400" smtClean="0"/>
              <a:t>Para ello hubo que insertar un campo nuevo en la estructura de la trama Ethernet</a:t>
            </a:r>
          </a:p>
          <a:p>
            <a:pPr eaLnBrk="1" hangingPunct="1">
              <a:lnSpc>
                <a:spcPct val="90000"/>
              </a:lnSpc>
            </a:pPr>
            <a:endParaRPr lang="es-ES_tradnl" sz="2400" smtClean="0"/>
          </a:p>
        </p:txBody>
      </p:sp>
    </p:spTree>
  </p:cSld>
  <p:clrMapOvr>
    <a:masterClrMapping/>
  </p:clrMapOvr>
  <p:transition>
    <p:pull dir="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249" name="Rectangle 81"/>
          <p:cNvSpPr>
            <a:spLocks noChangeArrowheads="1"/>
          </p:cNvSpPr>
          <p:nvPr/>
        </p:nvSpPr>
        <p:spPr bwMode="auto">
          <a:xfrm>
            <a:off x="3854450" y="2857500"/>
            <a:ext cx="1492250" cy="692150"/>
          </a:xfrm>
          <a:prstGeom prst="rect">
            <a:avLst/>
          </a:prstGeom>
          <a:solidFill>
            <a:srgbClr val="FFFF00"/>
          </a:solidFill>
          <a:ln w="25400">
            <a:solidFill>
              <a:schemeClr val="tx1"/>
            </a:solidFill>
            <a:miter lim="800000"/>
            <a:headEnd/>
            <a:tailEnd/>
          </a:ln>
        </p:spPr>
        <p:txBody>
          <a:bodyPr wrap="none" anchor="ctr"/>
          <a:lstStyle/>
          <a:p>
            <a:endParaRPr lang="es-ES"/>
          </a:p>
        </p:txBody>
      </p:sp>
      <p:graphicFrame>
        <p:nvGraphicFramePr>
          <p:cNvPr id="775267" name="Group 99"/>
          <p:cNvGraphicFramePr>
            <a:graphicFrameLocks noGrp="1"/>
          </p:cNvGraphicFramePr>
          <p:nvPr/>
        </p:nvGraphicFramePr>
        <p:xfrm>
          <a:off x="1331913" y="2857500"/>
          <a:ext cx="7639050" cy="714375"/>
        </p:xfrm>
        <a:graphic>
          <a:graphicData uri="http://schemas.openxmlformats.org/drawingml/2006/table">
            <a:tbl>
              <a:tblPr/>
              <a:tblGrid>
                <a:gridCol w="1123950"/>
                <a:gridCol w="1397000"/>
                <a:gridCol w="958850"/>
                <a:gridCol w="539750"/>
                <a:gridCol w="1136650"/>
                <a:gridCol w="717550"/>
                <a:gridCol w="1123950"/>
                <a:gridCol w="641350"/>
              </a:tblGrid>
              <a:tr h="714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Dir. MAC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Destino</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Dir.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MAC Origen</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X’8100’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Tag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Ethertype/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Longitud</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Datos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Relleno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(opcional)</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CRC</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75259" name="Group 91"/>
          <p:cNvGraphicFramePr>
            <a:graphicFrameLocks noGrp="1"/>
          </p:cNvGraphicFramePr>
          <p:nvPr/>
        </p:nvGraphicFramePr>
        <p:xfrm>
          <a:off x="1331913" y="1274763"/>
          <a:ext cx="6140450" cy="641350"/>
        </p:xfrm>
        <a:graphic>
          <a:graphicData uri="http://schemas.openxmlformats.org/drawingml/2006/table">
            <a:tbl>
              <a:tblPr/>
              <a:tblGrid>
                <a:gridCol w="1123950"/>
                <a:gridCol w="1397000"/>
                <a:gridCol w="1136650"/>
                <a:gridCol w="717550"/>
                <a:gridCol w="1123950"/>
                <a:gridCol w="641350"/>
              </a:tblGrid>
              <a:tr h="641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Dir. MAC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Destino</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Dir.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MAC Origen</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Ethertype/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Longitud</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Datos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Relleno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(opcional)</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CRC</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087" name="Rectangle 20"/>
          <p:cNvSpPr>
            <a:spLocks noChangeArrowheads="1"/>
          </p:cNvSpPr>
          <p:nvPr/>
        </p:nvSpPr>
        <p:spPr bwMode="auto">
          <a:xfrm>
            <a:off x="901700" y="260350"/>
            <a:ext cx="7772400" cy="709613"/>
          </a:xfrm>
          <a:prstGeom prst="rect">
            <a:avLst/>
          </a:prstGeom>
          <a:noFill/>
          <a:ln w="9525">
            <a:noFill/>
            <a:miter lim="800000"/>
            <a:headEnd/>
            <a:tailEnd/>
          </a:ln>
        </p:spPr>
        <p:txBody>
          <a:bodyPr anchor="ctr"/>
          <a:lstStyle/>
          <a:p>
            <a:pPr algn="ctr"/>
            <a:r>
              <a:rPr lang="es-ES" sz="3600">
                <a:solidFill>
                  <a:schemeClr val="tx2"/>
                </a:solidFill>
              </a:rPr>
              <a:t>Etiquetado de tramas según 802.1Q</a:t>
            </a:r>
          </a:p>
        </p:txBody>
      </p:sp>
      <p:sp>
        <p:nvSpPr>
          <p:cNvPr id="130088" name="Text Box 37"/>
          <p:cNvSpPr txBox="1">
            <a:spLocks noChangeArrowheads="1"/>
          </p:cNvSpPr>
          <p:nvPr/>
        </p:nvSpPr>
        <p:spPr bwMode="auto">
          <a:xfrm>
            <a:off x="323850" y="1277938"/>
            <a:ext cx="917575" cy="701675"/>
          </a:xfrm>
          <a:prstGeom prst="rect">
            <a:avLst/>
          </a:prstGeom>
          <a:noFill/>
          <a:ln w="25400">
            <a:noFill/>
            <a:miter lim="800000"/>
            <a:headEnd/>
            <a:tailEnd/>
          </a:ln>
        </p:spPr>
        <p:txBody>
          <a:bodyPr wrap="none">
            <a:spAutoFit/>
          </a:bodyPr>
          <a:lstStyle/>
          <a:p>
            <a:r>
              <a:rPr lang="es-ES" sz="2000"/>
              <a:t>Trama</a:t>
            </a:r>
          </a:p>
          <a:p>
            <a:r>
              <a:rPr lang="es-ES" sz="2000"/>
              <a:t>802.3</a:t>
            </a:r>
          </a:p>
        </p:txBody>
      </p:sp>
      <p:sp>
        <p:nvSpPr>
          <p:cNvPr id="775206" name="Text Box 38"/>
          <p:cNvSpPr txBox="1">
            <a:spLocks noChangeArrowheads="1"/>
          </p:cNvSpPr>
          <p:nvPr/>
        </p:nvSpPr>
        <p:spPr bwMode="auto">
          <a:xfrm>
            <a:off x="250825" y="2851150"/>
            <a:ext cx="1016000" cy="701675"/>
          </a:xfrm>
          <a:prstGeom prst="rect">
            <a:avLst/>
          </a:prstGeom>
          <a:noFill/>
          <a:ln w="25400">
            <a:noFill/>
            <a:miter lim="800000"/>
            <a:headEnd/>
            <a:tailEnd/>
          </a:ln>
        </p:spPr>
        <p:txBody>
          <a:bodyPr wrap="none">
            <a:spAutoFit/>
          </a:bodyPr>
          <a:lstStyle/>
          <a:p>
            <a:r>
              <a:rPr lang="es-ES" sz="2000"/>
              <a:t>Trama</a:t>
            </a:r>
          </a:p>
          <a:p>
            <a:r>
              <a:rPr lang="es-ES" sz="2000"/>
              <a:t>802.1Q</a:t>
            </a:r>
          </a:p>
        </p:txBody>
      </p:sp>
      <p:graphicFrame>
        <p:nvGraphicFramePr>
          <p:cNvPr id="775260" name="Group 92"/>
          <p:cNvGraphicFramePr>
            <a:graphicFrameLocks noGrp="1"/>
          </p:cNvGraphicFramePr>
          <p:nvPr/>
        </p:nvGraphicFramePr>
        <p:xfrm>
          <a:off x="4787900" y="4171950"/>
          <a:ext cx="1809750" cy="641350"/>
        </p:xfrm>
        <a:graphic>
          <a:graphicData uri="http://schemas.openxmlformats.org/drawingml/2006/table">
            <a:tbl>
              <a:tblPr/>
              <a:tblGrid>
                <a:gridCol w="450850"/>
                <a:gridCol w="539750"/>
                <a:gridCol w="819150"/>
              </a:tblGrid>
              <a:tr h="641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Pri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CFI</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VLAN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Ident.</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5246" name="Line 78"/>
          <p:cNvSpPr>
            <a:spLocks noChangeShapeType="1"/>
          </p:cNvSpPr>
          <p:nvPr/>
        </p:nvSpPr>
        <p:spPr bwMode="auto">
          <a:xfrm>
            <a:off x="4806950" y="3598863"/>
            <a:ext cx="0" cy="503237"/>
          </a:xfrm>
          <a:prstGeom prst="line">
            <a:avLst/>
          </a:prstGeom>
          <a:noFill/>
          <a:ln w="25400">
            <a:solidFill>
              <a:schemeClr val="tx1"/>
            </a:solidFill>
            <a:prstDash val="sysDot"/>
            <a:round/>
            <a:headEnd/>
            <a:tailEnd type="triangle" w="med" len="med"/>
          </a:ln>
        </p:spPr>
        <p:txBody>
          <a:bodyPr/>
          <a:lstStyle/>
          <a:p>
            <a:endParaRPr lang="es-ES"/>
          </a:p>
        </p:txBody>
      </p:sp>
      <p:sp>
        <p:nvSpPr>
          <p:cNvPr id="775248" name="Line 80"/>
          <p:cNvSpPr>
            <a:spLocks noChangeShapeType="1"/>
          </p:cNvSpPr>
          <p:nvPr/>
        </p:nvSpPr>
        <p:spPr bwMode="auto">
          <a:xfrm>
            <a:off x="5353050" y="3606800"/>
            <a:ext cx="1212850" cy="527050"/>
          </a:xfrm>
          <a:prstGeom prst="line">
            <a:avLst/>
          </a:prstGeom>
          <a:noFill/>
          <a:ln w="25400">
            <a:solidFill>
              <a:schemeClr val="tx1"/>
            </a:solidFill>
            <a:prstDash val="sysDot"/>
            <a:round/>
            <a:headEnd/>
            <a:tailEnd type="triangle" w="med" len="med"/>
          </a:ln>
        </p:spPr>
        <p:txBody>
          <a:bodyPr/>
          <a:lstStyle/>
          <a:p>
            <a:endParaRPr lang="es-ES"/>
          </a:p>
        </p:txBody>
      </p:sp>
      <p:sp>
        <p:nvSpPr>
          <p:cNvPr id="775250" name="Line 82"/>
          <p:cNvSpPr>
            <a:spLocks noChangeShapeType="1"/>
          </p:cNvSpPr>
          <p:nvPr/>
        </p:nvSpPr>
        <p:spPr bwMode="auto">
          <a:xfrm>
            <a:off x="3860800" y="1973263"/>
            <a:ext cx="0" cy="838200"/>
          </a:xfrm>
          <a:prstGeom prst="line">
            <a:avLst/>
          </a:prstGeom>
          <a:noFill/>
          <a:ln w="25400">
            <a:solidFill>
              <a:schemeClr val="tx1"/>
            </a:solidFill>
            <a:prstDash val="sysDot"/>
            <a:round/>
            <a:headEnd/>
            <a:tailEnd type="triangle" w="med" len="med"/>
          </a:ln>
        </p:spPr>
        <p:txBody>
          <a:bodyPr/>
          <a:lstStyle/>
          <a:p>
            <a:endParaRPr lang="es-ES"/>
          </a:p>
        </p:txBody>
      </p:sp>
      <p:sp>
        <p:nvSpPr>
          <p:cNvPr id="775251" name="Line 83"/>
          <p:cNvSpPr>
            <a:spLocks noChangeShapeType="1"/>
          </p:cNvSpPr>
          <p:nvPr/>
        </p:nvSpPr>
        <p:spPr bwMode="auto">
          <a:xfrm>
            <a:off x="3854450" y="1973263"/>
            <a:ext cx="1444625" cy="812800"/>
          </a:xfrm>
          <a:prstGeom prst="line">
            <a:avLst/>
          </a:prstGeom>
          <a:noFill/>
          <a:ln w="25400">
            <a:solidFill>
              <a:schemeClr val="tx1"/>
            </a:solidFill>
            <a:prstDash val="sysDot"/>
            <a:round/>
            <a:headEnd/>
            <a:tailEnd type="triangle" w="med" len="med"/>
          </a:ln>
        </p:spPr>
        <p:txBody>
          <a:bodyPr/>
          <a:lstStyle/>
          <a:p>
            <a:endParaRPr lang="es-ES"/>
          </a:p>
        </p:txBody>
      </p:sp>
      <p:sp>
        <p:nvSpPr>
          <p:cNvPr id="775252" name="Text Box 84"/>
          <p:cNvSpPr txBox="1">
            <a:spLocks noChangeArrowheads="1"/>
          </p:cNvSpPr>
          <p:nvPr/>
        </p:nvSpPr>
        <p:spPr bwMode="auto">
          <a:xfrm>
            <a:off x="2268538" y="4146550"/>
            <a:ext cx="2303462" cy="517525"/>
          </a:xfrm>
          <a:prstGeom prst="rect">
            <a:avLst/>
          </a:prstGeom>
          <a:noFill/>
          <a:ln w="25400">
            <a:noFill/>
            <a:miter lim="800000"/>
            <a:headEnd/>
            <a:tailEnd/>
          </a:ln>
        </p:spPr>
        <p:txBody>
          <a:bodyPr>
            <a:spAutoFit/>
          </a:bodyPr>
          <a:lstStyle/>
          <a:p>
            <a:pPr algn="r"/>
            <a:r>
              <a:rPr lang="es-ES" sz="1400"/>
              <a:t>El Ethertype X’8100’ indica ‘protocolo’ VLAN</a:t>
            </a:r>
          </a:p>
        </p:txBody>
      </p:sp>
      <p:sp>
        <p:nvSpPr>
          <p:cNvPr id="775253" name="Line 85"/>
          <p:cNvSpPr>
            <a:spLocks noChangeShapeType="1"/>
          </p:cNvSpPr>
          <p:nvPr/>
        </p:nvSpPr>
        <p:spPr bwMode="auto">
          <a:xfrm flipV="1">
            <a:off x="4284663" y="3643313"/>
            <a:ext cx="0" cy="503237"/>
          </a:xfrm>
          <a:prstGeom prst="line">
            <a:avLst/>
          </a:prstGeom>
          <a:noFill/>
          <a:ln w="19050">
            <a:solidFill>
              <a:schemeClr val="tx1"/>
            </a:solidFill>
            <a:round/>
            <a:headEnd/>
            <a:tailEnd type="triangle" w="med" len="med"/>
          </a:ln>
        </p:spPr>
        <p:txBody>
          <a:bodyPr/>
          <a:lstStyle/>
          <a:p>
            <a:endParaRPr lang="es-ES"/>
          </a:p>
        </p:txBody>
      </p:sp>
      <p:sp>
        <p:nvSpPr>
          <p:cNvPr id="775261" name="Text Box 93"/>
          <p:cNvSpPr txBox="1">
            <a:spLocks noChangeArrowheads="1"/>
          </p:cNvSpPr>
          <p:nvPr/>
        </p:nvSpPr>
        <p:spPr bwMode="auto">
          <a:xfrm>
            <a:off x="3689350" y="4867275"/>
            <a:ext cx="522288" cy="336550"/>
          </a:xfrm>
          <a:prstGeom prst="rect">
            <a:avLst/>
          </a:prstGeom>
          <a:noFill/>
          <a:ln w="25400">
            <a:noFill/>
            <a:miter lim="800000"/>
            <a:headEnd/>
            <a:tailEnd/>
          </a:ln>
        </p:spPr>
        <p:txBody>
          <a:bodyPr wrap="none">
            <a:spAutoFit/>
          </a:bodyPr>
          <a:lstStyle/>
          <a:p>
            <a:r>
              <a:rPr lang="es-ES" sz="1600"/>
              <a:t>Bits</a:t>
            </a:r>
          </a:p>
        </p:txBody>
      </p:sp>
      <p:sp>
        <p:nvSpPr>
          <p:cNvPr id="775262" name="Line 94"/>
          <p:cNvSpPr>
            <a:spLocks noChangeShapeType="1"/>
          </p:cNvSpPr>
          <p:nvPr/>
        </p:nvSpPr>
        <p:spPr bwMode="auto">
          <a:xfrm>
            <a:off x="4229100" y="5038725"/>
            <a:ext cx="342900" cy="1588"/>
          </a:xfrm>
          <a:prstGeom prst="line">
            <a:avLst/>
          </a:prstGeom>
          <a:noFill/>
          <a:ln w="12700">
            <a:solidFill>
              <a:schemeClr val="tx1"/>
            </a:solidFill>
            <a:round/>
            <a:headEnd/>
            <a:tailEnd type="triangle" w="med" len="med"/>
          </a:ln>
        </p:spPr>
        <p:txBody>
          <a:bodyPr/>
          <a:lstStyle/>
          <a:p>
            <a:endParaRPr lang="es-ES"/>
          </a:p>
        </p:txBody>
      </p:sp>
      <p:sp>
        <p:nvSpPr>
          <p:cNvPr id="775263" name="Text Box 95"/>
          <p:cNvSpPr txBox="1">
            <a:spLocks noChangeArrowheads="1"/>
          </p:cNvSpPr>
          <p:nvPr/>
        </p:nvSpPr>
        <p:spPr bwMode="auto">
          <a:xfrm>
            <a:off x="5354638" y="4867275"/>
            <a:ext cx="296862" cy="336550"/>
          </a:xfrm>
          <a:prstGeom prst="rect">
            <a:avLst/>
          </a:prstGeom>
          <a:noFill/>
          <a:ln w="25400">
            <a:noFill/>
            <a:miter lim="800000"/>
            <a:headEnd/>
            <a:tailEnd/>
          </a:ln>
        </p:spPr>
        <p:txBody>
          <a:bodyPr wrap="none">
            <a:spAutoFit/>
          </a:bodyPr>
          <a:lstStyle/>
          <a:p>
            <a:r>
              <a:rPr lang="es-ES" sz="1600"/>
              <a:t>1</a:t>
            </a:r>
          </a:p>
        </p:txBody>
      </p:sp>
      <p:sp>
        <p:nvSpPr>
          <p:cNvPr id="775264" name="Text Box 96"/>
          <p:cNvSpPr txBox="1">
            <a:spLocks noChangeArrowheads="1"/>
          </p:cNvSpPr>
          <p:nvPr/>
        </p:nvSpPr>
        <p:spPr bwMode="auto">
          <a:xfrm>
            <a:off x="4859338" y="4867275"/>
            <a:ext cx="296862" cy="336550"/>
          </a:xfrm>
          <a:prstGeom prst="rect">
            <a:avLst/>
          </a:prstGeom>
          <a:noFill/>
          <a:ln w="25400">
            <a:noFill/>
            <a:miter lim="800000"/>
            <a:headEnd/>
            <a:tailEnd/>
          </a:ln>
        </p:spPr>
        <p:txBody>
          <a:bodyPr wrap="none">
            <a:spAutoFit/>
          </a:bodyPr>
          <a:lstStyle/>
          <a:p>
            <a:r>
              <a:rPr lang="es-ES" sz="1600"/>
              <a:t>3</a:t>
            </a:r>
          </a:p>
        </p:txBody>
      </p:sp>
      <p:sp>
        <p:nvSpPr>
          <p:cNvPr id="775265" name="Text Box 97"/>
          <p:cNvSpPr txBox="1">
            <a:spLocks noChangeArrowheads="1"/>
          </p:cNvSpPr>
          <p:nvPr/>
        </p:nvSpPr>
        <p:spPr bwMode="auto">
          <a:xfrm>
            <a:off x="5962650" y="4867275"/>
            <a:ext cx="409575" cy="336550"/>
          </a:xfrm>
          <a:prstGeom prst="rect">
            <a:avLst/>
          </a:prstGeom>
          <a:noFill/>
          <a:ln w="25400">
            <a:noFill/>
            <a:miter lim="800000"/>
            <a:headEnd/>
            <a:tailEnd/>
          </a:ln>
        </p:spPr>
        <p:txBody>
          <a:bodyPr wrap="none">
            <a:spAutoFit/>
          </a:bodyPr>
          <a:lstStyle/>
          <a:p>
            <a:r>
              <a:rPr lang="es-ES" sz="1600"/>
              <a:t>12</a:t>
            </a:r>
          </a:p>
        </p:txBody>
      </p:sp>
      <p:sp>
        <p:nvSpPr>
          <p:cNvPr id="775266" name="Text Box 98"/>
          <p:cNvSpPr txBox="1">
            <a:spLocks noChangeArrowheads="1"/>
          </p:cNvSpPr>
          <p:nvPr/>
        </p:nvSpPr>
        <p:spPr bwMode="auto">
          <a:xfrm>
            <a:off x="1403350" y="5362575"/>
            <a:ext cx="5416550" cy="730250"/>
          </a:xfrm>
          <a:prstGeom prst="rect">
            <a:avLst/>
          </a:prstGeom>
          <a:noFill/>
          <a:ln w="25400">
            <a:noFill/>
            <a:miter lim="800000"/>
            <a:headEnd/>
            <a:tailEnd/>
          </a:ln>
        </p:spPr>
        <p:txBody>
          <a:bodyPr wrap="none">
            <a:spAutoFit/>
          </a:bodyPr>
          <a:lstStyle/>
          <a:p>
            <a:r>
              <a:rPr lang="es-ES" sz="1400"/>
              <a:t>Pri: Prioridad (8 niveles posibles)</a:t>
            </a:r>
          </a:p>
          <a:p>
            <a:r>
              <a:rPr lang="es-ES" sz="1400"/>
              <a:t>CFI: Canonical Format Indicator (solo se usa en Token Ring)</a:t>
            </a:r>
          </a:p>
          <a:p>
            <a:r>
              <a:rPr lang="es-ES" sz="1400"/>
              <a:t>VLAN Ident.: Identificador VLAN (máximo 4096 en una misma red)</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75250"/>
                                        </p:tgtEl>
                                        <p:attrNameLst>
                                          <p:attrName>style.visibility</p:attrName>
                                        </p:attrNameLst>
                                      </p:cBhvr>
                                      <p:to>
                                        <p:strVal val="visible"/>
                                      </p:to>
                                    </p:set>
                                    <p:animEffect transition="in" filter="wipe(up)">
                                      <p:cBhvr>
                                        <p:cTn id="7" dur="1000"/>
                                        <p:tgtEl>
                                          <p:spTgt spid="77525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75251"/>
                                        </p:tgtEl>
                                        <p:attrNameLst>
                                          <p:attrName>style.visibility</p:attrName>
                                        </p:attrNameLst>
                                      </p:cBhvr>
                                      <p:to>
                                        <p:strVal val="visible"/>
                                      </p:to>
                                    </p:set>
                                    <p:animEffect transition="in" filter="wipe(up)">
                                      <p:cBhvr>
                                        <p:cTn id="10" dur="1000"/>
                                        <p:tgtEl>
                                          <p:spTgt spid="775251"/>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77526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7520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752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7525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7525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75246"/>
                                        </p:tgtEl>
                                        <p:attrNameLst>
                                          <p:attrName>style.visibility</p:attrName>
                                        </p:attrNameLst>
                                      </p:cBhvr>
                                      <p:to>
                                        <p:strVal val="visible"/>
                                      </p:to>
                                    </p:set>
                                    <p:animEffect transition="in" filter="wipe(up)">
                                      <p:cBhvr>
                                        <p:cTn id="28" dur="1000"/>
                                        <p:tgtEl>
                                          <p:spTgt spid="77524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75248"/>
                                        </p:tgtEl>
                                        <p:attrNameLst>
                                          <p:attrName>style.visibility</p:attrName>
                                        </p:attrNameLst>
                                      </p:cBhvr>
                                      <p:to>
                                        <p:strVal val="visible"/>
                                      </p:to>
                                    </p:set>
                                    <p:animEffect transition="in" filter="wipe(up)">
                                      <p:cBhvr>
                                        <p:cTn id="31" dur="1000"/>
                                        <p:tgtEl>
                                          <p:spTgt spid="775248"/>
                                        </p:tgtEl>
                                      </p:cBhvr>
                                    </p:animEffec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7752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52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52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752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52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52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5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249" grpId="0" animBg="1"/>
      <p:bldP spid="775206" grpId="0"/>
      <p:bldP spid="775246" grpId="0" animBg="1"/>
      <p:bldP spid="775248" grpId="0" animBg="1"/>
      <p:bldP spid="775250" grpId="0" animBg="1"/>
      <p:bldP spid="775251" grpId="0" animBg="1"/>
      <p:bldP spid="775252" grpId="0"/>
      <p:bldP spid="775253" grpId="0" animBg="1"/>
      <p:bldP spid="775261" grpId="0"/>
      <p:bldP spid="775262" grpId="0" animBg="1"/>
      <p:bldP spid="775263" grpId="0"/>
      <p:bldP spid="775264" grpId="0"/>
      <p:bldP spid="775265" grpId="0"/>
      <p:bldP spid="77526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Group 2"/>
          <p:cNvGrpSpPr>
            <a:grpSpLocks/>
          </p:cNvGrpSpPr>
          <p:nvPr/>
        </p:nvGrpSpPr>
        <p:grpSpPr bwMode="auto">
          <a:xfrm>
            <a:off x="561975" y="1690688"/>
            <a:ext cx="3722688" cy="1522412"/>
            <a:chOff x="218" y="2079"/>
            <a:chExt cx="1164" cy="476"/>
          </a:xfrm>
        </p:grpSpPr>
        <p:sp>
          <p:nvSpPr>
            <p:cNvPr id="128648" name="AutoShape 3"/>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8649" name="Rectangle 4"/>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8650" name="Rectangle 5"/>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8651" name="Group 6"/>
            <p:cNvGrpSpPr>
              <a:grpSpLocks/>
            </p:cNvGrpSpPr>
            <p:nvPr/>
          </p:nvGrpSpPr>
          <p:grpSpPr bwMode="auto">
            <a:xfrm>
              <a:off x="688" y="2309"/>
              <a:ext cx="221" cy="163"/>
              <a:chOff x="688" y="2309"/>
              <a:chExt cx="221" cy="163"/>
            </a:xfrm>
          </p:grpSpPr>
          <p:sp>
            <p:nvSpPr>
              <p:cNvPr id="128773" name="Rectangle 7"/>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8774" name="Rectangle 8"/>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8775" name="Rectangle 9"/>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8776" name="Rectangle 10"/>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8652" name="Group 11"/>
            <p:cNvGrpSpPr>
              <a:grpSpLocks/>
            </p:cNvGrpSpPr>
            <p:nvPr/>
          </p:nvGrpSpPr>
          <p:grpSpPr bwMode="auto">
            <a:xfrm>
              <a:off x="708" y="2331"/>
              <a:ext cx="70" cy="51"/>
              <a:chOff x="708" y="2331"/>
              <a:chExt cx="70" cy="51"/>
            </a:xfrm>
          </p:grpSpPr>
          <p:grpSp>
            <p:nvGrpSpPr>
              <p:cNvPr id="128763" name="Group 12"/>
              <p:cNvGrpSpPr>
                <a:grpSpLocks/>
              </p:cNvGrpSpPr>
              <p:nvPr/>
            </p:nvGrpSpPr>
            <p:grpSpPr bwMode="auto">
              <a:xfrm>
                <a:off x="708" y="2331"/>
                <a:ext cx="28" cy="51"/>
                <a:chOff x="708" y="2331"/>
                <a:chExt cx="28" cy="51"/>
              </a:xfrm>
            </p:grpSpPr>
            <p:sp>
              <p:nvSpPr>
                <p:cNvPr id="128769" name="Rectangle 13"/>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8770" name="Rectangle 14"/>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8771" name="Rectangle 15"/>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772" name="Freeform 16"/>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8764" name="Group 17"/>
              <p:cNvGrpSpPr>
                <a:grpSpLocks/>
              </p:cNvGrpSpPr>
              <p:nvPr/>
            </p:nvGrpSpPr>
            <p:grpSpPr bwMode="auto">
              <a:xfrm>
                <a:off x="750" y="2331"/>
                <a:ext cx="28" cy="51"/>
                <a:chOff x="750" y="2331"/>
                <a:chExt cx="28" cy="51"/>
              </a:xfrm>
            </p:grpSpPr>
            <p:sp>
              <p:nvSpPr>
                <p:cNvPr id="128765" name="Rectangle 18"/>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8766" name="Rectangle 19"/>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8767" name="Rectangle 20"/>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768" name="Freeform 21"/>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8653" name="Group 22"/>
            <p:cNvGrpSpPr>
              <a:grpSpLocks/>
            </p:cNvGrpSpPr>
            <p:nvPr/>
          </p:nvGrpSpPr>
          <p:grpSpPr bwMode="auto">
            <a:xfrm>
              <a:off x="783" y="2400"/>
              <a:ext cx="32" cy="28"/>
              <a:chOff x="783" y="2400"/>
              <a:chExt cx="32" cy="28"/>
            </a:xfrm>
          </p:grpSpPr>
          <p:sp>
            <p:nvSpPr>
              <p:cNvPr id="128761" name="Line 23"/>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8762" name="Line 24"/>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8654" name="Group 25"/>
            <p:cNvGrpSpPr>
              <a:grpSpLocks/>
            </p:cNvGrpSpPr>
            <p:nvPr/>
          </p:nvGrpSpPr>
          <p:grpSpPr bwMode="auto">
            <a:xfrm>
              <a:off x="820" y="2331"/>
              <a:ext cx="70" cy="51"/>
              <a:chOff x="820" y="2331"/>
              <a:chExt cx="70" cy="51"/>
            </a:xfrm>
          </p:grpSpPr>
          <p:grpSp>
            <p:nvGrpSpPr>
              <p:cNvPr id="128751" name="Group 26"/>
              <p:cNvGrpSpPr>
                <a:grpSpLocks/>
              </p:cNvGrpSpPr>
              <p:nvPr/>
            </p:nvGrpSpPr>
            <p:grpSpPr bwMode="auto">
              <a:xfrm>
                <a:off x="820" y="2331"/>
                <a:ext cx="28" cy="51"/>
                <a:chOff x="820" y="2331"/>
                <a:chExt cx="28" cy="51"/>
              </a:xfrm>
            </p:grpSpPr>
            <p:sp>
              <p:nvSpPr>
                <p:cNvPr id="128757" name="Rectangle 27"/>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8758" name="Rectangle 28"/>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8759" name="Rectangle 29"/>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760" name="Freeform 30"/>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8752" name="Group 31"/>
              <p:cNvGrpSpPr>
                <a:grpSpLocks/>
              </p:cNvGrpSpPr>
              <p:nvPr/>
            </p:nvGrpSpPr>
            <p:grpSpPr bwMode="auto">
              <a:xfrm>
                <a:off x="862" y="2331"/>
                <a:ext cx="28" cy="51"/>
                <a:chOff x="862" y="2331"/>
                <a:chExt cx="28" cy="51"/>
              </a:xfrm>
            </p:grpSpPr>
            <p:sp>
              <p:nvSpPr>
                <p:cNvPr id="128753" name="Rectangle 32"/>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8754" name="Rectangle 33"/>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8755" name="Rectangle 34"/>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756" name="Freeform 35"/>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8655" name="Line 36"/>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8656" name="Rectangle 37"/>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8657" name="Group 38"/>
            <p:cNvGrpSpPr>
              <a:grpSpLocks/>
            </p:cNvGrpSpPr>
            <p:nvPr/>
          </p:nvGrpSpPr>
          <p:grpSpPr bwMode="auto">
            <a:xfrm>
              <a:off x="291" y="2209"/>
              <a:ext cx="324" cy="221"/>
              <a:chOff x="291" y="2209"/>
              <a:chExt cx="324" cy="221"/>
            </a:xfrm>
          </p:grpSpPr>
          <p:sp>
            <p:nvSpPr>
              <p:cNvPr id="128721" name="Rectangle 39"/>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8722" name="Rectangle 40"/>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23" name="Rectangle 41"/>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8724" name="Rectangle 42"/>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25" name="Rectangle 43"/>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8726" name="Rectangle 44"/>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27" name="Rectangle 45"/>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8728" name="Rectangle 46"/>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29" name="Rectangle 47"/>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8730" name="Rectangle 48"/>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31" name="Rectangle 49"/>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8732" name="Rectangle 50"/>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33" name="Rectangle 51"/>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8734" name="Rectangle 52"/>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35" name="Rectangle 53"/>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8736" name="Rectangle 54"/>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37" name="Rectangle 55"/>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8738" name="Rectangle 56"/>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39" name="Rectangle 57"/>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8740" name="Rectangle 58"/>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41" name="Rectangle 59"/>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8742" name="Rectangle 60"/>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43" name="Rectangle 61"/>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8744" name="Rectangle 62"/>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45" name="Rectangle 63"/>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8746" name="Rectangle 64"/>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47" name="Rectangle 65"/>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8748" name="Rectangle 66"/>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49" name="Rectangle 67"/>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8750" name="Rectangle 68"/>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8658" name="Group 69"/>
            <p:cNvGrpSpPr>
              <a:grpSpLocks/>
            </p:cNvGrpSpPr>
            <p:nvPr/>
          </p:nvGrpSpPr>
          <p:grpSpPr bwMode="auto">
            <a:xfrm>
              <a:off x="982" y="2209"/>
              <a:ext cx="324" cy="221"/>
              <a:chOff x="982" y="2209"/>
              <a:chExt cx="324" cy="221"/>
            </a:xfrm>
          </p:grpSpPr>
          <p:sp>
            <p:nvSpPr>
              <p:cNvPr id="128691" name="Rectangle 70"/>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8692" name="Rectangle 71"/>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693" name="Rectangle 72"/>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8694" name="Rectangle 73"/>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695" name="Rectangle 74"/>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8696" name="Rectangle 75"/>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697" name="Rectangle 76"/>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8698" name="Rectangle 77"/>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699" name="Rectangle 78"/>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8700" name="Rectangle 79"/>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01" name="Rectangle 80"/>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8702" name="Rectangle 81"/>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03" name="Rectangle 82"/>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8704" name="Rectangle 83"/>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05" name="Rectangle 84"/>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8706" name="Rectangle 85"/>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07" name="Rectangle 86"/>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8708" name="Rectangle 87"/>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09" name="Rectangle 88"/>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8710" name="Rectangle 89"/>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711" name="Rectangle 90"/>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8712" name="Rectangle 91"/>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13" name="Rectangle 92"/>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8714" name="Rectangle 93"/>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15" name="Rectangle 94"/>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8716" name="Rectangle 95"/>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17" name="Rectangle 96"/>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8718" name="Rectangle 97"/>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719" name="Rectangle 98"/>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8720" name="Rectangle 99"/>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8659" name="Rectangle 100"/>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8660" name="Rectangle 101"/>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61" name="Rectangle 102"/>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8662" name="Rectangle 103"/>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63" name="Rectangle 104"/>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8664" name="Rectangle 105"/>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65" name="Rectangle 106"/>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8666" name="Rectangle 107"/>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67" name="Rectangle 108"/>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8668" name="Rectangle 109"/>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69" name="Rectangle 110"/>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8670" name="Rectangle 111"/>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8671" name="Rectangle 112"/>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8672" name="Group 113"/>
            <p:cNvGrpSpPr>
              <a:grpSpLocks/>
            </p:cNvGrpSpPr>
            <p:nvPr/>
          </p:nvGrpSpPr>
          <p:grpSpPr bwMode="auto">
            <a:xfrm>
              <a:off x="282" y="2478"/>
              <a:ext cx="1039" cy="52"/>
              <a:chOff x="282" y="2478"/>
              <a:chExt cx="1039" cy="52"/>
            </a:xfrm>
          </p:grpSpPr>
          <p:grpSp>
            <p:nvGrpSpPr>
              <p:cNvPr id="128675" name="Group 114"/>
              <p:cNvGrpSpPr>
                <a:grpSpLocks/>
              </p:cNvGrpSpPr>
              <p:nvPr/>
            </p:nvGrpSpPr>
            <p:grpSpPr bwMode="auto">
              <a:xfrm>
                <a:off x="282" y="2478"/>
                <a:ext cx="320" cy="52"/>
                <a:chOff x="282" y="2478"/>
                <a:chExt cx="320" cy="52"/>
              </a:xfrm>
            </p:grpSpPr>
            <p:sp>
              <p:nvSpPr>
                <p:cNvPr id="128684" name="Line 115"/>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8685" name="Line 116"/>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8686" name="Line 117"/>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8687" name="Line 118"/>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8688" name="Line 119"/>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8689" name="Line 120"/>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8690" name="Line 121"/>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8676" name="Group 122"/>
              <p:cNvGrpSpPr>
                <a:grpSpLocks/>
              </p:cNvGrpSpPr>
              <p:nvPr/>
            </p:nvGrpSpPr>
            <p:grpSpPr bwMode="auto">
              <a:xfrm>
                <a:off x="1001" y="2478"/>
                <a:ext cx="320" cy="52"/>
                <a:chOff x="1001" y="2478"/>
                <a:chExt cx="320" cy="52"/>
              </a:xfrm>
            </p:grpSpPr>
            <p:sp>
              <p:nvSpPr>
                <p:cNvPr id="128677" name="Line 123"/>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8678" name="Line 124"/>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8679" name="Line 125"/>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8680" name="Line 126"/>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8681" name="Line 127"/>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8682" name="Line 128"/>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8683" name="Line 129"/>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8673" name="Freeform 130"/>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8674" name="Freeform 131"/>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28003" name="Line 132"/>
          <p:cNvSpPr>
            <a:spLocks noChangeShapeType="1"/>
          </p:cNvSpPr>
          <p:nvPr/>
        </p:nvSpPr>
        <p:spPr bwMode="auto">
          <a:xfrm>
            <a:off x="1042988" y="2349500"/>
            <a:ext cx="0" cy="503238"/>
          </a:xfrm>
          <a:prstGeom prst="line">
            <a:avLst/>
          </a:prstGeom>
          <a:noFill/>
          <a:ln w="25400">
            <a:solidFill>
              <a:srgbClr val="FF0000"/>
            </a:solidFill>
            <a:prstDash val="sysDot"/>
            <a:round/>
            <a:headEnd/>
            <a:tailEnd/>
          </a:ln>
        </p:spPr>
        <p:txBody>
          <a:bodyPr/>
          <a:lstStyle/>
          <a:p>
            <a:endParaRPr lang="es-ES"/>
          </a:p>
        </p:txBody>
      </p:sp>
      <p:sp>
        <p:nvSpPr>
          <p:cNvPr id="128004" name="Line 133"/>
          <p:cNvSpPr>
            <a:spLocks noChangeShapeType="1"/>
          </p:cNvSpPr>
          <p:nvPr/>
        </p:nvSpPr>
        <p:spPr bwMode="auto">
          <a:xfrm>
            <a:off x="1042988" y="2852738"/>
            <a:ext cx="2449512" cy="0"/>
          </a:xfrm>
          <a:prstGeom prst="line">
            <a:avLst/>
          </a:prstGeom>
          <a:noFill/>
          <a:ln w="25400">
            <a:solidFill>
              <a:srgbClr val="FF0000"/>
            </a:solidFill>
            <a:prstDash val="sysDot"/>
            <a:round/>
            <a:headEnd/>
            <a:tailEnd/>
          </a:ln>
        </p:spPr>
        <p:txBody>
          <a:bodyPr/>
          <a:lstStyle/>
          <a:p>
            <a:endParaRPr lang="es-ES"/>
          </a:p>
        </p:txBody>
      </p:sp>
      <p:sp>
        <p:nvSpPr>
          <p:cNvPr id="128005" name="Line 134"/>
          <p:cNvSpPr>
            <a:spLocks noChangeShapeType="1"/>
          </p:cNvSpPr>
          <p:nvPr/>
        </p:nvSpPr>
        <p:spPr bwMode="auto">
          <a:xfrm>
            <a:off x="1816100" y="2205038"/>
            <a:ext cx="0" cy="576262"/>
          </a:xfrm>
          <a:prstGeom prst="line">
            <a:avLst/>
          </a:prstGeom>
          <a:noFill/>
          <a:ln w="25400">
            <a:solidFill>
              <a:schemeClr val="accent2"/>
            </a:solidFill>
            <a:prstDash val="dash"/>
            <a:round/>
            <a:headEnd/>
            <a:tailEnd/>
          </a:ln>
        </p:spPr>
        <p:txBody>
          <a:bodyPr/>
          <a:lstStyle/>
          <a:p>
            <a:endParaRPr lang="es-ES"/>
          </a:p>
        </p:txBody>
      </p:sp>
      <p:sp>
        <p:nvSpPr>
          <p:cNvPr id="128006" name="Line 135"/>
          <p:cNvSpPr>
            <a:spLocks noChangeShapeType="1"/>
          </p:cNvSpPr>
          <p:nvPr/>
        </p:nvSpPr>
        <p:spPr bwMode="auto">
          <a:xfrm>
            <a:off x="1816100" y="2781300"/>
            <a:ext cx="1511300" cy="0"/>
          </a:xfrm>
          <a:prstGeom prst="line">
            <a:avLst/>
          </a:prstGeom>
          <a:noFill/>
          <a:ln w="25400">
            <a:solidFill>
              <a:schemeClr val="accent2"/>
            </a:solidFill>
            <a:prstDash val="dash"/>
            <a:round/>
            <a:headEnd/>
            <a:tailEnd/>
          </a:ln>
        </p:spPr>
        <p:txBody>
          <a:bodyPr/>
          <a:lstStyle/>
          <a:p>
            <a:endParaRPr lang="es-ES"/>
          </a:p>
        </p:txBody>
      </p:sp>
      <p:sp>
        <p:nvSpPr>
          <p:cNvPr id="128007" name="Line 136"/>
          <p:cNvSpPr>
            <a:spLocks noChangeShapeType="1"/>
          </p:cNvSpPr>
          <p:nvPr/>
        </p:nvSpPr>
        <p:spPr bwMode="auto">
          <a:xfrm>
            <a:off x="3059113" y="2349500"/>
            <a:ext cx="0" cy="358775"/>
          </a:xfrm>
          <a:prstGeom prst="line">
            <a:avLst/>
          </a:prstGeom>
          <a:noFill/>
          <a:ln w="25400">
            <a:solidFill>
              <a:srgbClr val="00FF00"/>
            </a:solidFill>
            <a:round/>
            <a:headEnd/>
            <a:tailEnd/>
          </a:ln>
        </p:spPr>
        <p:txBody>
          <a:bodyPr/>
          <a:lstStyle/>
          <a:p>
            <a:endParaRPr lang="es-ES"/>
          </a:p>
        </p:txBody>
      </p:sp>
      <p:sp>
        <p:nvSpPr>
          <p:cNvPr id="128008" name="Line 137"/>
          <p:cNvSpPr>
            <a:spLocks noChangeShapeType="1"/>
          </p:cNvSpPr>
          <p:nvPr/>
        </p:nvSpPr>
        <p:spPr bwMode="auto">
          <a:xfrm>
            <a:off x="3059113" y="2708275"/>
            <a:ext cx="576262" cy="0"/>
          </a:xfrm>
          <a:prstGeom prst="line">
            <a:avLst/>
          </a:prstGeom>
          <a:noFill/>
          <a:ln w="25400">
            <a:solidFill>
              <a:srgbClr val="00FF00"/>
            </a:solidFill>
            <a:round/>
            <a:headEnd/>
            <a:tailEnd/>
          </a:ln>
        </p:spPr>
        <p:txBody>
          <a:bodyPr/>
          <a:lstStyle/>
          <a:p>
            <a:endParaRPr lang="es-ES"/>
          </a:p>
        </p:txBody>
      </p:sp>
      <p:grpSp>
        <p:nvGrpSpPr>
          <p:cNvPr id="128009" name="Group 138"/>
          <p:cNvGrpSpPr>
            <a:grpSpLocks/>
          </p:cNvGrpSpPr>
          <p:nvPr/>
        </p:nvGrpSpPr>
        <p:grpSpPr bwMode="auto">
          <a:xfrm>
            <a:off x="561975" y="4786313"/>
            <a:ext cx="3722688" cy="1522412"/>
            <a:chOff x="218" y="2079"/>
            <a:chExt cx="1164" cy="476"/>
          </a:xfrm>
        </p:grpSpPr>
        <p:sp>
          <p:nvSpPr>
            <p:cNvPr id="128519" name="AutoShape 139"/>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8520" name="Rectangle 140"/>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8521" name="Rectangle 141"/>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8522" name="Group 142"/>
            <p:cNvGrpSpPr>
              <a:grpSpLocks/>
            </p:cNvGrpSpPr>
            <p:nvPr/>
          </p:nvGrpSpPr>
          <p:grpSpPr bwMode="auto">
            <a:xfrm>
              <a:off x="688" y="2309"/>
              <a:ext cx="221" cy="163"/>
              <a:chOff x="688" y="2309"/>
              <a:chExt cx="221" cy="163"/>
            </a:xfrm>
          </p:grpSpPr>
          <p:sp>
            <p:nvSpPr>
              <p:cNvPr id="128644" name="Rectangle 143"/>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8645" name="Rectangle 144"/>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8646" name="Rectangle 145"/>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8647" name="Rectangle 146"/>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8523" name="Group 147"/>
            <p:cNvGrpSpPr>
              <a:grpSpLocks/>
            </p:cNvGrpSpPr>
            <p:nvPr/>
          </p:nvGrpSpPr>
          <p:grpSpPr bwMode="auto">
            <a:xfrm>
              <a:off x="708" y="2331"/>
              <a:ext cx="70" cy="51"/>
              <a:chOff x="708" y="2331"/>
              <a:chExt cx="70" cy="51"/>
            </a:xfrm>
          </p:grpSpPr>
          <p:grpSp>
            <p:nvGrpSpPr>
              <p:cNvPr id="128634" name="Group 148"/>
              <p:cNvGrpSpPr>
                <a:grpSpLocks/>
              </p:cNvGrpSpPr>
              <p:nvPr/>
            </p:nvGrpSpPr>
            <p:grpSpPr bwMode="auto">
              <a:xfrm>
                <a:off x="708" y="2331"/>
                <a:ext cx="28" cy="51"/>
                <a:chOff x="708" y="2331"/>
                <a:chExt cx="28" cy="51"/>
              </a:xfrm>
            </p:grpSpPr>
            <p:sp>
              <p:nvSpPr>
                <p:cNvPr id="128640" name="Rectangle 149"/>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8641" name="Rectangle 150"/>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8642" name="Rectangle 151"/>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643" name="Freeform 152"/>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8635" name="Group 153"/>
              <p:cNvGrpSpPr>
                <a:grpSpLocks/>
              </p:cNvGrpSpPr>
              <p:nvPr/>
            </p:nvGrpSpPr>
            <p:grpSpPr bwMode="auto">
              <a:xfrm>
                <a:off x="750" y="2331"/>
                <a:ext cx="28" cy="51"/>
                <a:chOff x="750" y="2331"/>
                <a:chExt cx="28" cy="51"/>
              </a:xfrm>
            </p:grpSpPr>
            <p:sp>
              <p:nvSpPr>
                <p:cNvPr id="128636" name="Rectangle 154"/>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8637" name="Rectangle 155"/>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8638" name="Rectangle 156"/>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639" name="Freeform 157"/>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8524" name="Group 158"/>
            <p:cNvGrpSpPr>
              <a:grpSpLocks/>
            </p:cNvGrpSpPr>
            <p:nvPr/>
          </p:nvGrpSpPr>
          <p:grpSpPr bwMode="auto">
            <a:xfrm>
              <a:off x="783" y="2400"/>
              <a:ext cx="32" cy="28"/>
              <a:chOff x="783" y="2400"/>
              <a:chExt cx="32" cy="28"/>
            </a:xfrm>
          </p:grpSpPr>
          <p:sp>
            <p:nvSpPr>
              <p:cNvPr id="128632" name="Line 159"/>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8633" name="Line 160"/>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8525" name="Group 161"/>
            <p:cNvGrpSpPr>
              <a:grpSpLocks/>
            </p:cNvGrpSpPr>
            <p:nvPr/>
          </p:nvGrpSpPr>
          <p:grpSpPr bwMode="auto">
            <a:xfrm>
              <a:off x="820" y="2331"/>
              <a:ext cx="70" cy="51"/>
              <a:chOff x="820" y="2331"/>
              <a:chExt cx="70" cy="51"/>
            </a:xfrm>
          </p:grpSpPr>
          <p:grpSp>
            <p:nvGrpSpPr>
              <p:cNvPr id="128622" name="Group 162"/>
              <p:cNvGrpSpPr>
                <a:grpSpLocks/>
              </p:cNvGrpSpPr>
              <p:nvPr/>
            </p:nvGrpSpPr>
            <p:grpSpPr bwMode="auto">
              <a:xfrm>
                <a:off x="820" y="2331"/>
                <a:ext cx="28" cy="51"/>
                <a:chOff x="820" y="2331"/>
                <a:chExt cx="28" cy="51"/>
              </a:xfrm>
            </p:grpSpPr>
            <p:sp>
              <p:nvSpPr>
                <p:cNvPr id="128628" name="Rectangle 163"/>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8629" name="Rectangle 164"/>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8630" name="Rectangle 165"/>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631" name="Freeform 166"/>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8623" name="Group 167"/>
              <p:cNvGrpSpPr>
                <a:grpSpLocks/>
              </p:cNvGrpSpPr>
              <p:nvPr/>
            </p:nvGrpSpPr>
            <p:grpSpPr bwMode="auto">
              <a:xfrm>
                <a:off x="862" y="2331"/>
                <a:ext cx="28" cy="51"/>
                <a:chOff x="862" y="2331"/>
                <a:chExt cx="28" cy="51"/>
              </a:xfrm>
            </p:grpSpPr>
            <p:sp>
              <p:nvSpPr>
                <p:cNvPr id="128624" name="Rectangle 168"/>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8625" name="Rectangle 169"/>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8626" name="Rectangle 170"/>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627" name="Freeform 171"/>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8526" name="Line 172"/>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8527" name="Rectangle 173"/>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8528" name="Group 174"/>
            <p:cNvGrpSpPr>
              <a:grpSpLocks/>
            </p:cNvGrpSpPr>
            <p:nvPr/>
          </p:nvGrpSpPr>
          <p:grpSpPr bwMode="auto">
            <a:xfrm>
              <a:off x="291" y="2209"/>
              <a:ext cx="324" cy="221"/>
              <a:chOff x="291" y="2209"/>
              <a:chExt cx="324" cy="221"/>
            </a:xfrm>
          </p:grpSpPr>
          <p:sp>
            <p:nvSpPr>
              <p:cNvPr id="128592" name="Rectangle 175"/>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8593" name="Rectangle 176"/>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94" name="Rectangle 177"/>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8595" name="Rectangle 178"/>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596" name="Rectangle 179"/>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8597" name="Rectangle 180"/>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598" name="Rectangle 181"/>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8599" name="Rectangle 182"/>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00" name="Rectangle 183"/>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8601" name="Rectangle 184"/>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02" name="Rectangle 185"/>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8603" name="Rectangle 186"/>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604" name="Rectangle 187"/>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8605" name="Rectangle 188"/>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06" name="Rectangle 189"/>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8607" name="Rectangle 190"/>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08" name="Rectangle 191"/>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8609" name="Rectangle 192"/>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10" name="Rectangle 193"/>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8611" name="Rectangle 194"/>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12" name="Rectangle 195"/>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8613" name="Rectangle 196"/>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614" name="Rectangle 197"/>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8615" name="Rectangle 198"/>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16" name="Rectangle 199"/>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8617" name="Rectangle 200"/>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18" name="Rectangle 201"/>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8619" name="Rectangle 202"/>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620" name="Rectangle 203"/>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8621" name="Rectangle 204"/>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8529" name="Group 205"/>
            <p:cNvGrpSpPr>
              <a:grpSpLocks/>
            </p:cNvGrpSpPr>
            <p:nvPr/>
          </p:nvGrpSpPr>
          <p:grpSpPr bwMode="auto">
            <a:xfrm>
              <a:off x="982" y="2209"/>
              <a:ext cx="324" cy="221"/>
              <a:chOff x="982" y="2209"/>
              <a:chExt cx="324" cy="221"/>
            </a:xfrm>
          </p:grpSpPr>
          <p:sp>
            <p:nvSpPr>
              <p:cNvPr id="128562" name="Rectangle 206"/>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8563" name="Rectangle 207"/>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64" name="Rectangle 208"/>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8565" name="Rectangle 209"/>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66" name="Rectangle 210"/>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8567" name="Rectangle 211"/>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68" name="Rectangle 212"/>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8569" name="Rectangle 213"/>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70" name="Rectangle 214"/>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8571" name="Rectangle 215"/>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572" name="Rectangle 216"/>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8573" name="Rectangle 217"/>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74" name="Rectangle 218"/>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8575" name="Rectangle 219"/>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76" name="Rectangle 220"/>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8577" name="Rectangle 221"/>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78" name="Rectangle 222"/>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8579" name="Rectangle 223"/>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80" name="Rectangle 224"/>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8581" name="Rectangle 225"/>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582" name="Rectangle 226"/>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8583" name="Rectangle 227"/>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84" name="Rectangle 228"/>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8585" name="Rectangle 229"/>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86" name="Rectangle 230"/>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8587" name="Rectangle 231"/>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88" name="Rectangle 232"/>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8589" name="Rectangle 233"/>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590" name="Rectangle 234"/>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8591" name="Rectangle 235"/>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8530" name="Rectangle 236"/>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8531" name="Rectangle 237"/>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532" name="Rectangle 238"/>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8533" name="Rectangle 239"/>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534" name="Rectangle 240"/>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8535" name="Rectangle 241"/>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536" name="Rectangle 242"/>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8537" name="Rectangle 243"/>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538" name="Rectangle 244"/>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8539" name="Rectangle 245"/>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540" name="Rectangle 246"/>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8541" name="Rectangle 247"/>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8542" name="Rectangle 248"/>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8543" name="Group 249"/>
            <p:cNvGrpSpPr>
              <a:grpSpLocks/>
            </p:cNvGrpSpPr>
            <p:nvPr/>
          </p:nvGrpSpPr>
          <p:grpSpPr bwMode="auto">
            <a:xfrm>
              <a:off x="282" y="2478"/>
              <a:ext cx="1039" cy="52"/>
              <a:chOff x="282" y="2478"/>
              <a:chExt cx="1039" cy="52"/>
            </a:xfrm>
          </p:grpSpPr>
          <p:grpSp>
            <p:nvGrpSpPr>
              <p:cNvPr id="128546" name="Group 250"/>
              <p:cNvGrpSpPr>
                <a:grpSpLocks/>
              </p:cNvGrpSpPr>
              <p:nvPr/>
            </p:nvGrpSpPr>
            <p:grpSpPr bwMode="auto">
              <a:xfrm>
                <a:off x="282" y="2478"/>
                <a:ext cx="320" cy="52"/>
                <a:chOff x="282" y="2478"/>
                <a:chExt cx="320" cy="52"/>
              </a:xfrm>
            </p:grpSpPr>
            <p:sp>
              <p:nvSpPr>
                <p:cNvPr id="128555" name="Line 251"/>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8556" name="Line 252"/>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8557" name="Line 253"/>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8558" name="Line 254"/>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8559" name="Line 255"/>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8560" name="Line 256"/>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8561" name="Line 257"/>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8547" name="Group 258"/>
              <p:cNvGrpSpPr>
                <a:grpSpLocks/>
              </p:cNvGrpSpPr>
              <p:nvPr/>
            </p:nvGrpSpPr>
            <p:grpSpPr bwMode="auto">
              <a:xfrm>
                <a:off x="1001" y="2478"/>
                <a:ext cx="320" cy="52"/>
                <a:chOff x="1001" y="2478"/>
                <a:chExt cx="320" cy="52"/>
              </a:xfrm>
            </p:grpSpPr>
            <p:sp>
              <p:nvSpPr>
                <p:cNvPr id="128548" name="Line 259"/>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8549" name="Line 260"/>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8550" name="Line 261"/>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8551" name="Line 262"/>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8552" name="Line 263"/>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8553" name="Line 264"/>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8554" name="Line 265"/>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8544" name="Freeform 266"/>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8545" name="Freeform 267"/>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28010" name="Line 268"/>
          <p:cNvSpPr>
            <a:spLocks noChangeShapeType="1"/>
          </p:cNvSpPr>
          <p:nvPr/>
        </p:nvSpPr>
        <p:spPr bwMode="auto">
          <a:xfrm>
            <a:off x="1042988" y="5445125"/>
            <a:ext cx="0" cy="503238"/>
          </a:xfrm>
          <a:prstGeom prst="line">
            <a:avLst/>
          </a:prstGeom>
          <a:noFill/>
          <a:ln w="25400">
            <a:solidFill>
              <a:srgbClr val="FF0000"/>
            </a:solidFill>
            <a:prstDash val="sysDot"/>
            <a:round/>
            <a:headEnd/>
            <a:tailEnd/>
          </a:ln>
        </p:spPr>
        <p:txBody>
          <a:bodyPr/>
          <a:lstStyle/>
          <a:p>
            <a:endParaRPr lang="es-ES"/>
          </a:p>
        </p:txBody>
      </p:sp>
      <p:sp>
        <p:nvSpPr>
          <p:cNvPr id="128011" name="Line 269"/>
          <p:cNvSpPr>
            <a:spLocks noChangeShapeType="1"/>
          </p:cNvSpPr>
          <p:nvPr/>
        </p:nvSpPr>
        <p:spPr bwMode="auto">
          <a:xfrm>
            <a:off x="1042988" y="5948363"/>
            <a:ext cx="2449512" cy="0"/>
          </a:xfrm>
          <a:prstGeom prst="line">
            <a:avLst/>
          </a:prstGeom>
          <a:noFill/>
          <a:ln w="25400">
            <a:solidFill>
              <a:srgbClr val="FF0000"/>
            </a:solidFill>
            <a:prstDash val="sysDot"/>
            <a:round/>
            <a:headEnd/>
            <a:tailEnd/>
          </a:ln>
        </p:spPr>
        <p:txBody>
          <a:bodyPr/>
          <a:lstStyle/>
          <a:p>
            <a:endParaRPr lang="es-ES"/>
          </a:p>
        </p:txBody>
      </p:sp>
      <p:sp>
        <p:nvSpPr>
          <p:cNvPr id="128012" name="Line 270"/>
          <p:cNvSpPr>
            <a:spLocks noChangeShapeType="1"/>
          </p:cNvSpPr>
          <p:nvPr/>
        </p:nvSpPr>
        <p:spPr bwMode="auto">
          <a:xfrm>
            <a:off x="1816100" y="5300663"/>
            <a:ext cx="0" cy="576262"/>
          </a:xfrm>
          <a:prstGeom prst="line">
            <a:avLst/>
          </a:prstGeom>
          <a:noFill/>
          <a:ln w="25400">
            <a:solidFill>
              <a:schemeClr val="accent2"/>
            </a:solidFill>
            <a:prstDash val="dash"/>
            <a:round/>
            <a:headEnd/>
            <a:tailEnd/>
          </a:ln>
        </p:spPr>
        <p:txBody>
          <a:bodyPr/>
          <a:lstStyle/>
          <a:p>
            <a:endParaRPr lang="es-ES"/>
          </a:p>
        </p:txBody>
      </p:sp>
      <p:sp>
        <p:nvSpPr>
          <p:cNvPr id="128013" name="Line 271"/>
          <p:cNvSpPr>
            <a:spLocks noChangeShapeType="1"/>
          </p:cNvSpPr>
          <p:nvPr/>
        </p:nvSpPr>
        <p:spPr bwMode="auto">
          <a:xfrm>
            <a:off x="1816100" y="5876925"/>
            <a:ext cx="1511300" cy="0"/>
          </a:xfrm>
          <a:prstGeom prst="line">
            <a:avLst/>
          </a:prstGeom>
          <a:noFill/>
          <a:ln w="25400">
            <a:solidFill>
              <a:schemeClr val="accent2"/>
            </a:solidFill>
            <a:prstDash val="dash"/>
            <a:round/>
            <a:headEnd/>
            <a:tailEnd/>
          </a:ln>
        </p:spPr>
        <p:txBody>
          <a:bodyPr/>
          <a:lstStyle/>
          <a:p>
            <a:endParaRPr lang="es-ES"/>
          </a:p>
        </p:txBody>
      </p:sp>
      <p:sp>
        <p:nvSpPr>
          <p:cNvPr id="128014" name="Line 272"/>
          <p:cNvSpPr>
            <a:spLocks noChangeShapeType="1"/>
          </p:cNvSpPr>
          <p:nvPr/>
        </p:nvSpPr>
        <p:spPr bwMode="auto">
          <a:xfrm>
            <a:off x="3059113" y="5445125"/>
            <a:ext cx="0" cy="358775"/>
          </a:xfrm>
          <a:prstGeom prst="line">
            <a:avLst/>
          </a:prstGeom>
          <a:noFill/>
          <a:ln w="25400">
            <a:solidFill>
              <a:srgbClr val="00FF00"/>
            </a:solidFill>
            <a:round/>
            <a:headEnd/>
            <a:tailEnd/>
          </a:ln>
        </p:spPr>
        <p:txBody>
          <a:bodyPr/>
          <a:lstStyle/>
          <a:p>
            <a:endParaRPr lang="es-ES"/>
          </a:p>
        </p:txBody>
      </p:sp>
      <p:sp>
        <p:nvSpPr>
          <p:cNvPr id="128015" name="Line 273"/>
          <p:cNvSpPr>
            <a:spLocks noChangeShapeType="1"/>
          </p:cNvSpPr>
          <p:nvPr/>
        </p:nvSpPr>
        <p:spPr bwMode="auto">
          <a:xfrm>
            <a:off x="3059113" y="5803900"/>
            <a:ext cx="576262" cy="0"/>
          </a:xfrm>
          <a:prstGeom prst="line">
            <a:avLst/>
          </a:prstGeom>
          <a:noFill/>
          <a:ln w="25400">
            <a:solidFill>
              <a:srgbClr val="00FF00"/>
            </a:solidFill>
            <a:round/>
            <a:headEnd/>
            <a:tailEnd/>
          </a:ln>
        </p:spPr>
        <p:txBody>
          <a:bodyPr/>
          <a:lstStyle/>
          <a:p>
            <a:endParaRPr lang="es-ES"/>
          </a:p>
        </p:txBody>
      </p:sp>
      <p:grpSp>
        <p:nvGrpSpPr>
          <p:cNvPr id="128016" name="Group 274"/>
          <p:cNvGrpSpPr>
            <a:grpSpLocks/>
          </p:cNvGrpSpPr>
          <p:nvPr/>
        </p:nvGrpSpPr>
        <p:grpSpPr bwMode="auto">
          <a:xfrm>
            <a:off x="5097463" y="1690688"/>
            <a:ext cx="3722687" cy="1522412"/>
            <a:chOff x="218" y="2079"/>
            <a:chExt cx="1164" cy="476"/>
          </a:xfrm>
        </p:grpSpPr>
        <p:sp>
          <p:nvSpPr>
            <p:cNvPr id="128390" name="AutoShape 275"/>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8391" name="Rectangle 276"/>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8392" name="Rectangle 277"/>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8393" name="Group 278"/>
            <p:cNvGrpSpPr>
              <a:grpSpLocks/>
            </p:cNvGrpSpPr>
            <p:nvPr/>
          </p:nvGrpSpPr>
          <p:grpSpPr bwMode="auto">
            <a:xfrm>
              <a:off x="688" y="2309"/>
              <a:ext cx="221" cy="163"/>
              <a:chOff x="688" y="2309"/>
              <a:chExt cx="221" cy="163"/>
            </a:xfrm>
          </p:grpSpPr>
          <p:sp>
            <p:nvSpPr>
              <p:cNvPr id="128515" name="Rectangle 279"/>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8516" name="Rectangle 280"/>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8517" name="Rectangle 281"/>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8518" name="Rectangle 282"/>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8394" name="Group 283"/>
            <p:cNvGrpSpPr>
              <a:grpSpLocks/>
            </p:cNvGrpSpPr>
            <p:nvPr/>
          </p:nvGrpSpPr>
          <p:grpSpPr bwMode="auto">
            <a:xfrm>
              <a:off x="708" y="2331"/>
              <a:ext cx="70" cy="51"/>
              <a:chOff x="708" y="2331"/>
              <a:chExt cx="70" cy="51"/>
            </a:xfrm>
          </p:grpSpPr>
          <p:grpSp>
            <p:nvGrpSpPr>
              <p:cNvPr id="128505" name="Group 284"/>
              <p:cNvGrpSpPr>
                <a:grpSpLocks/>
              </p:cNvGrpSpPr>
              <p:nvPr/>
            </p:nvGrpSpPr>
            <p:grpSpPr bwMode="auto">
              <a:xfrm>
                <a:off x="708" y="2331"/>
                <a:ext cx="28" cy="51"/>
                <a:chOff x="708" y="2331"/>
                <a:chExt cx="28" cy="51"/>
              </a:xfrm>
            </p:grpSpPr>
            <p:sp>
              <p:nvSpPr>
                <p:cNvPr id="128511" name="Rectangle 285"/>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8512" name="Rectangle 286"/>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8513" name="Rectangle 287"/>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514" name="Freeform 288"/>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8506" name="Group 289"/>
              <p:cNvGrpSpPr>
                <a:grpSpLocks/>
              </p:cNvGrpSpPr>
              <p:nvPr/>
            </p:nvGrpSpPr>
            <p:grpSpPr bwMode="auto">
              <a:xfrm>
                <a:off x="750" y="2331"/>
                <a:ext cx="28" cy="51"/>
                <a:chOff x="750" y="2331"/>
                <a:chExt cx="28" cy="51"/>
              </a:xfrm>
            </p:grpSpPr>
            <p:sp>
              <p:nvSpPr>
                <p:cNvPr id="128507" name="Rectangle 290"/>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8508" name="Rectangle 291"/>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8509" name="Rectangle 292"/>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510" name="Freeform 293"/>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8395" name="Group 294"/>
            <p:cNvGrpSpPr>
              <a:grpSpLocks/>
            </p:cNvGrpSpPr>
            <p:nvPr/>
          </p:nvGrpSpPr>
          <p:grpSpPr bwMode="auto">
            <a:xfrm>
              <a:off x="783" y="2400"/>
              <a:ext cx="32" cy="28"/>
              <a:chOff x="783" y="2400"/>
              <a:chExt cx="32" cy="28"/>
            </a:xfrm>
          </p:grpSpPr>
          <p:sp>
            <p:nvSpPr>
              <p:cNvPr id="128503" name="Line 295"/>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8504" name="Line 296"/>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8396" name="Group 297"/>
            <p:cNvGrpSpPr>
              <a:grpSpLocks/>
            </p:cNvGrpSpPr>
            <p:nvPr/>
          </p:nvGrpSpPr>
          <p:grpSpPr bwMode="auto">
            <a:xfrm>
              <a:off x="820" y="2331"/>
              <a:ext cx="70" cy="51"/>
              <a:chOff x="820" y="2331"/>
              <a:chExt cx="70" cy="51"/>
            </a:xfrm>
          </p:grpSpPr>
          <p:grpSp>
            <p:nvGrpSpPr>
              <p:cNvPr id="128493" name="Group 298"/>
              <p:cNvGrpSpPr>
                <a:grpSpLocks/>
              </p:cNvGrpSpPr>
              <p:nvPr/>
            </p:nvGrpSpPr>
            <p:grpSpPr bwMode="auto">
              <a:xfrm>
                <a:off x="820" y="2331"/>
                <a:ext cx="28" cy="51"/>
                <a:chOff x="820" y="2331"/>
                <a:chExt cx="28" cy="51"/>
              </a:xfrm>
            </p:grpSpPr>
            <p:sp>
              <p:nvSpPr>
                <p:cNvPr id="128499" name="Rectangle 299"/>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8500" name="Rectangle 300"/>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8501" name="Rectangle 301"/>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502" name="Freeform 302"/>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8494" name="Group 303"/>
              <p:cNvGrpSpPr>
                <a:grpSpLocks/>
              </p:cNvGrpSpPr>
              <p:nvPr/>
            </p:nvGrpSpPr>
            <p:grpSpPr bwMode="auto">
              <a:xfrm>
                <a:off x="862" y="2331"/>
                <a:ext cx="28" cy="51"/>
                <a:chOff x="862" y="2331"/>
                <a:chExt cx="28" cy="51"/>
              </a:xfrm>
            </p:grpSpPr>
            <p:sp>
              <p:nvSpPr>
                <p:cNvPr id="128495" name="Rectangle 304"/>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8496" name="Rectangle 305"/>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8497" name="Rectangle 306"/>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498" name="Freeform 307"/>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8397" name="Line 308"/>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8398" name="Rectangle 309"/>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8399" name="Group 310"/>
            <p:cNvGrpSpPr>
              <a:grpSpLocks/>
            </p:cNvGrpSpPr>
            <p:nvPr/>
          </p:nvGrpSpPr>
          <p:grpSpPr bwMode="auto">
            <a:xfrm>
              <a:off x="291" y="2209"/>
              <a:ext cx="324" cy="221"/>
              <a:chOff x="291" y="2209"/>
              <a:chExt cx="324" cy="221"/>
            </a:xfrm>
          </p:grpSpPr>
          <p:sp>
            <p:nvSpPr>
              <p:cNvPr id="128463" name="Rectangle 311"/>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8464" name="Rectangle 312"/>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65" name="Rectangle 313"/>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8466" name="Rectangle 314"/>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67" name="Rectangle 315"/>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8468" name="Rectangle 316"/>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69" name="Rectangle 317"/>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8470" name="Rectangle 318"/>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71" name="Rectangle 319"/>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8472" name="Rectangle 320"/>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73" name="Rectangle 321"/>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8474" name="Rectangle 322"/>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75" name="Rectangle 323"/>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8476" name="Rectangle 324"/>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77" name="Rectangle 325"/>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8478" name="Rectangle 326"/>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79" name="Rectangle 327"/>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8480" name="Rectangle 328"/>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81" name="Rectangle 329"/>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8482" name="Rectangle 330"/>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83" name="Rectangle 331"/>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8484" name="Rectangle 332"/>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85" name="Rectangle 333"/>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8486" name="Rectangle 334"/>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87" name="Rectangle 335"/>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8488" name="Rectangle 336"/>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89" name="Rectangle 337"/>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8490" name="Rectangle 338"/>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91" name="Rectangle 339"/>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8492" name="Rectangle 340"/>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8400" name="Group 341"/>
            <p:cNvGrpSpPr>
              <a:grpSpLocks/>
            </p:cNvGrpSpPr>
            <p:nvPr/>
          </p:nvGrpSpPr>
          <p:grpSpPr bwMode="auto">
            <a:xfrm>
              <a:off x="982" y="2209"/>
              <a:ext cx="324" cy="221"/>
              <a:chOff x="982" y="2209"/>
              <a:chExt cx="324" cy="221"/>
            </a:xfrm>
          </p:grpSpPr>
          <p:sp>
            <p:nvSpPr>
              <p:cNvPr id="128433" name="Rectangle 342"/>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8434" name="Rectangle 343"/>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35" name="Rectangle 344"/>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8436" name="Rectangle 345"/>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37" name="Rectangle 346"/>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8438" name="Rectangle 347"/>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39" name="Rectangle 348"/>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8440" name="Rectangle 349"/>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41" name="Rectangle 350"/>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8442" name="Rectangle 351"/>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43" name="Rectangle 352"/>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8444" name="Rectangle 353"/>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45" name="Rectangle 354"/>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8446" name="Rectangle 355"/>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47" name="Rectangle 356"/>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8448" name="Rectangle 357"/>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49" name="Rectangle 358"/>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8450" name="Rectangle 359"/>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51" name="Rectangle 360"/>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8452" name="Rectangle 361"/>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53" name="Rectangle 362"/>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8454" name="Rectangle 363"/>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55" name="Rectangle 364"/>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8456" name="Rectangle 365"/>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57" name="Rectangle 366"/>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8458" name="Rectangle 367"/>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59" name="Rectangle 368"/>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8460" name="Rectangle 369"/>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461" name="Rectangle 370"/>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8462" name="Rectangle 371"/>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8401" name="Rectangle 372"/>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8402" name="Rectangle 373"/>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03" name="Rectangle 374"/>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8404" name="Rectangle 375"/>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05" name="Rectangle 376"/>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8406" name="Rectangle 377"/>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07" name="Rectangle 378"/>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8408" name="Rectangle 379"/>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09" name="Rectangle 380"/>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8410" name="Rectangle 381"/>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411" name="Rectangle 382"/>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8412" name="Rectangle 383"/>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8413" name="Rectangle 384"/>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8414" name="Group 385"/>
            <p:cNvGrpSpPr>
              <a:grpSpLocks/>
            </p:cNvGrpSpPr>
            <p:nvPr/>
          </p:nvGrpSpPr>
          <p:grpSpPr bwMode="auto">
            <a:xfrm>
              <a:off x="282" y="2478"/>
              <a:ext cx="1039" cy="52"/>
              <a:chOff x="282" y="2478"/>
              <a:chExt cx="1039" cy="52"/>
            </a:xfrm>
          </p:grpSpPr>
          <p:grpSp>
            <p:nvGrpSpPr>
              <p:cNvPr id="128417" name="Group 386"/>
              <p:cNvGrpSpPr>
                <a:grpSpLocks/>
              </p:cNvGrpSpPr>
              <p:nvPr/>
            </p:nvGrpSpPr>
            <p:grpSpPr bwMode="auto">
              <a:xfrm>
                <a:off x="282" y="2478"/>
                <a:ext cx="320" cy="52"/>
                <a:chOff x="282" y="2478"/>
                <a:chExt cx="320" cy="52"/>
              </a:xfrm>
            </p:grpSpPr>
            <p:sp>
              <p:nvSpPr>
                <p:cNvPr id="128426" name="Line 387"/>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8427" name="Line 388"/>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8428" name="Line 389"/>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8429" name="Line 390"/>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8430" name="Line 391"/>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8431" name="Line 392"/>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8432" name="Line 393"/>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8418" name="Group 394"/>
              <p:cNvGrpSpPr>
                <a:grpSpLocks/>
              </p:cNvGrpSpPr>
              <p:nvPr/>
            </p:nvGrpSpPr>
            <p:grpSpPr bwMode="auto">
              <a:xfrm>
                <a:off x="1001" y="2478"/>
                <a:ext cx="320" cy="52"/>
                <a:chOff x="1001" y="2478"/>
                <a:chExt cx="320" cy="52"/>
              </a:xfrm>
            </p:grpSpPr>
            <p:sp>
              <p:nvSpPr>
                <p:cNvPr id="128419" name="Line 395"/>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8420" name="Line 396"/>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8421" name="Line 397"/>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8422" name="Line 398"/>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8423" name="Line 399"/>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8424" name="Line 400"/>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8425" name="Line 401"/>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8415" name="Freeform 402"/>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8416" name="Freeform 403"/>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28017" name="Line 404"/>
          <p:cNvSpPr>
            <a:spLocks noChangeShapeType="1"/>
          </p:cNvSpPr>
          <p:nvPr/>
        </p:nvSpPr>
        <p:spPr bwMode="auto">
          <a:xfrm>
            <a:off x="8329613" y="2349500"/>
            <a:ext cx="0" cy="503238"/>
          </a:xfrm>
          <a:prstGeom prst="line">
            <a:avLst/>
          </a:prstGeom>
          <a:noFill/>
          <a:ln w="25400">
            <a:solidFill>
              <a:srgbClr val="FF0000"/>
            </a:solidFill>
            <a:prstDash val="sysDot"/>
            <a:round/>
            <a:headEnd/>
            <a:tailEnd/>
          </a:ln>
        </p:spPr>
        <p:txBody>
          <a:bodyPr/>
          <a:lstStyle/>
          <a:p>
            <a:endParaRPr lang="es-ES"/>
          </a:p>
        </p:txBody>
      </p:sp>
      <p:sp>
        <p:nvSpPr>
          <p:cNvPr id="128018" name="Line 405"/>
          <p:cNvSpPr>
            <a:spLocks noChangeShapeType="1"/>
          </p:cNvSpPr>
          <p:nvPr/>
        </p:nvSpPr>
        <p:spPr bwMode="auto">
          <a:xfrm>
            <a:off x="5867400" y="2852738"/>
            <a:ext cx="2449513" cy="0"/>
          </a:xfrm>
          <a:prstGeom prst="line">
            <a:avLst/>
          </a:prstGeom>
          <a:noFill/>
          <a:ln w="25400">
            <a:solidFill>
              <a:srgbClr val="FF0000"/>
            </a:solidFill>
            <a:prstDash val="sysDot"/>
            <a:round/>
            <a:headEnd/>
            <a:tailEnd/>
          </a:ln>
        </p:spPr>
        <p:txBody>
          <a:bodyPr/>
          <a:lstStyle/>
          <a:p>
            <a:endParaRPr lang="es-ES"/>
          </a:p>
        </p:txBody>
      </p:sp>
      <p:sp>
        <p:nvSpPr>
          <p:cNvPr id="128019" name="Line 406"/>
          <p:cNvSpPr>
            <a:spLocks noChangeShapeType="1"/>
          </p:cNvSpPr>
          <p:nvPr/>
        </p:nvSpPr>
        <p:spPr bwMode="auto">
          <a:xfrm>
            <a:off x="7589838" y="2205038"/>
            <a:ext cx="0" cy="576262"/>
          </a:xfrm>
          <a:prstGeom prst="line">
            <a:avLst/>
          </a:prstGeom>
          <a:noFill/>
          <a:ln w="25400">
            <a:solidFill>
              <a:schemeClr val="accent2"/>
            </a:solidFill>
            <a:prstDash val="dash"/>
            <a:round/>
            <a:headEnd/>
            <a:tailEnd/>
          </a:ln>
        </p:spPr>
        <p:txBody>
          <a:bodyPr/>
          <a:lstStyle/>
          <a:p>
            <a:endParaRPr lang="es-ES"/>
          </a:p>
        </p:txBody>
      </p:sp>
      <p:sp>
        <p:nvSpPr>
          <p:cNvPr id="128020" name="Line 407"/>
          <p:cNvSpPr>
            <a:spLocks noChangeShapeType="1"/>
          </p:cNvSpPr>
          <p:nvPr/>
        </p:nvSpPr>
        <p:spPr bwMode="auto">
          <a:xfrm>
            <a:off x="6084888" y="2781300"/>
            <a:ext cx="1511300" cy="0"/>
          </a:xfrm>
          <a:prstGeom prst="line">
            <a:avLst/>
          </a:prstGeom>
          <a:noFill/>
          <a:ln w="25400">
            <a:solidFill>
              <a:schemeClr val="accent2"/>
            </a:solidFill>
            <a:prstDash val="dash"/>
            <a:round/>
            <a:headEnd/>
            <a:tailEnd/>
          </a:ln>
        </p:spPr>
        <p:txBody>
          <a:bodyPr/>
          <a:lstStyle/>
          <a:p>
            <a:endParaRPr lang="es-ES"/>
          </a:p>
        </p:txBody>
      </p:sp>
      <p:sp>
        <p:nvSpPr>
          <p:cNvPr id="128021" name="Line 408"/>
          <p:cNvSpPr>
            <a:spLocks noChangeShapeType="1"/>
          </p:cNvSpPr>
          <p:nvPr/>
        </p:nvSpPr>
        <p:spPr bwMode="auto">
          <a:xfrm>
            <a:off x="6443663" y="2349500"/>
            <a:ext cx="0" cy="358775"/>
          </a:xfrm>
          <a:prstGeom prst="line">
            <a:avLst/>
          </a:prstGeom>
          <a:noFill/>
          <a:ln w="25400">
            <a:solidFill>
              <a:srgbClr val="00FF00"/>
            </a:solidFill>
            <a:round/>
            <a:headEnd/>
            <a:tailEnd/>
          </a:ln>
        </p:spPr>
        <p:txBody>
          <a:bodyPr/>
          <a:lstStyle/>
          <a:p>
            <a:endParaRPr lang="es-ES"/>
          </a:p>
        </p:txBody>
      </p:sp>
      <p:sp>
        <p:nvSpPr>
          <p:cNvPr id="128022" name="Line 409"/>
          <p:cNvSpPr>
            <a:spLocks noChangeShapeType="1"/>
          </p:cNvSpPr>
          <p:nvPr/>
        </p:nvSpPr>
        <p:spPr bwMode="auto">
          <a:xfrm>
            <a:off x="5867400" y="2708275"/>
            <a:ext cx="576263" cy="0"/>
          </a:xfrm>
          <a:prstGeom prst="line">
            <a:avLst/>
          </a:prstGeom>
          <a:noFill/>
          <a:ln w="25400">
            <a:solidFill>
              <a:srgbClr val="00FF00"/>
            </a:solidFill>
            <a:round/>
            <a:headEnd/>
            <a:tailEnd/>
          </a:ln>
        </p:spPr>
        <p:txBody>
          <a:bodyPr/>
          <a:lstStyle/>
          <a:p>
            <a:endParaRPr lang="es-ES"/>
          </a:p>
        </p:txBody>
      </p:sp>
      <p:grpSp>
        <p:nvGrpSpPr>
          <p:cNvPr id="128023" name="Group 410"/>
          <p:cNvGrpSpPr>
            <a:grpSpLocks/>
          </p:cNvGrpSpPr>
          <p:nvPr/>
        </p:nvGrpSpPr>
        <p:grpSpPr bwMode="auto">
          <a:xfrm>
            <a:off x="5148263" y="4786313"/>
            <a:ext cx="3722687" cy="1522412"/>
            <a:chOff x="218" y="2079"/>
            <a:chExt cx="1164" cy="476"/>
          </a:xfrm>
        </p:grpSpPr>
        <p:sp>
          <p:nvSpPr>
            <p:cNvPr id="128261" name="AutoShape 411"/>
            <p:cNvSpPr>
              <a:spLocks noChangeAspect="1" noChangeArrowheads="1" noTextEdit="1"/>
            </p:cNvSpPr>
            <p:nvPr/>
          </p:nvSpPr>
          <p:spPr bwMode="auto">
            <a:xfrm>
              <a:off x="218" y="2079"/>
              <a:ext cx="1164" cy="476"/>
            </a:xfrm>
            <a:prstGeom prst="rect">
              <a:avLst/>
            </a:prstGeom>
            <a:noFill/>
            <a:ln w="9525">
              <a:noFill/>
              <a:miter lim="800000"/>
              <a:headEnd/>
              <a:tailEnd/>
            </a:ln>
          </p:spPr>
          <p:txBody>
            <a:bodyPr/>
            <a:lstStyle/>
            <a:p>
              <a:endParaRPr lang="es-ES"/>
            </a:p>
          </p:txBody>
        </p:sp>
        <p:sp>
          <p:nvSpPr>
            <p:cNvPr id="128262" name="Rectangle 412"/>
            <p:cNvSpPr>
              <a:spLocks noChangeArrowheads="1"/>
            </p:cNvSpPr>
            <p:nvPr/>
          </p:nvSpPr>
          <p:spPr bwMode="auto">
            <a:xfrm>
              <a:off x="252" y="2085"/>
              <a:ext cx="1096" cy="423"/>
            </a:xfrm>
            <a:prstGeom prst="rect">
              <a:avLst/>
            </a:prstGeom>
            <a:solidFill>
              <a:srgbClr val="C9C9B6"/>
            </a:solidFill>
            <a:ln w="9525">
              <a:noFill/>
              <a:miter lim="800000"/>
              <a:headEnd/>
              <a:tailEnd/>
            </a:ln>
          </p:spPr>
          <p:txBody>
            <a:bodyPr/>
            <a:lstStyle/>
            <a:p>
              <a:endParaRPr lang="es-ES"/>
            </a:p>
          </p:txBody>
        </p:sp>
        <p:sp>
          <p:nvSpPr>
            <p:cNvPr id="128263" name="Rectangle 413"/>
            <p:cNvSpPr>
              <a:spLocks noChangeArrowheads="1"/>
            </p:cNvSpPr>
            <p:nvPr/>
          </p:nvSpPr>
          <p:spPr bwMode="auto">
            <a:xfrm>
              <a:off x="253" y="2086"/>
              <a:ext cx="1094" cy="421"/>
            </a:xfrm>
            <a:prstGeom prst="rect">
              <a:avLst/>
            </a:prstGeom>
            <a:solidFill>
              <a:srgbClr val="C9C9B6"/>
            </a:solidFill>
            <a:ln w="4763">
              <a:solidFill>
                <a:srgbClr val="7A7A5A"/>
              </a:solidFill>
              <a:miter lim="800000"/>
              <a:headEnd/>
              <a:tailEnd/>
            </a:ln>
          </p:spPr>
          <p:txBody>
            <a:bodyPr/>
            <a:lstStyle/>
            <a:p>
              <a:endParaRPr lang="es-ES"/>
            </a:p>
          </p:txBody>
        </p:sp>
        <p:grpSp>
          <p:nvGrpSpPr>
            <p:cNvPr id="128264" name="Group 414"/>
            <p:cNvGrpSpPr>
              <a:grpSpLocks/>
            </p:cNvGrpSpPr>
            <p:nvPr/>
          </p:nvGrpSpPr>
          <p:grpSpPr bwMode="auto">
            <a:xfrm>
              <a:off x="688" y="2309"/>
              <a:ext cx="221" cy="163"/>
              <a:chOff x="688" y="2309"/>
              <a:chExt cx="221" cy="163"/>
            </a:xfrm>
          </p:grpSpPr>
          <p:sp>
            <p:nvSpPr>
              <p:cNvPr id="128386" name="Rectangle 415"/>
              <p:cNvSpPr>
                <a:spLocks noChangeArrowheads="1"/>
              </p:cNvSpPr>
              <p:nvPr/>
            </p:nvSpPr>
            <p:spPr bwMode="auto">
              <a:xfrm>
                <a:off x="688" y="2309"/>
                <a:ext cx="109" cy="163"/>
              </a:xfrm>
              <a:prstGeom prst="rect">
                <a:avLst/>
              </a:prstGeom>
              <a:solidFill>
                <a:srgbClr val="A5A585"/>
              </a:solidFill>
              <a:ln w="9525">
                <a:noFill/>
                <a:miter lim="800000"/>
                <a:headEnd/>
                <a:tailEnd/>
              </a:ln>
            </p:spPr>
            <p:txBody>
              <a:bodyPr/>
              <a:lstStyle/>
              <a:p>
                <a:endParaRPr lang="es-ES"/>
              </a:p>
            </p:txBody>
          </p:sp>
          <p:sp>
            <p:nvSpPr>
              <p:cNvPr id="128387" name="Rectangle 416"/>
              <p:cNvSpPr>
                <a:spLocks noChangeArrowheads="1"/>
              </p:cNvSpPr>
              <p:nvPr/>
            </p:nvSpPr>
            <p:spPr bwMode="auto">
              <a:xfrm>
                <a:off x="689" y="2310"/>
                <a:ext cx="107" cy="161"/>
              </a:xfrm>
              <a:prstGeom prst="rect">
                <a:avLst/>
              </a:prstGeom>
              <a:solidFill>
                <a:srgbClr val="A5A585"/>
              </a:solidFill>
              <a:ln w="4763">
                <a:solidFill>
                  <a:srgbClr val="7A7A5A"/>
                </a:solidFill>
                <a:miter lim="800000"/>
                <a:headEnd/>
                <a:tailEnd/>
              </a:ln>
            </p:spPr>
            <p:txBody>
              <a:bodyPr/>
              <a:lstStyle/>
              <a:p>
                <a:endParaRPr lang="es-ES"/>
              </a:p>
            </p:txBody>
          </p:sp>
          <p:sp>
            <p:nvSpPr>
              <p:cNvPr id="128388" name="Rectangle 417"/>
              <p:cNvSpPr>
                <a:spLocks noChangeArrowheads="1"/>
              </p:cNvSpPr>
              <p:nvPr/>
            </p:nvSpPr>
            <p:spPr bwMode="auto">
              <a:xfrm>
                <a:off x="800" y="2309"/>
                <a:ext cx="109" cy="163"/>
              </a:xfrm>
              <a:prstGeom prst="rect">
                <a:avLst/>
              </a:prstGeom>
              <a:solidFill>
                <a:srgbClr val="A5A585"/>
              </a:solidFill>
              <a:ln w="9525">
                <a:noFill/>
                <a:miter lim="800000"/>
                <a:headEnd/>
                <a:tailEnd/>
              </a:ln>
            </p:spPr>
            <p:txBody>
              <a:bodyPr/>
              <a:lstStyle/>
              <a:p>
                <a:endParaRPr lang="es-ES"/>
              </a:p>
            </p:txBody>
          </p:sp>
          <p:sp>
            <p:nvSpPr>
              <p:cNvPr id="128389" name="Rectangle 418"/>
              <p:cNvSpPr>
                <a:spLocks noChangeArrowheads="1"/>
              </p:cNvSpPr>
              <p:nvPr/>
            </p:nvSpPr>
            <p:spPr bwMode="auto">
              <a:xfrm>
                <a:off x="801" y="2310"/>
                <a:ext cx="107" cy="161"/>
              </a:xfrm>
              <a:prstGeom prst="rect">
                <a:avLst/>
              </a:prstGeom>
              <a:solidFill>
                <a:srgbClr val="A5A585"/>
              </a:solidFill>
              <a:ln w="4763">
                <a:solidFill>
                  <a:srgbClr val="7A7A5A"/>
                </a:solidFill>
                <a:miter lim="800000"/>
                <a:headEnd/>
                <a:tailEnd/>
              </a:ln>
            </p:spPr>
            <p:txBody>
              <a:bodyPr/>
              <a:lstStyle/>
              <a:p>
                <a:endParaRPr lang="es-ES"/>
              </a:p>
            </p:txBody>
          </p:sp>
        </p:grpSp>
        <p:grpSp>
          <p:nvGrpSpPr>
            <p:cNvPr id="128265" name="Group 419"/>
            <p:cNvGrpSpPr>
              <a:grpSpLocks/>
            </p:cNvGrpSpPr>
            <p:nvPr/>
          </p:nvGrpSpPr>
          <p:grpSpPr bwMode="auto">
            <a:xfrm>
              <a:off x="708" y="2331"/>
              <a:ext cx="70" cy="51"/>
              <a:chOff x="708" y="2331"/>
              <a:chExt cx="70" cy="51"/>
            </a:xfrm>
          </p:grpSpPr>
          <p:grpSp>
            <p:nvGrpSpPr>
              <p:cNvPr id="128376" name="Group 420"/>
              <p:cNvGrpSpPr>
                <a:grpSpLocks/>
              </p:cNvGrpSpPr>
              <p:nvPr/>
            </p:nvGrpSpPr>
            <p:grpSpPr bwMode="auto">
              <a:xfrm>
                <a:off x="708" y="2331"/>
                <a:ext cx="28" cy="51"/>
                <a:chOff x="708" y="2331"/>
                <a:chExt cx="28" cy="51"/>
              </a:xfrm>
            </p:grpSpPr>
            <p:sp>
              <p:nvSpPr>
                <p:cNvPr id="128382" name="Rectangle 421"/>
                <p:cNvSpPr>
                  <a:spLocks noChangeArrowheads="1"/>
                </p:cNvSpPr>
                <p:nvPr/>
              </p:nvSpPr>
              <p:spPr bwMode="auto">
                <a:xfrm>
                  <a:off x="709"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8383" name="Rectangle 422"/>
                <p:cNvSpPr>
                  <a:spLocks noChangeArrowheads="1"/>
                </p:cNvSpPr>
                <p:nvPr/>
              </p:nvSpPr>
              <p:spPr bwMode="auto">
                <a:xfrm>
                  <a:off x="708" y="2331"/>
                  <a:ext cx="28" cy="50"/>
                </a:xfrm>
                <a:prstGeom prst="rect">
                  <a:avLst/>
                </a:prstGeom>
                <a:solidFill>
                  <a:srgbClr val="AAE6FF"/>
                </a:solidFill>
                <a:ln w="9525">
                  <a:noFill/>
                  <a:miter lim="800000"/>
                  <a:headEnd/>
                  <a:tailEnd/>
                </a:ln>
              </p:spPr>
              <p:txBody>
                <a:bodyPr/>
                <a:lstStyle/>
                <a:p>
                  <a:endParaRPr lang="es-ES"/>
                </a:p>
              </p:txBody>
            </p:sp>
            <p:sp>
              <p:nvSpPr>
                <p:cNvPr id="128384" name="Rectangle 423"/>
                <p:cNvSpPr>
                  <a:spLocks noChangeArrowheads="1"/>
                </p:cNvSpPr>
                <p:nvPr/>
              </p:nvSpPr>
              <p:spPr bwMode="auto">
                <a:xfrm>
                  <a:off x="709"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385" name="Freeform 424"/>
                <p:cNvSpPr>
                  <a:spLocks/>
                </p:cNvSpPr>
                <p:nvPr/>
              </p:nvSpPr>
              <p:spPr bwMode="auto">
                <a:xfrm>
                  <a:off x="708"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8377" name="Group 425"/>
              <p:cNvGrpSpPr>
                <a:grpSpLocks/>
              </p:cNvGrpSpPr>
              <p:nvPr/>
            </p:nvGrpSpPr>
            <p:grpSpPr bwMode="auto">
              <a:xfrm>
                <a:off x="750" y="2331"/>
                <a:ext cx="28" cy="51"/>
                <a:chOff x="750" y="2331"/>
                <a:chExt cx="28" cy="51"/>
              </a:xfrm>
            </p:grpSpPr>
            <p:sp>
              <p:nvSpPr>
                <p:cNvPr id="128378" name="Rectangle 426"/>
                <p:cNvSpPr>
                  <a:spLocks noChangeArrowheads="1"/>
                </p:cNvSpPr>
                <p:nvPr/>
              </p:nvSpPr>
              <p:spPr bwMode="auto">
                <a:xfrm>
                  <a:off x="753"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8379" name="Rectangle 427"/>
                <p:cNvSpPr>
                  <a:spLocks noChangeArrowheads="1"/>
                </p:cNvSpPr>
                <p:nvPr/>
              </p:nvSpPr>
              <p:spPr bwMode="auto">
                <a:xfrm>
                  <a:off x="750" y="2331"/>
                  <a:ext cx="28" cy="50"/>
                </a:xfrm>
                <a:prstGeom prst="rect">
                  <a:avLst/>
                </a:prstGeom>
                <a:solidFill>
                  <a:srgbClr val="AAE6FF"/>
                </a:solidFill>
                <a:ln w="9525">
                  <a:noFill/>
                  <a:miter lim="800000"/>
                  <a:headEnd/>
                  <a:tailEnd/>
                </a:ln>
              </p:spPr>
              <p:txBody>
                <a:bodyPr/>
                <a:lstStyle/>
                <a:p>
                  <a:endParaRPr lang="es-ES"/>
                </a:p>
              </p:txBody>
            </p:sp>
            <p:sp>
              <p:nvSpPr>
                <p:cNvPr id="128380" name="Rectangle 428"/>
                <p:cNvSpPr>
                  <a:spLocks noChangeArrowheads="1"/>
                </p:cNvSpPr>
                <p:nvPr/>
              </p:nvSpPr>
              <p:spPr bwMode="auto">
                <a:xfrm>
                  <a:off x="75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381" name="Freeform 429"/>
                <p:cNvSpPr>
                  <a:spLocks/>
                </p:cNvSpPr>
                <p:nvPr/>
              </p:nvSpPr>
              <p:spPr bwMode="auto">
                <a:xfrm>
                  <a:off x="750"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grpSp>
          <p:nvGrpSpPr>
            <p:cNvPr id="128266" name="Group 430"/>
            <p:cNvGrpSpPr>
              <a:grpSpLocks/>
            </p:cNvGrpSpPr>
            <p:nvPr/>
          </p:nvGrpSpPr>
          <p:grpSpPr bwMode="auto">
            <a:xfrm>
              <a:off x="783" y="2400"/>
              <a:ext cx="32" cy="28"/>
              <a:chOff x="783" y="2400"/>
              <a:chExt cx="32" cy="28"/>
            </a:xfrm>
          </p:grpSpPr>
          <p:sp>
            <p:nvSpPr>
              <p:cNvPr id="128374" name="Line 431"/>
              <p:cNvSpPr>
                <a:spLocks noChangeShapeType="1"/>
              </p:cNvSpPr>
              <p:nvPr/>
            </p:nvSpPr>
            <p:spPr bwMode="auto">
              <a:xfrm>
                <a:off x="814" y="2400"/>
                <a:ext cx="1" cy="28"/>
              </a:xfrm>
              <a:prstGeom prst="line">
                <a:avLst/>
              </a:prstGeom>
              <a:noFill/>
              <a:ln w="9525">
                <a:solidFill>
                  <a:srgbClr val="313124"/>
                </a:solidFill>
                <a:round/>
                <a:headEnd/>
                <a:tailEnd/>
              </a:ln>
            </p:spPr>
            <p:txBody>
              <a:bodyPr/>
              <a:lstStyle/>
              <a:p>
                <a:endParaRPr lang="es-ES"/>
              </a:p>
            </p:txBody>
          </p:sp>
          <p:sp>
            <p:nvSpPr>
              <p:cNvPr id="128375" name="Line 432"/>
              <p:cNvSpPr>
                <a:spLocks noChangeShapeType="1"/>
              </p:cNvSpPr>
              <p:nvPr/>
            </p:nvSpPr>
            <p:spPr bwMode="auto">
              <a:xfrm>
                <a:off x="783" y="2400"/>
                <a:ext cx="1" cy="28"/>
              </a:xfrm>
              <a:prstGeom prst="line">
                <a:avLst/>
              </a:prstGeom>
              <a:noFill/>
              <a:ln w="9525">
                <a:solidFill>
                  <a:srgbClr val="313124"/>
                </a:solidFill>
                <a:round/>
                <a:headEnd/>
                <a:tailEnd/>
              </a:ln>
            </p:spPr>
            <p:txBody>
              <a:bodyPr/>
              <a:lstStyle/>
              <a:p>
                <a:endParaRPr lang="es-ES"/>
              </a:p>
            </p:txBody>
          </p:sp>
        </p:grpSp>
        <p:grpSp>
          <p:nvGrpSpPr>
            <p:cNvPr id="128267" name="Group 433"/>
            <p:cNvGrpSpPr>
              <a:grpSpLocks/>
            </p:cNvGrpSpPr>
            <p:nvPr/>
          </p:nvGrpSpPr>
          <p:grpSpPr bwMode="auto">
            <a:xfrm>
              <a:off x="820" y="2331"/>
              <a:ext cx="70" cy="51"/>
              <a:chOff x="820" y="2331"/>
              <a:chExt cx="70" cy="51"/>
            </a:xfrm>
          </p:grpSpPr>
          <p:grpSp>
            <p:nvGrpSpPr>
              <p:cNvPr id="128364" name="Group 434"/>
              <p:cNvGrpSpPr>
                <a:grpSpLocks/>
              </p:cNvGrpSpPr>
              <p:nvPr/>
            </p:nvGrpSpPr>
            <p:grpSpPr bwMode="auto">
              <a:xfrm>
                <a:off x="820" y="2331"/>
                <a:ext cx="28" cy="51"/>
                <a:chOff x="820" y="2331"/>
                <a:chExt cx="28" cy="51"/>
              </a:xfrm>
            </p:grpSpPr>
            <p:sp>
              <p:nvSpPr>
                <p:cNvPr id="128370" name="Rectangle 435"/>
                <p:cNvSpPr>
                  <a:spLocks noChangeArrowheads="1"/>
                </p:cNvSpPr>
                <p:nvPr/>
              </p:nvSpPr>
              <p:spPr bwMode="auto">
                <a:xfrm>
                  <a:off x="821" y="2332"/>
                  <a:ext cx="26" cy="50"/>
                </a:xfrm>
                <a:prstGeom prst="rect">
                  <a:avLst/>
                </a:prstGeom>
                <a:solidFill>
                  <a:srgbClr val="000000"/>
                </a:solidFill>
                <a:ln w="4763">
                  <a:solidFill>
                    <a:srgbClr val="7A7A5A"/>
                  </a:solidFill>
                  <a:miter lim="800000"/>
                  <a:headEnd/>
                  <a:tailEnd/>
                </a:ln>
              </p:spPr>
              <p:txBody>
                <a:bodyPr/>
                <a:lstStyle/>
                <a:p>
                  <a:endParaRPr lang="es-ES"/>
                </a:p>
              </p:txBody>
            </p:sp>
            <p:sp>
              <p:nvSpPr>
                <p:cNvPr id="128371" name="Rectangle 436"/>
                <p:cNvSpPr>
                  <a:spLocks noChangeArrowheads="1"/>
                </p:cNvSpPr>
                <p:nvPr/>
              </p:nvSpPr>
              <p:spPr bwMode="auto">
                <a:xfrm>
                  <a:off x="820" y="2331"/>
                  <a:ext cx="28" cy="50"/>
                </a:xfrm>
                <a:prstGeom prst="rect">
                  <a:avLst/>
                </a:prstGeom>
                <a:solidFill>
                  <a:srgbClr val="AAE6FF"/>
                </a:solidFill>
                <a:ln w="9525">
                  <a:noFill/>
                  <a:miter lim="800000"/>
                  <a:headEnd/>
                  <a:tailEnd/>
                </a:ln>
              </p:spPr>
              <p:txBody>
                <a:bodyPr/>
                <a:lstStyle/>
                <a:p>
                  <a:endParaRPr lang="es-ES"/>
                </a:p>
              </p:txBody>
            </p:sp>
            <p:sp>
              <p:nvSpPr>
                <p:cNvPr id="128372" name="Rectangle 437"/>
                <p:cNvSpPr>
                  <a:spLocks noChangeArrowheads="1"/>
                </p:cNvSpPr>
                <p:nvPr/>
              </p:nvSpPr>
              <p:spPr bwMode="auto">
                <a:xfrm>
                  <a:off x="821"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373" name="Freeform 438"/>
                <p:cNvSpPr>
                  <a:spLocks/>
                </p:cNvSpPr>
                <p:nvPr/>
              </p:nvSpPr>
              <p:spPr bwMode="auto">
                <a:xfrm>
                  <a:off x="820" y="2331"/>
                  <a:ext cx="25" cy="50"/>
                </a:xfrm>
                <a:custGeom>
                  <a:avLst/>
                  <a:gdLst>
                    <a:gd name="T0" fmla="*/ 0 w 25"/>
                    <a:gd name="T1" fmla="*/ 0 h 50"/>
                    <a:gd name="T2" fmla="*/ 0 w 25"/>
                    <a:gd name="T3" fmla="*/ 50 h 50"/>
                    <a:gd name="T4" fmla="*/ 25 w 25"/>
                    <a:gd name="T5" fmla="*/ 50 h 50"/>
                    <a:gd name="T6" fmla="*/ 0 60000 65536"/>
                    <a:gd name="T7" fmla="*/ 0 60000 65536"/>
                    <a:gd name="T8" fmla="*/ 0 60000 65536"/>
                    <a:gd name="T9" fmla="*/ 0 w 25"/>
                    <a:gd name="T10" fmla="*/ 0 h 50"/>
                    <a:gd name="T11" fmla="*/ 25 w 25"/>
                    <a:gd name="T12" fmla="*/ 50 h 50"/>
                  </a:gdLst>
                  <a:ahLst/>
                  <a:cxnLst>
                    <a:cxn ang="T6">
                      <a:pos x="T0" y="T1"/>
                    </a:cxn>
                    <a:cxn ang="T7">
                      <a:pos x="T2" y="T3"/>
                    </a:cxn>
                    <a:cxn ang="T8">
                      <a:pos x="T4" y="T5"/>
                    </a:cxn>
                  </a:cxnLst>
                  <a:rect l="T9" t="T10" r="T11" b="T12"/>
                  <a:pathLst>
                    <a:path w="25" h="50">
                      <a:moveTo>
                        <a:pt x="0" y="0"/>
                      </a:moveTo>
                      <a:lnTo>
                        <a:pt x="0" y="50"/>
                      </a:lnTo>
                      <a:lnTo>
                        <a:pt x="25" y="50"/>
                      </a:lnTo>
                    </a:path>
                  </a:pathLst>
                </a:custGeom>
                <a:noFill/>
                <a:ln w="4763">
                  <a:solidFill>
                    <a:srgbClr val="FFFFFF"/>
                  </a:solidFill>
                  <a:round/>
                  <a:headEnd/>
                  <a:tailEnd/>
                </a:ln>
              </p:spPr>
              <p:txBody>
                <a:bodyPr/>
                <a:lstStyle/>
                <a:p>
                  <a:endParaRPr lang="es-ES"/>
                </a:p>
              </p:txBody>
            </p:sp>
          </p:grpSp>
          <p:grpSp>
            <p:nvGrpSpPr>
              <p:cNvPr id="128365" name="Group 439"/>
              <p:cNvGrpSpPr>
                <a:grpSpLocks/>
              </p:cNvGrpSpPr>
              <p:nvPr/>
            </p:nvGrpSpPr>
            <p:grpSpPr bwMode="auto">
              <a:xfrm>
                <a:off x="862" y="2331"/>
                <a:ext cx="28" cy="51"/>
                <a:chOff x="862" y="2331"/>
                <a:chExt cx="28" cy="51"/>
              </a:xfrm>
            </p:grpSpPr>
            <p:sp>
              <p:nvSpPr>
                <p:cNvPr id="128366" name="Rectangle 440"/>
                <p:cNvSpPr>
                  <a:spLocks noChangeArrowheads="1"/>
                </p:cNvSpPr>
                <p:nvPr/>
              </p:nvSpPr>
              <p:spPr bwMode="auto">
                <a:xfrm>
                  <a:off x="865" y="2332"/>
                  <a:ext cx="24" cy="50"/>
                </a:xfrm>
                <a:prstGeom prst="rect">
                  <a:avLst/>
                </a:prstGeom>
                <a:solidFill>
                  <a:srgbClr val="000000"/>
                </a:solidFill>
                <a:ln w="4763">
                  <a:solidFill>
                    <a:srgbClr val="7A7A5A"/>
                  </a:solidFill>
                  <a:miter lim="800000"/>
                  <a:headEnd/>
                  <a:tailEnd/>
                </a:ln>
              </p:spPr>
              <p:txBody>
                <a:bodyPr/>
                <a:lstStyle/>
                <a:p>
                  <a:endParaRPr lang="es-ES"/>
                </a:p>
              </p:txBody>
            </p:sp>
            <p:sp>
              <p:nvSpPr>
                <p:cNvPr id="128367" name="Rectangle 441"/>
                <p:cNvSpPr>
                  <a:spLocks noChangeArrowheads="1"/>
                </p:cNvSpPr>
                <p:nvPr/>
              </p:nvSpPr>
              <p:spPr bwMode="auto">
                <a:xfrm>
                  <a:off x="862" y="2331"/>
                  <a:ext cx="28" cy="50"/>
                </a:xfrm>
                <a:prstGeom prst="rect">
                  <a:avLst/>
                </a:prstGeom>
                <a:solidFill>
                  <a:srgbClr val="AAE6FF"/>
                </a:solidFill>
                <a:ln w="9525">
                  <a:noFill/>
                  <a:miter lim="800000"/>
                  <a:headEnd/>
                  <a:tailEnd/>
                </a:ln>
              </p:spPr>
              <p:txBody>
                <a:bodyPr/>
                <a:lstStyle/>
                <a:p>
                  <a:endParaRPr lang="es-ES"/>
                </a:p>
              </p:txBody>
            </p:sp>
            <p:sp>
              <p:nvSpPr>
                <p:cNvPr id="128368" name="Rectangle 442"/>
                <p:cNvSpPr>
                  <a:spLocks noChangeArrowheads="1"/>
                </p:cNvSpPr>
                <p:nvPr/>
              </p:nvSpPr>
              <p:spPr bwMode="auto">
                <a:xfrm>
                  <a:off x="863" y="2332"/>
                  <a:ext cx="26" cy="48"/>
                </a:xfrm>
                <a:prstGeom prst="rect">
                  <a:avLst/>
                </a:prstGeom>
                <a:solidFill>
                  <a:srgbClr val="AAE6FF"/>
                </a:solidFill>
                <a:ln w="4763">
                  <a:solidFill>
                    <a:srgbClr val="626248"/>
                  </a:solidFill>
                  <a:miter lim="800000"/>
                  <a:headEnd/>
                  <a:tailEnd/>
                </a:ln>
              </p:spPr>
              <p:txBody>
                <a:bodyPr/>
                <a:lstStyle/>
                <a:p>
                  <a:endParaRPr lang="es-ES"/>
                </a:p>
              </p:txBody>
            </p:sp>
            <p:sp>
              <p:nvSpPr>
                <p:cNvPr id="128369" name="Freeform 443"/>
                <p:cNvSpPr>
                  <a:spLocks/>
                </p:cNvSpPr>
                <p:nvPr/>
              </p:nvSpPr>
              <p:spPr bwMode="auto">
                <a:xfrm>
                  <a:off x="862" y="2331"/>
                  <a:ext cx="28" cy="50"/>
                </a:xfrm>
                <a:custGeom>
                  <a:avLst/>
                  <a:gdLst>
                    <a:gd name="T0" fmla="*/ 0 w 28"/>
                    <a:gd name="T1" fmla="*/ 0 h 50"/>
                    <a:gd name="T2" fmla="*/ 0 w 28"/>
                    <a:gd name="T3" fmla="*/ 50 h 50"/>
                    <a:gd name="T4" fmla="*/ 28 w 28"/>
                    <a:gd name="T5" fmla="*/ 50 h 50"/>
                    <a:gd name="T6" fmla="*/ 0 60000 65536"/>
                    <a:gd name="T7" fmla="*/ 0 60000 65536"/>
                    <a:gd name="T8" fmla="*/ 0 60000 65536"/>
                    <a:gd name="T9" fmla="*/ 0 w 28"/>
                    <a:gd name="T10" fmla="*/ 0 h 50"/>
                    <a:gd name="T11" fmla="*/ 28 w 28"/>
                    <a:gd name="T12" fmla="*/ 50 h 50"/>
                  </a:gdLst>
                  <a:ahLst/>
                  <a:cxnLst>
                    <a:cxn ang="T6">
                      <a:pos x="T0" y="T1"/>
                    </a:cxn>
                    <a:cxn ang="T7">
                      <a:pos x="T2" y="T3"/>
                    </a:cxn>
                    <a:cxn ang="T8">
                      <a:pos x="T4" y="T5"/>
                    </a:cxn>
                  </a:cxnLst>
                  <a:rect l="T9" t="T10" r="T11" b="T12"/>
                  <a:pathLst>
                    <a:path w="28" h="50">
                      <a:moveTo>
                        <a:pt x="0" y="0"/>
                      </a:moveTo>
                      <a:lnTo>
                        <a:pt x="0" y="50"/>
                      </a:lnTo>
                      <a:lnTo>
                        <a:pt x="28" y="50"/>
                      </a:lnTo>
                    </a:path>
                  </a:pathLst>
                </a:custGeom>
                <a:noFill/>
                <a:ln w="4763">
                  <a:solidFill>
                    <a:srgbClr val="FFFFFF"/>
                  </a:solidFill>
                  <a:round/>
                  <a:headEnd/>
                  <a:tailEnd/>
                </a:ln>
              </p:spPr>
              <p:txBody>
                <a:bodyPr/>
                <a:lstStyle/>
                <a:p>
                  <a:endParaRPr lang="es-ES"/>
                </a:p>
              </p:txBody>
            </p:sp>
          </p:grpSp>
        </p:grpSp>
        <p:sp>
          <p:nvSpPr>
            <p:cNvPr id="128268" name="Line 444"/>
            <p:cNvSpPr>
              <a:spLocks noChangeShapeType="1"/>
            </p:cNvSpPr>
            <p:nvPr/>
          </p:nvSpPr>
          <p:spPr bwMode="auto">
            <a:xfrm flipH="1">
              <a:off x="252" y="2145"/>
              <a:ext cx="1096" cy="1"/>
            </a:xfrm>
            <a:prstGeom prst="line">
              <a:avLst/>
            </a:prstGeom>
            <a:noFill/>
            <a:ln w="9525">
              <a:solidFill>
                <a:srgbClr val="7A7A5A"/>
              </a:solidFill>
              <a:round/>
              <a:headEnd/>
              <a:tailEnd/>
            </a:ln>
          </p:spPr>
          <p:txBody>
            <a:bodyPr/>
            <a:lstStyle/>
            <a:p>
              <a:endParaRPr lang="es-ES"/>
            </a:p>
          </p:txBody>
        </p:sp>
        <p:sp>
          <p:nvSpPr>
            <p:cNvPr id="128269" name="Rectangle 445"/>
            <p:cNvSpPr>
              <a:spLocks noChangeArrowheads="1"/>
            </p:cNvSpPr>
            <p:nvPr/>
          </p:nvSpPr>
          <p:spPr bwMode="auto">
            <a:xfrm>
              <a:off x="239" y="2476"/>
              <a:ext cx="1131" cy="56"/>
            </a:xfrm>
            <a:prstGeom prst="rect">
              <a:avLst/>
            </a:prstGeom>
            <a:solidFill>
              <a:srgbClr val="A5A585"/>
            </a:solidFill>
            <a:ln w="4763">
              <a:solidFill>
                <a:srgbClr val="7A7A5A"/>
              </a:solidFill>
              <a:miter lim="800000"/>
              <a:headEnd/>
              <a:tailEnd/>
            </a:ln>
          </p:spPr>
          <p:txBody>
            <a:bodyPr/>
            <a:lstStyle/>
            <a:p>
              <a:endParaRPr lang="es-ES"/>
            </a:p>
          </p:txBody>
        </p:sp>
        <p:grpSp>
          <p:nvGrpSpPr>
            <p:cNvPr id="128270" name="Group 446"/>
            <p:cNvGrpSpPr>
              <a:grpSpLocks/>
            </p:cNvGrpSpPr>
            <p:nvPr/>
          </p:nvGrpSpPr>
          <p:grpSpPr bwMode="auto">
            <a:xfrm>
              <a:off x="291" y="2209"/>
              <a:ext cx="324" cy="221"/>
              <a:chOff x="291" y="2209"/>
              <a:chExt cx="324" cy="221"/>
            </a:xfrm>
          </p:grpSpPr>
          <p:sp>
            <p:nvSpPr>
              <p:cNvPr id="128334" name="Rectangle 447"/>
              <p:cNvSpPr>
                <a:spLocks noChangeArrowheads="1"/>
              </p:cNvSpPr>
              <p:nvPr/>
            </p:nvSpPr>
            <p:spPr bwMode="auto">
              <a:xfrm>
                <a:off x="291" y="2209"/>
                <a:ext cx="45" cy="55"/>
              </a:xfrm>
              <a:prstGeom prst="rect">
                <a:avLst/>
              </a:prstGeom>
              <a:solidFill>
                <a:srgbClr val="DBDBCE"/>
              </a:solidFill>
              <a:ln w="9525">
                <a:noFill/>
                <a:miter lim="800000"/>
                <a:headEnd/>
                <a:tailEnd/>
              </a:ln>
            </p:spPr>
            <p:txBody>
              <a:bodyPr/>
              <a:lstStyle/>
              <a:p>
                <a:endParaRPr lang="es-ES"/>
              </a:p>
            </p:txBody>
          </p:sp>
          <p:sp>
            <p:nvSpPr>
              <p:cNvPr id="128335" name="Rectangle 448"/>
              <p:cNvSpPr>
                <a:spLocks noChangeArrowheads="1"/>
              </p:cNvSpPr>
              <p:nvPr/>
            </p:nvSpPr>
            <p:spPr bwMode="auto">
              <a:xfrm>
                <a:off x="292"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36" name="Rectangle 449"/>
              <p:cNvSpPr>
                <a:spLocks noChangeArrowheads="1"/>
              </p:cNvSpPr>
              <p:nvPr/>
            </p:nvSpPr>
            <p:spPr bwMode="auto">
              <a:xfrm>
                <a:off x="361" y="2209"/>
                <a:ext cx="44" cy="55"/>
              </a:xfrm>
              <a:prstGeom prst="rect">
                <a:avLst/>
              </a:prstGeom>
              <a:solidFill>
                <a:srgbClr val="DBDBCE"/>
              </a:solidFill>
              <a:ln w="9525">
                <a:noFill/>
                <a:miter lim="800000"/>
                <a:headEnd/>
                <a:tailEnd/>
              </a:ln>
            </p:spPr>
            <p:txBody>
              <a:bodyPr/>
              <a:lstStyle/>
              <a:p>
                <a:endParaRPr lang="es-ES"/>
              </a:p>
            </p:txBody>
          </p:sp>
          <p:sp>
            <p:nvSpPr>
              <p:cNvPr id="128337" name="Rectangle 450"/>
              <p:cNvSpPr>
                <a:spLocks noChangeArrowheads="1"/>
              </p:cNvSpPr>
              <p:nvPr/>
            </p:nvSpPr>
            <p:spPr bwMode="auto">
              <a:xfrm>
                <a:off x="36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38" name="Rectangle 451"/>
              <p:cNvSpPr>
                <a:spLocks noChangeArrowheads="1"/>
              </p:cNvSpPr>
              <p:nvPr/>
            </p:nvSpPr>
            <p:spPr bwMode="auto">
              <a:xfrm>
                <a:off x="431" y="2209"/>
                <a:ext cx="44" cy="55"/>
              </a:xfrm>
              <a:prstGeom prst="rect">
                <a:avLst/>
              </a:prstGeom>
              <a:solidFill>
                <a:srgbClr val="DBDBCE"/>
              </a:solidFill>
              <a:ln w="9525">
                <a:noFill/>
                <a:miter lim="800000"/>
                <a:headEnd/>
                <a:tailEnd/>
              </a:ln>
            </p:spPr>
            <p:txBody>
              <a:bodyPr/>
              <a:lstStyle/>
              <a:p>
                <a:endParaRPr lang="es-ES"/>
              </a:p>
            </p:txBody>
          </p:sp>
          <p:sp>
            <p:nvSpPr>
              <p:cNvPr id="128339" name="Rectangle 452"/>
              <p:cNvSpPr>
                <a:spLocks noChangeArrowheads="1"/>
              </p:cNvSpPr>
              <p:nvPr/>
            </p:nvSpPr>
            <p:spPr bwMode="auto">
              <a:xfrm>
                <a:off x="43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40" name="Rectangle 453"/>
              <p:cNvSpPr>
                <a:spLocks noChangeArrowheads="1"/>
              </p:cNvSpPr>
              <p:nvPr/>
            </p:nvSpPr>
            <p:spPr bwMode="auto">
              <a:xfrm>
                <a:off x="501" y="2209"/>
                <a:ext cx="44" cy="55"/>
              </a:xfrm>
              <a:prstGeom prst="rect">
                <a:avLst/>
              </a:prstGeom>
              <a:solidFill>
                <a:srgbClr val="DBDBCE"/>
              </a:solidFill>
              <a:ln w="9525">
                <a:noFill/>
                <a:miter lim="800000"/>
                <a:headEnd/>
                <a:tailEnd/>
              </a:ln>
            </p:spPr>
            <p:txBody>
              <a:bodyPr/>
              <a:lstStyle/>
              <a:p>
                <a:endParaRPr lang="es-ES"/>
              </a:p>
            </p:txBody>
          </p:sp>
          <p:sp>
            <p:nvSpPr>
              <p:cNvPr id="128341" name="Rectangle 454"/>
              <p:cNvSpPr>
                <a:spLocks noChangeArrowheads="1"/>
              </p:cNvSpPr>
              <p:nvPr/>
            </p:nvSpPr>
            <p:spPr bwMode="auto">
              <a:xfrm>
                <a:off x="50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42" name="Rectangle 455"/>
              <p:cNvSpPr>
                <a:spLocks noChangeArrowheads="1"/>
              </p:cNvSpPr>
              <p:nvPr/>
            </p:nvSpPr>
            <p:spPr bwMode="auto">
              <a:xfrm>
                <a:off x="571" y="2209"/>
                <a:ext cx="44" cy="55"/>
              </a:xfrm>
              <a:prstGeom prst="rect">
                <a:avLst/>
              </a:prstGeom>
              <a:solidFill>
                <a:srgbClr val="DBDBCE"/>
              </a:solidFill>
              <a:ln w="9525">
                <a:noFill/>
                <a:miter lim="800000"/>
                <a:headEnd/>
                <a:tailEnd/>
              </a:ln>
            </p:spPr>
            <p:txBody>
              <a:bodyPr/>
              <a:lstStyle/>
              <a:p>
                <a:endParaRPr lang="es-ES"/>
              </a:p>
            </p:txBody>
          </p:sp>
          <p:sp>
            <p:nvSpPr>
              <p:cNvPr id="128343" name="Rectangle 456"/>
              <p:cNvSpPr>
                <a:spLocks noChangeArrowheads="1"/>
              </p:cNvSpPr>
              <p:nvPr/>
            </p:nvSpPr>
            <p:spPr bwMode="auto">
              <a:xfrm>
                <a:off x="572"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44" name="Rectangle 457"/>
              <p:cNvSpPr>
                <a:spLocks noChangeArrowheads="1"/>
              </p:cNvSpPr>
              <p:nvPr/>
            </p:nvSpPr>
            <p:spPr bwMode="auto">
              <a:xfrm>
                <a:off x="291" y="2292"/>
                <a:ext cx="45" cy="55"/>
              </a:xfrm>
              <a:prstGeom prst="rect">
                <a:avLst/>
              </a:prstGeom>
              <a:solidFill>
                <a:srgbClr val="DBDBCE"/>
              </a:solidFill>
              <a:ln w="9525">
                <a:noFill/>
                <a:miter lim="800000"/>
                <a:headEnd/>
                <a:tailEnd/>
              </a:ln>
            </p:spPr>
            <p:txBody>
              <a:bodyPr/>
              <a:lstStyle/>
              <a:p>
                <a:endParaRPr lang="es-ES"/>
              </a:p>
            </p:txBody>
          </p:sp>
          <p:sp>
            <p:nvSpPr>
              <p:cNvPr id="128345" name="Rectangle 458"/>
              <p:cNvSpPr>
                <a:spLocks noChangeArrowheads="1"/>
              </p:cNvSpPr>
              <p:nvPr/>
            </p:nvSpPr>
            <p:spPr bwMode="auto">
              <a:xfrm>
                <a:off x="292"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46" name="Rectangle 459"/>
              <p:cNvSpPr>
                <a:spLocks noChangeArrowheads="1"/>
              </p:cNvSpPr>
              <p:nvPr/>
            </p:nvSpPr>
            <p:spPr bwMode="auto">
              <a:xfrm>
                <a:off x="361" y="2292"/>
                <a:ext cx="44" cy="55"/>
              </a:xfrm>
              <a:prstGeom prst="rect">
                <a:avLst/>
              </a:prstGeom>
              <a:solidFill>
                <a:srgbClr val="DBDBCE"/>
              </a:solidFill>
              <a:ln w="9525">
                <a:noFill/>
                <a:miter lim="800000"/>
                <a:headEnd/>
                <a:tailEnd/>
              </a:ln>
            </p:spPr>
            <p:txBody>
              <a:bodyPr/>
              <a:lstStyle/>
              <a:p>
                <a:endParaRPr lang="es-ES"/>
              </a:p>
            </p:txBody>
          </p:sp>
          <p:sp>
            <p:nvSpPr>
              <p:cNvPr id="128347" name="Rectangle 460"/>
              <p:cNvSpPr>
                <a:spLocks noChangeArrowheads="1"/>
              </p:cNvSpPr>
              <p:nvPr/>
            </p:nvSpPr>
            <p:spPr bwMode="auto">
              <a:xfrm>
                <a:off x="36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48" name="Rectangle 461"/>
              <p:cNvSpPr>
                <a:spLocks noChangeArrowheads="1"/>
              </p:cNvSpPr>
              <p:nvPr/>
            </p:nvSpPr>
            <p:spPr bwMode="auto">
              <a:xfrm>
                <a:off x="431" y="2292"/>
                <a:ext cx="44" cy="55"/>
              </a:xfrm>
              <a:prstGeom prst="rect">
                <a:avLst/>
              </a:prstGeom>
              <a:solidFill>
                <a:srgbClr val="DBDBCE"/>
              </a:solidFill>
              <a:ln w="9525">
                <a:noFill/>
                <a:miter lim="800000"/>
                <a:headEnd/>
                <a:tailEnd/>
              </a:ln>
            </p:spPr>
            <p:txBody>
              <a:bodyPr/>
              <a:lstStyle/>
              <a:p>
                <a:endParaRPr lang="es-ES"/>
              </a:p>
            </p:txBody>
          </p:sp>
          <p:sp>
            <p:nvSpPr>
              <p:cNvPr id="128349" name="Rectangle 462"/>
              <p:cNvSpPr>
                <a:spLocks noChangeArrowheads="1"/>
              </p:cNvSpPr>
              <p:nvPr/>
            </p:nvSpPr>
            <p:spPr bwMode="auto">
              <a:xfrm>
                <a:off x="43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50" name="Rectangle 463"/>
              <p:cNvSpPr>
                <a:spLocks noChangeArrowheads="1"/>
              </p:cNvSpPr>
              <p:nvPr/>
            </p:nvSpPr>
            <p:spPr bwMode="auto">
              <a:xfrm>
                <a:off x="501" y="2292"/>
                <a:ext cx="44" cy="55"/>
              </a:xfrm>
              <a:prstGeom prst="rect">
                <a:avLst/>
              </a:prstGeom>
              <a:solidFill>
                <a:srgbClr val="DBDBCE"/>
              </a:solidFill>
              <a:ln w="9525">
                <a:noFill/>
                <a:miter lim="800000"/>
                <a:headEnd/>
                <a:tailEnd/>
              </a:ln>
            </p:spPr>
            <p:txBody>
              <a:bodyPr/>
              <a:lstStyle/>
              <a:p>
                <a:endParaRPr lang="es-ES"/>
              </a:p>
            </p:txBody>
          </p:sp>
          <p:sp>
            <p:nvSpPr>
              <p:cNvPr id="128351" name="Rectangle 464"/>
              <p:cNvSpPr>
                <a:spLocks noChangeArrowheads="1"/>
              </p:cNvSpPr>
              <p:nvPr/>
            </p:nvSpPr>
            <p:spPr bwMode="auto">
              <a:xfrm>
                <a:off x="50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52" name="Rectangle 465"/>
              <p:cNvSpPr>
                <a:spLocks noChangeArrowheads="1"/>
              </p:cNvSpPr>
              <p:nvPr/>
            </p:nvSpPr>
            <p:spPr bwMode="auto">
              <a:xfrm>
                <a:off x="571" y="2292"/>
                <a:ext cx="44" cy="55"/>
              </a:xfrm>
              <a:prstGeom prst="rect">
                <a:avLst/>
              </a:prstGeom>
              <a:solidFill>
                <a:srgbClr val="DBDBCE"/>
              </a:solidFill>
              <a:ln w="9525">
                <a:noFill/>
                <a:miter lim="800000"/>
                <a:headEnd/>
                <a:tailEnd/>
              </a:ln>
            </p:spPr>
            <p:txBody>
              <a:bodyPr/>
              <a:lstStyle/>
              <a:p>
                <a:endParaRPr lang="es-ES"/>
              </a:p>
            </p:txBody>
          </p:sp>
          <p:sp>
            <p:nvSpPr>
              <p:cNvPr id="128353" name="Rectangle 466"/>
              <p:cNvSpPr>
                <a:spLocks noChangeArrowheads="1"/>
              </p:cNvSpPr>
              <p:nvPr/>
            </p:nvSpPr>
            <p:spPr bwMode="auto">
              <a:xfrm>
                <a:off x="572"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54" name="Rectangle 467"/>
              <p:cNvSpPr>
                <a:spLocks noChangeArrowheads="1"/>
              </p:cNvSpPr>
              <p:nvPr/>
            </p:nvSpPr>
            <p:spPr bwMode="auto">
              <a:xfrm>
                <a:off x="291" y="2375"/>
                <a:ext cx="45" cy="55"/>
              </a:xfrm>
              <a:prstGeom prst="rect">
                <a:avLst/>
              </a:prstGeom>
              <a:solidFill>
                <a:srgbClr val="DBDBCE"/>
              </a:solidFill>
              <a:ln w="9525">
                <a:noFill/>
                <a:miter lim="800000"/>
                <a:headEnd/>
                <a:tailEnd/>
              </a:ln>
            </p:spPr>
            <p:txBody>
              <a:bodyPr/>
              <a:lstStyle/>
              <a:p>
                <a:endParaRPr lang="es-ES"/>
              </a:p>
            </p:txBody>
          </p:sp>
          <p:sp>
            <p:nvSpPr>
              <p:cNvPr id="128355" name="Rectangle 468"/>
              <p:cNvSpPr>
                <a:spLocks noChangeArrowheads="1"/>
              </p:cNvSpPr>
              <p:nvPr/>
            </p:nvSpPr>
            <p:spPr bwMode="auto">
              <a:xfrm>
                <a:off x="292"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56" name="Rectangle 469"/>
              <p:cNvSpPr>
                <a:spLocks noChangeArrowheads="1"/>
              </p:cNvSpPr>
              <p:nvPr/>
            </p:nvSpPr>
            <p:spPr bwMode="auto">
              <a:xfrm>
                <a:off x="361" y="2375"/>
                <a:ext cx="44" cy="55"/>
              </a:xfrm>
              <a:prstGeom prst="rect">
                <a:avLst/>
              </a:prstGeom>
              <a:solidFill>
                <a:srgbClr val="DBDBCE"/>
              </a:solidFill>
              <a:ln w="9525">
                <a:noFill/>
                <a:miter lim="800000"/>
                <a:headEnd/>
                <a:tailEnd/>
              </a:ln>
            </p:spPr>
            <p:txBody>
              <a:bodyPr/>
              <a:lstStyle/>
              <a:p>
                <a:endParaRPr lang="es-ES"/>
              </a:p>
            </p:txBody>
          </p:sp>
          <p:sp>
            <p:nvSpPr>
              <p:cNvPr id="128357" name="Rectangle 470"/>
              <p:cNvSpPr>
                <a:spLocks noChangeArrowheads="1"/>
              </p:cNvSpPr>
              <p:nvPr/>
            </p:nvSpPr>
            <p:spPr bwMode="auto">
              <a:xfrm>
                <a:off x="36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58" name="Rectangle 471"/>
              <p:cNvSpPr>
                <a:spLocks noChangeArrowheads="1"/>
              </p:cNvSpPr>
              <p:nvPr/>
            </p:nvSpPr>
            <p:spPr bwMode="auto">
              <a:xfrm>
                <a:off x="431" y="2375"/>
                <a:ext cx="44" cy="55"/>
              </a:xfrm>
              <a:prstGeom prst="rect">
                <a:avLst/>
              </a:prstGeom>
              <a:solidFill>
                <a:srgbClr val="DBDBCE"/>
              </a:solidFill>
              <a:ln w="9525">
                <a:noFill/>
                <a:miter lim="800000"/>
                <a:headEnd/>
                <a:tailEnd/>
              </a:ln>
            </p:spPr>
            <p:txBody>
              <a:bodyPr/>
              <a:lstStyle/>
              <a:p>
                <a:endParaRPr lang="es-ES"/>
              </a:p>
            </p:txBody>
          </p:sp>
          <p:sp>
            <p:nvSpPr>
              <p:cNvPr id="128359" name="Rectangle 472"/>
              <p:cNvSpPr>
                <a:spLocks noChangeArrowheads="1"/>
              </p:cNvSpPr>
              <p:nvPr/>
            </p:nvSpPr>
            <p:spPr bwMode="auto">
              <a:xfrm>
                <a:off x="43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60" name="Rectangle 473"/>
              <p:cNvSpPr>
                <a:spLocks noChangeArrowheads="1"/>
              </p:cNvSpPr>
              <p:nvPr/>
            </p:nvSpPr>
            <p:spPr bwMode="auto">
              <a:xfrm>
                <a:off x="501" y="2375"/>
                <a:ext cx="44" cy="55"/>
              </a:xfrm>
              <a:prstGeom prst="rect">
                <a:avLst/>
              </a:prstGeom>
              <a:solidFill>
                <a:srgbClr val="DBDBCE"/>
              </a:solidFill>
              <a:ln w="9525">
                <a:noFill/>
                <a:miter lim="800000"/>
                <a:headEnd/>
                <a:tailEnd/>
              </a:ln>
            </p:spPr>
            <p:txBody>
              <a:bodyPr/>
              <a:lstStyle/>
              <a:p>
                <a:endParaRPr lang="es-ES"/>
              </a:p>
            </p:txBody>
          </p:sp>
          <p:sp>
            <p:nvSpPr>
              <p:cNvPr id="128361" name="Rectangle 474"/>
              <p:cNvSpPr>
                <a:spLocks noChangeArrowheads="1"/>
              </p:cNvSpPr>
              <p:nvPr/>
            </p:nvSpPr>
            <p:spPr bwMode="auto">
              <a:xfrm>
                <a:off x="502" y="2376"/>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62" name="Rectangle 475"/>
              <p:cNvSpPr>
                <a:spLocks noChangeArrowheads="1"/>
              </p:cNvSpPr>
              <p:nvPr/>
            </p:nvSpPr>
            <p:spPr bwMode="auto">
              <a:xfrm>
                <a:off x="571" y="2375"/>
                <a:ext cx="44" cy="55"/>
              </a:xfrm>
              <a:prstGeom prst="rect">
                <a:avLst/>
              </a:prstGeom>
              <a:solidFill>
                <a:srgbClr val="DBDBCE"/>
              </a:solidFill>
              <a:ln w="9525">
                <a:noFill/>
                <a:miter lim="800000"/>
                <a:headEnd/>
                <a:tailEnd/>
              </a:ln>
            </p:spPr>
            <p:txBody>
              <a:bodyPr/>
              <a:lstStyle/>
              <a:p>
                <a:endParaRPr lang="es-ES"/>
              </a:p>
            </p:txBody>
          </p:sp>
          <p:sp>
            <p:nvSpPr>
              <p:cNvPr id="128363" name="Rectangle 476"/>
              <p:cNvSpPr>
                <a:spLocks noChangeArrowheads="1"/>
              </p:cNvSpPr>
              <p:nvPr/>
            </p:nvSpPr>
            <p:spPr bwMode="auto">
              <a:xfrm>
                <a:off x="572" y="2376"/>
                <a:ext cx="42" cy="53"/>
              </a:xfrm>
              <a:prstGeom prst="rect">
                <a:avLst/>
              </a:prstGeom>
              <a:solidFill>
                <a:srgbClr val="DBDBCE"/>
              </a:solidFill>
              <a:ln w="4763">
                <a:solidFill>
                  <a:srgbClr val="7A7A5A"/>
                </a:solidFill>
                <a:miter lim="800000"/>
                <a:headEnd/>
                <a:tailEnd/>
              </a:ln>
            </p:spPr>
            <p:txBody>
              <a:bodyPr/>
              <a:lstStyle/>
              <a:p>
                <a:endParaRPr lang="es-ES"/>
              </a:p>
            </p:txBody>
          </p:sp>
        </p:grpSp>
        <p:grpSp>
          <p:nvGrpSpPr>
            <p:cNvPr id="128271" name="Group 477"/>
            <p:cNvGrpSpPr>
              <a:grpSpLocks/>
            </p:cNvGrpSpPr>
            <p:nvPr/>
          </p:nvGrpSpPr>
          <p:grpSpPr bwMode="auto">
            <a:xfrm>
              <a:off x="982" y="2209"/>
              <a:ext cx="324" cy="221"/>
              <a:chOff x="982" y="2209"/>
              <a:chExt cx="324" cy="221"/>
            </a:xfrm>
          </p:grpSpPr>
          <p:sp>
            <p:nvSpPr>
              <p:cNvPr id="128304" name="Rectangle 478"/>
              <p:cNvSpPr>
                <a:spLocks noChangeArrowheads="1"/>
              </p:cNvSpPr>
              <p:nvPr/>
            </p:nvSpPr>
            <p:spPr bwMode="auto">
              <a:xfrm>
                <a:off x="982" y="2209"/>
                <a:ext cx="45" cy="55"/>
              </a:xfrm>
              <a:prstGeom prst="rect">
                <a:avLst/>
              </a:prstGeom>
              <a:solidFill>
                <a:srgbClr val="DBDBCE"/>
              </a:solidFill>
              <a:ln w="9525">
                <a:noFill/>
                <a:miter lim="800000"/>
                <a:headEnd/>
                <a:tailEnd/>
              </a:ln>
            </p:spPr>
            <p:txBody>
              <a:bodyPr/>
              <a:lstStyle/>
              <a:p>
                <a:endParaRPr lang="es-ES"/>
              </a:p>
            </p:txBody>
          </p:sp>
          <p:sp>
            <p:nvSpPr>
              <p:cNvPr id="128305" name="Rectangle 479"/>
              <p:cNvSpPr>
                <a:spLocks noChangeArrowheads="1"/>
              </p:cNvSpPr>
              <p:nvPr/>
            </p:nvSpPr>
            <p:spPr bwMode="auto">
              <a:xfrm>
                <a:off x="98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06" name="Rectangle 480"/>
              <p:cNvSpPr>
                <a:spLocks noChangeArrowheads="1"/>
              </p:cNvSpPr>
              <p:nvPr/>
            </p:nvSpPr>
            <p:spPr bwMode="auto">
              <a:xfrm>
                <a:off x="1052" y="2209"/>
                <a:ext cx="45" cy="55"/>
              </a:xfrm>
              <a:prstGeom prst="rect">
                <a:avLst/>
              </a:prstGeom>
              <a:solidFill>
                <a:srgbClr val="DBDBCE"/>
              </a:solidFill>
              <a:ln w="9525">
                <a:noFill/>
                <a:miter lim="800000"/>
                <a:headEnd/>
                <a:tailEnd/>
              </a:ln>
            </p:spPr>
            <p:txBody>
              <a:bodyPr/>
              <a:lstStyle/>
              <a:p>
                <a:endParaRPr lang="es-ES"/>
              </a:p>
            </p:txBody>
          </p:sp>
          <p:sp>
            <p:nvSpPr>
              <p:cNvPr id="128307" name="Rectangle 481"/>
              <p:cNvSpPr>
                <a:spLocks noChangeArrowheads="1"/>
              </p:cNvSpPr>
              <p:nvPr/>
            </p:nvSpPr>
            <p:spPr bwMode="auto">
              <a:xfrm>
                <a:off x="105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08" name="Rectangle 482"/>
              <p:cNvSpPr>
                <a:spLocks noChangeArrowheads="1"/>
              </p:cNvSpPr>
              <p:nvPr/>
            </p:nvSpPr>
            <p:spPr bwMode="auto">
              <a:xfrm>
                <a:off x="1122" y="2209"/>
                <a:ext cx="45" cy="55"/>
              </a:xfrm>
              <a:prstGeom prst="rect">
                <a:avLst/>
              </a:prstGeom>
              <a:solidFill>
                <a:srgbClr val="DBDBCE"/>
              </a:solidFill>
              <a:ln w="9525">
                <a:noFill/>
                <a:miter lim="800000"/>
                <a:headEnd/>
                <a:tailEnd/>
              </a:ln>
            </p:spPr>
            <p:txBody>
              <a:bodyPr/>
              <a:lstStyle/>
              <a:p>
                <a:endParaRPr lang="es-ES"/>
              </a:p>
            </p:txBody>
          </p:sp>
          <p:sp>
            <p:nvSpPr>
              <p:cNvPr id="128309" name="Rectangle 483"/>
              <p:cNvSpPr>
                <a:spLocks noChangeArrowheads="1"/>
              </p:cNvSpPr>
              <p:nvPr/>
            </p:nvSpPr>
            <p:spPr bwMode="auto">
              <a:xfrm>
                <a:off x="112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10" name="Rectangle 484"/>
              <p:cNvSpPr>
                <a:spLocks noChangeArrowheads="1"/>
              </p:cNvSpPr>
              <p:nvPr/>
            </p:nvSpPr>
            <p:spPr bwMode="auto">
              <a:xfrm>
                <a:off x="1192" y="2209"/>
                <a:ext cx="45" cy="55"/>
              </a:xfrm>
              <a:prstGeom prst="rect">
                <a:avLst/>
              </a:prstGeom>
              <a:solidFill>
                <a:srgbClr val="DBDBCE"/>
              </a:solidFill>
              <a:ln w="9525">
                <a:noFill/>
                <a:miter lim="800000"/>
                <a:headEnd/>
                <a:tailEnd/>
              </a:ln>
            </p:spPr>
            <p:txBody>
              <a:bodyPr/>
              <a:lstStyle/>
              <a:p>
                <a:endParaRPr lang="es-ES"/>
              </a:p>
            </p:txBody>
          </p:sp>
          <p:sp>
            <p:nvSpPr>
              <p:cNvPr id="128311" name="Rectangle 485"/>
              <p:cNvSpPr>
                <a:spLocks noChangeArrowheads="1"/>
              </p:cNvSpPr>
              <p:nvPr/>
            </p:nvSpPr>
            <p:spPr bwMode="auto">
              <a:xfrm>
                <a:off x="1193" y="2210"/>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12" name="Rectangle 486"/>
              <p:cNvSpPr>
                <a:spLocks noChangeArrowheads="1"/>
              </p:cNvSpPr>
              <p:nvPr/>
            </p:nvSpPr>
            <p:spPr bwMode="auto">
              <a:xfrm>
                <a:off x="1262" y="2209"/>
                <a:ext cx="44" cy="55"/>
              </a:xfrm>
              <a:prstGeom prst="rect">
                <a:avLst/>
              </a:prstGeom>
              <a:solidFill>
                <a:srgbClr val="DBDBCE"/>
              </a:solidFill>
              <a:ln w="9525">
                <a:noFill/>
                <a:miter lim="800000"/>
                <a:headEnd/>
                <a:tailEnd/>
              </a:ln>
            </p:spPr>
            <p:txBody>
              <a:bodyPr/>
              <a:lstStyle/>
              <a:p>
                <a:endParaRPr lang="es-ES"/>
              </a:p>
            </p:txBody>
          </p:sp>
          <p:sp>
            <p:nvSpPr>
              <p:cNvPr id="128313" name="Rectangle 487"/>
              <p:cNvSpPr>
                <a:spLocks noChangeArrowheads="1"/>
              </p:cNvSpPr>
              <p:nvPr/>
            </p:nvSpPr>
            <p:spPr bwMode="auto">
              <a:xfrm>
                <a:off x="1263"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14" name="Rectangle 488"/>
              <p:cNvSpPr>
                <a:spLocks noChangeArrowheads="1"/>
              </p:cNvSpPr>
              <p:nvPr/>
            </p:nvSpPr>
            <p:spPr bwMode="auto">
              <a:xfrm>
                <a:off x="982" y="2292"/>
                <a:ext cx="45" cy="55"/>
              </a:xfrm>
              <a:prstGeom prst="rect">
                <a:avLst/>
              </a:prstGeom>
              <a:solidFill>
                <a:srgbClr val="DBDBCE"/>
              </a:solidFill>
              <a:ln w="9525">
                <a:noFill/>
                <a:miter lim="800000"/>
                <a:headEnd/>
                <a:tailEnd/>
              </a:ln>
            </p:spPr>
            <p:txBody>
              <a:bodyPr/>
              <a:lstStyle/>
              <a:p>
                <a:endParaRPr lang="es-ES"/>
              </a:p>
            </p:txBody>
          </p:sp>
          <p:sp>
            <p:nvSpPr>
              <p:cNvPr id="128315" name="Rectangle 489"/>
              <p:cNvSpPr>
                <a:spLocks noChangeArrowheads="1"/>
              </p:cNvSpPr>
              <p:nvPr/>
            </p:nvSpPr>
            <p:spPr bwMode="auto">
              <a:xfrm>
                <a:off x="98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16" name="Rectangle 490"/>
              <p:cNvSpPr>
                <a:spLocks noChangeArrowheads="1"/>
              </p:cNvSpPr>
              <p:nvPr/>
            </p:nvSpPr>
            <p:spPr bwMode="auto">
              <a:xfrm>
                <a:off x="1052" y="2292"/>
                <a:ext cx="45" cy="55"/>
              </a:xfrm>
              <a:prstGeom prst="rect">
                <a:avLst/>
              </a:prstGeom>
              <a:solidFill>
                <a:srgbClr val="DBDBCE"/>
              </a:solidFill>
              <a:ln w="9525">
                <a:noFill/>
                <a:miter lim="800000"/>
                <a:headEnd/>
                <a:tailEnd/>
              </a:ln>
            </p:spPr>
            <p:txBody>
              <a:bodyPr/>
              <a:lstStyle/>
              <a:p>
                <a:endParaRPr lang="es-ES"/>
              </a:p>
            </p:txBody>
          </p:sp>
          <p:sp>
            <p:nvSpPr>
              <p:cNvPr id="128317" name="Rectangle 491"/>
              <p:cNvSpPr>
                <a:spLocks noChangeArrowheads="1"/>
              </p:cNvSpPr>
              <p:nvPr/>
            </p:nvSpPr>
            <p:spPr bwMode="auto">
              <a:xfrm>
                <a:off x="105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18" name="Rectangle 492"/>
              <p:cNvSpPr>
                <a:spLocks noChangeArrowheads="1"/>
              </p:cNvSpPr>
              <p:nvPr/>
            </p:nvSpPr>
            <p:spPr bwMode="auto">
              <a:xfrm>
                <a:off x="1122" y="2292"/>
                <a:ext cx="45" cy="55"/>
              </a:xfrm>
              <a:prstGeom prst="rect">
                <a:avLst/>
              </a:prstGeom>
              <a:solidFill>
                <a:srgbClr val="DBDBCE"/>
              </a:solidFill>
              <a:ln w="9525">
                <a:noFill/>
                <a:miter lim="800000"/>
                <a:headEnd/>
                <a:tailEnd/>
              </a:ln>
            </p:spPr>
            <p:txBody>
              <a:bodyPr/>
              <a:lstStyle/>
              <a:p>
                <a:endParaRPr lang="es-ES"/>
              </a:p>
            </p:txBody>
          </p:sp>
          <p:sp>
            <p:nvSpPr>
              <p:cNvPr id="128319" name="Rectangle 493"/>
              <p:cNvSpPr>
                <a:spLocks noChangeArrowheads="1"/>
              </p:cNvSpPr>
              <p:nvPr/>
            </p:nvSpPr>
            <p:spPr bwMode="auto">
              <a:xfrm>
                <a:off x="112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20" name="Rectangle 494"/>
              <p:cNvSpPr>
                <a:spLocks noChangeArrowheads="1"/>
              </p:cNvSpPr>
              <p:nvPr/>
            </p:nvSpPr>
            <p:spPr bwMode="auto">
              <a:xfrm>
                <a:off x="1192" y="2292"/>
                <a:ext cx="45" cy="55"/>
              </a:xfrm>
              <a:prstGeom prst="rect">
                <a:avLst/>
              </a:prstGeom>
              <a:solidFill>
                <a:srgbClr val="DBDBCE"/>
              </a:solidFill>
              <a:ln w="9525">
                <a:noFill/>
                <a:miter lim="800000"/>
                <a:headEnd/>
                <a:tailEnd/>
              </a:ln>
            </p:spPr>
            <p:txBody>
              <a:bodyPr/>
              <a:lstStyle/>
              <a:p>
                <a:endParaRPr lang="es-ES"/>
              </a:p>
            </p:txBody>
          </p:sp>
          <p:sp>
            <p:nvSpPr>
              <p:cNvPr id="128321" name="Rectangle 495"/>
              <p:cNvSpPr>
                <a:spLocks noChangeArrowheads="1"/>
              </p:cNvSpPr>
              <p:nvPr/>
            </p:nvSpPr>
            <p:spPr bwMode="auto">
              <a:xfrm>
                <a:off x="1193" y="2293"/>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22" name="Rectangle 496"/>
              <p:cNvSpPr>
                <a:spLocks noChangeArrowheads="1"/>
              </p:cNvSpPr>
              <p:nvPr/>
            </p:nvSpPr>
            <p:spPr bwMode="auto">
              <a:xfrm>
                <a:off x="1262" y="2292"/>
                <a:ext cx="44" cy="55"/>
              </a:xfrm>
              <a:prstGeom prst="rect">
                <a:avLst/>
              </a:prstGeom>
              <a:solidFill>
                <a:srgbClr val="DBDBCE"/>
              </a:solidFill>
              <a:ln w="9525">
                <a:noFill/>
                <a:miter lim="800000"/>
                <a:headEnd/>
                <a:tailEnd/>
              </a:ln>
            </p:spPr>
            <p:txBody>
              <a:bodyPr/>
              <a:lstStyle/>
              <a:p>
                <a:endParaRPr lang="es-ES"/>
              </a:p>
            </p:txBody>
          </p:sp>
          <p:sp>
            <p:nvSpPr>
              <p:cNvPr id="128323" name="Rectangle 497"/>
              <p:cNvSpPr>
                <a:spLocks noChangeArrowheads="1"/>
              </p:cNvSpPr>
              <p:nvPr/>
            </p:nvSpPr>
            <p:spPr bwMode="auto">
              <a:xfrm>
                <a:off x="1263" y="2293"/>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324" name="Rectangle 498"/>
              <p:cNvSpPr>
                <a:spLocks noChangeArrowheads="1"/>
              </p:cNvSpPr>
              <p:nvPr/>
            </p:nvSpPr>
            <p:spPr bwMode="auto">
              <a:xfrm>
                <a:off x="982" y="2375"/>
                <a:ext cx="45" cy="55"/>
              </a:xfrm>
              <a:prstGeom prst="rect">
                <a:avLst/>
              </a:prstGeom>
              <a:solidFill>
                <a:srgbClr val="DBDBCE"/>
              </a:solidFill>
              <a:ln w="9525">
                <a:noFill/>
                <a:miter lim="800000"/>
                <a:headEnd/>
                <a:tailEnd/>
              </a:ln>
            </p:spPr>
            <p:txBody>
              <a:bodyPr/>
              <a:lstStyle/>
              <a:p>
                <a:endParaRPr lang="es-ES"/>
              </a:p>
            </p:txBody>
          </p:sp>
          <p:sp>
            <p:nvSpPr>
              <p:cNvPr id="128325" name="Rectangle 499"/>
              <p:cNvSpPr>
                <a:spLocks noChangeArrowheads="1"/>
              </p:cNvSpPr>
              <p:nvPr/>
            </p:nvSpPr>
            <p:spPr bwMode="auto">
              <a:xfrm>
                <a:off x="98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26" name="Rectangle 500"/>
              <p:cNvSpPr>
                <a:spLocks noChangeArrowheads="1"/>
              </p:cNvSpPr>
              <p:nvPr/>
            </p:nvSpPr>
            <p:spPr bwMode="auto">
              <a:xfrm>
                <a:off x="1052" y="2375"/>
                <a:ext cx="45" cy="55"/>
              </a:xfrm>
              <a:prstGeom prst="rect">
                <a:avLst/>
              </a:prstGeom>
              <a:solidFill>
                <a:srgbClr val="DBDBCE"/>
              </a:solidFill>
              <a:ln w="9525">
                <a:noFill/>
                <a:miter lim="800000"/>
                <a:headEnd/>
                <a:tailEnd/>
              </a:ln>
            </p:spPr>
            <p:txBody>
              <a:bodyPr/>
              <a:lstStyle/>
              <a:p>
                <a:endParaRPr lang="es-ES"/>
              </a:p>
            </p:txBody>
          </p:sp>
          <p:sp>
            <p:nvSpPr>
              <p:cNvPr id="128327" name="Rectangle 501"/>
              <p:cNvSpPr>
                <a:spLocks noChangeArrowheads="1"/>
              </p:cNvSpPr>
              <p:nvPr/>
            </p:nvSpPr>
            <p:spPr bwMode="auto">
              <a:xfrm>
                <a:off x="105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28" name="Rectangle 502"/>
              <p:cNvSpPr>
                <a:spLocks noChangeArrowheads="1"/>
              </p:cNvSpPr>
              <p:nvPr/>
            </p:nvSpPr>
            <p:spPr bwMode="auto">
              <a:xfrm>
                <a:off x="1122" y="2375"/>
                <a:ext cx="45" cy="55"/>
              </a:xfrm>
              <a:prstGeom prst="rect">
                <a:avLst/>
              </a:prstGeom>
              <a:solidFill>
                <a:srgbClr val="DBDBCE"/>
              </a:solidFill>
              <a:ln w="9525">
                <a:noFill/>
                <a:miter lim="800000"/>
                <a:headEnd/>
                <a:tailEnd/>
              </a:ln>
            </p:spPr>
            <p:txBody>
              <a:bodyPr/>
              <a:lstStyle/>
              <a:p>
                <a:endParaRPr lang="es-ES"/>
              </a:p>
            </p:txBody>
          </p:sp>
          <p:sp>
            <p:nvSpPr>
              <p:cNvPr id="128329" name="Rectangle 503"/>
              <p:cNvSpPr>
                <a:spLocks noChangeArrowheads="1"/>
              </p:cNvSpPr>
              <p:nvPr/>
            </p:nvSpPr>
            <p:spPr bwMode="auto">
              <a:xfrm>
                <a:off x="112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30" name="Rectangle 504"/>
              <p:cNvSpPr>
                <a:spLocks noChangeArrowheads="1"/>
              </p:cNvSpPr>
              <p:nvPr/>
            </p:nvSpPr>
            <p:spPr bwMode="auto">
              <a:xfrm>
                <a:off x="1192" y="2375"/>
                <a:ext cx="45" cy="55"/>
              </a:xfrm>
              <a:prstGeom prst="rect">
                <a:avLst/>
              </a:prstGeom>
              <a:solidFill>
                <a:srgbClr val="DBDBCE"/>
              </a:solidFill>
              <a:ln w="9525">
                <a:noFill/>
                <a:miter lim="800000"/>
                <a:headEnd/>
                <a:tailEnd/>
              </a:ln>
            </p:spPr>
            <p:txBody>
              <a:bodyPr/>
              <a:lstStyle/>
              <a:p>
                <a:endParaRPr lang="es-ES"/>
              </a:p>
            </p:txBody>
          </p:sp>
          <p:sp>
            <p:nvSpPr>
              <p:cNvPr id="128331" name="Rectangle 505"/>
              <p:cNvSpPr>
                <a:spLocks noChangeArrowheads="1"/>
              </p:cNvSpPr>
              <p:nvPr/>
            </p:nvSpPr>
            <p:spPr bwMode="auto">
              <a:xfrm>
                <a:off x="1193" y="2376"/>
                <a:ext cx="43" cy="53"/>
              </a:xfrm>
              <a:prstGeom prst="rect">
                <a:avLst/>
              </a:prstGeom>
              <a:solidFill>
                <a:srgbClr val="DBDBCE"/>
              </a:solidFill>
              <a:ln w="4763">
                <a:solidFill>
                  <a:srgbClr val="7A7A5A"/>
                </a:solidFill>
                <a:miter lim="800000"/>
                <a:headEnd/>
                <a:tailEnd/>
              </a:ln>
            </p:spPr>
            <p:txBody>
              <a:bodyPr/>
              <a:lstStyle/>
              <a:p>
                <a:endParaRPr lang="es-ES"/>
              </a:p>
            </p:txBody>
          </p:sp>
          <p:sp>
            <p:nvSpPr>
              <p:cNvPr id="128332" name="Rectangle 506"/>
              <p:cNvSpPr>
                <a:spLocks noChangeArrowheads="1"/>
              </p:cNvSpPr>
              <p:nvPr/>
            </p:nvSpPr>
            <p:spPr bwMode="auto">
              <a:xfrm>
                <a:off x="1262" y="2375"/>
                <a:ext cx="44" cy="55"/>
              </a:xfrm>
              <a:prstGeom prst="rect">
                <a:avLst/>
              </a:prstGeom>
              <a:solidFill>
                <a:srgbClr val="DBDBCE"/>
              </a:solidFill>
              <a:ln w="9525">
                <a:noFill/>
                <a:miter lim="800000"/>
                <a:headEnd/>
                <a:tailEnd/>
              </a:ln>
            </p:spPr>
            <p:txBody>
              <a:bodyPr/>
              <a:lstStyle/>
              <a:p>
                <a:endParaRPr lang="es-ES"/>
              </a:p>
            </p:txBody>
          </p:sp>
          <p:sp>
            <p:nvSpPr>
              <p:cNvPr id="128333" name="Rectangle 507"/>
              <p:cNvSpPr>
                <a:spLocks noChangeArrowheads="1"/>
              </p:cNvSpPr>
              <p:nvPr/>
            </p:nvSpPr>
            <p:spPr bwMode="auto">
              <a:xfrm>
                <a:off x="1263" y="2376"/>
                <a:ext cx="42" cy="53"/>
              </a:xfrm>
              <a:prstGeom prst="rect">
                <a:avLst/>
              </a:prstGeom>
              <a:solidFill>
                <a:srgbClr val="DBDBCE"/>
              </a:solidFill>
              <a:ln w="4763">
                <a:solidFill>
                  <a:srgbClr val="7A7A5A"/>
                </a:solidFill>
                <a:miter lim="800000"/>
                <a:headEnd/>
                <a:tailEnd/>
              </a:ln>
            </p:spPr>
            <p:txBody>
              <a:bodyPr/>
              <a:lstStyle/>
              <a:p>
                <a:endParaRPr lang="es-ES"/>
              </a:p>
            </p:txBody>
          </p:sp>
        </p:grpSp>
        <p:sp>
          <p:nvSpPr>
            <p:cNvPr id="128272" name="Rectangle 508"/>
            <p:cNvSpPr>
              <a:spLocks noChangeArrowheads="1"/>
            </p:cNvSpPr>
            <p:nvPr/>
          </p:nvSpPr>
          <p:spPr bwMode="auto">
            <a:xfrm>
              <a:off x="638" y="2209"/>
              <a:ext cx="44" cy="55"/>
            </a:xfrm>
            <a:prstGeom prst="rect">
              <a:avLst/>
            </a:prstGeom>
            <a:solidFill>
              <a:srgbClr val="DBDBCE"/>
            </a:solidFill>
            <a:ln w="9525">
              <a:noFill/>
              <a:miter lim="800000"/>
              <a:headEnd/>
              <a:tailEnd/>
            </a:ln>
          </p:spPr>
          <p:txBody>
            <a:bodyPr/>
            <a:lstStyle/>
            <a:p>
              <a:endParaRPr lang="es-ES"/>
            </a:p>
          </p:txBody>
        </p:sp>
        <p:sp>
          <p:nvSpPr>
            <p:cNvPr id="128273" name="Rectangle 509"/>
            <p:cNvSpPr>
              <a:spLocks noChangeArrowheads="1"/>
            </p:cNvSpPr>
            <p:nvPr/>
          </p:nvSpPr>
          <p:spPr bwMode="auto">
            <a:xfrm>
              <a:off x="63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274" name="Rectangle 510"/>
            <p:cNvSpPr>
              <a:spLocks noChangeArrowheads="1"/>
            </p:cNvSpPr>
            <p:nvPr/>
          </p:nvSpPr>
          <p:spPr bwMode="auto">
            <a:xfrm>
              <a:off x="708" y="2209"/>
              <a:ext cx="44" cy="55"/>
            </a:xfrm>
            <a:prstGeom prst="rect">
              <a:avLst/>
            </a:prstGeom>
            <a:solidFill>
              <a:srgbClr val="DBDBCE"/>
            </a:solidFill>
            <a:ln w="9525">
              <a:noFill/>
              <a:miter lim="800000"/>
              <a:headEnd/>
              <a:tailEnd/>
            </a:ln>
          </p:spPr>
          <p:txBody>
            <a:bodyPr/>
            <a:lstStyle/>
            <a:p>
              <a:endParaRPr lang="es-ES"/>
            </a:p>
          </p:txBody>
        </p:sp>
        <p:sp>
          <p:nvSpPr>
            <p:cNvPr id="128275" name="Rectangle 511"/>
            <p:cNvSpPr>
              <a:spLocks noChangeArrowheads="1"/>
            </p:cNvSpPr>
            <p:nvPr/>
          </p:nvSpPr>
          <p:spPr bwMode="auto">
            <a:xfrm>
              <a:off x="70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276" name="Rectangle 512"/>
            <p:cNvSpPr>
              <a:spLocks noChangeArrowheads="1"/>
            </p:cNvSpPr>
            <p:nvPr/>
          </p:nvSpPr>
          <p:spPr bwMode="auto">
            <a:xfrm>
              <a:off x="778" y="2209"/>
              <a:ext cx="44" cy="55"/>
            </a:xfrm>
            <a:prstGeom prst="rect">
              <a:avLst/>
            </a:prstGeom>
            <a:solidFill>
              <a:srgbClr val="DBDBCE"/>
            </a:solidFill>
            <a:ln w="9525">
              <a:noFill/>
              <a:miter lim="800000"/>
              <a:headEnd/>
              <a:tailEnd/>
            </a:ln>
          </p:spPr>
          <p:txBody>
            <a:bodyPr/>
            <a:lstStyle/>
            <a:p>
              <a:endParaRPr lang="es-ES"/>
            </a:p>
          </p:txBody>
        </p:sp>
        <p:sp>
          <p:nvSpPr>
            <p:cNvPr id="128277" name="Rectangle 513"/>
            <p:cNvSpPr>
              <a:spLocks noChangeArrowheads="1"/>
            </p:cNvSpPr>
            <p:nvPr/>
          </p:nvSpPr>
          <p:spPr bwMode="auto">
            <a:xfrm>
              <a:off x="77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278" name="Rectangle 514"/>
            <p:cNvSpPr>
              <a:spLocks noChangeArrowheads="1"/>
            </p:cNvSpPr>
            <p:nvPr/>
          </p:nvSpPr>
          <p:spPr bwMode="auto">
            <a:xfrm>
              <a:off x="848" y="2209"/>
              <a:ext cx="44" cy="55"/>
            </a:xfrm>
            <a:prstGeom prst="rect">
              <a:avLst/>
            </a:prstGeom>
            <a:solidFill>
              <a:srgbClr val="DBDBCE"/>
            </a:solidFill>
            <a:ln w="9525">
              <a:noFill/>
              <a:miter lim="800000"/>
              <a:headEnd/>
              <a:tailEnd/>
            </a:ln>
          </p:spPr>
          <p:txBody>
            <a:bodyPr/>
            <a:lstStyle/>
            <a:p>
              <a:endParaRPr lang="es-ES"/>
            </a:p>
          </p:txBody>
        </p:sp>
        <p:sp>
          <p:nvSpPr>
            <p:cNvPr id="128279" name="Rectangle 515"/>
            <p:cNvSpPr>
              <a:spLocks noChangeArrowheads="1"/>
            </p:cNvSpPr>
            <p:nvPr/>
          </p:nvSpPr>
          <p:spPr bwMode="auto">
            <a:xfrm>
              <a:off x="84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280" name="Rectangle 516"/>
            <p:cNvSpPr>
              <a:spLocks noChangeArrowheads="1"/>
            </p:cNvSpPr>
            <p:nvPr/>
          </p:nvSpPr>
          <p:spPr bwMode="auto">
            <a:xfrm>
              <a:off x="918" y="2209"/>
              <a:ext cx="44" cy="55"/>
            </a:xfrm>
            <a:prstGeom prst="rect">
              <a:avLst/>
            </a:prstGeom>
            <a:solidFill>
              <a:srgbClr val="DBDBCE"/>
            </a:solidFill>
            <a:ln w="9525">
              <a:noFill/>
              <a:miter lim="800000"/>
              <a:headEnd/>
              <a:tailEnd/>
            </a:ln>
          </p:spPr>
          <p:txBody>
            <a:bodyPr/>
            <a:lstStyle/>
            <a:p>
              <a:endParaRPr lang="es-ES"/>
            </a:p>
          </p:txBody>
        </p:sp>
        <p:sp>
          <p:nvSpPr>
            <p:cNvPr id="128281" name="Rectangle 517"/>
            <p:cNvSpPr>
              <a:spLocks noChangeArrowheads="1"/>
            </p:cNvSpPr>
            <p:nvPr/>
          </p:nvSpPr>
          <p:spPr bwMode="auto">
            <a:xfrm>
              <a:off x="919" y="2210"/>
              <a:ext cx="42" cy="53"/>
            </a:xfrm>
            <a:prstGeom prst="rect">
              <a:avLst/>
            </a:prstGeom>
            <a:solidFill>
              <a:srgbClr val="DBDBCE"/>
            </a:solidFill>
            <a:ln w="4763">
              <a:solidFill>
                <a:srgbClr val="7A7A5A"/>
              </a:solidFill>
              <a:miter lim="800000"/>
              <a:headEnd/>
              <a:tailEnd/>
            </a:ln>
          </p:spPr>
          <p:txBody>
            <a:bodyPr/>
            <a:lstStyle/>
            <a:p>
              <a:endParaRPr lang="es-ES"/>
            </a:p>
          </p:txBody>
        </p:sp>
        <p:sp>
          <p:nvSpPr>
            <p:cNvPr id="128282" name="Rectangle 518"/>
            <p:cNvSpPr>
              <a:spLocks noChangeArrowheads="1"/>
            </p:cNvSpPr>
            <p:nvPr/>
          </p:nvSpPr>
          <p:spPr bwMode="auto">
            <a:xfrm>
              <a:off x="650" y="2473"/>
              <a:ext cx="300" cy="26"/>
            </a:xfrm>
            <a:prstGeom prst="rect">
              <a:avLst/>
            </a:prstGeom>
            <a:solidFill>
              <a:srgbClr val="B7B79D"/>
            </a:solidFill>
            <a:ln w="4763">
              <a:solidFill>
                <a:srgbClr val="7A7A5A"/>
              </a:solidFill>
              <a:miter lim="800000"/>
              <a:headEnd/>
              <a:tailEnd/>
            </a:ln>
          </p:spPr>
          <p:txBody>
            <a:bodyPr/>
            <a:lstStyle/>
            <a:p>
              <a:endParaRPr lang="es-ES"/>
            </a:p>
          </p:txBody>
        </p:sp>
        <p:sp>
          <p:nvSpPr>
            <p:cNvPr id="128283" name="Rectangle 519"/>
            <p:cNvSpPr>
              <a:spLocks noChangeArrowheads="1"/>
            </p:cNvSpPr>
            <p:nvPr/>
          </p:nvSpPr>
          <p:spPr bwMode="auto">
            <a:xfrm>
              <a:off x="630" y="2498"/>
              <a:ext cx="340" cy="26"/>
            </a:xfrm>
            <a:prstGeom prst="rect">
              <a:avLst/>
            </a:prstGeom>
            <a:solidFill>
              <a:srgbClr val="B7B79D"/>
            </a:solidFill>
            <a:ln w="4763">
              <a:solidFill>
                <a:srgbClr val="7A7A5A"/>
              </a:solidFill>
              <a:miter lim="800000"/>
              <a:headEnd/>
              <a:tailEnd/>
            </a:ln>
          </p:spPr>
          <p:txBody>
            <a:bodyPr/>
            <a:lstStyle/>
            <a:p>
              <a:endParaRPr lang="es-ES"/>
            </a:p>
          </p:txBody>
        </p:sp>
        <p:sp>
          <p:nvSpPr>
            <p:cNvPr id="128284" name="Rectangle 520"/>
            <p:cNvSpPr>
              <a:spLocks noChangeArrowheads="1"/>
            </p:cNvSpPr>
            <p:nvPr/>
          </p:nvSpPr>
          <p:spPr bwMode="auto">
            <a:xfrm>
              <a:off x="614" y="2523"/>
              <a:ext cx="372" cy="28"/>
            </a:xfrm>
            <a:prstGeom prst="rect">
              <a:avLst/>
            </a:prstGeom>
            <a:solidFill>
              <a:srgbClr val="B7B79D"/>
            </a:solidFill>
            <a:ln w="4763">
              <a:solidFill>
                <a:srgbClr val="7A7A5A"/>
              </a:solidFill>
              <a:miter lim="800000"/>
              <a:headEnd/>
              <a:tailEnd/>
            </a:ln>
          </p:spPr>
          <p:txBody>
            <a:bodyPr/>
            <a:lstStyle/>
            <a:p>
              <a:endParaRPr lang="es-ES"/>
            </a:p>
          </p:txBody>
        </p:sp>
        <p:grpSp>
          <p:nvGrpSpPr>
            <p:cNvPr id="128285" name="Group 521"/>
            <p:cNvGrpSpPr>
              <a:grpSpLocks/>
            </p:cNvGrpSpPr>
            <p:nvPr/>
          </p:nvGrpSpPr>
          <p:grpSpPr bwMode="auto">
            <a:xfrm>
              <a:off x="282" y="2478"/>
              <a:ext cx="1039" cy="52"/>
              <a:chOff x="282" y="2478"/>
              <a:chExt cx="1039" cy="52"/>
            </a:xfrm>
          </p:grpSpPr>
          <p:grpSp>
            <p:nvGrpSpPr>
              <p:cNvPr id="128288" name="Group 522"/>
              <p:cNvGrpSpPr>
                <a:grpSpLocks/>
              </p:cNvGrpSpPr>
              <p:nvPr/>
            </p:nvGrpSpPr>
            <p:grpSpPr bwMode="auto">
              <a:xfrm>
                <a:off x="282" y="2478"/>
                <a:ext cx="320" cy="52"/>
                <a:chOff x="282" y="2478"/>
                <a:chExt cx="320" cy="52"/>
              </a:xfrm>
            </p:grpSpPr>
            <p:sp>
              <p:nvSpPr>
                <p:cNvPr id="128297" name="Line 523"/>
                <p:cNvSpPr>
                  <a:spLocks noChangeShapeType="1"/>
                </p:cNvSpPr>
                <p:nvPr/>
              </p:nvSpPr>
              <p:spPr bwMode="auto">
                <a:xfrm>
                  <a:off x="282" y="2478"/>
                  <a:ext cx="1" cy="52"/>
                </a:xfrm>
                <a:prstGeom prst="line">
                  <a:avLst/>
                </a:prstGeom>
                <a:noFill/>
                <a:ln w="17463">
                  <a:solidFill>
                    <a:srgbClr val="7A7A5A"/>
                  </a:solidFill>
                  <a:round/>
                  <a:headEnd/>
                  <a:tailEnd/>
                </a:ln>
              </p:spPr>
              <p:txBody>
                <a:bodyPr/>
                <a:lstStyle/>
                <a:p>
                  <a:endParaRPr lang="es-ES"/>
                </a:p>
              </p:txBody>
            </p:sp>
            <p:sp>
              <p:nvSpPr>
                <p:cNvPr id="128298" name="Line 524"/>
                <p:cNvSpPr>
                  <a:spLocks noChangeShapeType="1"/>
                </p:cNvSpPr>
                <p:nvPr/>
              </p:nvSpPr>
              <p:spPr bwMode="auto">
                <a:xfrm>
                  <a:off x="336" y="2478"/>
                  <a:ext cx="1" cy="52"/>
                </a:xfrm>
                <a:prstGeom prst="line">
                  <a:avLst/>
                </a:prstGeom>
                <a:noFill/>
                <a:ln w="17463">
                  <a:solidFill>
                    <a:srgbClr val="7A7A5A"/>
                  </a:solidFill>
                  <a:round/>
                  <a:headEnd/>
                  <a:tailEnd/>
                </a:ln>
              </p:spPr>
              <p:txBody>
                <a:bodyPr/>
                <a:lstStyle/>
                <a:p>
                  <a:endParaRPr lang="es-ES"/>
                </a:p>
              </p:txBody>
            </p:sp>
            <p:sp>
              <p:nvSpPr>
                <p:cNvPr id="128299" name="Line 525"/>
                <p:cNvSpPr>
                  <a:spLocks noChangeShapeType="1"/>
                </p:cNvSpPr>
                <p:nvPr/>
              </p:nvSpPr>
              <p:spPr bwMode="auto">
                <a:xfrm>
                  <a:off x="389" y="2478"/>
                  <a:ext cx="1" cy="52"/>
                </a:xfrm>
                <a:prstGeom prst="line">
                  <a:avLst/>
                </a:prstGeom>
                <a:noFill/>
                <a:ln w="17463">
                  <a:solidFill>
                    <a:srgbClr val="7A7A5A"/>
                  </a:solidFill>
                  <a:round/>
                  <a:headEnd/>
                  <a:tailEnd/>
                </a:ln>
              </p:spPr>
              <p:txBody>
                <a:bodyPr/>
                <a:lstStyle/>
                <a:p>
                  <a:endParaRPr lang="es-ES"/>
                </a:p>
              </p:txBody>
            </p:sp>
            <p:sp>
              <p:nvSpPr>
                <p:cNvPr id="128300" name="Line 526"/>
                <p:cNvSpPr>
                  <a:spLocks noChangeShapeType="1"/>
                </p:cNvSpPr>
                <p:nvPr/>
              </p:nvSpPr>
              <p:spPr bwMode="auto">
                <a:xfrm>
                  <a:off x="442" y="2478"/>
                  <a:ext cx="1" cy="52"/>
                </a:xfrm>
                <a:prstGeom prst="line">
                  <a:avLst/>
                </a:prstGeom>
                <a:noFill/>
                <a:ln w="17463">
                  <a:solidFill>
                    <a:srgbClr val="7A7A5A"/>
                  </a:solidFill>
                  <a:round/>
                  <a:headEnd/>
                  <a:tailEnd/>
                </a:ln>
              </p:spPr>
              <p:txBody>
                <a:bodyPr/>
                <a:lstStyle/>
                <a:p>
                  <a:endParaRPr lang="es-ES"/>
                </a:p>
              </p:txBody>
            </p:sp>
            <p:sp>
              <p:nvSpPr>
                <p:cNvPr id="128301" name="Line 527"/>
                <p:cNvSpPr>
                  <a:spLocks noChangeShapeType="1"/>
                </p:cNvSpPr>
                <p:nvPr/>
              </p:nvSpPr>
              <p:spPr bwMode="auto">
                <a:xfrm>
                  <a:off x="495" y="2478"/>
                  <a:ext cx="1" cy="52"/>
                </a:xfrm>
                <a:prstGeom prst="line">
                  <a:avLst/>
                </a:prstGeom>
                <a:noFill/>
                <a:ln w="17463">
                  <a:solidFill>
                    <a:srgbClr val="7A7A5A"/>
                  </a:solidFill>
                  <a:round/>
                  <a:headEnd/>
                  <a:tailEnd/>
                </a:ln>
              </p:spPr>
              <p:txBody>
                <a:bodyPr/>
                <a:lstStyle/>
                <a:p>
                  <a:endParaRPr lang="es-ES"/>
                </a:p>
              </p:txBody>
            </p:sp>
            <p:sp>
              <p:nvSpPr>
                <p:cNvPr id="128302" name="Line 528"/>
                <p:cNvSpPr>
                  <a:spLocks noChangeShapeType="1"/>
                </p:cNvSpPr>
                <p:nvPr/>
              </p:nvSpPr>
              <p:spPr bwMode="auto">
                <a:xfrm>
                  <a:off x="548" y="2478"/>
                  <a:ext cx="1" cy="52"/>
                </a:xfrm>
                <a:prstGeom prst="line">
                  <a:avLst/>
                </a:prstGeom>
                <a:noFill/>
                <a:ln w="17463">
                  <a:solidFill>
                    <a:srgbClr val="7A7A5A"/>
                  </a:solidFill>
                  <a:round/>
                  <a:headEnd/>
                  <a:tailEnd/>
                </a:ln>
              </p:spPr>
              <p:txBody>
                <a:bodyPr/>
                <a:lstStyle/>
                <a:p>
                  <a:endParaRPr lang="es-ES"/>
                </a:p>
              </p:txBody>
            </p:sp>
            <p:sp>
              <p:nvSpPr>
                <p:cNvPr id="128303" name="Line 529"/>
                <p:cNvSpPr>
                  <a:spLocks noChangeShapeType="1"/>
                </p:cNvSpPr>
                <p:nvPr/>
              </p:nvSpPr>
              <p:spPr bwMode="auto">
                <a:xfrm>
                  <a:off x="601" y="2478"/>
                  <a:ext cx="1" cy="52"/>
                </a:xfrm>
                <a:prstGeom prst="line">
                  <a:avLst/>
                </a:prstGeom>
                <a:noFill/>
                <a:ln w="17463">
                  <a:solidFill>
                    <a:srgbClr val="7A7A5A"/>
                  </a:solidFill>
                  <a:round/>
                  <a:headEnd/>
                  <a:tailEnd/>
                </a:ln>
              </p:spPr>
              <p:txBody>
                <a:bodyPr/>
                <a:lstStyle/>
                <a:p>
                  <a:endParaRPr lang="es-ES"/>
                </a:p>
              </p:txBody>
            </p:sp>
          </p:grpSp>
          <p:grpSp>
            <p:nvGrpSpPr>
              <p:cNvPr id="128289" name="Group 530"/>
              <p:cNvGrpSpPr>
                <a:grpSpLocks/>
              </p:cNvGrpSpPr>
              <p:nvPr/>
            </p:nvGrpSpPr>
            <p:grpSpPr bwMode="auto">
              <a:xfrm>
                <a:off x="1001" y="2478"/>
                <a:ext cx="320" cy="52"/>
                <a:chOff x="1001" y="2478"/>
                <a:chExt cx="320" cy="52"/>
              </a:xfrm>
            </p:grpSpPr>
            <p:sp>
              <p:nvSpPr>
                <p:cNvPr id="128290" name="Line 531"/>
                <p:cNvSpPr>
                  <a:spLocks noChangeShapeType="1"/>
                </p:cNvSpPr>
                <p:nvPr/>
              </p:nvSpPr>
              <p:spPr bwMode="auto">
                <a:xfrm>
                  <a:off x="1001" y="2478"/>
                  <a:ext cx="1" cy="52"/>
                </a:xfrm>
                <a:prstGeom prst="line">
                  <a:avLst/>
                </a:prstGeom>
                <a:noFill/>
                <a:ln w="17463">
                  <a:solidFill>
                    <a:srgbClr val="7A7A5A"/>
                  </a:solidFill>
                  <a:round/>
                  <a:headEnd/>
                  <a:tailEnd/>
                </a:ln>
              </p:spPr>
              <p:txBody>
                <a:bodyPr/>
                <a:lstStyle/>
                <a:p>
                  <a:endParaRPr lang="es-ES"/>
                </a:p>
              </p:txBody>
            </p:sp>
            <p:sp>
              <p:nvSpPr>
                <p:cNvPr id="128291" name="Line 532"/>
                <p:cNvSpPr>
                  <a:spLocks noChangeShapeType="1"/>
                </p:cNvSpPr>
                <p:nvPr/>
              </p:nvSpPr>
              <p:spPr bwMode="auto">
                <a:xfrm>
                  <a:off x="1055" y="2478"/>
                  <a:ext cx="1" cy="52"/>
                </a:xfrm>
                <a:prstGeom prst="line">
                  <a:avLst/>
                </a:prstGeom>
                <a:noFill/>
                <a:ln w="17463">
                  <a:solidFill>
                    <a:srgbClr val="7A7A5A"/>
                  </a:solidFill>
                  <a:round/>
                  <a:headEnd/>
                  <a:tailEnd/>
                </a:ln>
              </p:spPr>
              <p:txBody>
                <a:bodyPr/>
                <a:lstStyle/>
                <a:p>
                  <a:endParaRPr lang="es-ES"/>
                </a:p>
              </p:txBody>
            </p:sp>
            <p:sp>
              <p:nvSpPr>
                <p:cNvPr id="128292" name="Line 533"/>
                <p:cNvSpPr>
                  <a:spLocks noChangeShapeType="1"/>
                </p:cNvSpPr>
                <p:nvPr/>
              </p:nvSpPr>
              <p:spPr bwMode="auto">
                <a:xfrm>
                  <a:off x="1108" y="2478"/>
                  <a:ext cx="1" cy="52"/>
                </a:xfrm>
                <a:prstGeom prst="line">
                  <a:avLst/>
                </a:prstGeom>
                <a:noFill/>
                <a:ln w="17463">
                  <a:solidFill>
                    <a:srgbClr val="7A7A5A"/>
                  </a:solidFill>
                  <a:round/>
                  <a:headEnd/>
                  <a:tailEnd/>
                </a:ln>
              </p:spPr>
              <p:txBody>
                <a:bodyPr/>
                <a:lstStyle/>
                <a:p>
                  <a:endParaRPr lang="es-ES"/>
                </a:p>
              </p:txBody>
            </p:sp>
            <p:sp>
              <p:nvSpPr>
                <p:cNvPr id="128293" name="Line 534"/>
                <p:cNvSpPr>
                  <a:spLocks noChangeShapeType="1"/>
                </p:cNvSpPr>
                <p:nvPr/>
              </p:nvSpPr>
              <p:spPr bwMode="auto">
                <a:xfrm>
                  <a:off x="1161" y="2478"/>
                  <a:ext cx="1" cy="52"/>
                </a:xfrm>
                <a:prstGeom prst="line">
                  <a:avLst/>
                </a:prstGeom>
                <a:noFill/>
                <a:ln w="17463">
                  <a:solidFill>
                    <a:srgbClr val="7A7A5A"/>
                  </a:solidFill>
                  <a:round/>
                  <a:headEnd/>
                  <a:tailEnd/>
                </a:ln>
              </p:spPr>
              <p:txBody>
                <a:bodyPr/>
                <a:lstStyle/>
                <a:p>
                  <a:endParaRPr lang="es-ES"/>
                </a:p>
              </p:txBody>
            </p:sp>
            <p:sp>
              <p:nvSpPr>
                <p:cNvPr id="128294" name="Line 535"/>
                <p:cNvSpPr>
                  <a:spLocks noChangeShapeType="1"/>
                </p:cNvSpPr>
                <p:nvPr/>
              </p:nvSpPr>
              <p:spPr bwMode="auto">
                <a:xfrm>
                  <a:off x="1214" y="2478"/>
                  <a:ext cx="1" cy="52"/>
                </a:xfrm>
                <a:prstGeom prst="line">
                  <a:avLst/>
                </a:prstGeom>
                <a:noFill/>
                <a:ln w="17463">
                  <a:solidFill>
                    <a:srgbClr val="7A7A5A"/>
                  </a:solidFill>
                  <a:round/>
                  <a:headEnd/>
                  <a:tailEnd/>
                </a:ln>
              </p:spPr>
              <p:txBody>
                <a:bodyPr/>
                <a:lstStyle/>
                <a:p>
                  <a:endParaRPr lang="es-ES"/>
                </a:p>
              </p:txBody>
            </p:sp>
            <p:sp>
              <p:nvSpPr>
                <p:cNvPr id="128295" name="Line 536"/>
                <p:cNvSpPr>
                  <a:spLocks noChangeShapeType="1"/>
                </p:cNvSpPr>
                <p:nvPr/>
              </p:nvSpPr>
              <p:spPr bwMode="auto">
                <a:xfrm>
                  <a:off x="1267" y="2478"/>
                  <a:ext cx="1" cy="52"/>
                </a:xfrm>
                <a:prstGeom prst="line">
                  <a:avLst/>
                </a:prstGeom>
                <a:noFill/>
                <a:ln w="17463">
                  <a:solidFill>
                    <a:srgbClr val="7A7A5A"/>
                  </a:solidFill>
                  <a:round/>
                  <a:headEnd/>
                  <a:tailEnd/>
                </a:ln>
              </p:spPr>
              <p:txBody>
                <a:bodyPr/>
                <a:lstStyle/>
                <a:p>
                  <a:endParaRPr lang="es-ES"/>
                </a:p>
              </p:txBody>
            </p:sp>
            <p:sp>
              <p:nvSpPr>
                <p:cNvPr id="128296" name="Line 537"/>
                <p:cNvSpPr>
                  <a:spLocks noChangeShapeType="1"/>
                </p:cNvSpPr>
                <p:nvPr/>
              </p:nvSpPr>
              <p:spPr bwMode="auto">
                <a:xfrm>
                  <a:off x="1320" y="2478"/>
                  <a:ext cx="1" cy="52"/>
                </a:xfrm>
                <a:prstGeom prst="line">
                  <a:avLst/>
                </a:prstGeom>
                <a:noFill/>
                <a:ln w="17463">
                  <a:solidFill>
                    <a:srgbClr val="7A7A5A"/>
                  </a:solidFill>
                  <a:round/>
                  <a:headEnd/>
                  <a:tailEnd/>
                </a:ln>
              </p:spPr>
              <p:txBody>
                <a:bodyPr/>
                <a:lstStyle/>
                <a:p>
                  <a:endParaRPr lang="es-ES"/>
                </a:p>
              </p:txBody>
            </p:sp>
          </p:grpSp>
        </p:grpSp>
        <p:sp>
          <p:nvSpPr>
            <p:cNvPr id="128286" name="Freeform 538"/>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9525">
              <a:noFill/>
              <a:round/>
              <a:headEnd/>
              <a:tailEnd/>
            </a:ln>
          </p:spPr>
          <p:txBody>
            <a:bodyPr/>
            <a:lstStyle/>
            <a:p>
              <a:endParaRPr lang="es-ES"/>
            </a:p>
          </p:txBody>
        </p:sp>
        <p:sp>
          <p:nvSpPr>
            <p:cNvPr id="128287" name="Freeform 539"/>
            <p:cNvSpPr>
              <a:spLocks/>
            </p:cNvSpPr>
            <p:nvPr/>
          </p:nvSpPr>
          <p:spPr bwMode="auto">
            <a:xfrm>
              <a:off x="224" y="2156"/>
              <a:ext cx="1152" cy="28"/>
            </a:xfrm>
            <a:custGeom>
              <a:avLst/>
              <a:gdLst>
                <a:gd name="T0" fmla="*/ 0 w 1152"/>
                <a:gd name="T1" fmla="*/ 0 h 28"/>
                <a:gd name="T2" fmla="*/ 28 w 1152"/>
                <a:gd name="T3" fmla="*/ 28 h 28"/>
                <a:gd name="T4" fmla="*/ 1124 w 1152"/>
                <a:gd name="T5" fmla="*/ 28 h 28"/>
                <a:gd name="T6" fmla="*/ 1152 w 1152"/>
                <a:gd name="T7" fmla="*/ 0 h 28"/>
                <a:gd name="T8" fmla="*/ 0 w 1152"/>
                <a:gd name="T9" fmla="*/ 0 h 28"/>
                <a:gd name="T10" fmla="*/ 0 60000 65536"/>
                <a:gd name="T11" fmla="*/ 0 60000 65536"/>
                <a:gd name="T12" fmla="*/ 0 60000 65536"/>
                <a:gd name="T13" fmla="*/ 0 60000 65536"/>
                <a:gd name="T14" fmla="*/ 0 60000 65536"/>
                <a:gd name="T15" fmla="*/ 0 w 1152"/>
                <a:gd name="T16" fmla="*/ 0 h 28"/>
                <a:gd name="T17" fmla="*/ 1152 w 1152"/>
                <a:gd name="T18" fmla="*/ 28 h 28"/>
              </a:gdLst>
              <a:ahLst/>
              <a:cxnLst>
                <a:cxn ang="T10">
                  <a:pos x="T0" y="T1"/>
                </a:cxn>
                <a:cxn ang="T11">
                  <a:pos x="T2" y="T3"/>
                </a:cxn>
                <a:cxn ang="T12">
                  <a:pos x="T4" y="T5"/>
                </a:cxn>
                <a:cxn ang="T13">
                  <a:pos x="T6" y="T7"/>
                </a:cxn>
                <a:cxn ang="T14">
                  <a:pos x="T8" y="T9"/>
                </a:cxn>
              </a:cxnLst>
              <a:rect l="T15" t="T16" r="T17" b="T18"/>
              <a:pathLst>
                <a:path w="1152" h="28">
                  <a:moveTo>
                    <a:pt x="0" y="0"/>
                  </a:moveTo>
                  <a:lnTo>
                    <a:pt x="28" y="28"/>
                  </a:lnTo>
                  <a:lnTo>
                    <a:pt x="1124" y="28"/>
                  </a:lnTo>
                  <a:lnTo>
                    <a:pt x="1152" y="0"/>
                  </a:lnTo>
                  <a:lnTo>
                    <a:pt x="0" y="0"/>
                  </a:lnTo>
                  <a:close/>
                </a:path>
              </a:pathLst>
            </a:custGeom>
            <a:solidFill>
              <a:srgbClr val="93936C"/>
            </a:solidFill>
            <a:ln w="4763">
              <a:solidFill>
                <a:srgbClr val="7A7A5A"/>
              </a:solidFill>
              <a:round/>
              <a:headEnd/>
              <a:tailEnd/>
            </a:ln>
          </p:spPr>
          <p:txBody>
            <a:bodyPr/>
            <a:lstStyle/>
            <a:p>
              <a:endParaRPr lang="es-ES"/>
            </a:p>
          </p:txBody>
        </p:sp>
      </p:grpSp>
      <p:sp>
        <p:nvSpPr>
          <p:cNvPr id="128024" name="Line 540"/>
          <p:cNvSpPr>
            <a:spLocks noChangeShapeType="1"/>
          </p:cNvSpPr>
          <p:nvPr/>
        </p:nvSpPr>
        <p:spPr bwMode="auto">
          <a:xfrm>
            <a:off x="8380413" y="5445125"/>
            <a:ext cx="0" cy="503238"/>
          </a:xfrm>
          <a:prstGeom prst="line">
            <a:avLst/>
          </a:prstGeom>
          <a:noFill/>
          <a:ln w="25400">
            <a:solidFill>
              <a:srgbClr val="FF0000"/>
            </a:solidFill>
            <a:prstDash val="sysDot"/>
            <a:round/>
            <a:headEnd/>
            <a:tailEnd/>
          </a:ln>
        </p:spPr>
        <p:txBody>
          <a:bodyPr/>
          <a:lstStyle/>
          <a:p>
            <a:endParaRPr lang="es-ES"/>
          </a:p>
        </p:txBody>
      </p:sp>
      <p:sp>
        <p:nvSpPr>
          <p:cNvPr id="128025" name="Line 541"/>
          <p:cNvSpPr>
            <a:spLocks noChangeShapeType="1"/>
          </p:cNvSpPr>
          <p:nvPr/>
        </p:nvSpPr>
        <p:spPr bwMode="auto">
          <a:xfrm>
            <a:off x="5918200" y="5948363"/>
            <a:ext cx="2449513" cy="0"/>
          </a:xfrm>
          <a:prstGeom prst="line">
            <a:avLst/>
          </a:prstGeom>
          <a:noFill/>
          <a:ln w="25400">
            <a:solidFill>
              <a:srgbClr val="FF0000"/>
            </a:solidFill>
            <a:prstDash val="sysDot"/>
            <a:round/>
            <a:headEnd/>
            <a:tailEnd/>
          </a:ln>
        </p:spPr>
        <p:txBody>
          <a:bodyPr/>
          <a:lstStyle/>
          <a:p>
            <a:endParaRPr lang="es-ES"/>
          </a:p>
        </p:txBody>
      </p:sp>
      <p:sp>
        <p:nvSpPr>
          <p:cNvPr id="128026" name="Line 542"/>
          <p:cNvSpPr>
            <a:spLocks noChangeShapeType="1"/>
          </p:cNvSpPr>
          <p:nvPr/>
        </p:nvSpPr>
        <p:spPr bwMode="auto">
          <a:xfrm>
            <a:off x="7640638" y="5300663"/>
            <a:ext cx="0" cy="576262"/>
          </a:xfrm>
          <a:prstGeom prst="line">
            <a:avLst/>
          </a:prstGeom>
          <a:noFill/>
          <a:ln w="25400">
            <a:solidFill>
              <a:schemeClr val="accent2"/>
            </a:solidFill>
            <a:prstDash val="dash"/>
            <a:round/>
            <a:headEnd/>
            <a:tailEnd/>
          </a:ln>
        </p:spPr>
        <p:txBody>
          <a:bodyPr/>
          <a:lstStyle/>
          <a:p>
            <a:endParaRPr lang="es-ES"/>
          </a:p>
        </p:txBody>
      </p:sp>
      <p:sp>
        <p:nvSpPr>
          <p:cNvPr id="128027" name="Line 543"/>
          <p:cNvSpPr>
            <a:spLocks noChangeShapeType="1"/>
          </p:cNvSpPr>
          <p:nvPr/>
        </p:nvSpPr>
        <p:spPr bwMode="auto">
          <a:xfrm>
            <a:off x="6135688" y="5876925"/>
            <a:ext cx="1511300" cy="0"/>
          </a:xfrm>
          <a:prstGeom prst="line">
            <a:avLst/>
          </a:prstGeom>
          <a:noFill/>
          <a:ln w="25400">
            <a:solidFill>
              <a:schemeClr val="accent2"/>
            </a:solidFill>
            <a:prstDash val="dash"/>
            <a:round/>
            <a:headEnd/>
            <a:tailEnd/>
          </a:ln>
        </p:spPr>
        <p:txBody>
          <a:bodyPr/>
          <a:lstStyle/>
          <a:p>
            <a:endParaRPr lang="es-ES"/>
          </a:p>
        </p:txBody>
      </p:sp>
      <p:sp>
        <p:nvSpPr>
          <p:cNvPr id="128028" name="Line 544"/>
          <p:cNvSpPr>
            <a:spLocks noChangeShapeType="1"/>
          </p:cNvSpPr>
          <p:nvPr/>
        </p:nvSpPr>
        <p:spPr bwMode="auto">
          <a:xfrm>
            <a:off x="6494463" y="5445125"/>
            <a:ext cx="0" cy="358775"/>
          </a:xfrm>
          <a:prstGeom prst="line">
            <a:avLst/>
          </a:prstGeom>
          <a:noFill/>
          <a:ln w="25400">
            <a:solidFill>
              <a:srgbClr val="00FF00"/>
            </a:solidFill>
            <a:round/>
            <a:headEnd/>
            <a:tailEnd/>
          </a:ln>
        </p:spPr>
        <p:txBody>
          <a:bodyPr/>
          <a:lstStyle/>
          <a:p>
            <a:endParaRPr lang="es-ES"/>
          </a:p>
        </p:txBody>
      </p:sp>
      <p:sp>
        <p:nvSpPr>
          <p:cNvPr id="128029" name="Line 545"/>
          <p:cNvSpPr>
            <a:spLocks noChangeShapeType="1"/>
          </p:cNvSpPr>
          <p:nvPr/>
        </p:nvSpPr>
        <p:spPr bwMode="auto">
          <a:xfrm>
            <a:off x="5918200" y="5803900"/>
            <a:ext cx="576263" cy="0"/>
          </a:xfrm>
          <a:prstGeom prst="line">
            <a:avLst/>
          </a:prstGeom>
          <a:noFill/>
          <a:ln w="25400">
            <a:solidFill>
              <a:srgbClr val="00FF00"/>
            </a:solidFill>
            <a:round/>
            <a:headEnd/>
            <a:tailEnd/>
          </a:ln>
        </p:spPr>
        <p:txBody>
          <a:bodyPr/>
          <a:lstStyle/>
          <a:p>
            <a:endParaRPr lang="es-ES"/>
          </a:p>
        </p:txBody>
      </p:sp>
      <p:pic>
        <p:nvPicPr>
          <p:cNvPr id="128030" name="Picture 546"/>
          <p:cNvPicPr>
            <a:picLocks noChangeArrowheads="1"/>
          </p:cNvPicPr>
          <p:nvPr/>
        </p:nvPicPr>
        <p:blipFill>
          <a:blip r:embed="rId3" cstate="print"/>
          <a:srcRect/>
          <a:stretch>
            <a:fillRect/>
          </a:stretch>
        </p:blipFill>
        <p:spPr bwMode="auto">
          <a:xfrm>
            <a:off x="3851275" y="3525838"/>
            <a:ext cx="1728788" cy="1055687"/>
          </a:xfrm>
          <a:prstGeom prst="rect">
            <a:avLst/>
          </a:prstGeom>
          <a:noFill/>
          <a:ln w="9525">
            <a:noFill/>
            <a:miter lim="800000"/>
            <a:headEnd/>
            <a:tailEnd/>
          </a:ln>
        </p:spPr>
      </p:pic>
      <p:sp>
        <p:nvSpPr>
          <p:cNvPr id="128031" name="Line 547"/>
          <p:cNvSpPr>
            <a:spLocks noChangeShapeType="1"/>
          </p:cNvSpPr>
          <p:nvPr/>
        </p:nvSpPr>
        <p:spPr bwMode="auto">
          <a:xfrm flipH="1">
            <a:off x="3552825" y="3662363"/>
            <a:ext cx="898525" cy="0"/>
          </a:xfrm>
          <a:prstGeom prst="line">
            <a:avLst/>
          </a:prstGeom>
          <a:noFill/>
          <a:ln w="25400">
            <a:solidFill>
              <a:srgbClr val="FF0000"/>
            </a:solidFill>
            <a:round/>
            <a:headEnd/>
            <a:tailEnd/>
          </a:ln>
        </p:spPr>
        <p:txBody>
          <a:bodyPr/>
          <a:lstStyle/>
          <a:p>
            <a:endParaRPr lang="es-ES"/>
          </a:p>
        </p:txBody>
      </p:sp>
      <p:sp>
        <p:nvSpPr>
          <p:cNvPr id="128032" name="Line 548"/>
          <p:cNvSpPr>
            <a:spLocks noChangeShapeType="1"/>
          </p:cNvSpPr>
          <p:nvPr/>
        </p:nvSpPr>
        <p:spPr bwMode="auto">
          <a:xfrm flipV="1">
            <a:off x="3551238" y="2805113"/>
            <a:ext cx="0" cy="863600"/>
          </a:xfrm>
          <a:prstGeom prst="line">
            <a:avLst/>
          </a:prstGeom>
          <a:noFill/>
          <a:ln w="25400">
            <a:solidFill>
              <a:srgbClr val="FF0000"/>
            </a:solidFill>
            <a:round/>
            <a:headEnd/>
            <a:tailEnd/>
          </a:ln>
        </p:spPr>
        <p:txBody>
          <a:bodyPr/>
          <a:lstStyle/>
          <a:p>
            <a:endParaRPr lang="es-ES"/>
          </a:p>
        </p:txBody>
      </p:sp>
      <p:sp>
        <p:nvSpPr>
          <p:cNvPr id="128033" name="Line 549"/>
          <p:cNvSpPr>
            <a:spLocks noChangeShapeType="1"/>
          </p:cNvSpPr>
          <p:nvPr/>
        </p:nvSpPr>
        <p:spPr bwMode="auto">
          <a:xfrm flipH="1">
            <a:off x="3757613" y="3810000"/>
            <a:ext cx="898525" cy="0"/>
          </a:xfrm>
          <a:prstGeom prst="line">
            <a:avLst/>
          </a:prstGeom>
          <a:noFill/>
          <a:ln w="25400">
            <a:solidFill>
              <a:srgbClr val="FF0000"/>
            </a:solidFill>
            <a:round/>
            <a:headEnd/>
            <a:tailEnd/>
          </a:ln>
        </p:spPr>
        <p:txBody>
          <a:bodyPr/>
          <a:lstStyle/>
          <a:p>
            <a:endParaRPr lang="es-ES"/>
          </a:p>
        </p:txBody>
      </p:sp>
      <p:sp>
        <p:nvSpPr>
          <p:cNvPr id="128034" name="Line 550"/>
          <p:cNvSpPr>
            <a:spLocks noChangeShapeType="1"/>
          </p:cNvSpPr>
          <p:nvPr/>
        </p:nvSpPr>
        <p:spPr bwMode="auto">
          <a:xfrm flipH="1" flipV="1">
            <a:off x="3770313" y="3794125"/>
            <a:ext cx="1587" cy="1998663"/>
          </a:xfrm>
          <a:prstGeom prst="line">
            <a:avLst/>
          </a:prstGeom>
          <a:noFill/>
          <a:ln w="25400">
            <a:solidFill>
              <a:srgbClr val="FF0000"/>
            </a:solidFill>
            <a:round/>
            <a:headEnd/>
            <a:tailEnd/>
          </a:ln>
        </p:spPr>
        <p:txBody>
          <a:bodyPr/>
          <a:lstStyle/>
          <a:p>
            <a:endParaRPr lang="es-ES"/>
          </a:p>
        </p:txBody>
      </p:sp>
      <p:sp>
        <p:nvSpPr>
          <p:cNvPr id="128035" name="Line 551"/>
          <p:cNvSpPr>
            <a:spLocks noChangeShapeType="1"/>
          </p:cNvSpPr>
          <p:nvPr/>
        </p:nvSpPr>
        <p:spPr bwMode="auto">
          <a:xfrm flipH="1">
            <a:off x="4794250" y="3657600"/>
            <a:ext cx="898525" cy="0"/>
          </a:xfrm>
          <a:prstGeom prst="line">
            <a:avLst/>
          </a:prstGeom>
          <a:noFill/>
          <a:ln w="25400">
            <a:solidFill>
              <a:srgbClr val="FF0000"/>
            </a:solidFill>
            <a:round/>
            <a:headEnd/>
            <a:tailEnd/>
          </a:ln>
        </p:spPr>
        <p:txBody>
          <a:bodyPr/>
          <a:lstStyle/>
          <a:p>
            <a:endParaRPr lang="es-ES"/>
          </a:p>
        </p:txBody>
      </p:sp>
      <p:sp>
        <p:nvSpPr>
          <p:cNvPr id="128036" name="Line 552"/>
          <p:cNvSpPr>
            <a:spLocks noChangeShapeType="1"/>
          </p:cNvSpPr>
          <p:nvPr/>
        </p:nvSpPr>
        <p:spPr bwMode="auto">
          <a:xfrm flipV="1">
            <a:off x="5700713" y="2803525"/>
            <a:ext cx="0" cy="863600"/>
          </a:xfrm>
          <a:prstGeom prst="line">
            <a:avLst/>
          </a:prstGeom>
          <a:noFill/>
          <a:ln w="25400">
            <a:solidFill>
              <a:srgbClr val="FF0000"/>
            </a:solidFill>
            <a:round/>
            <a:headEnd/>
            <a:tailEnd/>
          </a:ln>
        </p:spPr>
        <p:txBody>
          <a:bodyPr/>
          <a:lstStyle/>
          <a:p>
            <a:endParaRPr lang="es-ES"/>
          </a:p>
        </p:txBody>
      </p:sp>
      <p:sp>
        <p:nvSpPr>
          <p:cNvPr id="128037" name="Line 553"/>
          <p:cNvSpPr>
            <a:spLocks noChangeShapeType="1"/>
          </p:cNvSpPr>
          <p:nvPr/>
        </p:nvSpPr>
        <p:spPr bwMode="auto">
          <a:xfrm flipH="1">
            <a:off x="4752975" y="3803650"/>
            <a:ext cx="898525" cy="0"/>
          </a:xfrm>
          <a:prstGeom prst="line">
            <a:avLst/>
          </a:prstGeom>
          <a:noFill/>
          <a:ln w="25400">
            <a:solidFill>
              <a:srgbClr val="FF0000"/>
            </a:solidFill>
            <a:round/>
            <a:headEnd/>
            <a:tailEnd/>
          </a:ln>
        </p:spPr>
        <p:txBody>
          <a:bodyPr/>
          <a:lstStyle/>
          <a:p>
            <a:endParaRPr lang="es-ES"/>
          </a:p>
        </p:txBody>
      </p:sp>
      <p:sp>
        <p:nvSpPr>
          <p:cNvPr id="128038" name="Line 554"/>
          <p:cNvSpPr>
            <a:spLocks noChangeShapeType="1"/>
          </p:cNvSpPr>
          <p:nvPr/>
        </p:nvSpPr>
        <p:spPr bwMode="auto">
          <a:xfrm flipH="1" flipV="1">
            <a:off x="5629275" y="3792538"/>
            <a:ext cx="3175" cy="1998662"/>
          </a:xfrm>
          <a:prstGeom prst="line">
            <a:avLst/>
          </a:prstGeom>
          <a:noFill/>
          <a:ln w="25400">
            <a:solidFill>
              <a:srgbClr val="FF0000"/>
            </a:solidFill>
            <a:round/>
            <a:headEnd/>
            <a:tailEnd/>
          </a:ln>
        </p:spPr>
        <p:txBody>
          <a:bodyPr/>
          <a:lstStyle/>
          <a:p>
            <a:endParaRPr lang="es-ES"/>
          </a:p>
        </p:txBody>
      </p:sp>
      <p:sp>
        <p:nvSpPr>
          <p:cNvPr id="128039" name="Line 555"/>
          <p:cNvSpPr>
            <a:spLocks noChangeShapeType="1"/>
          </p:cNvSpPr>
          <p:nvPr/>
        </p:nvSpPr>
        <p:spPr bwMode="auto">
          <a:xfrm flipV="1">
            <a:off x="3578225" y="2773363"/>
            <a:ext cx="1588" cy="863600"/>
          </a:xfrm>
          <a:prstGeom prst="line">
            <a:avLst/>
          </a:prstGeom>
          <a:noFill/>
          <a:ln w="25400">
            <a:solidFill>
              <a:srgbClr val="0000FF"/>
            </a:solidFill>
            <a:round/>
            <a:headEnd/>
            <a:tailEnd/>
          </a:ln>
        </p:spPr>
        <p:txBody>
          <a:bodyPr/>
          <a:lstStyle/>
          <a:p>
            <a:endParaRPr lang="es-ES"/>
          </a:p>
        </p:txBody>
      </p:sp>
      <p:sp>
        <p:nvSpPr>
          <p:cNvPr id="128040" name="Line 556"/>
          <p:cNvSpPr>
            <a:spLocks noChangeShapeType="1"/>
          </p:cNvSpPr>
          <p:nvPr/>
        </p:nvSpPr>
        <p:spPr bwMode="auto">
          <a:xfrm flipV="1">
            <a:off x="3606800" y="2770188"/>
            <a:ext cx="1588" cy="863600"/>
          </a:xfrm>
          <a:prstGeom prst="line">
            <a:avLst/>
          </a:prstGeom>
          <a:noFill/>
          <a:ln w="25400">
            <a:solidFill>
              <a:srgbClr val="00FF00"/>
            </a:solidFill>
            <a:round/>
            <a:headEnd/>
            <a:tailEnd/>
          </a:ln>
        </p:spPr>
        <p:txBody>
          <a:bodyPr/>
          <a:lstStyle/>
          <a:p>
            <a:endParaRPr lang="es-ES"/>
          </a:p>
        </p:txBody>
      </p:sp>
      <p:sp>
        <p:nvSpPr>
          <p:cNvPr id="128041" name="Line 557"/>
          <p:cNvSpPr>
            <a:spLocks noChangeShapeType="1"/>
          </p:cNvSpPr>
          <p:nvPr/>
        </p:nvSpPr>
        <p:spPr bwMode="auto">
          <a:xfrm flipH="1" flipV="1">
            <a:off x="3568700" y="3635375"/>
            <a:ext cx="896938" cy="3175"/>
          </a:xfrm>
          <a:prstGeom prst="line">
            <a:avLst/>
          </a:prstGeom>
          <a:noFill/>
          <a:ln w="25400">
            <a:solidFill>
              <a:srgbClr val="0000FF"/>
            </a:solidFill>
            <a:round/>
            <a:headEnd/>
            <a:tailEnd/>
          </a:ln>
        </p:spPr>
        <p:txBody>
          <a:bodyPr/>
          <a:lstStyle/>
          <a:p>
            <a:endParaRPr lang="es-ES"/>
          </a:p>
        </p:txBody>
      </p:sp>
      <p:sp>
        <p:nvSpPr>
          <p:cNvPr id="128042" name="Line 558"/>
          <p:cNvSpPr>
            <a:spLocks noChangeShapeType="1"/>
          </p:cNvSpPr>
          <p:nvPr/>
        </p:nvSpPr>
        <p:spPr bwMode="auto">
          <a:xfrm flipH="1">
            <a:off x="3590925" y="3609975"/>
            <a:ext cx="898525" cy="0"/>
          </a:xfrm>
          <a:prstGeom prst="line">
            <a:avLst/>
          </a:prstGeom>
          <a:noFill/>
          <a:ln w="25400">
            <a:solidFill>
              <a:srgbClr val="00FF00"/>
            </a:solidFill>
            <a:round/>
            <a:headEnd/>
            <a:tailEnd/>
          </a:ln>
        </p:spPr>
        <p:txBody>
          <a:bodyPr/>
          <a:lstStyle/>
          <a:p>
            <a:endParaRPr lang="es-ES"/>
          </a:p>
        </p:txBody>
      </p:sp>
      <p:sp>
        <p:nvSpPr>
          <p:cNvPr id="128043" name="Line 559"/>
          <p:cNvSpPr>
            <a:spLocks noChangeShapeType="1"/>
          </p:cNvSpPr>
          <p:nvPr/>
        </p:nvSpPr>
        <p:spPr bwMode="auto">
          <a:xfrm flipH="1">
            <a:off x="3736975" y="3783013"/>
            <a:ext cx="898525" cy="0"/>
          </a:xfrm>
          <a:prstGeom prst="line">
            <a:avLst/>
          </a:prstGeom>
          <a:noFill/>
          <a:ln w="25400">
            <a:solidFill>
              <a:srgbClr val="0000FF"/>
            </a:solidFill>
            <a:round/>
            <a:headEnd/>
            <a:tailEnd/>
          </a:ln>
        </p:spPr>
        <p:txBody>
          <a:bodyPr/>
          <a:lstStyle/>
          <a:p>
            <a:endParaRPr lang="es-ES"/>
          </a:p>
        </p:txBody>
      </p:sp>
      <p:sp>
        <p:nvSpPr>
          <p:cNvPr id="128044" name="Line 560"/>
          <p:cNvSpPr>
            <a:spLocks noChangeShapeType="1"/>
          </p:cNvSpPr>
          <p:nvPr/>
        </p:nvSpPr>
        <p:spPr bwMode="auto">
          <a:xfrm flipH="1">
            <a:off x="3706813" y="3756025"/>
            <a:ext cx="898525" cy="0"/>
          </a:xfrm>
          <a:prstGeom prst="line">
            <a:avLst/>
          </a:prstGeom>
          <a:noFill/>
          <a:ln w="25400">
            <a:solidFill>
              <a:srgbClr val="00FF00"/>
            </a:solidFill>
            <a:round/>
            <a:headEnd/>
            <a:tailEnd/>
          </a:ln>
        </p:spPr>
        <p:txBody>
          <a:bodyPr/>
          <a:lstStyle/>
          <a:p>
            <a:endParaRPr lang="es-ES"/>
          </a:p>
        </p:txBody>
      </p:sp>
      <p:sp>
        <p:nvSpPr>
          <p:cNvPr id="128045" name="Line 561"/>
          <p:cNvSpPr>
            <a:spLocks noChangeShapeType="1"/>
          </p:cNvSpPr>
          <p:nvPr/>
        </p:nvSpPr>
        <p:spPr bwMode="auto">
          <a:xfrm flipH="1" flipV="1">
            <a:off x="3743325" y="3771900"/>
            <a:ext cx="1588" cy="2017713"/>
          </a:xfrm>
          <a:prstGeom prst="line">
            <a:avLst/>
          </a:prstGeom>
          <a:noFill/>
          <a:ln w="25400">
            <a:solidFill>
              <a:srgbClr val="0000FF"/>
            </a:solidFill>
            <a:round/>
            <a:headEnd/>
            <a:tailEnd/>
          </a:ln>
        </p:spPr>
        <p:txBody>
          <a:bodyPr/>
          <a:lstStyle/>
          <a:p>
            <a:endParaRPr lang="es-ES"/>
          </a:p>
        </p:txBody>
      </p:sp>
      <p:sp>
        <p:nvSpPr>
          <p:cNvPr id="128046" name="Line 562"/>
          <p:cNvSpPr>
            <a:spLocks noChangeShapeType="1"/>
          </p:cNvSpPr>
          <p:nvPr/>
        </p:nvSpPr>
        <p:spPr bwMode="auto">
          <a:xfrm flipH="1" flipV="1">
            <a:off x="3714750" y="3746500"/>
            <a:ext cx="6350" cy="2038350"/>
          </a:xfrm>
          <a:prstGeom prst="line">
            <a:avLst/>
          </a:prstGeom>
          <a:noFill/>
          <a:ln w="25400">
            <a:solidFill>
              <a:srgbClr val="00FF00"/>
            </a:solidFill>
            <a:round/>
            <a:headEnd/>
            <a:tailEnd/>
          </a:ln>
        </p:spPr>
        <p:txBody>
          <a:bodyPr/>
          <a:lstStyle/>
          <a:p>
            <a:endParaRPr lang="es-ES"/>
          </a:p>
        </p:txBody>
      </p:sp>
      <p:sp>
        <p:nvSpPr>
          <p:cNvPr id="128047" name="Line 563"/>
          <p:cNvSpPr>
            <a:spLocks noChangeShapeType="1"/>
          </p:cNvSpPr>
          <p:nvPr/>
        </p:nvSpPr>
        <p:spPr bwMode="auto">
          <a:xfrm flipH="1">
            <a:off x="4776788" y="3632200"/>
            <a:ext cx="898525" cy="0"/>
          </a:xfrm>
          <a:prstGeom prst="line">
            <a:avLst/>
          </a:prstGeom>
          <a:noFill/>
          <a:ln w="25400">
            <a:solidFill>
              <a:srgbClr val="0000FF"/>
            </a:solidFill>
            <a:round/>
            <a:headEnd/>
            <a:tailEnd/>
          </a:ln>
        </p:spPr>
        <p:txBody>
          <a:bodyPr/>
          <a:lstStyle/>
          <a:p>
            <a:endParaRPr lang="es-ES"/>
          </a:p>
        </p:txBody>
      </p:sp>
      <p:sp>
        <p:nvSpPr>
          <p:cNvPr id="128048" name="Line 564"/>
          <p:cNvSpPr>
            <a:spLocks noChangeShapeType="1"/>
          </p:cNvSpPr>
          <p:nvPr/>
        </p:nvSpPr>
        <p:spPr bwMode="auto">
          <a:xfrm flipH="1">
            <a:off x="4749800" y="3605213"/>
            <a:ext cx="898525" cy="0"/>
          </a:xfrm>
          <a:prstGeom prst="line">
            <a:avLst/>
          </a:prstGeom>
          <a:noFill/>
          <a:ln w="25400">
            <a:solidFill>
              <a:srgbClr val="00FF00"/>
            </a:solidFill>
            <a:round/>
            <a:headEnd/>
            <a:tailEnd/>
          </a:ln>
        </p:spPr>
        <p:txBody>
          <a:bodyPr/>
          <a:lstStyle/>
          <a:p>
            <a:endParaRPr lang="es-ES"/>
          </a:p>
        </p:txBody>
      </p:sp>
      <p:sp>
        <p:nvSpPr>
          <p:cNvPr id="128049" name="Line 565"/>
          <p:cNvSpPr>
            <a:spLocks noChangeShapeType="1"/>
          </p:cNvSpPr>
          <p:nvPr/>
        </p:nvSpPr>
        <p:spPr bwMode="auto">
          <a:xfrm flipV="1">
            <a:off x="5672138" y="2776538"/>
            <a:ext cx="0" cy="863600"/>
          </a:xfrm>
          <a:prstGeom prst="line">
            <a:avLst/>
          </a:prstGeom>
          <a:noFill/>
          <a:ln w="25400">
            <a:solidFill>
              <a:srgbClr val="0000FF"/>
            </a:solidFill>
            <a:round/>
            <a:headEnd/>
            <a:tailEnd/>
          </a:ln>
        </p:spPr>
        <p:txBody>
          <a:bodyPr/>
          <a:lstStyle/>
          <a:p>
            <a:endParaRPr lang="es-ES"/>
          </a:p>
        </p:txBody>
      </p:sp>
      <p:sp>
        <p:nvSpPr>
          <p:cNvPr id="128050" name="Line 566"/>
          <p:cNvSpPr>
            <a:spLocks noChangeShapeType="1"/>
          </p:cNvSpPr>
          <p:nvPr/>
        </p:nvSpPr>
        <p:spPr bwMode="auto">
          <a:xfrm flipV="1">
            <a:off x="5643563" y="2747963"/>
            <a:ext cx="0" cy="863600"/>
          </a:xfrm>
          <a:prstGeom prst="line">
            <a:avLst/>
          </a:prstGeom>
          <a:noFill/>
          <a:ln w="25400">
            <a:solidFill>
              <a:srgbClr val="00FF00"/>
            </a:solidFill>
            <a:round/>
            <a:headEnd/>
            <a:tailEnd/>
          </a:ln>
        </p:spPr>
        <p:txBody>
          <a:bodyPr/>
          <a:lstStyle/>
          <a:p>
            <a:endParaRPr lang="es-ES"/>
          </a:p>
        </p:txBody>
      </p:sp>
      <p:sp>
        <p:nvSpPr>
          <p:cNvPr id="128051" name="Line 567"/>
          <p:cNvSpPr>
            <a:spLocks noChangeShapeType="1"/>
          </p:cNvSpPr>
          <p:nvPr/>
        </p:nvSpPr>
        <p:spPr bwMode="auto">
          <a:xfrm flipH="1">
            <a:off x="4770438" y="3778250"/>
            <a:ext cx="898525" cy="0"/>
          </a:xfrm>
          <a:prstGeom prst="line">
            <a:avLst/>
          </a:prstGeom>
          <a:noFill/>
          <a:ln w="25400">
            <a:solidFill>
              <a:srgbClr val="0000FF"/>
            </a:solidFill>
            <a:round/>
            <a:headEnd/>
            <a:tailEnd/>
          </a:ln>
        </p:spPr>
        <p:txBody>
          <a:bodyPr/>
          <a:lstStyle/>
          <a:p>
            <a:endParaRPr lang="es-ES"/>
          </a:p>
        </p:txBody>
      </p:sp>
      <p:sp>
        <p:nvSpPr>
          <p:cNvPr id="128052" name="Line 568"/>
          <p:cNvSpPr>
            <a:spLocks noChangeShapeType="1"/>
          </p:cNvSpPr>
          <p:nvPr/>
        </p:nvSpPr>
        <p:spPr bwMode="auto">
          <a:xfrm flipH="1">
            <a:off x="4791075" y="3749675"/>
            <a:ext cx="898525" cy="0"/>
          </a:xfrm>
          <a:prstGeom prst="line">
            <a:avLst/>
          </a:prstGeom>
          <a:noFill/>
          <a:ln w="25400">
            <a:solidFill>
              <a:srgbClr val="00FF00"/>
            </a:solidFill>
            <a:round/>
            <a:headEnd/>
            <a:tailEnd/>
          </a:ln>
        </p:spPr>
        <p:txBody>
          <a:bodyPr/>
          <a:lstStyle/>
          <a:p>
            <a:endParaRPr lang="es-ES"/>
          </a:p>
        </p:txBody>
      </p:sp>
      <p:sp>
        <p:nvSpPr>
          <p:cNvPr id="128053" name="Line 569"/>
          <p:cNvSpPr>
            <a:spLocks noChangeShapeType="1"/>
          </p:cNvSpPr>
          <p:nvPr/>
        </p:nvSpPr>
        <p:spPr bwMode="auto">
          <a:xfrm flipH="1" flipV="1">
            <a:off x="5656263" y="3775075"/>
            <a:ext cx="3175" cy="2017713"/>
          </a:xfrm>
          <a:prstGeom prst="line">
            <a:avLst/>
          </a:prstGeom>
          <a:noFill/>
          <a:ln w="25400">
            <a:solidFill>
              <a:srgbClr val="0000FF"/>
            </a:solidFill>
            <a:round/>
            <a:headEnd/>
            <a:tailEnd/>
          </a:ln>
        </p:spPr>
        <p:txBody>
          <a:bodyPr/>
          <a:lstStyle/>
          <a:p>
            <a:endParaRPr lang="es-ES"/>
          </a:p>
        </p:txBody>
      </p:sp>
      <p:sp>
        <p:nvSpPr>
          <p:cNvPr id="128054" name="Line 570"/>
          <p:cNvSpPr>
            <a:spLocks noChangeShapeType="1"/>
          </p:cNvSpPr>
          <p:nvPr/>
        </p:nvSpPr>
        <p:spPr bwMode="auto">
          <a:xfrm flipH="1" flipV="1">
            <a:off x="5683250" y="3744913"/>
            <a:ext cx="1588" cy="2033587"/>
          </a:xfrm>
          <a:prstGeom prst="line">
            <a:avLst/>
          </a:prstGeom>
          <a:noFill/>
          <a:ln w="25400">
            <a:solidFill>
              <a:srgbClr val="00FF00"/>
            </a:solidFill>
            <a:round/>
            <a:headEnd/>
            <a:tailEnd/>
          </a:ln>
        </p:spPr>
        <p:txBody>
          <a:bodyPr/>
          <a:lstStyle/>
          <a:p>
            <a:endParaRPr lang="es-ES"/>
          </a:p>
        </p:txBody>
      </p:sp>
      <p:pic>
        <p:nvPicPr>
          <p:cNvPr id="128055" name="Picture 571"/>
          <p:cNvPicPr>
            <a:picLocks noChangeArrowheads="1"/>
          </p:cNvPicPr>
          <p:nvPr/>
        </p:nvPicPr>
        <p:blipFill>
          <a:blip r:embed="rId4" cstate="print"/>
          <a:srcRect/>
          <a:stretch>
            <a:fillRect/>
          </a:stretch>
        </p:blipFill>
        <p:spPr bwMode="auto">
          <a:xfrm>
            <a:off x="3248025" y="2636838"/>
            <a:ext cx="819150" cy="287337"/>
          </a:xfrm>
          <a:prstGeom prst="rect">
            <a:avLst/>
          </a:prstGeom>
          <a:noFill/>
          <a:ln w="12700">
            <a:noFill/>
            <a:miter lim="800000"/>
            <a:headEnd/>
            <a:tailEnd/>
          </a:ln>
        </p:spPr>
      </p:pic>
      <p:pic>
        <p:nvPicPr>
          <p:cNvPr id="128056" name="Picture 572"/>
          <p:cNvPicPr>
            <a:picLocks noChangeArrowheads="1"/>
          </p:cNvPicPr>
          <p:nvPr/>
        </p:nvPicPr>
        <p:blipFill>
          <a:blip r:embed="rId4" cstate="print"/>
          <a:srcRect/>
          <a:stretch>
            <a:fillRect/>
          </a:stretch>
        </p:blipFill>
        <p:spPr bwMode="auto">
          <a:xfrm>
            <a:off x="5337175" y="2636838"/>
            <a:ext cx="819150" cy="287337"/>
          </a:xfrm>
          <a:prstGeom prst="rect">
            <a:avLst/>
          </a:prstGeom>
          <a:noFill/>
          <a:ln w="12700">
            <a:noFill/>
            <a:miter lim="800000"/>
            <a:headEnd/>
            <a:tailEnd/>
          </a:ln>
        </p:spPr>
      </p:pic>
      <p:pic>
        <p:nvPicPr>
          <p:cNvPr id="128057" name="Picture 573"/>
          <p:cNvPicPr>
            <a:picLocks noChangeArrowheads="1"/>
          </p:cNvPicPr>
          <p:nvPr/>
        </p:nvPicPr>
        <p:blipFill>
          <a:blip r:embed="rId4" cstate="print"/>
          <a:srcRect/>
          <a:stretch>
            <a:fillRect/>
          </a:stretch>
        </p:blipFill>
        <p:spPr bwMode="auto">
          <a:xfrm>
            <a:off x="3248025" y="5732463"/>
            <a:ext cx="819150" cy="287337"/>
          </a:xfrm>
          <a:prstGeom prst="rect">
            <a:avLst/>
          </a:prstGeom>
          <a:noFill/>
          <a:ln w="12700">
            <a:noFill/>
            <a:miter lim="800000"/>
            <a:headEnd/>
            <a:tailEnd/>
          </a:ln>
        </p:spPr>
      </p:pic>
      <p:pic>
        <p:nvPicPr>
          <p:cNvPr id="128058" name="Picture 574"/>
          <p:cNvPicPr>
            <a:picLocks noChangeArrowheads="1"/>
          </p:cNvPicPr>
          <p:nvPr/>
        </p:nvPicPr>
        <p:blipFill>
          <a:blip r:embed="rId4" cstate="print"/>
          <a:srcRect/>
          <a:stretch>
            <a:fillRect/>
          </a:stretch>
        </p:blipFill>
        <p:spPr bwMode="auto">
          <a:xfrm>
            <a:off x="5387975" y="5732463"/>
            <a:ext cx="819150" cy="287337"/>
          </a:xfrm>
          <a:prstGeom prst="rect">
            <a:avLst/>
          </a:prstGeom>
          <a:noFill/>
          <a:ln w="12700">
            <a:noFill/>
            <a:miter lim="800000"/>
            <a:headEnd/>
            <a:tailEnd/>
          </a:ln>
        </p:spPr>
      </p:pic>
      <p:sp>
        <p:nvSpPr>
          <p:cNvPr id="128059" name="Text Box 575"/>
          <p:cNvSpPr txBox="1">
            <a:spLocks noChangeArrowheads="1"/>
          </p:cNvSpPr>
          <p:nvPr/>
        </p:nvSpPr>
        <p:spPr bwMode="auto">
          <a:xfrm>
            <a:off x="6238875" y="3473450"/>
            <a:ext cx="1273105" cy="461665"/>
          </a:xfrm>
          <a:prstGeom prst="rect">
            <a:avLst/>
          </a:prstGeom>
          <a:noFill/>
          <a:ln w="25400">
            <a:noFill/>
            <a:miter lim="800000"/>
            <a:headEnd/>
            <a:tailEnd/>
          </a:ln>
        </p:spPr>
        <p:txBody>
          <a:bodyPr wrap="none">
            <a:spAutoFit/>
          </a:bodyPr>
          <a:lstStyle/>
          <a:p>
            <a:r>
              <a:rPr lang="es-ES" sz="1200" b="1" dirty="0"/>
              <a:t>Enlaces </a:t>
            </a:r>
            <a:r>
              <a:rPr lang="es-ES" sz="1200" b="1" dirty="0" err="1"/>
              <a:t>trunk</a:t>
            </a:r>
            <a:endParaRPr lang="es-ES" sz="1200" b="1" dirty="0"/>
          </a:p>
          <a:p>
            <a:r>
              <a:rPr lang="es-ES" sz="1200" b="1" dirty="0" smtClean="0"/>
              <a:t>(un solo cable)</a:t>
            </a:r>
            <a:endParaRPr lang="es-ES" sz="1200" b="1" dirty="0"/>
          </a:p>
        </p:txBody>
      </p:sp>
      <p:sp>
        <p:nvSpPr>
          <p:cNvPr id="128060" name="Line 576"/>
          <p:cNvSpPr>
            <a:spLocks noChangeShapeType="1"/>
          </p:cNvSpPr>
          <p:nvPr/>
        </p:nvSpPr>
        <p:spPr bwMode="auto">
          <a:xfrm flipH="1" flipV="1">
            <a:off x="5724525" y="3500438"/>
            <a:ext cx="576263" cy="73025"/>
          </a:xfrm>
          <a:prstGeom prst="line">
            <a:avLst/>
          </a:prstGeom>
          <a:noFill/>
          <a:ln w="19050">
            <a:solidFill>
              <a:schemeClr val="tx1"/>
            </a:solidFill>
            <a:round/>
            <a:headEnd/>
            <a:tailEnd type="triangle" w="med" len="med"/>
          </a:ln>
        </p:spPr>
        <p:txBody>
          <a:bodyPr/>
          <a:lstStyle/>
          <a:p>
            <a:endParaRPr lang="es-ES"/>
          </a:p>
        </p:txBody>
      </p:sp>
      <p:sp>
        <p:nvSpPr>
          <p:cNvPr id="128061" name="Line 577"/>
          <p:cNvSpPr>
            <a:spLocks noChangeShapeType="1"/>
          </p:cNvSpPr>
          <p:nvPr/>
        </p:nvSpPr>
        <p:spPr bwMode="auto">
          <a:xfrm flipH="1">
            <a:off x="5724525" y="3852863"/>
            <a:ext cx="582613" cy="152400"/>
          </a:xfrm>
          <a:prstGeom prst="line">
            <a:avLst/>
          </a:prstGeom>
          <a:noFill/>
          <a:ln w="19050">
            <a:solidFill>
              <a:schemeClr val="tx1"/>
            </a:solidFill>
            <a:round/>
            <a:headEnd/>
            <a:tailEnd type="triangle" w="med" len="med"/>
          </a:ln>
        </p:spPr>
        <p:txBody>
          <a:bodyPr/>
          <a:lstStyle/>
          <a:p>
            <a:endParaRPr lang="es-ES"/>
          </a:p>
        </p:txBody>
      </p:sp>
      <p:sp>
        <p:nvSpPr>
          <p:cNvPr id="128062" name="Text Box 578"/>
          <p:cNvSpPr txBox="1">
            <a:spLocks noChangeArrowheads="1"/>
          </p:cNvSpPr>
          <p:nvPr/>
        </p:nvSpPr>
        <p:spPr bwMode="auto">
          <a:xfrm>
            <a:off x="676275" y="3692525"/>
            <a:ext cx="727075" cy="457200"/>
          </a:xfrm>
          <a:prstGeom prst="rect">
            <a:avLst/>
          </a:prstGeom>
          <a:noFill/>
          <a:ln w="25400">
            <a:noFill/>
            <a:miter lim="800000"/>
            <a:headEnd/>
            <a:tailEnd/>
          </a:ln>
        </p:spPr>
        <p:txBody>
          <a:bodyPr wrap="none">
            <a:spAutoFit/>
          </a:bodyPr>
          <a:lstStyle/>
          <a:p>
            <a:pPr algn="ctr"/>
            <a:r>
              <a:rPr lang="es-ES" sz="1200" b="1"/>
              <a:t>VLAN</a:t>
            </a:r>
          </a:p>
          <a:p>
            <a:pPr algn="ctr"/>
            <a:r>
              <a:rPr lang="es-ES" sz="1200" b="1"/>
              <a:t>gestión</a:t>
            </a:r>
          </a:p>
        </p:txBody>
      </p:sp>
      <p:sp>
        <p:nvSpPr>
          <p:cNvPr id="128063" name="Text Box 579"/>
          <p:cNvSpPr txBox="1">
            <a:spLocks noChangeArrowheads="1"/>
          </p:cNvSpPr>
          <p:nvPr/>
        </p:nvSpPr>
        <p:spPr bwMode="auto">
          <a:xfrm>
            <a:off x="1497013" y="3692525"/>
            <a:ext cx="844550" cy="457200"/>
          </a:xfrm>
          <a:prstGeom prst="rect">
            <a:avLst/>
          </a:prstGeom>
          <a:noFill/>
          <a:ln w="25400">
            <a:noFill/>
            <a:miter lim="800000"/>
            <a:headEnd/>
            <a:tailEnd/>
          </a:ln>
        </p:spPr>
        <p:txBody>
          <a:bodyPr wrap="none">
            <a:spAutoFit/>
          </a:bodyPr>
          <a:lstStyle/>
          <a:p>
            <a:pPr algn="ctr"/>
            <a:r>
              <a:rPr lang="es-ES" sz="1200" b="1"/>
              <a:t>VLAN</a:t>
            </a:r>
          </a:p>
          <a:p>
            <a:pPr algn="ctr"/>
            <a:r>
              <a:rPr lang="es-ES" sz="1200" b="1"/>
              <a:t>docencia</a:t>
            </a:r>
          </a:p>
        </p:txBody>
      </p:sp>
      <p:sp>
        <p:nvSpPr>
          <p:cNvPr id="128064" name="Text Box 580"/>
          <p:cNvSpPr txBox="1">
            <a:spLocks noChangeArrowheads="1"/>
          </p:cNvSpPr>
          <p:nvPr/>
        </p:nvSpPr>
        <p:spPr bwMode="auto">
          <a:xfrm>
            <a:off x="2495550" y="3692525"/>
            <a:ext cx="1158875" cy="457200"/>
          </a:xfrm>
          <a:prstGeom prst="rect">
            <a:avLst/>
          </a:prstGeom>
          <a:noFill/>
          <a:ln w="25400">
            <a:noFill/>
            <a:miter lim="800000"/>
            <a:headEnd/>
            <a:tailEnd/>
          </a:ln>
        </p:spPr>
        <p:txBody>
          <a:bodyPr wrap="none">
            <a:spAutoFit/>
          </a:bodyPr>
          <a:lstStyle/>
          <a:p>
            <a:pPr algn="ctr"/>
            <a:r>
              <a:rPr lang="es-ES" sz="1200" b="1"/>
              <a:t>VLAN</a:t>
            </a:r>
          </a:p>
          <a:p>
            <a:pPr algn="ctr"/>
            <a:r>
              <a:rPr lang="es-ES" sz="1200" b="1"/>
              <a:t>investigación</a:t>
            </a:r>
          </a:p>
        </p:txBody>
      </p:sp>
      <p:sp>
        <p:nvSpPr>
          <p:cNvPr id="128065" name="Line 581"/>
          <p:cNvSpPr>
            <a:spLocks noChangeShapeType="1"/>
          </p:cNvSpPr>
          <p:nvPr/>
        </p:nvSpPr>
        <p:spPr bwMode="auto">
          <a:xfrm flipV="1">
            <a:off x="1042988" y="2997200"/>
            <a:ext cx="0" cy="719138"/>
          </a:xfrm>
          <a:prstGeom prst="line">
            <a:avLst/>
          </a:prstGeom>
          <a:noFill/>
          <a:ln w="25400">
            <a:solidFill>
              <a:srgbClr val="FF0000"/>
            </a:solidFill>
            <a:round/>
            <a:headEnd/>
            <a:tailEnd type="triangle" w="med" len="med"/>
          </a:ln>
        </p:spPr>
        <p:txBody>
          <a:bodyPr/>
          <a:lstStyle/>
          <a:p>
            <a:endParaRPr lang="es-ES"/>
          </a:p>
        </p:txBody>
      </p:sp>
      <p:sp>
        <p:nvSpPr>
          <p:cNvPr id="128066" name="Line 582"/>
          <p:cNvSpPr>
            <a:spLocks noChangeShapeType="1"/>
          </p:cNvSpPr>
          <p:nvPr/>
        </p:nvSpPr>
        <p:spPr bwMode="auto">
          <a:xfrm>
            <a:off x="1042988" y="4149725"/>
            <a:ext cx="0" cy="790575"/>
          </a:xfrm>
          <a:prstGeom prst="line">
            <a:avLst/>
          </a:prstGeom>
          <a:noFill/>
          <a:ln w="25400">
            <a:solidFill>
              <a:srgbClr val="FF0000"/>
            </a:solidFill>
            <a:round/>
            <a:headEnd/>
            <a:tailEnd type="triangle" w="med" len="med"/>
          </a:ln>
        </p:spPr>
        <p:txBody>
          <a:bodyPr/>
          <a:lstStyle/>
          <a:p>
            <a:endParaRPr lang="es-ES"/>
          </a:p>
        </p:txBody>
      </p:sp>
      <p:sp>
        <p:nvSpPr>
          <p:cNvPr id="128067" name="Line 583"/>
          <p:cNvSpPr>
            <a:spLocks noChangeShapeType="1"/>
          </p:cNvSpPr>
          <p:nvPr/>
        </p:nvSpPr>
        <p:spPr bwMode="auto">
          <a:xfrm flipV="1">
            <a:off x="1835150" y="2997200"/>
            <a:ext cx="0" cy="719138"/>
          </a:xfrm>
          <a:prstGeom prst="line">
            <a:avLst/>
          </a:prstGeom>
          <a:noFill/>
          <a:ln w="25400">
            <a:solidFill>
              <a:schemeClr val="accent2"/>
            </a:solidFill>
            <a:round/>
            <a:headEnd/>
            <a:tailEnd type="triangle" w="med" len="med"/>
          </a:ln>
        </p:spPr>
        <p:txBody>
          <a:bodyPr/>
          <a:lstStyle/>
          <a:p>
            <a:endParaRPr lang="es-ES"/>
          </a:p>
        </p:txBody>
      </p:sp>
      <p:sp>
        <p:nvSpPr>
          <p:cNvPr id="128068" name="Line 584"/>
          <p:cNvSpPr>
            <a:spLocks noChangeShapeType="1"/>
          </p:cNvSpPr>
          <p:nvPr/>
        </p:nvSpPr>
        <p:spPr bwMode="auto">
          <a:xfrm>
            <a:off x="1835150" y="4149725"/>
            <a:ext cx="0" cy="790575"/>
          </a:xfrm>
          <a:prstGeom prst="line">
            <a:avLst/>
          </a:prstGeom>
          <a:noFill/>
          <a:ln w="25400">
            <a:solidFill>
              <a:schemeClr val="accent2"/>
            </a:solidFill>
            <a:round/>
            <a:headEnd/>
            <a:tailEnd type="triangle" w="med" len="med"/>
          </a:ln>
        </p:spPr>
        <p:txBody>
          <a:bodyPr/>
          <a:lstStyle/>
          <a:p>
            <a:endParaRPr lang="es-ES"/>
          </a:p>
        </p:txBody>
      </p:sp>
      <p:sp>
        <p:nvSpPr>
          <p:cNvPr id="128069" name="Line 585"/>
          <p:cNvSpPr>
            <a:spLocks noChangeShapeType="1"/>
          </p:cNvSpPr>
          <p:nvPr/>
        </p:nvSpPr>
        <p:spPr bwMode="auto">
          <a:xfrm flipV="1">
            <a:off x="3059113" y="2997200"/>
            <a:ext cx="0" cy="719138"/>
          </a:xfrm>
          <a:prstGeom prst="line">
            <a:avLst/>
          </a:prstGeom>
          <a:noFill/>
          <a:ln w="25400">
            <a:solidFill>
              <a:srgbClr val="00FF00"/>
            </a:solidFill>
            <a:round/>
            <a:headEnd/>
            <a:tailEnd type="triangle" w="med" len="med"/>
          </a:ln>
        </p:spPr>
        <p:txBody>
          <a:bodyPr/>
          <a:lstStyle/>
          <a:p>
            <a:endParaRPr lang="es-ES"/>
          </a:p>
        </p:txBody>
      </p:sp>
      <p:sp>
        <p:nvSpPr>
          <p:cNvPr id="128070" name="Line 586"/>
          <p:cNvSpPr>
            <a:spLocks noChangeShapeType="1"/>
          </p:cNvSpPr>
          <p:nvPr/>
        </p:nvSpPr>
        <p:spPr bwMode="auto">
          <a:xfrm>
            <a:off x="3059113" y="4149725"/>
            <a:ext cx="0" cy="790575"/>
          </a:xfrm>
          <a:prstGeom prst="line">
            <a:avLst/>
          </a:prstGeom>
          <a:noFill/>
          <a:ln w="25400">
            <a:solidFill>
              <a:srgbClr val="00FF00"/>
            </a:solidFill>
            <a:round/>
            <a:headEnd/>
            <a:tailEnd type="triangle" w="med" len="med"/>
          </a:ln>
        </p:spPr>
        <p:txBody>
          <a:bodyPr/>
          <a:lstStyle/>
          <a:p>
            <a:endParaRPr lang="es-ES"/>
          </a:p>
        </p:txBody>
      </p:sp>
      <p:sp>
        <p:nvSpPr>
          <p:cNvPr id="128071" name="Text Box 587"/>
          <p:cNvSpPr txBox="1">
            <a:spLocks noChangeArrowheads="1"/>
          </p:cNvSpPr>
          <p:nvPr/>
        </p:nvSpPr>
        <p:spPr bwMode="auto">
          <a:xfrm>
            <a:off x="4214813" y="4581525"/>
            <a:ext cx="1004887" cy="457200"/>
          </a:xfrm>
          <a:prstGeom prst="rect">
            <a:avLst/>
          </a:prstGeom>
          <a:noFill/>
          <a:ln w="25400">
            <a:noFill/>
            <a:miter lim="800000"/>
            <a:headEnd/>
            <a:tailEnd/>
          </a:ln>
        </p:spPr>
        <p:txBody>
          <a:bodyPr wrap="none">
            <a:spAutoFit/>
          </a:bodyPr>
          <a:lstStyle/>
          <a:p>
            <a:pPr algn="ctr"/>
            <a:r>
              <a:rPr lang="es-ES" sz="1200" b="1"/>
              <a:t>Servicio de</a:t>
            </a:r>
          </a:p>
          <a:p>
            <a:pPr algn="ctr"/>
            <a:r>
              <a:rPr lang="es-ES" sz="1200" b="1"/>
              <a:t>Informática</a:t>
            </a:r>
          </a:p>
        </p:txBody>
      </p:sp>
      <p:sp>
        <p:nvSpPr>
          <p:cNvPr id="128072" name="Rectangle 588"/>
          <p:cNvSpPr>
            <a:spLocks noChangeArrowheads="1"/>
          </p:cNvSpPr>
          <p:nvPr/>
        </p:nvSpPr>
        <p:spPr bwMode="auto">
          <a:xfrm>
            <a:off x="542925" y="260350"/>
            <a:ext cx="8205788" cy="709613"/>
          </a:xfrm>
          <a:prstGeom prst="rect">
            <a:avLst/>
          </a:prstGeom>
          <a:noFill/>
          <a:ln w="9525">
            <a:noFill/>
            <a:miter lim="800000"/>
            <a:headEnd/>
            <a:tailEnd/>
          </a:ln>
        </p:spPr>
        <p:txBody>
          <a:bodyPr anchor="ctr"/>
          <a:lstStyle/>
          <a:p>
            <a:pPr algn="ctr"/>
            <a:r>
              <a:rPr lang="es-ES" sz="3600">
                <a:solidFill>
                  <a:schemeClr val="tx2"/>
                </a:solidFill>
              </a:rPr>
              <a:t>Red de un campus con tres VLANs</a:t>
            </a:r>
          </a:p>
        </p:txBody>
      </p:sp>
      <p:sp>
        <p:nvSpPr>
          <p:cNvPr id="1292877" name="Line 589"/>
          <p:cNvSpPr>
            <a:spLocks noChangeShapeType="1"/>
          </p:cNvSpPr>
          <p:nvPr/>
        </p:nvSpPr>
        <p:spPr bwMode="auto">
          <a:xfrm flipV="1">
            <a:off x="4773613" y="2924175"/>
            <a:ext cx="0" cy="863600"/>
          </a:xfrm>
          <a:prstGeom prst="line">
            <a:avLst/>
          </a:prstGeom>
          <a:noFill/>
          <a:ln w="25400">
            <a:solidFill>
              <a:srgbClr val="FF0000"/>
            </a:solidFill>
            <a:round/>
            <a:headEnd/>
            <a:tailEnd/>
          </a:ln>
        </p:spPr>
        <p:txBody>
          <a:bodyPr/>
          <a:lstStyle/>
          <a:p>
            <a:endParaRPr lang="es-ES"/>
          </a:p>
        </p:txBody>
      </p:sp>
      <p:sp>
        <p:nvSpPr>
          <p:cNvPr id="1292878" name="Line 590"/>
          <p:cNvSpPr>
            <a:spLocks noChangeShapeType="1"/>
          </p:cNvSpPr>
          <p:nvPr/>
        </p:nvSpPr>
        <p:spPr bwMode="auto">
          <a:xfrm flipV="1">
            <a:off x="4745038" y="2924175"/>
            <a:ext cx="0" cy="863600"/>
          </a:xfrm>
          <a:prstGeom prst="line">
            <a:avLst/>
          </a:prstGeom>
          <a:noFill/>
          <a:ln w="25400">
            <a:solidFill>
              <a:srgbClr val="0000FF"/>
            </a:solidFill>
            <a:round/>
            <a:headEnd/>
            <a:tailEnd/>
          </a:ln>
        </p:spPr>
        <p:txBody>
          <a:bodyPr/>
          <a:lstStyle/>
          <a:p>
            <a:endParaRPr lang="es-ES"/>
          </a:p>
        </p:txBody>
      </p:sp>
      <p:sp>
        <p:nvSpPr>
          <p:cNvPr id="1292879" name="Line 591"/>
          <p:cNvSpPr>
            <a:spLocks noChangeShapeType="1"/>
          </p:cNvSpPr>
          <p:nvPr/>
        </p:nvSpPr>
        <p:spPr bwMode="auto">
          <a:xfrm flipV="1">
            <a:off x="4716463" y="2924175"/>
            <a:ext cx="0" cy="863600"/>
          </a:xfrm>
          <a:prstGeom prst="line">
            <a:avLst/>
          </a:prstGeom>
          <a:noFill/>
          <a:ln w="25400">
            <a:solidFill>
              <a:srgbClr val="00FF00"/>
            </a:solidFill>
            <a:round/>
            <a:headEnd/>
            <a:tailEnd/>
          </a:ln>
        </p:spPr>
        <p:txBody>
          <a:bodyPr/>
          <a:lstStyle/>
          <a:p>
            <a:endParaRPr lang="es-ES"/>
          </a:p>
        </p:txBody>
      </p:sp>
      <p:grpSp>
        <p:nvGrpSpPr>
          <p:cNvPr id="128076" name="Group 592"/>
          <p:cNvGrpSpPr>
            <a:grpSpLocks noChangeAspect="1"/>
          </p:cNvGrpSpPr>
          <p:nvPr/>
        </p:nvGrpSpPr>
        <p:grpSpPr bwMode="auto">
          <a:xfrm>
            <a:off x="4257675" y="3573463"/>
            <a:ext cx="819150" cy="287337"/>
            <a:chOff x="2699" y="2341"/>
            <a:chExt cx="516" cy="181"/>
          </a:xfrm>
        </p:grpSpPr>
        <p:sp>
          <p:nvSpPr>
            <p:cNvPr id="128239" name="AutoShape 593"/>
            <p:cNvSpPr>
              <a:spLocks noChangeAspect="1" noChangeArrowheads="1" noTextEdit="1"/>
            </p:cNvSpPr>
            <p:nvPr/>
          </p:nvSpPr>
          <p:spPr bwMode="auto">
            <a:xfrm>
              <a:off x="2699" y="2341"/>
              <a:ext cx="516" cy="181"/>
            </a:xfrm>
            <a:prstGeom prst="rect">
              <a:avLst/>
            </a:prstGeom>
            <a:noFill/>
            <a:ln w="9525">
              <a:noFill/>
              <a:miter lim="800000"/>
              <a:headEnd/>
              <a:tailEnd/>
            </a:ln>
          </p:spPr>
          <p:txBody>
            <a:bodyPr/>
            <a:lstStyle/>
            <a:p>
              <a:endParaRPr lang="es-ES"/>
            </a:p>
          </p:txBody>
        </p:sp>
        <p:grpSp>
          <p:nvGrpSpPr>
            <p:cNvPr id="128240" name="Group 594"/>
            <p:cNvGrpSpPr>
              <a:grpSpLocks/>
            </p:cNvGrpSpPr>
            <p:nvPr/>
          </p:nvGrpSpPr>
          <p:grpSpPr bwMode="auto">
            <a:xfrm>
              <a:off x="2703" y="2344"/>
              <a:ext cx="512" cy="178"/>
              <a:chOff x="2703" y="2344"/>
              <a:chExt cx="512" cy="178"/>
            </a:xfrm>
          </p:grpSpPr>
          <p:sp>
            <p:nvSpPr>
              <p:cNvPr id="128256" name="Freeform 595"/>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28257" name="Freeform 596"/>
              <p:cNvSpPr>
                <a:spLocks/>
              </p:cNvSpPr>
              <p:nvPr/>
            </p:nvSpPr>
            <p:spPr bwMode="auto">
              <a:xfrm>
                <a:off x="2703" y="2344"/>
                <a:ext cx="512" cy="92"/>
              </a:xfrm>
              <a:custGeom>
                <a:avLst/>
                <a:gdLst>
                  <a:gd name="T0" fmla="*/ 43 w 1537"/>
                  <a:gd name="T1" fmla="*/ 0 h 370"/>
                  <a:gd name="T2" fmla="*/ 171 w 1537"/>
                  <a:gd name="T3" fmla="*/ 0 h 370"/>
                  <a:gd name="T4" fmla="*/ 128 w 1537"/>
                  <a:gd name="T5" fmla="*/ 23 h 370"/>
                  <a:gd name="T6" fmla="*/ 0 w 1537"/>
                  <a:gd name="T7" fmla="*/ 23 h 370"/>
                  <a:gd name="T8" fmla="*/ 43 w 1537"/>
                  <a:gd name="T9" fmla="*/ 0 h 370"/>
                  <a:gd name="T10" fmla="*/ 0 60000 65536"/>
                  <a:gd name="T11" fmla="*/ 0 60000 65536"/>
                  <a:gd name="T12" fmla="*/ 0 60000 65536"/>
                  <a:gd name="T13" fmla="*/ 0 60000 65536"/>
                  <a:gd name="T14" fmla="*/ 0 60000 65536"/>
                  <a:gd name="T15" fmla="*/ 0 w 1537"/>
                  <a:gd name="T16" fmla="*/ 0 h 370"/>
                  <a:gd name="T17" fmla="*/ 1537 w 1537"/>
                  <a:gd name="T18" fmla="*/ 370 h 370"/>
                </a:gdLst>
                <a:ahLst/>
                <a:cxnLst>
                  <a:cxn ang="T10">
                    <a:pos x="T0" y="T1"/>
                  </a:cxn>
                  <a:cxn ang="T11">
                    <a:pos x="T2" y="T3"/>
                  </a:cxn>
                  <a:cxn ang="T12">
                    <a:pos x="T4" y="T5"/>
                  </a:cxn>
                  <a:cxn ang="T13">
                    <a:pos x="T6" y="T7"/>
                  </a:cxn>
                  <a:cxn ang="T14">
                    <a:pos x="T8" y="T9"/>
                  </a:cxn>
                </a:cxnLst>
                <a:rect l="T15" t="T16" r="T17" b="T18"/>
                <a:pathLst>
                  <a:path w="1537" h="370">
                    <a:moveTo>
                      <a:pt x="391" y="0"/>
                    </a:moveTo>
                    <a:lnTo>
                      <a:pt x="1537" y="0"/>
                    </a:lnTo>
                    <a:lnTo>
                      <a:pt x="1150" y="367"/>
                    </a:lnTo>
                    <a:lnTo>
                      <a:pt x="0" y="370"/>
                    </a:lnTo>
                    <a:lnTo>
                      <a:pt x="391" y="0"/>
                    </a:lnTo>
                    <a:close/>
                  </a:path>
                </a:pathLst>
              </a:custGeom>
              <a:solidFill>
                <a:srgbClr val="000000"/>
              </a:solidFill>
              <a:ln w="9525">
                <a:noFill/>
                <a:round/>
                <a:headEnd/>
                <a:tailEnd/>
              </a:ln>
            </p:spPr>
            <p:txBody>
              <a:bodyPr/>
              <a:lstStyle/>
              <a:p>
                <a:endParaRPr lang="es-ES"/>
              </a:p>
            </p:txBody>
          </p:sp>
          <p:sp>
            <p:nvSpPr>
              <p:cNvPr id="128258" name="Freeform 597"/>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28259" name="Freeform 598"/>
              <p:cNvSpPr>
                <a:spLocks/>
              </p:cNvSpPr>
              <p:nvPr/>
            </p:nvSpPr>
            <p:spPr bwMode="auto">
              <a:xfrm>
                <a:off x="3086" y="2344"/>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2"/>
                    </a:lnTo>
                    <a:lnTo>
                      <a:pt x="0" y="714"/>
                    </a:lnTo>
                    <a:lnTo>
                      <a:pt x="387" y="351"/>
                    </a:lnTo>
                    <a:lnTo>
                      <a:pt x="387" y="0"/>
                    </a:lnTo>
                    <a:close/>
                  </a:path>
                </a:pathLst>
              </a:custGeom>
              <a:solidFill>
                <a:srgbClr val="000000"/>
              </a:solidFill>
              <a:ln w="9525">
                <a:noFill/>
                <a:round/>
                <a:headEnd/>
                <a:tailEnd/>
              </a:ln>
            </p:spPr>
            <p:txBody>
              <a:bodyPr/>
              <a:lstStyle/>
              <a:p>
                <a:endParaRPr lang="es-ES"/>
              </a:p>
            </p:txBody>
          </p:sp>
          <p:sp>
            <p:nvSpPr>
              <p:cNvPr id="128260" name="Rectangle 599"/>
              <p:cNvSpPr>
                <a:spLocks noChangeArrowheads="1"/>
              </p:cNvSpPr>
              <p:nvPr/>
            </p:nvSpPr>
            <p:spPr bwMode="auto">
              <a:xfrm>
                <a:off x="2704" y="2435"/>
                <a:ext cx="382" cy="87"/>
              </a:xfrm>
              <a:prstGeom prst="rect">
                <a:avLst/>
              </a:prstGeom>
              <a:solidFill>
                <a:srgbClr val="000000"/>
              </a:solidFill>
              <a:ln w="9525">
                <a:noFill/>
                <a:miter lim="800000"/>
                <a:headEnd/>
                <a:tailEnd/>
              </a:ln>
            </p:spPr>
            <p:txBody>
              <a:bodyPr/>
              <a:lstStyle/>
              <a:p>
                <a:endParaRPr lang="es-ES"/>
              </a:p>
            </p:txBody>
          </p:sp>
        </p:grpSp>
        <p:grpSp>
          <p:nvGrpSpPr>
            <p:cNvPr id="128241" name="Group 600"/>
            <p:cNvGrpSpPr>
              <a:grpSpLocks/>
            </p:cNvGrpSpPr>
            <p:nvPr/>
          </p:nvGrpSpPr>
          <p:grpSpPr bwMode="auto">
            <a:xfrm>
              <a:off x="2699" y="2341"/>
              <a:ext cx="512" cy="178"/>
              <a:chOff x="2699" y="2341"/>
              <a:chExt cx="512" cy="178"/>
            </a:xfrm>
          </p:grpSpPr>
          <p:sp>
            <p:nvSpPr>
              <p:cNvPr id="128251" name="Freeform 601"/>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28252" name="Freeform 602"/>
              <p:cNvSpPr>
                <a:spLocks/>
              </p:cNvSpPr>
              <p:nvPr/>
            </p:nvSpPr>
            <p:spPr bwMode="auto">
              <a:xfrm>
                <a:off x="2699" y="2341"/>
                <a:ext cx="512" cy="92"/>
              </a:xfrm>
              <a:custGeom>
                <a:avLst/>
                <a:gdLst>
                  <a:gd name="T0" fmla="*/ 43 w 1537"/>
                  <a:gd name="T1" fmla="*/ 0 h 367"/>
                  <a:gd name="T2" fmla="*/ 171 w 1537"/>
                  <a:gd name="T3" fmla="*/ 0 h 367"/>
                  <a:gd name="T4" fmla="*/ 128 w 1537"/>
                  <a:gd name="T5" fmla="*/ 23 h 367"/>
                  <a:gd name="T6" fmla="*/ 0 w 1537"/>
                  <a:gd name="T7" fmla="*/ 23 h 367"/>
                  <a:gd name="T8" fmla="*/ 43 w 1537"/>
                  <a:gd name="T9" fmla="*/ 0 h 367"/>
                  <a:gd name="T10" fmla="*/ 0 60000 65536"/>
                  <a:gd name="T11" fmla="*/ 0 60000 65536"/>
                  <a:gd name="T12" fmla="*/ 0 60000 65536"/>
                  <a:gd name="T13" fmla="*/ 0 60000 65536"/>
                  <a:gd name="T14" fmla="*/ 0 60000 65536"/>
                  <a:gd name="T15" fmla="*/ 0 w 1537"/>
                  <a:gd name="T16" fmla="*/ 0 h 367"/>
                  <a:gd name="T17" fmla="*/ 1537 w 1537"/>
                  <a:gd name="T18" fmla="*/ 367 h 367"/>
                </a:gdLst>
                <a:ahLst/>
                <a:cxnLst>
                  <a:cxn ang="T10">
                    <a:pos x="T0" y="T1"/>
                  </a:cxn>
                  <a:cxn ang="T11">
                    <a:pos x="T2" y="T3"/>
                  </a:cxn>
                  <a:cxn ang="T12">
                    <a:pos x="T4" y="T5"/>
                  </a:cxn>
                  <a:cxn ang="T13">
                    <a:pos x="T6" y="T7"/>
                  </a:cxn>
                  <a:cxn ang="T14">
                    <a:pos x="T8" y="T9"/>
                  </a:cxn>
                </a:cxnLst>
                <a:rect l="T15" t="T16" r="T17" b="T18"/>
                <a:pathLst>
                  <a:path w="1537" h="367">
                    <a:moveTo>
                      <a:pt x="391" y="0"/>
                    </a:moveTo>
                    <a:lnTo>
                      <a:pt x="1537" y="0"/>
                    </a:lnTo>
                    <a:lnTo>
                      <a:pt x="1150" y="367"/>
                    </a:lnTo>
                    <a:lnTo>
                      <a:pt x="0" y="367"/>
                    </a:lnTo>
                    <a:lnTo>
                      <a:pt x="391" y="0"/>
                    </a:lnTo>
                    <a:close/>
                  </a:path>
                </a:pathLst>
              </a:custGeom>
              <a:solidFill>
                <a:srgbClr val="004EFF"/>
              </a:solidFill>
              <a:ln w="9525">
                <a:noFill/>
                <a:round/>
                <a:headEnd/>
                <a:tailEnd/>
              </a:ln>
            </p:spPr>
            <p:txBody>
              <a:bodyPr/>
              <a:lstStyle/>
              <a:p>
                <a:endParaRPr lang="es-ES"/>
              </a:p>
            </p:txBody>
          </p:sp>
          <p:sp>
            <p:nvSpPr>
              <p:cNvPr id="128253" name="Freeform 603"/>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28254" name="Freeform 604"/>
              <p:cNvSpPr>
                <a:spLocks/>
              </p:cNvSpPr>
              <p:nvPr/>
            </p:nvSpPr>
            <p:spPr bwMode="auto">
              <a:xfrm>
                <a:off x="3082" y="2341"/>
                <a:ext cx="129" cy="178"/>
              </a:xfrm>
              <a:custGeom>
                <a:avLst/>
                <a:gdLst>
                  <a:gd name="T0" fmla="*/ 43 w 387"/>
                  <a:gd name="T1" fmla="*/ 0 h 714"/>
                  <a:gd name="T2" fmla="*/ 0 w 387"/>
                  <a:gd name="T3" fmla="*/ 22 h 714"/>
                  <a:gd name="T4" fmla="*/ 0 w 387"/>
                  <a:gd name="T5" fmla="*/ 44 h 714"/>
                  <a:gd name="T6" fmla="*/ 43 w 387"/>
                  <a:gd name="T7" fmla="*/ 22 h 714"/>
                  <a:gd name="T8" fmla="*/ 43 w 387"/>
                  <a:gd name="T9" fmla="*/ 0 h 714"/>
                  <a:gd name="T10" fmla="*/ 0 60000 65536"/>
                  <a:gd name="T11" fmla="*/ 0 60000 65536"/>
                  <a:gd name="T12" fmla="*/ 0 60000 65536"/>
                  <a:gd name="T13" fmla="*/ 0 60000 65536"/>
                  <a:gd name="T14" fmla="*/ 0 60000 65536"/>
                  <a:gd name="T15" fmla="*/ 0 w 387"/>
                  <a:gd name="T16" fmla="*/ 0 h 714"/>
                  <a:gd name="T17" fmla="*/ 387 w 387"/>
                  <a:gd name="T18" fmla="*/ 714 h 714"/>
                </a:gdLst>
                <a:ahLst/>
                <a:cxnLst>
                  <a:cxn ang="T10">
                    <a:pos x="T0" y="T1"/>
                  </a:cxn>
                  <a:cxn ang="T11">
                    <a:pos x="T2" y="T3"/>
                  </a:cxn>
                  <a:cxn ang="T12">
                    <a:pos x="T4" y="T5"/>
                  </a:cxn>
                  <a:cxn ang="T13">
                    <a:pos x="T6" y="T7"/>
                  </a:cxn>
                  <a:cxn ang="T14">
                    <a:pos x="T8" y="T9"/>
                  </a:cxn>
                </a:cxnLst>
                <a:rect l="T15" t="T16" r="T17" b="T18"/>
                <a:pathLst>
                  <a:path w="387" h="714">
                    <a:moveTo>
                      <a:pt x="387" y="0"/>
                    </a:moveTo>
                    <a:lnTo>
                      <a:pt x="0" y="361"/>
                    </a:lnTo>
                    <a:lnTo>
                      <a:pt x="0" y="714"/>
                    </a:lnTo>
                    <a:lnTo>
                      <a:pt x="387" y="351"/>
                    </a:lnTo>
                    <a:lnTo>
                      <a:pt x="387" y="0"/>
                    </a:lnTo>
                    <a:close/>
                  </a:path>
                </a:pathLst>
              </a:custGeom>
              <a:solidFill>
                <a:srgbClr val="002780"/>
              </a:solidFill>
              <a:ln w="9525">
                <a:noFill/>
                <a:round/>
                <a:headEnd/>
                <a:tailEnd/>
              </a:ln>
            </p:spPr>
            <p:txBody>
              <a:bodyPr/>
              <a:lstStyle/>
              <a:p>
                <a:endParaRPr lang="es-ES"/>
              </a:p>
            </p:txBody>
          </p:sp>
          <p:sp>
            <p:nvSpPr>
              <p:cNvPr id="128255" name="Rectangle 605"/>
              <p:cNvSpPr>
                <a:spLocks noChangeArrowheads="1"/>
              </p:cNvSpPr>
              <p:nvPr/>
            </p:nvSpPr>
            <p:spPr bwMode="auto">
              <a:xfrm>
                <a:off x="2700" y="2433"/>
                <a:ext cx="382" cy="86"/>
              </a:xfrm>
              <a:prstGeom prst="rect">
                <a:avLst/>
              </a:prstGeom>
              <a:solidFill>
                <a:srgbClr val="5589FF"/>
              </a:solidFill>
              <a:ln w="9525">
                <a:noFill/>
                <a:miter lim="800000"/>
                <a:headEnd/>
                <a:tailEnd/>
              </a:ln>
            </p:spPr>
            <p:txBody>
              <a:bodyPr/>
              <a:lstStyle/>
              <a:p>
                <a:endParaRPr lang="es-ES"/>
              </a:p>
            </p:txBody>
          </p:sp>
        </p:grpSp>
        <p:grpSp>
          <p:nvGrpSpPr>
            <p:cNvPr id="128242" name="Group 606"/>
            <p:cNvGrpSpPr>
              <a:grpSpLocks/>
            </p:cNvGrpSpPr>
            <p:nvPr/>
          </p:nvGrpSpPr>
          <p:grpSpPr bwMode="auto">
            <a:xfrm>
              <a:off x="2749" y="2349"/>
              <a:ext cx="409" cy="79"/>
              <a:chOff x="2749" y="2349"/>
              <a:chExt cx="409" cy="79"/>
            </a:xfrm>
          </p:grpSpPr>
          <p:sp>
            <p:nvSpPr>
              <p:cNvPr id="128243" name="Freeform 607"/>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28244" name="Freeform 608"/>
              <p:cNvSpPr>
                <a:spLocks/>
              </p:cNvSpPr>
              <p:nvPr/>
            </p:nvSpPr>
            <p:spPr bwMode="auto">
              <a:xfrm>
                <a:off x="2985" y="2349"/>
                <a:ext cx="173" cy="30"/>
              </a:xfrm>
              <a:custGeom>
                <a:avLst/>
                <a:gdLst>
                  <a:gd name="T0" fmla="*/ 5 w 519"/>
                  <a:gd name="T1" fmla="*/ 2 h 117"/>
                  <a:gd name="T2" fmla="*/ 0 w 519"/>
                  <a:gd name="T3" fmla="*/ 4 h 117"/>
                  <a:gd name="T4" fmla="*/ 35 w 519"/>
                  <a:gd name="T5" fmla="*/ 4 h 117"/>
                  <a:gd name="T6" fmla="*/ 29 w 519"/>
                  <a:gd name="T7" fmla="*/ 8 h 117"/>
                  <a:gd name="T8" fmla="*/ 58 w 519"/>
                  <a:gd name="T9" fmla="*/ 3 h 117"/>
                  <a:gd name="T10" fmla="*/ 43 w 519"/>
                  <a:gd name="T11" fmla="*/ 0 h 117"/>
                  <a:gd name="T12" fmla="*/ 40 w 519"/>
                  <a:gd name="T13" fmla="*/ 2 h 117"/>
                  <a:gd name="T14" fmla="*/ 5 w 519"/>
                  <a:gd name="T15" fmla="*/ 2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7"/>
                    </a:lnTo>
                    <a:lnTo>
                      <a:pt x="317" y="67"/>
                    </a:lnTo>
                    <a:lnTo>
                      <a:pt x="265" y="117"/>
                    </a:lnTo>
                    <a:lnTo>
                      <a:pt x="519" y="49"/>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28245" name="Freeform 609"/>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28246" name="Freeform 610"/>
              <p:cNvSpPr>
                <a:spLocks/>
              </p:cNvSpPr>
              <p:nvPr/>
            </p:nvSpPr>
            <p:spPr bwMode="auto">
              <a:xfrm>
                <a:off x="2931" y="2388"/>
                <a:ext cx="173" cy="29"/>
              </a:xfrm>
              <a:custGeom>
                <a:avLst/>
                <a:gdLst>
                  <a:gd name="T0" fmla="*/ 5 w 519"/>
                  <a:gd name="T1" fmla="*/ 1 h 117"/>
                  <a:gd name="T2" fmla="*/ 0 w 519"/>
                  <a:gd name="T3" fmla="*/ 4 h 117"/>
                  <a:gd name="T4" fmla="*/ 35 w 519"/>
                  <a:gd name="T5" fmla="*/ 4 h 117"/>
                  <a:gd name="T6" fmla="*/ 29 w 519"/>
                  <a:gd name="T7" fmla="*/ 7 h 117"/>
                  <a:gd name="T8" fmla="*/ 58 w 519"/>
                  <a:gd name="T9" fmla="*/ 3 h 117"/>
                  <a:gd name="T10" fmla="*/ 43 w 519"/>
                  <a:gd name="T11" fmla="*/ 0 h 117"/>
                  <a:gd name="T12" fmla="*/ 40 w 519"/>
                  <a:gd name="T13" fmla="*/ 1 h 117"/>
                  <a:gd name="T14" fmla="*/ 5 w 519"/>
                  <a:gd name="T15" fmla="*/ 1 h 117"/>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17"/>
                  <a:gd name="T26" fmla="*/ 519 w 519"/>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17">
                    <a:moveTo>
                      <a:pt x="44" y="26"/>
                    </a:moveTo>
                    <a:lnTo>
                      <a:pt x="0" y="68"/>
                    </a:lnTo>
                    <a:lnTo>
                      <a:pt x="317" y="68"/>
                    </a:lnTo>
                    <a:lnTo>
                      <a:pt x="265" y="117"/>
                    </a:lnTo>
                    <a:lnTo>
                      <a:pt x="519" y="50"/>
                    </a:lnTo>
                    <a:lnTo>
                      <a:pt x="386" y="0"/>
                    </a:lnTo>
                    <a:lnTo>
                      <a:pt x="356" y="26"/>
                    </a:lnTo>
                    <a:lnTo>
                      <a:pt x="44" y="26"/>
                    </a:lnTo>
                    <a:close/>
                  </a:path>
                </a:pathLst>
              </a:custGeom>
              <a:solidFill>
                <a:srgbClr val="FFFFFF"/>
              </a:solidFill>
              <a:ln w="9525">
                <a:noFill/>
                <a:round/>
                <a:headEnd/>
                <a:tailEnd/>
              </a:ln>
            </p:spPr>
            <p:txBody>
              <a:bodyPr/>
              <a:lstStyle/>
              <a:p>
                <a:endParaRPr lang="es-ES"/>
              </a:p>
            </p:txBody>
          </p:sp>
          <p:sp>
            <p:nvSpPr>
              <p:cNvPr id="128247" name="Freeform 611"/>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28248" name="Freeform 612"/>
              <p:cNvSpPr>
                <a:spLocks/>
              </p:cNvSpPr>
              <p:nvPr/>
            </p:nvSpPr>
            <p:spPr bwMode="auto">
              <a:xfrm>
                <a:off x="2749" y="2399"/>
                <a:ext cx="176" cy="29"/>
              </a:xfrm>
              <a:custGeom>
                <a:avLst/>
                <a:gdLst>
                  <a:gd name="T0" fmla="*/ 54 w 527"/>
                  <a:gd name="T1" fmla="*/ 5 h 117"/>
                  <a:gd name="T2" fmla="*/ 59 w 527"/>
                  <a:gd name="T3" fmla="*/ 2 h 117"/>
                  <a:gd name="T4" fmla="*/ 24 w 527"/>
                  <a:gd name="T5" fmla="*/ 2 h 117"/>
                  <a:gd name="T6" fmla="*/ 28 w 527"/>
                  <a:gd name="T7" fmla="*/ 0 h 117"/>
                  <a:gd name="T8" fmla="*/ 0 w 527"/>
                  <a:gd name="T9" fmla="*/ 4 h 117"/>
                  <a:gd name="T10" fmla="*/ 15 w 527"/>
                  <a:gd name="T11" fmla="*/ 7 h 117"/>
                  <a:gd name="T12" fmla="*/ 20 w 527"/>
                  <a:gd name="T13" fmla="*/ 5 h 117"/>
                  <a:gd name="T14" fmla="*/ 54 w 527"/>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117"/>
                  <a:gd name="T26" fmla="*/ 527 w 527"/>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117">
                    <a:moveTo>
                      <a:pt x="486" y="81"/>
                    </a:moveTo>
                    <a:lnTo>
                      <a:pt x="527" y="39"/>
                    </a:lnTo>
                    <a:lnTo>
                      <a:pt x="215" y="39"/>
                    </a:lnTo>
                    <a:lnTo>
                      <a:pt x="256" y="0"/>
                    </a:lnTo>
                    <a:lnTo>
                      <a:pt x="0" y="68"/>
                    </a:lnTo>
                    <a:lnTo>
                      <a:pt x="135" y="117"/>
                    </a:lnTo>
                    <a:lnTo>
                      <a:pt x="176" y="81"/>
                    </a:lnTo>
                    <a:lnTo>
                      <a:pt x="486" y="81"/>
                    </a:lnTo>
                    <a:close/>
                  </a:path>
                </a:pathLst>
              </a:custGeom>
              <a:solidFill>
                <a:srgbClr val="FFFFFF"/>
              </a:solidFill>
              <a:ln w="9525">
                <a:noFill/>
                <a:round/>
                <a:headEnd/>
                <a:tailEnd/>
              </a:ln>
            </p:spPr>
            <p:txBody>
              <a:bodyPr/>
              <a:lstStyle/>
              <a:p>
                <a:endParaRPr lang="es-ES"/>
              </a:p>
            </p:txBody>
          </p:sp>
          <p:sp>
            <p:nvSpPr>
              <p:cNvPr id="128249" name="Freeform 613"/>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sp>
            <p:nvSpPr>
              <p:cNvPr id="128250" name="Freeform 614"/>
              <p:cNvSpPr>
                <a:spLocks/>
              </p:cNvSpPr>
              <p:nvPr/>
            </p:nvSpPr>
            <p:spPr bwMode="auto">
              <a:xfrm>
                <a:off x="2801" y="2363"/>
                <a:ext cx="176" cy="29"/>
              </a:xfrm>
              <a:custGeom>
                <a:avLst/>
                <a:gdLst>
                  <a:gd name="T0" fmla="*/ 54 w 528"/>
                  <a:gd name="T1" fmla="*/ 5 h 117"/>
                  <a:gd name="T2" fmla="*/ 59 w 528"/>
                  <a:gd name="T3" fmla="*/ 2 h 117"/>
                  <a:gd name="T4" fmla="*/ 24 w 528"/>
                  <a:gd name="T5" fmla="*/ 2 h 117"/>
                  <a:gd name="T6" fmla="*/ 29 w 528"/>
                  <a:gd name="T7" fmla="*/ 0 h 117"/>
                  <a:gd name="T8" fmla="*/ 0 w 528"/>
                  <a:gd name="T9" fmla="*/ 4 h 117"/>
                  <a:gd name="T10" fmla="*/ 15 w 528"/>
                  <a:gd name="T11" fmla="*/ 7 h 117"/>
                  <a:gd name="T12" fmla="*/ 20 w 528"/>
                  <a:gd name="T13" fmla="*/ 5 h 117"/>
                  <a:gd name="T14" fmla="*/ 54 w 528"/>
                  <a:gd name="T15" fmla="*/ 5 h 117"/>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17"/>
                  <a:gd name="T26" fmla="*/ 528 w 52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17">
                    <a:moveTo>
                      <a:pt x="486" y="81"/>
                    </a:moveTo>
                    <a:lnTo>
                      <a:pt x="528" y="39"/>
                    </a:lnTo>
                    <a:lnTo>
                      <a:pt x="216" y="39"/>
                    </a:lnTo>
                    <a:lnTo>
                      <a:pt x="257" y="0"/>
                    </a:lnTo>
                    <a:lnTo>
                      <a:pt x="0" y="68"/>
                    </a:lnTo>
                    <a:lnTo>
                      <a:pt x="136" y="117"/>
                    </a:lnTo>
                    <a:lnTo>
                      <a:pt x="177" y="81"/>
                    </a:lnTo>
                    <a:lnTo>
                      <a:pt x="486" y="81"/>
                    </a:lnTo>
                    <a:close/>
                  </a:path>
                </a:pathLst>
              </a:custGeom>
              <a:solidFill>
                <a:srgbClr val="FFFFFF"/>
              </a:solidFill>
              <a:ln w="9525">
                <a:noFill/>
                <a:round/>
                <a:headEnd/>
                <a:tailEnd/>
              </a:ln>
            </p:spPr>
            <p:txBody>
              <a:bodyPr/>
              <a:lstStyle/>
              <a:p>
                <a:endParaRPr lang="es-ES"/>
              </a:p>
            </p:txBody>
          </p:sp>
        </p:grpSp>
      </p:grpSp>
      <p:pic>
        <p:nvPicPr>
          <p:cNvPr id="1292903" name="Picture 615"/>
          <p:cNvPicPr>
            <a:picLocks noChangeArrowheads="1"/>
          </p:cNvPicPr>
          <p:nvPr/>
        </p:nvPicPr>
        <p:blipFill>
          <a:blip r:embed="rId5" cstate="print"/>
          <a:srcRect/>
          <a:stretch>
            <a:fillRect/>
          </a:stretch>
        </p:blipFill>
        <p:spPr bwMode="auto">
          <a:xfrm>
            <a:off x="4284663" y="2636838"/>
            <a:ext cx="787400" cy="488950"/>
          </a:xfrm>
          <a:prstGeom prst="rect">
            <a:avLst/>
          </a:prstGeom>
          <a:noFill/>
          <a:ln w="9525">
            <a:noFill/>
            <a:miter lim="800000"/>
            <a:headEnd/>
            <a:tailEnd/>
          </a:ln>
        </p:spPr>
      </p:pic>
      <p:sp>
        <p:nvSpPr>
          <p:cNvPr id="128078" name="Text Box 616"/>
          <p:cNvSpPr txBox="1">
            <a:spLocks noChangeArrowheads="1"/>
          </p:cNvSpPr>
          <p:nvPr/>
        </p:nvSpPr>
        <p:spPr bwMode="auto">
          <a:xfrm>
            <a:off x="6876256" y="4376137"/>
            <a:ext cx="1717675" cy="276999"/>
          </a:xfrm>
          <a:prstGeom prst="rect">
            <a:avLst/>
          </a:prstGeom>
          <a:noFill/>
          <a:ln w="25400">
            <a:noFill/>
            <a:miter lim="800000"/>
            <a:headEnd/>
            <a:tailEnd/>
          </a:ln>
        </p:spPr>
        <p:txBody>
          <a:bodyPr>
            <a:spAutoFit/>
          </a:bodyPr>
          <a:lstStyle/>
          <a:p>
            <a:r>
              <a:rPr lang="es-ES" sz="1200" b="1" dirty="0"/>
              <a:t>Enlaces de </a:t>
            </a:r>
            <a:r>
              <a:rPr lang="es-ES" sz="1200" b="1" dirty="0" err="1" smtClean="0"/>
              <a:t>VLANs</a:t>
            </a:r>
            <a:endParaRPr lang="es-ES" sz="1200" b="1" dirty="0"/>
          </a:p>
        </p:txBody>
      </p:sp>
      <p:sp>
        <p:nvSpPr>
          <p:cNvPr id="128079" name="Line 617"/>
          <p:cNvSpPr>
            <a:spLocks noChangeShapeType="1"/>
          </p:cNvSpPr>
          <p:nvPr/>
        </p:nvSpPr>
        <p:spPr bwMode="auto">
          <a:xfrm>
            <a:off x="7235825" y="4652963"/>
            <a:ext cx="0" cy="1152525"/>
          </a:xfrm>
          <a:prstGeom prst="line">
            <a:avLst/>
          </a:prstGeom>
          <a:noFill/>
          <a:ln w="19050">
            <a:solidFill>
              <a:schemeClr val="tx1"/>
            </a:solidFill>
            <a:round/>
            <a:headEnd/>
            <a:tailEnd type="triangle" w="med" len="med"/>
          </a:ln>
        </p:spPr>
        <p:txBody>
          <a:bodyPr/>
          <a:lstStyle/>
          <a:p>
            <a:endParaRPr lang="es-ES"/>
          </a:p>
        </p:txBody>
      </p:sp>
      <p:sp>
        <p:nvSpPr>
          <p:cNvPr id="128080" name="Line 618"/>
          <p:cNvSpPr>
            <a:spLocks noChangeShapeType="1"/>
          </p:cNvSpPr>
          <p:nvPr/>
        </p:nvSpPr>
        <p:spPr bwMode="auto">
          <a:xfrm>
            <a:off x="8027988" y="4652963"/>
            <a:ext cx="0" cy="1152525"/>
          </a:xfrm>
          <a:prstGeom prst="line">
            <a:avLst/>
          </a:prstGeom>
          <a:noFill/>
          <a:ln w="19050">
            <a:solidFill>
              <a:schemeClr val="tx1"/>
            </a:solidFill>
            <a:round/>
            <a:headEnd/>
            <a:tailEnd type="triangle" w="med" len="med"/>
          </a:ln>
        </p:spPr>
        <p:txBody>
          <a:bodyPr/>
          <a:lstStyle/>
          <a:p>
            <a:endParaRPr lang="es-ES"/>
          </a:p>
        </p:txBody>
      </p:sp>
      <p:sp>
        <p:nvSpPr>
          <p:cNvPr id="1292907" name="Text Box 619"/>
          <p:cNvSpPr txBox="1">
            <a:spLocks noChangeArrowheads="1"/>
          </p:cNvSpPr>
          <p:nvPr/>
        </p:nvSpPr>
        <p:spPr bwMode="auto">
          <a:xfrm>
            <a:off x="2124075" y="1100138"/>
            <a:ext cx="2309813" cy="457200"/>
          </a:xfrm>
          <a:prstGeom prst="rect">
            <a:avLst/>
          </a:prstGeom>
          <a:noFill/>
          <a:ln w="25400">
            <a:noFill/>
            <a:miter lim="800000"/>
            <a:headEnd/>
            <a:tailEnd/>
          </a:ln>
        </p:spPr>
        <p:txBody>
          <a:bodyPr wrap="none">
            <a:spAutoFit/>
          </a:bodyPr>
          <a:lstStyle/>
          <a:p>
            <a:pPr algn="ctr"/>
            <a:r>
              <a:rPr lang="es-ES" sz="1200" b="1"/>
              <a:t>Router con interfaz trunk </a:t>
            </a:r>
          </a:p>
          <a:p>
            <a:pPr algn="ctr"/>
            <a:r>
              <a:rPr lang="es-ES" sz="1200" b="1"/>
              <a:t>para la conexión inter-VLANs</a:t>
            </a:r>
          </a:p>
        </p:txBody>
      </p:sp>
      <p:sp>
        <p:nvSpPr>
          <p:cNvPr id="1292908" name="Line 620"/>
          <p:cNvSpPr>
            <a:spLocks noChangeShapeType="1"/>
          </p:cNvSpPr>
          <p:nvPr/>
        </p:nvSpPr>
        <p:spPr bwMode="auto">
          <a:xfrm>
            <a:off x="4284663" y="1557338"/>
            <a:ext cx="431800" cy="1008062"/>
          </a:xfrm>
          <a:prstGeom prst="line">
            <a:avLst/>
          </a:prstGeom>
          <a:noFill/>
          <a:ln w="19050">
            <a:solidFill>
              <a:schemeClr val="tx1"/>
            </a:solidFill>
            <a:round/>
            <a:headEnd/>
            <a:tailEnd type="triangle" w="med" len="med"/>
          </a:ln>
        </p:spPr>
        <p:txBody>
          <a:bodyPr/>
          <a:lstStyle/>
          <a:p>
            <a:endParaRPr lang="es-ES"/>
          </a:p>
        </p:txBody>
      </p:sp>
      <p:grpSp>
        <p:nvGrpSpPr>
          <p:cNvPr id="128083" name="Group 621"/>
          <p:cNvGrpSpPr>
            <a:grpSpLocks/>
          </p:cNvGrpSpPr>
          <p:nvPr/>
        </p:nvGrpSpPr>
        <p:grpSpPr bwMode="auto">
          <a:xfrm>
            <a:off x="827088" y="2057400"/>
            <a:ext cx="419100" cy="433388"/>
            <a:chOff x="4320" y="1229"/>
            <a:chExt cx="604" cy="624"/>
          </a:xfrm>
        </p:grpSpPr>
        <p:sp>
          <p:nvSpPr>
            <p:cNvPr id="128227" name="AutoShape 622"/>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228" name="Freeform 62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229" name="Freeform 62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8230" name="Freeform 625"/>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231" name="Freeform 626"/>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8232" name="Rectangle 627"/>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8233" name="Rectangle 628"/>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8234" name="Rectangle 629"/>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235" name="Line 630"/>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236" name="Freeform 631"/>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237" name="Freeform 632"/>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8238" name="Rectangle 633"/>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28084" name="Group 634"/>
          <p:cNvGrpSpPr>
            <a:grpSpLocks/>
          </p:cNvGrpSpPr>
          <p:nvPr/>
        </p:nvGrpSpPr>
        <p:grpSpPr bwMode="auto">
          <a:xfrm>
            <a:off x="2843213" y="2057400"/>
            <a:ext cx="419100" cy="433388"/>
            <a:chOff x="4320" y="1229"/>
            <a:chExt cx="604" cy="624"/>
          </a:xfrm>
        </p:grpSpPr>
        <p:sp>
          <p:nvSpPr>
            <p:cNvPr id="128215" name="AutoShape 635"/>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216" name="Freeform 63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217" name="Freeform 63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8218" name="Freeform 638"/>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219" name="Freeform 639"/>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8220" name="Rectangle 640"/>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8221" name="Rectangle 641"/>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8222" name="Rectangle 642"/>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223" name="Line 643"/>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224" name="Freeform 644"/>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225" name="Freeform 645"/>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8226" name="Rectangle 646"/>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28085" name="Group 647"/>
          <p:cNvGrpSpPr>
            <a:grpSpLocks/>
          </p:cNvGrpSpPr>
          <p:nvPr/>
        </p:nvGrpSpPr>
        <p:grpSpPr bwMode="auto">
          <a:xfrm>
            <a:off x="1619250" y="2058988"/>
            <a:ext cx="419100" cy="433387"/>
            <a:chOff x="4320" y="1229"/>
            <a:chExt cx="604" cy="624"/>
          </a:xfrm>
        </p:grpSpPr>
        <p:sp>
          <p:nvSpPr>
            <p:cNvPr id="128203" name="AutoShape 648"/>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204" name="Freeform 649"/>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205" name="Freeform 650"/>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8206" name="Freeform 651"/>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207" name="Freeform 652"/>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8208" name="Rectangle 653"/>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8209" name="Rectangle 654"/>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8210" name="Rectangle 655"/>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211" name="Line 656"/>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212" name="Freeform 657"/>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213" name="Freeform 658"/>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8214" name="Rectangle 659"/>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28086" name="Group 660"/>
          <p:cNvGrpSpPr>
            <a:grpSpLocks/>
          </p:cNvGrpSpPr>
          <p:nvPr/>
        </p:nvGrpSpPr>
        <p:grpSpPr bwMode="auto">
          <a:xfrm>
            <a:off x="827088" y="5153025"/>
            <a:ext cx="419100" cy="433388"/>
            <a:chOff x="4320" y="1229"/>
            <a:chExt cx="604" cy="624"/>
          </a:xfrm>
        </p:grpSpPr>
        <p:sp>
          <p:nvSpPr>
            <p:cNvPr id="128191" name="AutoShape 661"/>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192" name="Freeform 66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193" name="Freeform 66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8194" name="Freeform 664"/>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195" name="Freeform 665"/>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8196" name="Rectangle 666"/>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8197" name="Rectangle 667"/>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8198" name="Rectangle 668"/>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199" name="Line 669"/>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200" name="Freeform 670"/>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201" name="Freeform 671"/>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8202" name="Rectangle 672"/>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28087" name="Group 673"/>
          <p:cNvGrpSpPr>
            <a:grpSpLocks/>
          </p:cNvGrpSpPr>
          <p:nvPr/>
        </p:nvGrpSpPr>
        <p:grpSpPr bwMode="auto">
          <a:xfrm>
            <a:off x="2843213" y="5153025"/>
            <a:ext cx="419100" cy="433388"/>
            <a:chOff x="4320" y="1229"/>
            <a:chExt cx="604" cy="624"/>
          </a:xfrm>
        </p:grpSpPr>
        <p:sp>
          <p:nvSpPr>
            <p:cNvPr id="128179" name="AutoShape 674"/>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180" name="Freeform 675"/>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181" name="Freeform 67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8182" name="Freeform 677"/>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183" name="Freeform 678"/>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8184" name="Rectangle 679"/>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8185" name="Rectangle 680"/>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8186" name="Rectangle 681"/>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187" name="Line 682"/>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188" name="Freeform 683"/>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189" name="Freeform 684"/>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8190" name="Rectangle 685"/>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28088" name="Group 686"/>
          <p:cNvGrpSpPr>
            <a:grpSpLocks/>
          </p:cNvGrpSpPr>
          <p:nvPr/>
        </p:nvGrpSpPr>
        <p:grpSpPr bwMode="auto">
          <a:xfrm>
            <a:off x="1619250" y="5154613"/>
            <a:ext cx="419100" cy="433387"/>
            <a:chOff x="4320" y="1229"/>
            <a:chExt cx="604" cy="624"/>
          </a:xfrm>
        </p:grpSpPr>
        <p:sp>
          <p:nvSpPr>
            <p:cNvPr id="128167" name="AutoShape 687"/>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168" name="Freeform 688"/>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169" name="Freeform 689"/>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8170" name="Freeform 690"/>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171" name="Freeform 691"/>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8172" name="Rectangle 692"/>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8173" name="Rectangle 693"/>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8174" name="Rectangle 694"/>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175" name="Line 695"/>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176" name="Freeform 696"/>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177" name="Freeform 697"/>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8178" name="Rectangle 698"/>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28089" name="Group 699"/>
          <p:cNvGrpSpPr>
            <a:grpSpLocks/>
          </p:cNvGrpSpPr>
          <p:nvPr/>
        </p:nvGrpSpPr>
        <p:grpSpPr bwMode="auto">
          <a:xfrm>
            <a:off x="8113713" y="2057400"/>
            <a:ext cx="419100" cy="433388"/>
            <a:chOff x="4320" y="1229"/>
            <a:chExt cx="604" cy="624"/>
          </a:xfrm>
        </p:grpSpPr>
        <p:sp>
          <p:nvSpPr>
            <p:cNvPr id="128155" name="AutoShape 700"/>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156" name="Freeform 701"/>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157" name="Freeform 702"/>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8158" name="Freeform 703"/>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159" name="Freeform 704"/>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8160" name="Rectangle 705"/>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8161" name="Rectangle 706"/>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8162" name="Rectangle 707"/>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163" name="Line 708"/>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164" name="Freeform 709"/>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165" name="Freeform 710"/>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8166" name="Rectangle 711"/>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28090" name="Group 712"/>
          <p:cNvGrpSpPr>
            <a:grpSpLocks/>
          </p:cNvGrpSpPr>
          <p:nvPr/>
        </p:nvGrpSpPr>
        <p:grpSpPr bwMode="auto">
          <a:xfrm>
            <a:off x="6227763" y="2057400"/>
            <a:ext cx="419100" cy="433388"/>
            <a:chOff x="4320" y="1229"/>
            <a:chExt cx="604" cy="624"/>
          </a:xfrm>
        </p:grpSpPr>
        <p:sp>
          <p:nvSpPr>
            <p:cNvPr id="128143" name="AutoShape 713"/>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144" name="Freeform 71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145" name="Freeform 715"/>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8146" name="Freeform 716"/>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147" name="Freeform 717"/>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8148" name="Rectangle 718"/>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8149" name="Rectangle 719"/>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8150" name="Rectangle 720"/>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151" name="Line 721"/>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152" name="Freeform 722"/>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153" name="Freeform 723"/>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8154" name="Rectangle 724"/>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28091" name="Group 725"/>
          <p:cNvGrpSpPr>
            <a:grpSpLocks/>
          </p:cNvGrpSpPr>
          <p:nvPr/>
        </p:nvGrpSpPr>
        <p:grpSpPr bwMode="auto">
          <a:xfrm>
            <a:off x="7392988" y="2058988"/>
            <a:ext cx="419100" cy="433387"/>
            <a:chOff x="4320" y="1229"/>
            <a:chExt cx="604" cy="624"/>
          </a:xfrm>
        </p:grpSpPr>
        <p:sp>
          <p:nvSpPr>
            <p:cNvPr id="128131" name="AutoShape 726"/>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132" name="Freeform 72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133" name="Freeform 728"/>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8134" name="Freeform 729"/>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135" name="Freeform 730"/>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8136" name="Rectangle 731"/>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8137" name="Rectangle 732"/>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8138" name="Rectangle 733"/>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139" name="Line 734"/>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140" name="Freeform 735"/>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141" name="Freeform 736"/>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8142" name="Rectangle 737"/>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grpSp>
        <p:nvGrpSpPr>
          <p:cNvPr id="128092" name="Group 738"/>
          <p:cNvGrpSpPr>
            <a:grpSpLocks/>
          </p:cNvGrpSpPr>
          <p:nvPr/>
        </p:nvGrpSpPr>
        <p:grpSpPr bwMode="auto">
          <a:xfrm>
            <a:off x="8164513" y="5153025"/>
            <a:ext cx="419100" cy="433388"/>
            <a:chOff x="4320" y="1229"/>
            <a:chExt cx="604" cy="624"/>
          </a:xfrm>
        </p:grpSpPr>
        <p:sp>
          <p:nvSpPr>
            <p:cNvPr id="128119" name="AutoShape 739"/>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120" name="Freeform 740"/>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121" name="Freeform 741"/>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FF0000"/>
            </a:solidFill>
            <a:ln w="4826">
              <a:solidFill>
                <a:srgbClr val="FF0000"/>
              </a:solidFill>
              <a:round/>
              <a:headEnd/>
              <a:tailEnd/>
            </a:ln>
          </p:spPr>
          <p:txBody>
            <a:bodyPr/>
            <a:lstStyle/>
            <a:p>
              <a:endParaRPr lang="es-ES"/>
            </a:p>
          </p:txBody>
        </p:sp>
        <p:sp>
          <p:nvSpPr>
            <p:cNvPr id="128122" name="Freeform 742"/>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123" name="Freeform 743"/>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FF0000"/>
            </a:solidFill>
            <a:ln w="4826">
              <a:solidFill>
                <a:srgbClr val="FF0000"/>
              </a:solidFill>
              <a:round/>
              <a:headEnd/>
              <a:tailEnd/>
            </a:ln>
          </p:spPr>
          <p:txBody>
            <a:bodyPr/>
            <a:lstStyle/>
            <a:p>
              <a:endParaRPr lang="es-ES"/>
            </a:p>
          </p:txBody>
        </p:sp>
        <p:sp>
          <p:nvSpPr>
            <p:cNvPr id="128124" name="Rectangle 744"/>
            <p:cNvSpPr>
              <a:spLocks noChangeArrowheads="1"/>
            </p:cNvSpPr>
            <p:nvPr/>
          </p:nvSpPr>
          <p:spPr bwMode="auto">
            <a:xfrm>
              <a:off x="4422" y="1276"/>
              <a:ext cx="397" cy="313"/>
            </a:xfrm>
            <a:prstGeom prst="rect">
              <a:avLst/>
            </a:prstGeom>
            <a:solidFill>
              <a:srgbClr val="FF0000"/>
            </a:solidFill>
            <a:ln w="4826">
              <a:solidFill>
                <a:srgbClr val="FF0000"/>
              </a:solidFill>
              <a:miter lim="800000"/>
              <a:headEnd/>
              <a:tailEnd/>
            </a:ln>
          </p:spPr>
          <p:txBody>
            <a:bodyPr/>
            <a:lstStyle/>
            <a:p>
              <a:endParaRPr lang="es-ES"/>
            </a:p>
          </p:txBody>
        </p:sp>
        <p:sp>
          <p:nvSpPr>
            <p:cNvPr id="128125" name="Rectangle 745"/>
            <p:cNvSpPr>
              <a:spLocks noChangeArrowheads="1"/>
            </p:cNvSpPr>
            <p:nvPr/>
          </p:nvSpPr>
          <p:spPr bwMode="auto">
            <a:xfrm>
              <a:off x="4332" y="1614"/>
              <a:ext cx="560" cy="138"/>
            </a:xfrm>
            <a:prstGeom prst="rect">
              <a:avLst/>
            </a:prstGeom>
            <a:solidFill>
              <a:srgbClr val="FF0000"/>
            </a:solidFill>
            <a:ln w="4826">
              <a:solidFill>
                <a:srgbClr val="FF0000"/>
              </a:solidFill>
              <a:miter lim="800000"/>
              <a:headEnd/>
              <a:tailEnd/>
            </a:ln>
          </p:spPr>
          <p:txBody>
            <a:bodyPr/>
            <a:lstStyle/>
            <a:p>
              <a:endParaRPr lang="es-ES"/>
            </a:p>
          </p:txBody>
        </p:sp>
        <p:sp>
          <p:nvSpPr>
            <p:cNvPr id="128126" name="Rectangle 746"/>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127" name="Line 747"/>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128" name="Freeform 748"/>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129" name="Freeform 749"/>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FF0000"/>
            </a:solidFill>
            <a:ln w="4826">
              <a:solidFill>
                <a:srgbClr val="FF0000"/>
              </a:solidFill>
              <a:round/>
              <a:headEnd/>
              <a:tailEnd/>
            </a:ln>
          </p:spPr>
          <p:txBody>
            <a:bodyPr/>
            <a:lstStyle/>
            <a:p>
              <a:endParaRPr lang="es-ES"/>
            </a:p>
          </p:txBody>
        </p:sp>
        <p:sp>
          <p:nvSpPr>
            <p:cNvPr id="128130" name="Rectangle 750"/>
            <p:cNvSpPr>
              <a:spLocks noChangeArrowheads="1"/>
            </p:cNvSpPr>
            <p:nvPr/>
          </p:nvSpPr>
          <p:spPr bwMode="auto">
            <a:xfrm>
              <a:off x="4324" y="1821"/>
              <a:ext cx="596" cy="28"/>
            </a:xfrm>
            <a:prstGeom prst="rect">
              <a:avLst/>
            </a:prstGeom>
            <a:solidFill>
              <a:srgbClr val="FF0000"/>
            </a:solidFill>
            <a:ln w="4826">
              <a:solidFill>
                <a:srgbClr val="FF0000"/>
              </a:solidFill>
              <a:miter lim="800000"/>
              <a:headEnd/>
              <a:tailEnd/>
            </a:ln>
          </p:spPr>
          <p:txBody>
            <a:bodyPr/>
            <a:lstStyle/>
            <a:p>
              <a:endParaRPr lang="es-ES"/>
            </a:p>
          </p:txBody>
        </p:sp>
      </p:grpSp>
      <p:grpSp>
        <p:nvGrpSpPr>
          <p:cNvPr id="128093" name="Group 751"/>
          <p:cNvGrpSpPr>
            <a:grpSpLocks/>
          </p:cNvGrpSpPr>
          <p:nvPr/>
        </p:nvGrpSpPr>
        <p:grpSpPr bwMode="auto">
          <a:xfrm>
            <a:off x="6278563" y="5153025"/>
            <a:ext cx="419100" cy="433388"/>
            <a:chOff x="4320" y="1229"/>
            <a:chExt cx="604" cy="624"/>
          </a:xfrm>
        </p:grpSpPr>
        <p:sp>
          <p:nvSpPr>
            <p:cNvPr id="128107" name="AutoShape 752"/>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108" name="Freeform 753"/>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109" name="Freeform 754"/>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FF00"/>
            </a:solidFill>
            <a:ln w="4826">
              <a:solidFill>
                <a:srgbClr val="00FF00"/>
              </a:solidFill>
              <a:round/>
              <a:headEnd/>
              <a:tailEnd/>
            </a:ln>
          </p:spPr>
          <p:txBody>
            <a:bodyPr/>
            <a:lstStyle/>
            <a:p>
              <a:endParaRPr lang="es-ES"/>
            </a:p>
          </p:txBody>
        </p:sp>
        <p:sp>
          <p:nvSpPr>
            <p:cNvPr id="128110" name="Freeform 755"/>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111" name="Freeform 756"/>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FF00"/>
            </a:solidFill>
            <a:ln w="4826">
              <a:solidFill>
                <a:srgbClr val="00FF00"/>
              </a:solidFill>
              <a:round/>
              <a:headEnd/>
              <a:tailEnd/>
            </a:ln>
          </p:spPr>
          <p:txBody>
            <a:bodyPr/>
            <a:lstStyle/>
            <a:p>
              <a:endParaRPr lang="es-ES"/>
            </a:p>
          </p:txBody>
        </p:sp>
        <p:sp>
          <p:nvSpPr>
            <p:cNvPr id="128112" name="Rectangle 757"/>
            <p:cNvSpPr>
              <a:spLocks noChangeArrowheads="1"/>
            </p:cNvSpPr>
            <p:nvPr/>
          </p:nvSpPr>
          <p:spPr bwMode="auto">
            <a:xfrm>
              <a:off x="4422" y="1276"/>
              <a:ext cx="397" cy="313"/>
            </a:xfrm>
            <a:prstGeom prst="rect">
              <a:avLst/>
            </a:prstGeom>
            <a:solidFill>
              <a:srgbClr val="00FF00"/>
            </a:solidFill>
            <a:ln w="4826">
              <a:solidFill>
                <a:srgbClr val="00FF00"/>
              </a:solidFill>
              <a:miter lim="800000"/>
              <a:headEnd/>
              <a:tailEnd/>
            </a:ln>
          </p:spPr>
          <p:txBody>
            <a:bodyPr/>
            <a:lstStyle/>
            <a:p>
              <a:endParaRPr lang="es-ES"/>
            </a:p>
          </p:txBody>
        </p:sp>
        <p:sp>
          <p:nvSpPr>
            <p:cNvPr id="128113" name="Rectangle 758"/>
            <p:cNvSpPr>
              <a:spLocks noChangeArrowheads="1"/>
            </p:cNvSpPr>
            <p:nvPr/>
          </p:nvSpPr>
          <p:spPr bwMode="auto">
            <a:xfrm>
              <a:off x="4332" y="1614"/>
              <a:ext cx="560" cy="138"/>
            </a:xfrm>
            <a:prstGeom prst="rect">
              <a:avLst/>
            </a:prstGeom>
            <a:solidFill>
              <a:srgbClr val="00FF00"/>
            </a:solidFill>
            <a:ln w="4826">
              <a:solidFill>
                <a:srgbClr val="00FF00"/>
              </a:solidFill>
              <a:miter lim="800000"/>
              <a:headEnd/>
              <a:tailEnd/>
            </a:ln>
          </p:spPr>
          <p:txBody>
            <a:bodyPr/>
            <a:lstStyle/>
            <a:p>
              <a:endParaRPr lang="es-ES"/>
            </a:p>
          </p:txBody>
        </p:sp>
        <p:sp>
          <p:nvSpPr>
            <p:cNvPr id="128114" name="Rectangle 759"/>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115" name="Line 760"/>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116" name="Freeform 761"/>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117" name="Freeform 762"/>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FF00"/>
            </a:solidFill>
            <a:ln w="4826">
              <a:solidFill>
                <a:srgbClr val="00FF00"/>
              </a:solidFill>
              <a:round/>
              <a:headEnd/>
              <a:tailEnd/>
            </a:ln>
          </p:spPr>
          <p:txBody>
            <a:bodyPr/>
            <a:lstStyle/>
            <a:p>
              <a:endParaRPr lang="es-ES"/>
            </a:p>
          </p:txBody>
        </p:sp>
        <p:sp>
          <p:nvSpPr>
            <p:cNvPr id="128118" name="Rectangle 763"/>
            <p:cNvSpPr>
              <a:spLocks noChangeArrowheads="1"/>
            </p:cNvSpPr>
            <p:nvPr/>
          </p:nvSpPr>
          <p:spPr bwMode="auto">
            <a:xfrm>
              <a:off x="4324" y="1821"/>
              <a:ext cx="596" cy="28"/>
            </a:xfrm>
            <a:prstGeom prst="rect">
              <a:avLst/>
            </a:prstGeom>
            <a:solidFill>
              <a:srgbClr val="00FF00"/>
            </a:solidFill>
            <a:ln w="4826">
              <a:solidFill>
                <a:srgbClr val="00FF00"/>
              </a:solidFill>
              <a:miter lim="800000"/>
              <a:headEnd/>
              <a:tailEnd/>
            </a:ln>
          </p:spPr>
          <p:txBody>
            <a:bodyPr/>
            <a:lstStyle/>
            <a:p>
              <a:endParaRPr lang="es-ES"/>
            </a:p>
          </p:txBody>
        </p:sp>
      </p:grpSp>
      <p:grpSp>
        <p:nvGrpSpPr>
          <p:cNvPr id="128094" name="Group 764"/>
          <p:cNvGrpSpPr>
            <a:grpSpLocks/>
          </p:cNvGrpSpPr>
          <p:nvPr/>
        </p:nvGrpSpPr>
        <p:grpSpPr bwMode="auto">
          <a:xfrm>
            <a:off x="7443788" y="5154613"/>
            <a:ext cx="419100" cy="433387"/>
            <a:chOff x="4320" y="1229"/>
            <a:chExt cx="604" cy="624"/>
          </a:xfrm>
        </p:grpSpPr>
        <p:sp>
          <p:nvSpPr>
            <p:cNvPr id="128095" name="AutoShape 765"/>
            <p:cNvSpPr>
              <a:spLocks noChangeAspect="1" noChangeArrowheads="1" noTextEdit="1"/>
            </p:cNvSpPr>
            <p:nvPr/>
          </p:nvSpPr>
          <p:spPr bwMode="auto">
            <a:xfrm>
              <a:off x="4320" y="1229"/>
              <a:ext cx="604" cy="624"/>
            </a:xfrm>
            <a:prstGeom prst="rect">
              <a:avLst/>
            </a:prstGeom>
            <a:noFill/>
            <a:ln w="9525">
              <a:noFill/>
              <a:miter lim="800000"/>
              <a:headEnd/>
              <a:tailEnd/>
            </a:ln>
          </p:spPr>
          <p:txBody>
            <a:bodyPr/>
            <a:lstStyle/>
            <a:p>
              <a:endParaRPr lang="es-ES"/>
            </a:p>
          </p:txBody>
        </p:sp>
        <p:sp>
          <p:nvSpPr>
            <p:cNvPr id="128096" name="Freeform 766"/>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B7B79D"/>
            </a:solidFill>
            <a:ln w="9525">
              <a:noFill/>
              <a:round/>
              <a:headEnd/>
              <a:tailEnd/>
            </a:ln>
          </p:spPr>
          <p:txBody>
            <a:bodyPr/>
            <a:lstStyle/>
            <a:p>
              <a:endParaRPr lang="es-ES"/>
            </a:p>
          </p:txBody>
        </p:sp>
        <p:sp>
          <p:nvSpPr>
            <p:cNvPr id="128097" name="Freeform 767"/>
            <p:cNvSpPr>
              <a:spLocks/>
            </p:cNvSpPr>
            <p:nvPr/>
          </p:nvSpPr>
          <p:spPr bwMode="auto">
            <a:xfrm>
              <a:off x="4339" y="1550"/>
              <a:ext cx="559" cy="59"/>
            </a:xfrm>
            <a:custGeom>
              <a:avLst/>
              <a:gdLst>
                <a:gd name="T0" fmla="*/ 0 w 1675"/>
                <a:gd name="T1" fmla="*/ 20 h 175"/>
                <a:gd name="T2" fmla="*/ 20 w 1675"/>
                <a:gd name="T3" fmla="*/ 0 h 175"/>
                <a:gd name="T4" fmla="*/ 167 w 1675"/>
                <a:gd name="T5" fmla="*/ 0 h 175"/>
                <a:gd name="T6" fmla="*/ 187 w 1675"/>
                <a:gd name="T7" fmla="*/ 20 h 175"/>
                <a:gd name="T8" fmla="*/ 0 w 1675"/>
                <a:gd name="T9" fmla="*/ 20 h 175"/>
                <a:gd name="T10" fmla="*/ 0 60000 65536"/>
                <a:gd name="T11" fmla="*/ 0 60000 65536"/>
                <a:gd name="T12" fmla="*/ 0 60000 65536"/>
                <a:gd name="T13" fmla="*/ 0 60000 65536"/>
                <a:gd name="T14" fmla="*/ 0 60000 65536"/>
                <a:gd name="T15" fmla="*/ 0 w 1675"/>
                <a:gd name="T16" fmla="*/ 0 h 175"/>
                <a:gd name="T17" fmla="*/ 1675 w 1675"/>
                <a:gd name="T18" fmla="*/ 175 h 175"/>
              </a:gdLst>
              <a:ahLst/>
              <a:cxnLst>
                <a:cxn ang="T10">
                  <a:pos x="T0" y="T1"/>
                </a:cxn>
                <a:cxn ang="T11">
                  <a:pos x="T2" y="T3"/>
                </a:cxn>
                <a:cxn ang="T12">
                  <a:pos x="T4" y="T5"/>
                </a:cxn>
                <a:cxn ang="T13">
                  <a:pos x="T6" y="T7"/>
                </a:cxn>
                <a:cxn ang="T14">
                  <a:pos x="T8" y="T9"/>
                </a:cxn>
              </a:cxnLst>
              <a:rect l="T15" t="T16" r="T17" b="T18"/>
              <a:pathLst>
                <a:path w="1675" h="175">
                  <a:moveTo>
                    <a:pt x="0" y="175"/>
                  </a:moveTo>
                  <a:lnTo>
                    <a:pt x="178" y="0"/>
                  </a:lnTo>
                  <a:lnTo>
                    <a:pt x="1497" y="0"/>
                  </a:lnTo>
                  <a:lnTo>
                    <a:pt x="1675" y="175"/>
                  </a:lnTo>
                  <a:lnTo>
                    <a:pt x="0" y="175"/>
                  </a:lnTo>
                  <a:close/>
                </a:path>
              </a:pathLst>
            </a:custGeom>
            <a:solidFill>
              <a:srgbClr val="0000FF"/>
            </a:solidFill>
            <a:ln w="4826">
              <a:solidFill>
                <a:srgbClr val="0000FF"/>
              </a:solidFill>
              <a:round/>
              <a:headEnd/>
              <a:tailEnd/>
            </a:ln>
          </p:spPr>
          <p:txBody>
            <a:bodyPr/>
            <a:lstStyle/>
            <a:p>
              <a:endParaRPr lang="es-ES"/>
            </a:p>
          </p:txBody>
        </p:sp>
        <p:sp>
          <p:nvSpPr>
            <p:cNvPr id="128098" name="Freeform 768"/>
            <p:cNvSpPr>
              <a:spLocks/>
            </p:cNvSpPr>
            <p:nvPr/>
          </p:nvSpPr>
          <p:spPr bwMode="auto">
            <a:xfrm>
              <a:off x="4422" y="1232"/>
              <a:ext cx="395" cy="43"/>
            </a:xfrm>
            <a:custGeom>
              <a:avLst/>
              <a:gdLst>
                <a:gd name="T0" fmla="*/ 0 w 1184"/>
                <a:gd name="T1" fmla="*/ 14 h 129"/>
                <a:gd name="T2" fmla="*/ 14 w 1184"/>
                <a:gd name="T3" fmla="*/ 0 h 129"/>
                <a:gd name="T4" fmla="*/ 117 w 1184"/>
                <a:gd name="T5" fmla="*/ 0 h 129"/>
                <a:gd name="T6" fmla="*/ 132 w 1184"/>
                <a:gd name="T7" fmla="*/ 14 h 129"/>
                <a:gd name="T8" fmla="*/ 0 w 1184"/>
                <a:gd name="T9" fmla="*/ 14 h 129"/>
                <a:gd name="T10" fmla="*/ 0 60000 65536"/>
                <a:gd name="T11" fmla="*/ 0 60000 65536"/>
                <a:gd name="T12" fmla="*/ 0 60000 65536"/>
                <a:gd name="T13" fmla="*/ 0 60000 65536"/>
                <a:gd name="T14" fmla="*/ 0 60000 65536"/>
                <a:gd name="T15" fmla="*/ 0 w 1184"/>
                <a:gd name="T16" fmla="*/ 0 h 129"/>
                <a:gd name="T17" fmla="*/ 1184 w 1184"/>
                <a:gd name="T18" fmla="*/ 129 h 129"/>
              </a:gdLst>
              <a:ahLst/>
              <a:cxnLst>
                <a:cxn ang="T10">
                  <a:pos x="T0" y="T1"/>
                </a:cxn>
                <a:cxn ang="T11">
                  <a:pos x="T2" y="T3"/>
                </a:cxn>
                <a:cxn ang="T12">
                  <a:pos x="T4" y="T5"/>
                </a:cxn>
                <a:cxn ang="T13">
                  <a:pos x="T6" y="T7"/>
                </a:cxn>
                <a:cxn ang="T14">
                  <a:pos x="T8" y="T9"/>
                </a:cxn>
              </a:cxnLst>
              <a:rect l="T15" t="T16" r="T17" b="T18"/>
              <a:pathLst>
                <a:path w="1184" h="129">
                  <a:moveTo>
                    <a:pt x="0" y="129"/>
                  </a:moveTo>
                  <a:lnTo>
                    <a:pt x="130" y="0"/>
                  </a:lnTo>
                  <a:lnTo>
                    <a:pt x="1053" y="0"/>
                  </a:lnTo>
                  <a:lnTo>
                    <a:pt x="1184" y="129"/>
                  </a:lnTo>
                  <a:lnTo>
                    <a:pt x="0" y="129"/>
                  </a:lnTo>
                  <a:close/>
                </a:path>
              </a:pathLst>
            </a:custGeom>
            <a:solidFill>
              <a:srgbClr val="B7B79D"/>
            </a:solidFill>
            <a:ln w="9525">
              <a:noFill/>
              <a:round/>
              <a:headEnd/>
              <a:tailEnd/>
            </a:ln>
          </p:spPr>
          <p:txBody>
            <a:bodyPr/>
            <a:lstStyle/>
            <a:p>
              <a:endParaRPr lang="es-ES"/>
            </a:p>
          </p:txBody>
        </p:sp>
        <p:sp>
          <p:nvSpPr>
            <p:cNvPr id="128099" name="Freeform 769"/>
            <p:cNvSpPr>
              <a:spLocks/>
            </p:cNvSpPr>
            <p:nvPr/>
          </p:nvSpPr>
          <p:spPr bwMode="auto">
            <a:xfrm>
              <a:off x="4423" y="1234"/>
              <a:ext cx="395" cy="43"/>
            </a:xfrm>
            <a:custGeom>
              <a:avLst/>
              <a:gdLst>
                <a:gd name="T0" fmla="*/ 0 w 1185"/>
                <a:gd name="T1" fmla="*/ 14 h 129"/>
                <a:gd name="T2" fmla="*/ 15 w 1185"/>
                <a:gd name="T3" fmla="*/ 0 h 129"/>
                <a:gd name="T4" fmla="*/ 117 w 1185"/>
                <a:gd name="T5" fmla="*/ 0 h 129"/>
                <a:gd name="T6" fmla="*/ 132 w 1185"/>
                <a:gd name="T7" fmla="*/ 14 h 129"/>
                <a:gd name="T8" fmla="*/ 0 w 1185"/>
                <a:gd name="T9" fmla="*/ 14 h 129"/>
                <a:gd name="T10" fmla="*/ 0 60000 65536"/>
                <a:gd name="T11" fmla="*/ 0 60000 65536"/>
                <a:gd name="T12" fmla="*/ 0 60000 65536"/>
                <a:gd name="T13" fmla="*/ 0 60000 65536"/>
                <a:gd name="T14" fmla="*/ 0 60000 65536"/>
                <a:gd name="T15" fmla="*/ 0 w 1185"/>
                <a:gd name="T16" fmla="*/ 0 h 129"/>
                <a:gd name="T17" fmla="*/ 1185 w 1185"/>
                <a:gd name="T18" fmla="*/ 129 h 129"/>
              </a:gdLst>
              <a:ahLst/>
              <a:cxnLst>
                <a:cxn ang="T10">
                  <a:pos x="T0" y="T1"/>
                </a:cxn>
                <a:cxn ang="T11">
                  <a:pos x="T2" y="T3"/>
                </a:cxn>
                <a:cxn ang="T12">
                  <a:pos x="T4" y="T5"/>
                </a:cxn>
                <a:cxn ang="T13">
                  <a:pos x="T6" y="T7"/>
                </a:cxn>
                <a:cxn ang="T14">
                  <a:pos x="T8" y="T9"/>
                </a:cxn>
              </a:cxnLst>
              <a:rect l="T15" t="T16" r="T17" b="T18"/>
              <a:pathLst>
                <a:path w="1185" h="129">
                  <a:moveTo>
                    <a:pt x="0" y="129"/>
                  </a:moveTo>
                  <a:lnTo>
                    <a:pt x="131" y="0"/>
                  </a:lnTo>
                  <a:lnTo>
                    <a:pt x="1054" y="0"/>
                  </a:lnTo>
                  <a:lnTo>
                    <a:pt x="1185" y="129"/>
                  </a:lnTo>
                  <a:lnTo>
                    <a:pt x="0" y="129"/>
                  </a:lnTo>
                  <a:close/>
                </a:path>
              </a:pathLst>
            </a:custGeom>
            <a:solidFill>
              <a:srgbClr val="0000FF"/>
            </a:solidFill>
            <a:ln w="4826">
              <a:solidFill>
                <a:srgbClr val="0000FF"/>
              </a:solidFill>
              <a:round/>
              <a:headEnd/>
              <a:tailEnd/>
            </a:ln>
          </p:spPr>
          <p:txBody>
            <a:bodyPr/>
            <a:lstStyle/>
            <a:p>
              <a:endParaRPr lang="es-ES"/>
            </a:p>
          </p:txBody>
        </p:sp>
        <p:sp>
          <p:nvSpPr>
            <p:cNvPr id="128100" name="Rectangle 770"/>
            <p:cNvSpPr>
              <a:spLocks noChangeArrowheads="1"/>
            </p:cNvSpPr>
            <p:nvPr/>
          </p:nvSpPr>
          <p:spPr bwMode="auto">
            <a:xfrm>
              <a:off x="4422" y="1276"/>
              <a:ext cx="397" cy="313"/>
            </a:xfrm>
            <a:prstGeom prst="rect">
              <a:avLst/>
            </a:prstGeom>
            <a:solidFill>
              <a:srgbClr val="0000FF"/>
            </a:solidFill>
            <a:ln w="4826">
              <a:solidFill>
                <a:srgbClr val="0000FF"/>
              </a:solidFill>
              <a:miter lim="800000"/>
              <a:headEnd/>
              <a:tailEnd/>
            </a:ln>
          </p:spPr>
          <p:txBody>
            <a:bodyPr/>
            <a:lstStyle/>
            <a:p>
              <a:endParaRPr lang="es-ES"/>
            </a:p>
          </p:txBody>
        </p:sp>
        <p:sp>
          <p:nvSpPr>
            <p:cNvPr id="128101" name="Rectangle 771"/>
            <p:cNvSpPr>
              <a:spLocks noChangeArrowheads="1"/>
            </p:cNvSpPr>
            <p:nvPr/>
          </p:nvSpPr>
          <p:spPr bwMode="auto">
            <a:xfrm>
              <a:off x="4332" y="1614"/>
              <a:ext cx="560" cy="138"/>
            </a:xfrm>
            <a:prstGeom prst="rect">
              <a:avLst/>
            </a:prstGeom>
            <a:solidFill>
              <a:srgbClr val="0000FF"/>
            </a:solidFill>
            <a:ln w="4826">
              <a:solidFill>
                <a:srgbClr val="0000FF"/>
              </a:solidFill>
              <a:miter lim="800000"/>
              <a:headEnd/>
              <a:tailEnd/>
            </a:ln>
          </p:spPr>
          <p:txBody>
            <a:bodyPr/>
            <a:lstStyle/>
            <a:p>
              <a:endParaRPr lang="es-ES"/>
            </a:p>
          </p:txBody>
        </p:sp>
        <p:sp>
          <p:nvSpPr>
            <p:cNvPr id="128102" name="Rectangle 772"/>
            <p:cNvSpPr>
              <a:spLocks noChangeArrowheads="1"/>
            </p:cNvSpPr>
            <p:nvPr/>
          </p:nvSpPr>
          <p:spPr bwMode="auto">
            <a:xfrm>
              <a:off x="4457" y="1313"/>
              <a:ext cx="328" cy="242"/>
            </a:xfrm>
            <a:prstGeom prst="rect">
              <a:avLst/>
            </a:prstGeom>
            <a:solidFill>
              <a:srgbClr val="FFFFFF"/>
            </a:solidFill>
            <a:ln w="4763">
              <a:solidFill>
                <a:srgbClr val="626248"/>
              </a:solidFill>
              <a:miter lim="800000"/>
              <a:headEnd/>
              <a:tailEnd/>
            </a:ln>
          </p:spPr>
          <p:txBody>
            <a:bodyPr/>
            <a:lstStyle/>
            <a:p>
              <a:endParaRPr lang="es-ES"/>
            </a:p>
          </p:txBody>
        </p:sp>
        <p:sp>
          <p:nvSpPr>
            <p:cNvPr id="128103" name="Line 773"/>
            <p:cNvSpPr>
              <a:spLocks noChangeShapeType="1"/>
            </p:cNvSpPr>
            <p:nvPr/>
          </p:nvSpPr>
          <p:spPr bwMode="auto">
            <a:xfrm flipH="1">
              <a:off x="4723" y="1663"/>
              <a:ext cx="136" cy="1"/>
            </a:xfrm>
            <a:prstGeom prst="line">
              <a:avLst/>
            </a:prstGeom>
            <a:noFill/>
            <a:ln w="14288">
              <a:solidFill>
                <a:srgbClr val="000000"/>
              </a:solidFill>
              <a:round/>
              <a:headEnd/>
              <a:tailEnd/>
            </a:ln>
          </p:spPr>
          <p:txBody>
            <a:bodyPr/>
            <a:lstStyle/>
            <a:p>
              <a:endParaRPr lang="es-ES"/>
            </a:p>
          </p:txBody>
        </p:sp>
        <p:sp>
          <p:nvSpPr>
            <p:cNvPr id="128104" name="Freeform 774"/>
            <p:cNvSpPr>
              <a:spLocks/>
            </p:cNvSpPr>
            <p:nvPr/>
          </p:nvSpPr>
          <p:spPr bwMode="auto">
            <a:xfrm>
              <a:off x="4324" y="1758"/>
              <a:ext cx="593" cy="63"/>
            </a:xfrm>
            <a:custGeom>
              <a:avLst/>
              <a:gdLst>
                <a:gd name="T0" fmla="*/ 0 w 1779"/>
                <a:gd name="T1" fmla="*/ 21 h 190"/>
                <a:gd name="T2" fmla="*/ 21 w 1779"/>
                <a:gd name="T3" fmla="*/ 0 h 190"/>
                <a:gd name="T4" fmla="*/ 177 w 1779"/>
                <a:gd name="T5" fmla="*/ 0 h 190"/>
                <a:gd name="T6" fmla="*/ 198 w 1779"/>
                <a:gd name="T7" fmla="*/ 21 h 190"/>
                <a:gd name="T8" fmla="*/ 0 w 1779"/>
                <a:gd name="T9" fmla="*/ 21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B7B79D"/>
            </a:solidFill>
            <a:ln w="9525">
              <a:noFill/>
              <a:round/>
              <a:headEnd/>
              <a:tailEnd/>
            </a:ln>
          </p:spPr>
          <p:txBody>
            <a:bodyPr/>
            <a:lstStyle/>
            <a:p>
              <a:endParaRPr lang="es-ES"/>
            </a:p>
          </p:txBody>
        </p:sp>
        <p:sp>
          <p:nvSpPr>
            <p:cNvPr id="128105" name="Freeform 775"/>
            <p:cNvSpPr>
              <a:spLocks/>
            </p:cNvSpPr>
            <p:nvPr/>
          </p:nvSpPr>
          <p:spPr bwMode="auto">
            <a:xfrm>
              <a:off x="4324" y="1762"/>
              <a:ext cx="593" cy="64"/>
            </a:xfrm>
            <a:custGeom>
              <a:avLst/>
              <a:gdLst>
                <a:gd name="T0" fmla="*/ 0 w 1779"/>
                <a:gd name="T1" fmla="*/ 22 h 190"/>
                <a:gd name="T2" fmla="*/ 21 w 1779"/>
                <a:gd name="T3" fmla="*/ 0 h 190"/>
                <a:gd name="T4" fmla="*/ 177 w 1779"/>
                <a:gd name="T5" fmla="*/ 0 h 190"/>
                <a:gd name="T6" fmla="*/ 198 w 1779"/>
                <a:gd name="T7" fmla="*/ 21 h 190"/>
                <a:gd name="T8" fmla="*/ 0 w 1779"/>
                <a:gd name="T9" fmla="*/ 22 h 190"/>
                <a:gd name="T10" fmla="*/ 0 60000 65536"/>
                <a:gd name="T11" fmla="*/ 0 60000 65536"/>
                <a:gd name="T12" fmla="*/ 0 60000 65536"/>
                <a:gd name="T13" fmla="*/ 0 60000 65536"/>
                <a:gd name="T14" fmla="*/ 0 60000 65536"/>
                <a:gd name="T15" fmla="*/ 0 w 1779"/>
                <a:gd name="T16" fmla="*/ 0 h 190"/>
                <a:gd name="T17" fmla="*/ 1779 w 1779"/>
                <a:gd name="T18" fmla="*/ 190 h 190"/>
              </a:gdLst>
              <a:ahLst/>
              <a:cxnLst>
                <a:cxn ang="T10">
                  <a:pos x="T0" y="T1"/>
                </a:cxn>
                <a:cxn ang="T11">
                  <a:pos x="T2" y="T3"/>
                </a:cxn>
                <a:cxn ang="T12">
                  <a:pos x="T4" y="T5"/>
                </a:cxn>
                <a:cxn ang="T13">
                  <a:pos x="T6" y="T7"/>
                </a:cxn>
                <a:cxn ang="T14">
                  <a:pos x="T8" y="T9"/>
                </a:cxn>
              </a:cxnLst>
              <a:rect l="T15" t="T16" r="T17" b="T18"/>
              <a:pathLst>
                <a:path w="1779" h="190">
                  <a:moveTo>
                    <a:pt x="0" y="190"/>
                  </a:moveTo>
                  <a:lnTo>
                    <a:pt x="189" y="0"/>
                  </a:lnTo>
                  <a:lnTo>
                    <a:pt x="1590" y="0"/>
                  </a:lnTo>
                  <a:lnTo>
                    <a:pt x="1779" y="188"/>
                  </a:lnTo>
                  <a:lnTo>
                    <a:pt x="0" y="190"/>
                  </a:lnTo>
                  <a:close/>
                </a:path>
              </a:pathLst>
            </a:custGeom>
            <a:solidFill>
              <a:srgbClr val="0000FF"/>
            </a:solidFill>
            <a:ln w="4826">
              <a:solidFill>
                <a:srgbClr val="0000FF"/>
              </a:solidFill>
              <a:round/>
              <a:headEnd/>
              <a:tailEnd/>
            </a:ln>
          </p:spPr>
          <p:txBody>
            <a:bodyPr/>
            <a:lstStyle/>
            <a:p>
              <a:endParaRPr lang="es-ES"/>
            </a:p>
          </p:txBody>
        </p:sp>
        <p:sp>
          <p:nvSpPr>
            <p:cNvPr id="128106" name="Rectangle 776"/>
            <p:cNvSpPr>
              <a:spLocks noChangeArrowheads="1"/>
            </p:cNvSpPr>
            <p:nvPr/>
          </p:nvSpPr>
          <p:spPr bwMode="auto">
            <a:xfrm>
              <a:off x="4324" y="1821"/>
              <a:ext cx="596" cy="28"/>
            </a:xfrm>
            <a:prstGeom prst="rect">
              <a:avLst/>
            </a:prstGeom>
            <a:solidFill>
              <a:srgbClr val="0000FF"/>
            </a:solidFill>
            <a:ln w="4826">
              <a:solidFill>
                <a:srgbClr val="0000FF"/>
              </a:solidFill>
              <a:miter lim="800000"/>
              <a:headEnd/>
              <a:tailEnd/>
            </a:ln>
          </p:spPr>
          <p:txBody>
            <a:bodyPr/>
            <a:lstStyle/>
            <a:p>
              <a:endParaRPr lang="es-ES"/>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29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29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29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28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928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2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877" grpId="0" animBg="1"/>
      <p:bldP spid="1292878" grpId="0" animBg="1"/>
      <p:bldP spid="1292879" grpId="0" animBg="1"/>
      <p:bldP spid="1292907" grpId="0"/>
      <p:bldP spid="1292908"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404813"/>
            <a:ext cx="7772400" cy="792162"/>
          </a:xfrm>
        </p:spPr>
        <p:txBody>
          <a:bodyPr/>
          <a:lstStyle/>
          <a:p>
            <a:pPr eaLnBrk="1" hangingPunct="1"/>
            <a:r>
              <a:rPr lang="es-ES" smtClean="0"/>
              <a:t>Asignación de puertos a VLANs</a:t>
            </a:r>
          </a:p>
        </p:txBody>
      </p:sp>
      <p:sp>
        <p:nvSpPr>
          <p:cNvPr id="131075" name="Rectangle 3"/>
          <p:cNvSpPr>
            <a:spLocks noGrp="1" noChangeArrowheads="1"/>
          </p:cNvSpPr>
          <p:nvPr>
            <p:ph type="body" idx="1"/>
          </p:nvPr>
        </p:nvSpPr>
        <p:spPr>
          <a:xfrm>
            <a:off x="685800" y="1557338"/>
            <a:ext cx="7772400" cy="4538662"/>
          </a:xfrm>
        </p:spPr>
        <p:txBody>
          <a:bodyPr/>
          <a:lstStyle/>
          <a:p>
            <a:pPr eaLnBrk="1" hangingPunct="1">
              <a:lnSpc>
                <a:spcPct val="90000"/>
              </a:lnSpc>
            </a:pPr>
            <a:r>
              <a:rPr lang="es-ES" sz="2400" smtClean="0"/>
              <a:t>Hay básicamente tres mecansimos de asignación de puertos de switch a VLANs:</a:t>
            </a:r>
          </a:p>
          <a:p>
            <a:pPr lvl="1" eaLnBrk="1" hangingPunct="1">
              <a:lnSpc>
                <a:spcPct val="90000"/>
              </a:lnSpc>
            </a:pPr>
            <a:r>
              <a:rPr lang="es-ES" sz="2000" u="sng" smtClean="0"/>
              <a:t>Estático, por configuración</a:t>
            </a:r>
            <a:r>
              <a:rPr lang="es-ES" sz="2000" smtClean="0"/>
              <a:t>: se especifica en la configuración a que VLAN pertenece cada puerto</a:t>
            </a:r>
          </a:p>
          <a:p>
            <a:pPr lvl="1" eaLnBrk="1" hangingPunct="1">
              <a:lnSpc>
                <a:spcPct val="90000"/>
              </a:lnSpc>
            </a:pPr>
            <a:r>
              <a:rPr lang="es-ES" sz="2000" u="sng" smtClean="0"/>
              <a:t>Dinámico, por dirección MAC</a:t>
            </a:r>
            <a:r>
              <a:rPr lang="es-ES" sz="2000" smtClean="0"/>
              <a:t>: el switch asigna el puerto a la VLAN correspondiente de acuerdo con una asignación MAC-VLAN previamente almacenada en una base de datos</a:t>
            </a:r>
          </a:p>
          <a:p>
            <a:pPr lvl="1" eaLnBrk="1" hangingPunct="1">
              <a:lnSpc>
                <a:spcPct val="90000"/>
              </a:lnSpc>
            </a:pPr>
            <a:r>
              <a:rPr lang="es-ES" sz="2000" u="sng" smtClean="0"/>
              <a:t>Dinámico, por autentificación usuario/password (protocolo 802.1x): </a:t>
            </a:r>
            <a:r>
              <a:rPr lang="es-ES" sz="2000" smtClean="0"/>
              <a:t>el switch, después de validar al usuario, asigna el puerto a la VLAN que le corresponde, de acuerdo con la información contenida en una base de datos que relaciona usuarios y VLANs</a:t>
            </a:r>
            <a:endParaRPr lang="es-ES" sz="1800" smtClean="0"/>
          </a:p>
          <a:p>
            <a:pPr eaLnBrk="1" hangingPunct="1">
              <a:lnSpc>
                <a:spcPct val="90000"/>
              </a:lnSpc>
            </a:pPr>
            <a:r>
              <a:rPr lang="es-ES" sz="2400" smtClean="0"/>
              <a:t>La asignación dinámica es más versátil, pero no está disponible en todos los equipos </a:t>
            </a:r>
          </a:p>
        </p:txBody>
      </p:sp>
    </p:spTree>
  </p:cSld>
  <p:clrMapOvr>
    <a:masterClrMapping/>
  </p:clrMapOvr>
  <p:transition>
    <p:pull dir="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Título"/>
          <p:cNvSpPr>
            <a:spLocks noGrp="1"/>
          </p:cNvSpPr>
          <p:nvPr>
            <p:ph type="title"/>
          </p:nvPr>
        </p:nvSpPr>
        <p:spPr/>
        <p:txBody>
          <a:bodyPr/>
          <a:lstStyle/>
          <a:p>
            <a:r>
              <a:rPr lang="es-ES" smtClean="0"/>
              <a:t>VLANs y Spanning tree</a:t>
            </a:r>
          </a:p>
        </p:txBody>
      </p:sp>
      <p:sp>
        <p:nvSpPr>
          <p:cNvPr id="132099" name="2 Marcador de contenido"/>
          <p:cNvSpPr>
            <a:spLocks noGrp="1"/>
          </p:cNvSpPr>
          <p:nvPr>
            <p:ph idx="1"/>
          </p:nvPr>
        </p:nvSpPr>
        <p:spPr/>
        <p:txBody>
          <a:bodyPr/>
          <a:lstStyle/>
          <a:p>
            <a:r>
              <a:rPr lang="es-ES" sz="2400" smtClean="0"/>
              <a:t>En principio cuando hay VLANs configuradas en un conmutador este ejecuta una instancia independiente de Spanning Tree para cada VLAN</a:t>
            </a:r>
          </a:p>
          <a:p>
            <a:r>
              <a:rPr lang="es-ES" sz="2400" smtClean="0"/>
              <a:t>Todos los parámetros característicos de Spanning Tree (prioridad, costo, etc.) se configuran independientemente para cada VLAN</a:t>
            </a:r>
          </a:p>
          <a:p>
            <a:r>
              <a:rPr lang="es-ES" sz="2400" smtClean="0"/>
              <a:t>Si se hace un bucle entre puertos asignados a diferentes VLANs no se bloqueará ningún puerto ya que en la topología de Spanning Tree no hay ningún bucle</a:t>
            </a:r>
          </a:p>
        </p:txBody>
      </p:sp>
    </p:spTree>
  </p:cSld>
  <p:clrMapOvr>
    <a:masterClrMapping/>
  </p:clrMapOvr>
  <p:transition>
    <p:pull dir="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Line 2"/>
          <p:cNvSpPr>
            <a:spLocks noChangeShapeType="1"/>
          </p:cNvSpPr>
          <p:nvPr/>
        </p:nvSpPr>
        <p:spPr bwMode="auto">
          <a:xfrm>
            <a:off x="6330950" y="2743200"/>
            <a:ext cx="0" cy="533400"/>
          </a:xfrm>
          <a:prstGeom prst="line">
            <a:avLst/>
          </a:prstGeom>
          <a:noFill/>
          <a:ln w="25400">
            <a:solidFill>
              <a:srgbClr val="FF0000"/>
            </a:solidFill>
            <a:round/>
            <a:headEnd/>
            <a:tailEnd/>
          </a:ln>
        </p:spPr>
        <p:txBody>
          <a:bodyPr/>
          <a:lstStyle/>
          <a:p>
            <a:endParaRPr lang="es-ES"/>
          </a:p>
        </p:txBody>
      </p:sp>
      <p:sp>
        <p:nvSpPr>
          <p:cNvPr id="133123" name="Line 3"/>
          <p:cNvSpPr>
            <a:spLocks noChangeShapeType="1"/>
          </p:cNvSpPr>
          <p:nvPr/>
        </p:nvSpPr>
        <p:spPr bwMode="auto">
          <a:xfrm>
            <a:off x="6330950" y="3276600"/>
            <a:ext cx="1219200" cy="0"/>
          </a:xfrm>
          <a:prstGeom prst="line">
            <a:avLst/>
          </a:prstGeom>
          <a:noFill/>
          <a:ln w="25400">
            <a:solidFill>
              <a:srgbClr val="FF0000"/>
            </a:solidFill>
            <a:round/>
            <a:headEnd/>
            <a:tailEnd/>
          </a:ln>
        </p:spPr>
        <p:txBody>
          <a:bodyPr/>
          <a:lstStyle/>
          <a:p>
            <a:endParaRPr lang="es-ES"/>
          </a:p>
        </p:txBody>
      </p:sp>
      <p:sp>
        <p:nvSpPr>
          <p:cNvPr id="133124" name="Line 4"/>
          <p:cNvSpPr>
            <a:spLocks noChangeShapeType="1"/>
          </p:cNvSpPr>
          <p:nvPr/>
        </p:nvSpPr>
        <p:spPr bwMode="auto">
          <a:xfrm>
            <a:off x="6178550" y="2895600"/>
            <a:ext cx="0" cy="914400"/>
          </a:xfrm>
          <a:prstGeom prst="line">
            <a:avLst/>
          </a:prstGeom>
          <a:noFill/>
          <a:ln w="25400">
            <a:solidFill>
              <a:srgbClr val="008000"/>
            </a:solidFill>
            <a:prstDash val="dash"/>
            <a:round/>
            <a:headEnd/>
            <a:tailEnd/>
          </a:ln>
        </p:spPr>
        <p:txBody>
          <a:bodyPr/>
          <a:lstStyle/>
          <a:p>
            <a:endParaRPr lang="es-ES"/>
          </a:p>
        </p:txBody>
      </p:sp>
      <p:sp>
        <p:nvSpPr>
          <p:cNvPr id="133125" name="Line 5"/>
          <p:cNvSpPr>
            <a:spLocks noChangeShapeType="1"/>
          </p:cNvSpPr>
          <p:nvPr/>
        </p:nvSpPr>
        <p:spPr bwMode="auto">
          <a:xfrm>
            <a:off x="6178550" y="3810000"/>
            <a:ext cx="1524000" cy="0"/>
          </a:xfrm>
          <a:prstGeom prst="line">
            <a:avLst/>
          </a:prstGeom>
          <a:noFill/>
          <a:ln w="25400">
            <a:solidFill>
              <a:srgbClr val="008000"/>
            </a:solidFill>
            <a:prstDash val="dash"/>
            <a:round/>
            <a:headEnd/>
            <a:tailEnd/>
          </a:ln>
        </p:spPr>
        <p:txBody>
          <a:bodyPr/>
          <a:lstStyle/>
          <a:p>
            <a:endParaRPr lang="es-ES"/>
          </a:p>
        </p:txBody>
      </p:sp>
      <p:sp>
        <p:nvSpPr>
          <p:cNvPr id="133126" name="Line 6"/>
          <p:cNvSpPr>
            <a:spLocks noChangeShapeType="1"/>
          </p:cNvSpPr>
          <p:nvPr/>
        </p:nvSpPr>
        <p:spPr bwMode="auto">
          <a:xfrm>
            <a:off x="6026150" y="2971800"/>
            <a:ext cx="0" cy="1295400"/>
          </a:xfrm>
          <a:prstGeom prst="line">
            <a:avLst/>
          </a:prstGeom>
          <a:noFill/>
          <a:ln w="25400">
            <a:solidFill>
              <a:srgbClr val="FF0000"/>
            </a:solidFill>
            <a:round/>
            <a:headEnd/>
            <a:tailEnd/>
          </a:ln>
        </p:spPr>
        <p:txBody>
          <a:bodyPr/>
          <a:lstStyle/>
          <a:p>
            <a:endParaRPr lang="es-ES"/>
          </a:p>
        </p:txBody>
      </p:sp>
      <p:sp>
        <p:nvSpPr>
          <p:cNvPr id="133127" name="Line 7"/>
          <p:cNvSpPr>
            <a:spLocks noChangeShapeType="1"/>
          </p:cNvSpPr>
          <p:nvPr/>
        </p:nvSpPr>
        <p:spPr bwMode="auto">
          <a:xfrm>
            <a:off x="6026150" y="4267200"/>
            <a:ext cx="1752600" cy="0"/>
          </a:xfrm>
          <a:prstGeom prst="line">
            <a:avLst/>
          </a:prstGeom>
          <a:noFill/>
          <a:ln w="25400">
            <a:solidFill>
              <a:srgbClr val="FF0000"/>
            </a:solidFill>
            <a:round/>
            <a:headEnd/>
            <a:tailEnd/>
          </a:ln>
        </p:spPr>
        <p:txBody>
          <a:bodyPr/>
          <a:lstStyle/>
          <a:p>
            <a:endParaRPr lang="es-ES"/>
          </a:p>
        </p:txBody>
      </p:sp>
      <p:sp>
        <p:nvSpPr>
          <p:cNvPr id="133128" name="Line 8"/>
          <p:cNvSpPr>
            <a:spLocks noChangeShapeType="1"/>
          </p:cNvSpPr>
          <p:nvPr/>
        </p:nvSpPr>
        <p:spPr bwMode="auto">
          <a:xfrm>
            <a:off x="1219200" y="3352800"/>
            <a:ext cx="990600" cy="0"/>
          </a:xfrm>
          <a:prstGeom prst="line">
            <a:avLst/>
          </a:prstGeom>
          <a:noFill/>
          <a:ln w="25400">
            <a:solidFill>
              <a:srgbClr val="FF0000"/>
            </a:solidFill>
            <a:round/>
            <a:headEnd/>
            <a:tailEnd/>
          </a:ln>
        </p:spPr>
        <p:txBody>
          <a:bodyPr/>
          <a:lstStyle/>
          <a:p>
            <a:endParaRPr lang="es-ES"/>
          </a:p>
        </p:txBody>
      </p:sp>
      <p:sp>
        <p:nvSpPr>
          <p:cNvPr id="133129" name="Line 9"/>
          <p:cNvSpPr>
            <a:spLocks noChangeShapeType="1"/>
          </p:cNvSpPr>
          <p:nvPr/>
        </p:nvSpPr>
        <p:spPr bwMode="auto">
          <a:xfrm>
            <a:off x="2209800" y="2971800"/>
            <a:ext cx="0" cy="381000"/>
          </a:xfrm>
          <a:prstGeom prst="line">
            <a:avLst/>
          </a:prstGeom>
          <a:noFill/>
          <a:ln w="25400">
            <a:solidFill>
              <a:srgbClr val="FF0000"/>
            </a:solidFill>
            <a:round/>
            <a:headEnd/>
            <a:tailEnd/>
          </a:ln>
        </p:spPr>
        <p:txBody>
          <a:bodyPr/>
          <a:lstStyle/>
          <a:p>
            <a:endParaRPr lang="es-ES"/>
          </a:p>
        </p:txBody>
      </p:sp>
      <p:sp>
        <p:nvSpPr>
          <p:cNvPr id="133130" name="Line 10"/>
          <p:cNvSpPr>
            <a:spLocks noChangeShapeType="1"/>
          </p:cNvSpPr>
          <p:nvPr/>
        </p:nvSpPr>
        <p:spPr bwMode="auto">
          <a:xfrm>
            <a:off x="2362200" y="3048000"/>
            <a:ext cx="0" cy="762000"/>
          </a:xfrm>
          <a:prstGeom prst="line">
            <a:avLst/>
          </a:prstGeom>
          <a:noFill/>
          <a:ln w="25400">
            <a:solidFill>
              <a:srgbClr val="008000"/>
            </a:solidFill>
            <a:prstDash val="dash"/>
            <a:round/>
            <a:headEnd/>
            <a:tailEnd/>
          </a:ln>
        </p:spPr>
        <p:txBody>
          <a:bodyPr/>
          <a:lstStyle/>
          <a:p>
            <a:endParaRPr lang="es-ES"/>
          </a:p>
        </p:txBody>
      </p:sp>
      <p:sp>
        <p:nvSpPr>
          <p:cNvPr id="133131" name="Line 11"/>
          <p:cNvSpPr>
            <a:spLocks noChangeShapeType="1"/>
          </p:cNvSpPr>
          <p:nvPr/>
        </p:nvSpPr>
        <p:spPr bwMode="auto">
          <a:xfrm>
            <a:off x="1219200" y="3810000"/>
            <a:ext cx="1143000" cy="0"/>
          </a:xfrm>
          <a:prstGeom prst="line">
            <a:avLst/>
          </a:prstGeom>
          <a:noFill/>
          <a:ln w="25400">
            <a:solidFill>
              <a:srgbClr val="008000"/>
            </a:solidFill>
            <a:prstDash val="dash"/>
            <a:round/>
            <a:headEnd/>
            <a:tailEnd/>
          </a:ln>
        </p:spPr>
        <p:txBody>
          <a:bodyPr/>
          <a:lstStyle/>
          <a:p>
            <a:endParaRPr lang="es-ES"/>
          </a:p>
        </p:txBody>
      </p:sp>
      <p:sp>
        <p:nvSpPr>
          <p:cNvPr id="133132" name="Line 12"/>
          <p:cNvSpPr>
            <a:spLocks noChangeShapeType="1"/>
          </p:cNvSpPr>
          <p:nvPr/>
        </p:nvSpPr>
        <p:spPr bwMode="auto">
          <a:xfrm flipH="1">
            <a:off x="2514600" y="2971800"/>
            <a:ext cx="0" cy="1295400"/>
          </a:xfrm>
          <a:prstGeom prst="line">
            <a:avLst/>
          </a:prstGeom>
          <a:noFill/>
          <a:ln w="25400">
            <a:solidFill>
              <a:srgbClr val="FF0000"/>
            </a:solidFill>
            <a:round/>
            <a:headEnd/>
            <a:tailEnd/>
          </a:ln>
        </p:spPr>
        <p:txBody>
          <a:bodyPr/>
          <a:lstStyle/>
          <a:p>
            <a:endParaRPr lang="es-ES"/>
          </a:p>
        </p:txBody>
      </p:sp>
      <p:sp>
        <p:nvSpPr>
          <p:cNvPr id="133133" name="Line 13"/>
          <p:cNvSpPr>
            <a:spLocks noChangeShapeType="1"/>
          </p:cNvSpPr>
          <p:nvPr/>
        </p:nvSpPr>
        <p:spPr bwMode="auto">
          <a:xfrm>
            <a:off x="1219200" y="4267200"/>
            <a:ext cx="1295400" cy="0"/>
          </a:xfrm>
          <a:prstGeom prst="line">
            <a:avLst/>
          </a:prstGeom>
          <a:noFill/>
          <a:ln w="25400">
            <a:solidFill>
              <a:srgbClr val="FF0000"/>
            </a:solidFill>
            <a:round/>
            <a:headEnd/>
            <a:tailEnd/>
          </a:ln>
        </p:spPr>
        <p:txBody>
          <a:bodyPr/>
          <a:lstStyle/>
          <a:p>
            <a:endParaRPr lang="es-ES"/>
          </a:p>
        </p:txBody>
      </p:sp>
      <p:pic>
        <p:nvPicPr>
          <p:cNvPr id="133134" name="Picture 14"/>
          <p:cNvPicPr>
            <a:picLocks noChangeArrowheads="1"/>
          </p:cNvPicPr>
          <p:nvPr/>
        </p:nvPicPr>
        <p:blipFill>
          <a:blip r:embed="rId3" cstate="print"/>
          <a:srcRect/>
          <a:stretch>
            <a:fillRect/>
          </a:stretch>
        </p:blipFill>
        <p:spPr bwMode="auto">
          <a:xfrm>
            <a:off x="412750" y="2598738"/>
            <a:ext cx="958850" cy="990600"/>
          </a:xfrm>
          <a:prstGeom prst="rect">
            <a:avLst/>
          </a:prstGeom>
          <a:noFill/>
          <a:ln w="12700">
            <a:noFill/>
            <a:miter lim="800000"/>
            <a:headEnd/>
            <a:tailEnd/>
          </a:ln>
        </p:spPr>
      </p:pic>
      <p:pic>
        <p:nvPicPr>
          <p:cNvPr id="133135" name="Picture 15"/>
          <p:cNvPicPr>
            <a:picLocks noChangeArrowheads="1"/>
          </p:cNvPicPr>
          <p:nvPr/>
        </p:nvPicPr>
        <p:blipFill>
          <a:blip r:embed="rId3" cstate="print"/>
          <a:srcRect/>
          <a:stretch>
            <a:fillRect/>
          </a:stretch>
        </p:blipFill>
        <p:spPr bwMode="auto">
          <a:xfrm>
            <a:off x="7429500" y="2522538"/>
            <a:ext cx="958850" cy="990600"/>
          </a:xfrm>
          <a:prstGeom prst="rect">
            <a:avLst/>
          </a:prstGeom>
          <a:noFill/>
          <a:ln w="12700">
            <a:noFill/>
            <a:miter lim="800000"/>
            <a:headEnd/>
            <a:tailEnd/>
          </a:ln>
        </p:spPr>
      </p:pic>
      <p:sp>
        <p:nvSpPr>
          <p:cNvPr id="682000" name="Line 16"/>
          <p:cNvSpPr>
            <a:spLocks noChangeShapeType="1"/>
          </p:cNvSpPr>
          <p:nvPr/>
        </p:nvSpPr>
        <p:spPr bwMode="auto">
          <a:xfrm>
            <a:off x="3276600" y="3124200"/>
            <a:ext cx="0" cy="685800"/>
          </a:xfrm>
          <a:prstGeom prst="line">
            <a:avLst/>
          </a:prstGeom>
          <a:noFill/>
          <a:ln w="25400">
            <a:solidFill>
              <a:srgbClr val="008000"/>
            </a:solidFill>
            <a:prstDash val="dash"/>
            <a:round/>
            <a:headEnd/>
            <a:tailEnd/>
          </a:ln>
        </p:spPr>
        <p:txBody>
          <a:bodyPr/>
          <a:lstStyle/>
          <a:p>
            <a:endParaRPr lang="es-ES"/>
          </a:p>
        </p:txBody>
      </p:sp>
      <p:sp>
        <p:nvSpPr>
          <p:cNvPr id="682001" name="Line 17"/>
          <p:cNvSpPr>
            <a:spLocks noChangeShapeType="1"/>
          </p:cNvSpPr>
          <p:nvPr/>
        </p:nvSpPr>
        <p:spPr bwMode="auto">
          <a:xfrm>
            <a:off x="5029200" y="3124200"/>
            <a:ext cx="0" cy="685800"/>
          </a:xfrm>
          <a:prstGeom prst="line">
            <a:avLst/>
          </a:prstGeom>
          <a:noFill/>
          <a:ln w="25400">
            <a:solidFill>
              <a:srgbClr val="008000"/>
            </a:solidFill>
            <a:prstDash val="dash"/>
            <a:round/>
            <a:headEnd/>
            <a:tailEnd/>
          </a:ln>
        </p:spPr>
        <p:txBody>
          <a:bodyPr/>
          <a:lstStyle/>
          <a:p>
            <a:endParaRPr lang="es-ES"/>
          </a:p>
        </p:txBody>
      </p:sp>
      <p:sp>
        <p:nvSpPr>
          <p:cNvPr id="682002" name="Line 18"/>
          <p:cNvSpPr>
            <a:spLocks noChangeShapeType="1"/>
          </p:cNvSpPr>
          <p:nvPr/>
        </p:nvSpPr>
        <p:spPr bwMode="auto">
          <a:xfrm>
            <a:off x="3276600" y="3810000"/>
            <a:ext cx="1752600" cy="0"/>
          </a:xfrm>
          <a:prstGeom prst="line">
            <a:avLst/>
          </a:prstGeom>
          <a:noFill/>
          <a:ln w="19050">
            <a:solidFill>
              <a:srgbClr val="008000"/>
            </a:solidFill>
            <a:prstDash val="dash"/>
            <a:round/>
            <a:headEnd/>
            <a:tailEnd/>
          </a:ln>
        </p:spPr>
        <p:txBody>
          <a:bodyPr/>
          <a:lstStyle/>
          <a:p>
            <a:endParaRPr lang="es-ES"/>
          </a:p>
        </p:txBody>
      </p:sp>
      <p:sp>
        <p:nvSpPr>
          <p:cNvPr id="682003" name="Line 19"/>
          <p:cNvSpPr>
            <a:spLocks noChangeShapeType="1"/>
          </p:cNvSpPr>
          <p:nvPr/>
        </p:nvSpPr>
        <p:spPr bwMode="auto">
          <a:xfrm>
            <a:off x="3124200" y="3124200"/>
            <a:ext cx="0" cy="838200"/>
          </a:xfrm>
          <a:prstGeom prst="line">
            <a:avLst/>
          </a:prstGeom>
          <a:noFill/>
          <a:ln w="25400">
            <a:solidFill>
              <a:srgbClr val="FF0000"/>
            </a:solidFill>
            <a:round/>
            <a:headEnd/>
            <a:tailEnd/>
          </a:ln>
        </p:spPr>
        <p:txBody>
          <a:bodyPr/>
          <a:lstStyle/>
          <a:p>
            <a:endParaRPr lang="es-ES"/>
          </a:p>
        </p:txBody>
      </p:sp>
      <p:sp>
        <p:nvSpPr>
          <p:cNvPr id="682004" name="Line 20"/>
          <p:cNvSpPr>
            <a:spLocks noChangeShapeType="1"/>
          </p:cNvSpPr>
          <p:nvPr/>
        </p:nvSpPr>
        <p:spPr bwMode="auto">
          <a:xfrm>
            <a:off x="5181600" y="2971800"/>
            <a:ext cx="0" cy="990600"/>
          </a:xfrm>
          <a:prstGeom prst="line">
            <a:avLst/>
          </a:prstGeom>
          <a:noFill/>
          <a:ln w="25400">
            <a:solidFill>
              <a:srgbClr val="FF0000"/>
            </a:solidFill>
            <a:round/>
            <a:headEnd/>
            <a:tailEnd/>
          </a:ln>
        </p:spPr>
        <p:txBody>
          <a:bodyPr/>
          <a:lstStyle/>
          <a:p>
            <a:endParaRPr lang="es-ES"/>
          </a:p>
        </p:txBody>
      </p:sp>
      <p:sp>
        <p:nvSpPr>
          <p:cNvPr id="682005" name="Line 21"/>
          <p:cNvSpPr>
            <a:spLocks noChangeShapeType="1"/>
          </p:cNvSpPr>
          <p:nvPr/>
        </p:nvSpPr>
        <p:spPr bwMode="auto">
          <a:xfrm>
            <a:off x="3124200" y="3962400"/>
            <a:ext cx="2057400" cy="0"/>
          </a:xfrm>
          <a:prstGeom prst="line">
            <a:avLst/>
          </a:prstGeom>
          <a:noFill/>
          <a:ln w="25400">
            <a:solidFill>
              <a:srgbClr val="FF0000"/>
            </a:solidFill>
            <a:round/>
            <a:headEnd/>
            <a:tailEnd/>
          </a:ln>
        </p:spPr>
        <p:txBody>
          <a:bodyPr/>
          <a:lstStyle/>
          <a:p>
            <a:endParaRPr lang="es-ES"/>
          </a:p>
        </p:txBody>
      </p:sp>
      <p:sp>
        <p:nvSpPr>
          <p:cNvPr id="133142" name="Text Box 22"/>
          <p:cNvSpPr txBox="1">
            <a:spLocks noChangeArrowheads="1"/>
          </p:cNvSpPr>
          <p:nvPr/>
        </p:nvSpPr>
        <p:spPr bwMode="auto">
          <a:xfrm>
            <a:off x="1908175" y="339725"/>
            <a:ext cx="5594350" cy="641350"/>
          </a:xfrm>
          <a:prstGeom prst="rect">
            <a:avLst/>
          </a:prstGeom>
          <a:noFill/>
          <a:ln w="9525">
            <a:noFill/>
            <a:miter lim="800000"/>
            <a:headEnd/>
            <a:tailEnd/>
          </a:ln>
        </p:spPr>
        <p:txBody>
          <a:bodyPr wrap="none">
            <a:spAutoFit/>
          </a:bodyPr>
          <a:lstStyle/>
          <a:p>
            <a:r>
              <a:rPr lang="es-ES_tradnl" sz="3600"/>
              <a:t>Spanning Tree con VLANs</a:t>
            </a:r>
            <a:endParaRPr lang="es-ES" sz="3600"/>
          </a:p>
        </p:txBody>
      </p:sp>
      <p:sp>
        <p:nvSpPr>
          <p:cNvPr id="682007" name="Line 23"/>
          <p:cNvSpPr>
            <a:spLocks noChangeShapeType="1"/>
          </p:cNvSpPr>
          <p:nvPr/>
        </p:nvSpPr>
        <p:spPr bwMode="auto">
          <a:xfrm>
            <a:off x="2971800" y="3200400"/>
            <a:ext cx="0" cy="914400"/>
          </a:xfrm>
          <a:prstGeom prst="line">
            <a:avLst/>
          </a:prstGeom>
          <a:noFill/>
          <a:ln w="25400">
            <a:solidFill>
              <a:srgbClr val="008000"/>
            </a:solidFill>
            <a:prstDash val="dash"/>
            <a:round/>
            <a:headEnd/>
            <a:tailEnd/>
          </a:ln>
        </p:spPr>
        <p:txBody>
          <a:bodyPr/>
          <a:lstStyle/>
          <a:p>
            <a:endParaRPr lang="es-ES"/>
          </a:p>
        </p:txBody>
      </p:sp>
      <p:sp>
        <p:nvSpPr>
          <p:cNvPr id="682008" name="Line 24"/>
          <p:cNvSpPr>
            <a:spLocks noChangeShapeType="1"/>
          </p:cNvSpPr>
          <p:nvPr/>
        </p:nvSpPr>
        <p:spPr bwMode="auto">
          <a:xfrm>
            <a:off x="5334000" y="3200400"/>
            <a:ext cx="0" cy="914400"/>
          </a:xfrm>
          <a:prstGeom prst="line">
            <a:avLst/>
          </a:prstGeom>
          <a:noFill/>
          <a:ln w="25400">
            <a:solidFill>
              <a:srgbClr val="008000"/>
            </a:solidFill>
            <a:prstDash val="dash"/>
            <a:round/>
            <a:headEnd/>
            <a:tailEnd/>
          </a:ln>
        </p:spPr>
        <p:txBody>
          <a:bodyPr/>
          <a:lstStyle/>
          <a:p>
            <a:endParaRPr lang="es-ES"/>
          </a:p>
        </p:txBody>
      </p:sp>
      <p:sp>
        <p:nvSpPr>
          <p:cNvPr id="682009" name="Line 25"/>
          <p:cNvSpPr>
            <a:spLocks noChangeShapeType="1"/>
          </p:cNvSpPr>
          <p:nvPr/>
        </p:nvSpPr>
        <p:spPr bwMode="auto">
          <a:xfrm>
            <a:off x="2819400" y="3124200"/>
            <a:ext cx="0" cy="1143000"/>
          </a:xfrm>
          <a:prstGeom prst="line">
            <a:avLst/>
          </a:prstGeom>
          <a:noFill/>
          <a:ln w="25400">
            <a:solidFill>
              <a:srgbClr val="FF0000"/>
            </a:solidFill>
            <a:round/>
            <a:headEnd/>
            <a:tailEnd/>
          </a:ln>
        </p:spPr>
        <p:txBody>
          <a:bodyPr/>
          <a:lstStyle/>
          <a:p>
            <a:endParaRPr lang="es-ES"/>
          </a:p>
        </p:txBody>
      </p:sp>
      <p:sp>
        <p:nvSpPr>
          <p:cNvPr id="682010" name="Line 26"/>
          <p:cNvSpPr>
            <a:spLocks noChangeShapeType="1"/>
          </p:cNvSpPr>
          <p:nvPr/>
        </p:nvSpPr>
        <p:spPr bwMode="auto">
          <a:xfrm>
            <a:off x="5486400" y="3124200"/>
            <a:ext cx="0" cy="1143000"/>
          </a:xfrm>
          <a:prstGeom prst="line">
            <a:avLst/>
          </a:prstGeom>
          <a:noFill/>
          <a:ln w="25400">
            <a:solidFill>
              <a:srgbClr val="FF0000"/>
            </a:solidFill>
            <a:round/>
            <a:headEnd/>
            <a:tailEnd/>
          </a:ln>
        </p:spPr>
        <p:txBody>
          <a:bodyPr/>
          <a:lstStyle/>
          <a:p>
            <a:endParaRPr lang="es-ES"/>
          </a:p>
        </p:txBody>
      </p:sp>
      <p:sp>
        <p:nvSpPr>
          <p:cNvPr id="682011" name="Line 27"/>
          <p:cNvSpPr>
            <a:spLocks noChangeShapeType="1"/>
          </p:cNvSpPr>
          <p:nvPr/>
        </p:nvSpPr>
        <p:spPr bwMode="auto">
          <a:xfrm>
            <a:off x="2971800" y="4114800"/>
            <a:ext cx="2362200" cy="0"/>
          </a:xfrm>
          <a:prstGeom prst="line">
            <a:avLst/>
          </a:prstGeom>
          <a:noFill/>
          <a:ln w="25400">
            <a:solidFill>
              <a:srgbClr val="008000"/>
            </a:solidFill>
            <a:prstDash val="dash"/>
            <a:round/>
            <a:headEnd/>
            <a:tailEnd/>
          </a:ln>
        </p:spPr>
        <p:txBody>
          <a:bodyPr/>
          <a:lstStyle/>
          <a:p>
            <a:endParaRPr lang="es-ES"/>
          </a:p>
        </p:txBody>
      </p:sp>
      <p:sp>
        <p:nvSpPr>
          <p:cNvPr id="682012" name="Line 28"/>
          <p:cNvSpPr>
            <a:spLocks noChangeShapeType="1"/>
          </p:cNvSpPr>
          <p:nvPr/>
        </p:nvSpPr>
        <p:spPr bwMode="auto">
          <a:xfrm>
            <a:off x="2819400" y="4267200"/>
            <a:ext cx="2667000" cy="0"/>
          </a:xfrm>
          <a:prstGeom prst="line">
            <a:avLst/>
          </a:prstGeom>
          <a:noFill/>
          <a:ln w="25400">
            <a:solidFill>
              <a:srgbClr val="FF0000"/>
            </a:solidFill>
            <a:round/>
            <a:headEnd/>
            <a:tailEnd/>
          </a:ln>
        </p:spPr>
        <p:txBody>
          <a:bodyPr/>
          <a:lstStyle/>
          <a:p>
            <a:endParaRPr lang="es-ES"/>
          </a:p>
        </p:txBody>
      </p:sp>
      <p:pic>
        <p:nvPicPr>
          <p:cNvPr id="133149" name="Picture 29"/>
          <p:cNvPicPr>
            <a:picLocks noChangeArrowheads="1"/>
          </p:cNvPicPr>
          <p:nvPr/>
        </p:nvPicPr>
        <p:blipFill>
          <a:blip r:embed="rId4" cstate="print"/>
          <a:srcRect/>
          <a:stretch>
            <a:fillRect/>
          </a:stretch>
        </p:blipFill>
        <p:spPr bwMode="auto">
          <a:xfrm>
            <a:off x="2128838" y="2492375"/>
            <a:ext cx="1435100" cy="792163"/>
          </a:xfrm>
          <a:prstGeom prst="rect">
            <a:avLst/>
          </a:prstGeom>
          <a:noFill/>
          <a:ln w="12700">
            <a:noFill/>
            <a:miter lim="800000"/>
            <a:headEnd/>
            <a:tailEnd/>
          </a:ln>
        </p:spPr>
      </p:pic>
      <p:sp>
        <p:nvSpPr>
          <p:cNvPr id="682016" name="Line 32"/>
          <p:cNvSpPr>
            <a:spLocks noChangeShapeType="1"/>
          </p:cNvSpPr>
          <p:nvPr/>
        </p:nvSpPr>
        <p:spPr bwMode="auto">
          <a:xfrm flipH="1" flipV="1">
            <a:off x="5549900" y="3873500"/>
            <a:ext cx="246063" cy="563563"/>
          </a:xfrm>
          <a:prstGeom prst="line">
            <a:avLst/>
          </a:prstGeom>
          <a:noFill/>
          <a:ln w="9525">
            <a:solidFill>
              <a:schemeClr val="tx1"/>
            </a:solidFill>
            <a:round/>
            <a:headEnd/>
            <a:tailEnd type="triangle" w="med" len="med"/>
          </a:ln>
        </p:spPr>
        <p:txBody>
          <a:bodyPr/>
          <a:lstStyle/>
          <a:p>
            <a:endParaRPr lang="es-ES"/>
          </a:p>
        </p:txBody>
      </p:sp>
      <p:sp>
        <p:nvSpPr>
          <p:cNvPr id="682017" name="Text Box 33"/>
          <p:cNvSpPr txBox="1">
            <a:spLocks noChangeArrowheads="1"/>
          </p:cNvSpPr>
          <p:nvPr/>
        </p:nvSpPr>
        <p:spPr bwMode="auto">
          <a:xfrm>
            <a:off x="5611813" y="4437063"/>
            <a:ext cx="1984375" cy="730250"/>
          </a:xfrm>
          <a:prstGeom prst="rect">
            <a:avLst/>
          </a:prstGeom>
          <a:noFill/>
          <a:ln w="9525">
            <a:noFill/>
            <a:miter lim="800000"/>
            <a:headEnd/>
            <a:tailEnd/>
          </a:ln>
        </p:spPr>
        <p:txBody>
          <a:bodyPr>
            <a:spAutoFit/>
          </a:bodyPr>
          <a:lstStyle/>
          <a:p>
            <a:r>
              <a:rPr lang="es-ES" sz="1400"/>
              <a:t>La cuarta conexión se bloquea en Y por bucle de la VLAN roja</a:t>
            </a:r>
          </a:p>
        </p:txBody>
      </p:sp>
      <p:sp>
        <p:nvSpPr>
          <p:cNvPr id="682019" name="Text Box 35"/>
          <p:cNvSpPr txBox="1">
            <a:spLocks noChangeArrowheads="1"/>
          </p:cNvSpPr>
          <p:nvPr/>
        </p:nvSpPr>
        <p:spPr bwMode="auto">
          <a:xfrm>
            <a:off x="2122488" y="4437063"/>
            <a:ext cx="2520950" cy="730250"/>
          </a:xfrm>
          <a:prstGeom prst="rect">
            <a:avLst/>
          </a:prstGeom>
          <a:noFill/>
          <a:ln w="9525">
            <a:noFill/>
            <a:miter lim="800000"/>
            <a:headEnd/>
            <a:tailEnd/>
          </a:ln>
        </p:spPr>
        <p:txBody>
          <a:bodyPr>
            <a:spAutoFit/>
          </a:bodyPr>
          <a:lstStyle/>
          <a:p>
            <a:r>
              <a:rPr lang="es-ES" sz="1400"/>
              <a:t>La tercera conexión bloquea el puerto 3 en Y,  pues hay bucle en la VLAN verde</a:t>
            </a:r>
          </a:p>
        </p:txBody>
      </p:sp>
      <p:sp>
        <p:nvSpPr>
          <p:cNvPr id="682020" name="Line 36"/>
          <p:cNvSpPr>
            <a:spLocks noChangeShapeType="1"/>
          </p:cNvSpPr>
          <p:nvPr/>
        </p:nvSpPr>
        <p:spPr bwMode="auto">
          <a:xfrm flipV="1">
            <a:off x="4427538" y="3405188"/>
            <a:ext cx="812800" cy="1031875"/>
          </a:xfrm>
          <a:prstGeom prst="line">
            <a:avLst/>
          </a:prstGeom>
          <a:noFill/>
          <a:ln w="9525">
            <a:solidFill>
              <a:schemeClr val="tx1"/>
            </a:solidFill>
            <a:round/>
            <a:headEnd/>
            <a:tailEnd type="triangle" w="med" len="med"/>
          </a:ln>
        </p:spPr>
        <p:txBody>
          <a:bodyPr/>
          <a:lstStyle/>
          <a:p>
            <a:endParaRPr lang="es-ES"/>
          </a:p>
        </p:txBody>
      </p:sp>
      <p:sp>
        <p:nvSpPr>
          <p:cNvPr id="682021" name="Text Box 37"/>
          <p:cNvSpPr txBox="1">
            <a:spLocks noChangeArrowheads="1"/>
          </p:cNvSpPr>
          <p:nvPr/>
        </p:nvSpPr>
        <p:spPr bwMode="auto">
          <a:xfrm>
            <a:off x="395288" y="1268413"/>
            <a:ext cx="3097212" cy="825500"/>
          </a:xfrm>
          <a:prstGeom prst="rect">
            <a:avLst/>
          </a:prstGeom>
          <a:noFill/>
          <a:ln w="25400">
            <a:noFill/>
            <a:miter lim="800000"/>
            <a:headEnd/>
            <a:tailEnd/>
          </a:ln>
        </p:spPr>
        <p:txBody>
          <a:bodyPr>
            <a:spAutoFit/>
          </a:bodyPr>
          <a:lstStyle/>
          <a:p>
            <a:r>
              <a:rPr lang="es-ES" sz="1600"/>
              <a:t>Cuando hay varias VLANs cada una construye su Spanning Tree de forma independiente</a:t>
            </a:r>
          </a:p>
        </p:txBody>
      </p:sp>
      <p:sp>
        <p:nvSpPr>
          <p:cNvPr id="682022" name="Text Box 38"/>
          <p:cNvSpPr txBox="1">
            <a:spLocks noChangeArrowheads="1"/>
          </p:cNvSpPr>
          <p:nvPr/>
        </p:nvSpPr>
        <p:spPr bwMode="auto">
          <a:xfrm>
            <a:off x="4067175" y="1412875"/>
            <a:ext cx="2592388" cy="730250"/>
          </a:xfrm>
          <a:prstGeom prst="rect">
            <a:avLst/>
          </a:prstGeom>
          <a:noFill/>
          <a:ln w="25400">
            <a:noFill/>
            <a:miter lim="800000"/>
            <a:headEnd/>
            <a:tailEnd/>
          </a:ln>
        </p:spPr>
        <p:txBody>
          <a:bodyPr>
            <a:spAutoFit/>
          </a:bodyPr>
          <a:lstStyle/>
          <a:p>
            <a:r>
              <a:rPr lang="es-ES" sz="1400"/>
              <a:t>La segunda conexión no se bloquea pues se trata de una VLAN diferente, no hay bucle</a:t>
            </a:r>
          </a:p>
        </p:txBody>
      </p:sp>
      <p:sp>
        <p:nvSpPr>
          <p:cNvPr id="682023" name="Line 39"/>
          <p:cNvSpPr>
            <a:spLocks noChangeShapeType="1"/>
          </p:cNvSpPr>
          <p:nvPr/>
        </p:nvSpPr>
        <p:spPr bwMode="auto">
          <a:xfrm>
            <a:off x="4437063" y="2144713"/>
            <a:ext cx="4762" cy="1558925"/>
          </a:xfrm>
          <a:prstGeom prst="line">
            <a:avLst/>
          </a:prstGeom>
          <a:noFill/>
          <a:ln w="9525">
            <a:solidFill>
              <a:schemeClr val="tx1"/>
            </a:solidFill>
            <a:round/>
            <a:headEnd/>
            <a:tailEnd type="triangle" w="med" len="med"/>
          </a:ln>
        </p:spPr>
        <p:txBody>
          <a:bodyPr/>
          <a:lstStyle/>
          <a:p>
            <a:endParaRPr lang="es-ES"/>
          </a:p>
        </p:txBody>
      </p:sp>
      <p:pic>
        <p:nvPicPr>
          <p:cNvPr id="133157" name="Picture 40"/>
          <p:cNvPicPr>
            <a:picLocks noChangeArrowheads="1"/>
          </p:cNvPicPr>
          <p:nvPr/>
        </p:nvPicPr>
        <p:blipFill>
          <a:blip r:embed="rId4" cstate="print"/>
          <a:srcRect/>
          <a:stretch>
            <a:fillRect/>
          </a:stretch>
        </p:blipFill>
        <p:spPr bwMode="auto">
          <a:xfrm>
            <a:off x="4932363" y="2490788"/>
            <a:ext cx="1435100" cy="792162"/>
          </a:xfrm>
          <a:prstGeom prst="rect">
            <a:avLst/>
          </a:prstGeom>
          <a:noFill/>
          <a:ln w="12700">
            <a:noFill/>
            <a:miter lim="800000"/>
            <a:headEnd/>
            <a:tailEnd/>
          </a:ln>
        </p:spPr>
      </p:pic>
      <p:sp>
        <p:nvSpPr>
          <p:cNvPr id="133158" name="Text Box 42"/>
          <p:cNvSpPr txBox="1">
            <a:spLocks noChangeArrowheads="1"/>
          </p:cNvSpPr>
          <p:nvPr/>
        </p:nvSpPr>
        <p:spPr bwMode="auto">
          <a:xfrm>
            <a:off x="5395913" y="2565400"/>
            <a:ext cx="471487" cy="400050"/>
          </a:xfrm>
          <a:prstGeom prst="rect">
            <a:avLst/>
          </a:prstGeom>
          <a:solidFill>
            <a:schemeClr val="bg1">
              <a:alpha val="69019"/>
            </a:schemeClr>
          </a:solidFill>
          <a:ln w="25400">
            <a:noFill/>
            <a:miter lim="800000"/>
            <a:headEnd/>
            <a:tailEnd/>
          </a:ln>
        </p:spPr>
        <p:txBody>
          <a:bodyPr wrap="none" lIns="54000" tIns="18000" rIns="54000" bIns="18000">
            <a:spAutoFit/>
          </a:bodyPr>
          <a:lstStyle/>
          <a:p>
            <a:pPr algn="ctr"/>
            <a:r>
              <a:rPr lang="es-ES" sz="1200" b="1"/>
              <a:t>Y</a:t>
            </a:r>
          </a:p>
          <a:p>
            <a:pPr algn="ctr"/>
            <a:r>
              <a:rPr lang="es-ES" sz="1200" b="1"/>
              <a:t>ID 30</a:t>
            </a:r>
          </a:p>
        </p:txBody>
      </p:sp>
      <p:sp>
        <p:nvSpPr>
          <p:cNvPr id="133159" name="Text Box 43"/>
          <p:cNvSpPr txBox="1">
            <a:spLocks noChangeArrowheads="1"/>
          </p:cNvSpPr>
          <p:nvPr/>
        </p:nvSpPr>
        <p:spPr bwMode="auto">
          <a:xfrm>
            <a:off x="3140075" y="2989263"/>
            <a:ext cx="254000" cy="244475"/>
          </a:xfrm>
          <a:prstGeom prst="rect">
            <a:avLst/>
          </a:prstGeom>
          <a:noFill/>
          <a:ln w="25400">
            <a:noFill/>
            <a:miter lim="800000"/>
            <a:headEnd/>
            <a:tailEnd/>
          </a:ln>
        </p:spPr>
        <p:txBody>
          <a:bodyPr wrap="none">
            <a:spAutoFit/>
          </a:bodyPr>
          <a:lstStyle/>
          <a:p>
            <a:r>
              <a:rPr lang="es-ES" sz="1000" b="1">
                <a:solidFill>
                  <a:schemeClr val="bg1"/>
                </a:solidFill>
              </a:rPr>
              <a:t>1</a:t>
            </a:r>
          </a:p>
        </p:txBody>
      </p:sp>
      <p:sp>
        <p:nvSpPr>
          <p:cNvPr id="133160" name="Text Box 44"/>
          <p:cNvSpPr txBox="1">
            <a:spLocks noChangeArrowheads="1"/>
          </p:cNvSpPr>
          <p:nvPr/>
        </p:nvSpPr>
        <p:spPr bwMode="auto">
          <a:xfrm>
            <a:off x="2989263" y="3090863"/>
            <a:ext cx="254000" cy="244475"/>
          </a:xfrm>
          <a:prstGeom prst="rect">
            <a:avLst/>
          </a:prstGeom>
          <a:noFill/>
          <a:ln w="25400">
            <a:noFill/>
            <a:miter lim="800000"/>
            <a:headEnd/>
            <a:tailEnd/>
          </a:ln>
        </p:spPr>
        <p:txBody>
          <a:bodyPr wrap="none">
            <a:spAutoFit/>
          </a:bodyPr>
          <a:lstStyle/>
          <a:p>
            <a:r>
              <a:rPr lang="es-ES" sz="1000" b="1"/>
              <a:t>2</a:t>
            </a:r>
          </a:p>
        </p:txBody>
      </p:sp>
      <p:sp>
        <p:nvSpPr>
          <p:cNvPr id="133161" name="Text Box 45"/>
          <p:cNvSpPr txBox="1">
            <a:spLocks noChangeArrowheads="1"/>
          </p:cNvSpPr>
          <p:nvPr/>
        </p:nvSpPr>
        <p:spPr bwMode="auto">
          <a:xfrm>
            <a:off x="2835275" y="3084513"/>
            <a:ext cx="254000" cy="244475"/>
          </a:xfrm>
          <a:prstGeom prst="rect">
            <a:avLst/>
          </a:prstGeom>
          <a:noFill/>
          <a:ln w="25400">
            <a:noFill/>
            <a:miter lim="800000"/>
            <a:headEnd/>
            <a:tailEnd/>
          </a:ln>
        </p:spPr>
        <p:txBody>
          <a:bodyPr wrap="none">
            <a:spAutoFit/>
          </a:bodyPr>
          <a:lstStyle/>
          <a:p>
            <a:r>
              <a:rPr lang="es-ES" sz="1000" b="1"/>
              <a:t>3</a:t>
            </a:r>
          </a:p>
        </p:txBody>
      </p:sp>
      <p:sp>
        <p:nvSpPr>
          <p:cNvPr id="133162" name="Text Box 46"/>
          <p:cNvSpPr txBox="1">
            <a:spLocks noChangeArrowheads="1"/>
          </p:cNvSpPr>
          <p:nvPr/>
        </p:nvSpPr>
        <p:spPr bwMode="auto">
          <a:xfrm>
            <a:off x="5353050" y="3087688"/>
            <a:ext cx="254000" cy="244475"/>
          </a:xfrm>
          <a:prstGeom prst="rect">
            <a:avLst/>
          </a:prstGeom>
          <a:noFill/>
          <a:ln w="25400">
            <a:noFill/>
            <a:miter lim="800000"/>
            <a:headEnd/>
            <a:tailEnd/>
          </a:ln>
        </p:spPr>
        <p:txBody>
          <a:bodyPr wrap="none">
            <a:spAutoFit/>
          </a:bodyPr>
          <a:lstStyle/>
          <a:p>
            <a:r>
              <a:rPr lang="es-ES" sz="1000" b="1"/>
              <a:t>4</a:t>
            </a:r>
          </a:p>
        </p:txBody>
      </p:sp>
      <p:sp>
        <p:nvSpPr>
          <p:cNvPr id="133163" name="Text Box 47"/>
          <p:cNvSpPr txBox="1">
            <a:spLocks noChangeArrowheads="1"/>
          </p:cNvSpPr>
          <p:nvPr/>
        </p:nvSpPr>
        <p:spPr bwMode="auto">
          <a:xfrm>
            <a:off x="5203825" y="3084513"/>
            <a:ext cx="254000" cy="244475"/>
          </a:xfrm>
          <a:prstGeom prst="rect">
            <a:avLst/>
          </a:prstGeom>
          <a:noFill/>
          <a:ln w="25400">
            <a:noFill/>
            <a:miter lim="800000"/>
            <a:headEnd/>
            <a:tailEnd/>
          </a:ln>
        </p:spPr>
        <p:txBody>
          <a:bodyPr wrap="none">
            <a:spAutoFit/>
          </a:bodyPr>
          <a:lstStyle/>
          <a:p>
            <a:r>
              <a:rPr lang="es-ES" sz="1000" b="1"/>
              <a:t>3</a:t>
            </a:r>
          </a:p>
        </p:txBody>
      </p:sp>
      <p:sp>
        <p:nvSpPr>
          <p:cNvPr id="133164" name="Text Box 48"/>
          <p:cNvSpPr txBox="1">
            <a:spLocks noChangeArrowheads="1"/>
          </p:cNvSpPr>
          <p:nvPr/>
        </p:nvSpPr>
        <p:spPr bwMode="auto">
          <a:xfrm>
            <a:off x="5059363" y="3081338"/>
            <a:ext cx="254000" cy="244475"/>
          </a:xfrm>
          <a:prstGeom prst="rect">
            <a:avLst/>
          </a:prstGeom>
          <a:noFill/>
          <a:ln w="25400">
            <a:noFill/>
            <a:miter lim="800000"/>
            <a:headEnd/>
            <a:tailEnd/>
          </a:ln>
        </p:spPr>
        <p:txBody>
          <a:bodyPr wrap="none">
            <a:spAutoFit/>
          </a:bodyPr>
          <a:lstStyle/>
          <a:p>
            <a:r>
              <a:rPr lang="es-ES" sz="1000" b="1"/>
              <a:t>2</a:t>
            </a:r>
          </a:p>
        </p:txBody>
      </p:sp>
      <p:sp>
        <p:nvSpPr>
          <p:cNvPr id="133165" name="Text Box 49"/>
          <p:cNvSpPr txBox="1">
            <a:spLocks noChangeArrowheads="1"/>
          </p:cNvSpPr>
          <p:nvPr/>
        </p:nvSpPr>
        <p:spPr bwMode="auto">
          <a:xfrm>
            <a:off x="4895850" y="3082925"/>
            <a:ext cx="254000" cy="244475"/>
          </a:xfrm>
          <a:prstGeom prst="rect">
            <a:avLst/>
          </a:prstGeom>
          <a:noFill/>
          <a:ln w="25400">
            <a:noFill/>
            <a:miter lim="800000"/>
            <a:headEnd/>
            <a:tailEnd/>
          </a:ln>
        </p:spPr>
        <p:txBody>
          <a:bodyPr wrap="none">
            <a:spAutoFit/>
          </a:bodyPr>
          <a:lstStyle/>
          <a:p>
            <a:r>
              <a:rPr lang="es-ES" sz="1000" b="1"/>
              <a:t>1</a:t>
            </a:r>
          </a:p>
        </p:txBody>
      </p:sp>
      <p:sp>
        <p:nvSpPr>
          <p:cNvPr id="133166" name="Text Box 50"/>
          <p:cNvSpPr txBox="1">
            <a:spLocks noChangeArrowheads="1"/>
          </p:cNvSpPr>
          <p:nvPr/>
        </p:nvSpPr>
        <p:spPr bwMode="auto">
          <a:xfrm>
            <a:off x="2682875" y="3092450"/>
            <a:ext cx="254000" cy="244475"/>
          </a:xfrm>
          <a:prstGeom prst="rect">
            <a:avLst/>
          </a:prstGeom>
          <a:noFill/>
          <a:ln w="25400">
            <a:noFill/>
            <a:miter lim="800000"/>
            <a:headEnd/>
            <a:tailEnd/>
          </a:ln>
        </p:spPr>
        <p:txBody>
          <a:bodyPr wrap="none">
            <a:spAutoFit/>
          </a:bodyPr>
          <a:lstStyle/>
          <a:p>
            <a:r>
              <a:rPr lang="es-ES" sz="1000" b="1"/>
              <a:t>4</a:t>
            </a:r>
          </a:p>
        </p:txBody>
      </p:sp>
      <p:sp>
        <p:nvSpPr>
          <p:cNvPr id="133167" name="Text Box 51"/>
          <p:cNvSpPr txBox="1">
            <a:spLocks noChangeArrowheads="1"/>
          </p:cNvSpPr>
          <p:nvPr/>
        </p:nvSpPr>
        <p:spPr bwMode="auto">
          <a:xfrm>
            <a:off x="2587625" y="2565400"/>
            <a:ext cx="471488" cy="400050"/>
          </a:xfrm>
          <a:prstGeom prst="rect">
            <a:avLst/>
          </a:prstGeom>
          <a:solidFill>
            <a:schemeClr val="bg1">
              <a:alpha val="70195"/>
            </a:schemeClr>
          </a:solidFill>
          <a:ln w="25400">
            <a:noFill/>
            <a:miter lim="800000"/>
            <a:headEnd/>
            <a:tailEnd/>
          </a:ln>
        </p:spPr>
        <p:txBody>
          <a:bodyPr wrap="none" lIns="54000" tIns="18000" rIns="54000" bIns="18000">
            <a:spAutoFit/>
          </a:bodyPr>
          <a:lstStyle/>
          <a:p>
            <a:pPr algn="ctr"/>
            <a:r>
              <a:rPr lang="es-ES" sz="1200" b="1"/>
              <a:t>X</a:t>
            </a:r>
          </a:p>
          <a:p>
            <a:pPr algn="ctr"/>
            <a:r>
              <a:rPr lang="es-ES" sz="1200" b="1"/>
              <a:t>ID 20</a:t>
            </a:r>
          </a:p>
        </p:txBody>
      </p:sp>
      <p:sp>
        <p:nvSpPr>
          <p:cNvPr id="682036" name="Text Box 52"/>
          <p:cNvSpPr txBox="1">
            <a:spLocks noChangeArrowheads="1"/>
          </p:cNvSpPr>
          <p:nvPr/>
        </p:nvSpPr>
        <p:spPr bwMode="auto">
          <a:xfrm>
            <a:off x="1619250" y="5589588"/>
            <a:ext cx="5184775" cy="639762"/>
          </a:xfrm>
          <a:prstGeom prst="rect">
            <a:avLst/>
          </a:prstGeom>
          <a:noFill/>
          <a:ln w="9525">
            <a:noFill/>
            <a:miter lim="800000"/>
            <a:headEnd/>
            <a:tailEnd/>
          </a:ln>
        </p:spPr>
        <p:txBody>
          <a:bodyPr>
            <a:spAutoFit/>
          </a:bodyPr>
          <a:lstStyle/>
          <a:p>
            <a:r>
              <a:rPr lang="es-ES" sz="1200" b="1"/>
              <a:t>Para ambas VLANs el puente raíz es X. Por tanto es Y quien debe evitar los caminos redundantes hacia X boqueando puertos. A igual costo bloqueará el puerto que tenga un identificador más alto</a:t>
            </a:r>
          </a:p>
        </p:txBody>
      </p:sp>
      <p:grpSp>
        <p:nvGrpSpPr>
          <p:cNvPr id="2" name="Group 53"/>
          <p:cNvGrpSpPr>
            <a:grpSpLocks/>
          </p:cNvGrpSpPr>
          <p:nvPr/>
        </p:nvGrpSpPr>
        <p:grpSpPr bwMode="auto">
          <a:xfrm>
            <a:off x="5219700" y="3286125"/>
            <a:ext cx="215900" cy="287338"/>
            <a:chOff x="2971" y="1616"/>
            <a:chExt cx="136" cy="181"/>
          </a:xfrm>
        </p:grpSpPr>
        <p:sp>
          <p:nvSpPr>
            <p:cNvPr id="133173" name="Line 54"/>
            <p:cNvSpPr>
              <a:spLocks noChangeShapeType="1"/>
            </p:cNvSpPr>
            <p:nvPr/>
          </p:nvSpPr>
          <p:spPr bwMode="auto">
            <a:xfrm>
              <a:off x="2971" y="1616"/>
              <a:ext cx="136" cy="181"/>
            </a:xfrm>
            <a:prstGeom prst="line">
              <a:avLst/>
            </a:prstGeom>
            <a:noFill/>
            <a:ln w="25400">
              <a:solidFill>
                <a:srgbClr val="008000"/>
              </a:solidFill>
              <a:round/>
              <a:headEnd/>
              <a:tailEnd/>
            </a:ln>
          </p:spPr>
          <p:txBody>
            <a:bodyPr/>
            <a:lstStyle/>
            <a:p>
              <a:endParaRPr lang="es-ES"/>
            </a:p>
          </p:txBody>
        </p:sp>
        <p:sp>
          <p:nvSpPr>
            <p:cNvPr id="133174" name="Line 55"/>
            <p:cNvSpPr>
              <a:spLocks noChangeShapeType="1"/>
            </p:cNvSpPr>
            <p:nvPr/>
          </p:nvSpPr>
          <p:spPr bwMode="auto">
            <a:xfrm flipH="1">
              <a:off x="2971" y="1616"/>
              <a:ext cx="136" cy="181"/>
            </a:xfrm>
            <a:prstGeom prst="line">
              <a:avLst/>
            </a:prstGeom>
            <a:noFill/>
            <a:ln w="25400">
              <a:solidFill>
                <a:srgbClr val="008000"/>
              </a:solidFill>
              <a:round/>
              <a:headEnd/>
              <a:tailEnd/>
            </a:ln>
          </p:spPr>
          <p:txBody>
            <a:bodyPr/>
            <a:lstStyle/>
            <a:p>
              <a:endParaRPr lang="es-ES"/>
            </a:p>
          </p:txBody>
        </p:sp>
      </p:grpSp>
      <p:grpSp>
        <p:nvGrpSpPr>
          <p:cNvPr id="3" name="Group 56"/>
          <p:cNvGrpSpPr>
            <a:grpSpLocks/>
          </p:cNvGrpSpPr>
          <p:nvPr/>
        </p:nvGrpSpPr>
        <p:grpSpPr bwMode="auto">
          <a:xfrm>
            <a:off x="5383213" y="3586163"/>
            <a:ext cx="215900" cy="287337"/>
            <a:chOff x="2971" y="1616"/>
            <a:chExt cx="136" cy="181"/>
          </a:xfrm>
        </p:grpSpPr>
        <p:sp>
          <p:nvSpPr>
            <p:cNvPr id="133171" name="Line 57"/>
            <p:cNvSpPr>
              <a:spLocks noChangeShapeType="1"/>
            </p:cNvSpPr>
            <p:nvPr/>
          </p:nvSpPr>
          <p:spPr bwMode="auto">
            <a:xfrm>
              <a:off x="2971" y="1616"/>
              <a:ext cx="136" cy="181"/>
            </a:xfrm>
            <a:prstGeom prst="line">
              <a:avLst/>
            </a:prstGeom>
            <a:noFill/>
            <a:ln w="25400">
              <a:solidFill>
                <a:srgbClr val="FF0000"/>
              </a:solidFill>
              <a:round/>
              <a:headEnd/>
              <a:tailEnd/>
            </a:ln>
          </p:spPr>
          <p:txBody>
            <a:bodyPr/>
            <a:lstStyle/>
            <a:p>
              <a:endParaRPr lang="es-ES"/>
            </a:p>
          </p:txBody>
        </p:sp>
        <p:sp>
          <p:nvSpPr>
            <p:cNvPr id="133172" name="Line 58"/>
            <p:cNvSpPr>
              <a:spLocks noChangeShapeType="1"/>
            </p:cNvSpPr>
            <p:nvPr/>
          </p:nvSpPr>
          <p:spPr bwMode="auto">
            <a:xfrm flipH="1">
              <a:off x="2971" y="1616"/>
              <a:ext cx="136" cy="181"/>
            </a:xfrm>
            <a:prstGeom prst="line">
              <a:avLst/>
            </a:prstGeom>
            <a:noFill/>
            <a:ln w="25400">
              <a:solidFill>
                <a:srgbClr val="FF0000"/>
              </a:solidFill>
              <a:round/>
              <a:headEnd/>
              <a:tailEnd/>
            </a:ln>
          </p:spPr>
          <p:txBody>
            <a:bodyPr/>
            <a:lstStyle/>
            <a:p>
              <a:endParaRPr lang="es-ES"/>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20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20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2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20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20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20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20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202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2000"/>
                                  </p:stCondLst>
                                  <p:childTnLst>
                                    <p:set>
                                      <p:cBhvr>
                                        <p:cTn id="27" dur="1" fill="hold">
                                          <p:stCondLst>
                                            <p:cond delay="0"/>
                                          </p:stCondLst>
                                        </p:cTn>
                                        <p:tgtEl>
                                          <p:spTgt spid="6820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8200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820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8200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820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8201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8200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8201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820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8201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8201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82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2000" grpId="0" animBg="1"/>
      <p:bldP spid="682001" grpId="0" animBg="1"/>
      <p:bldP spid="682002" grpId="0" animBg="1"/>
      <p:bldP spid="682003" grpId="0" animBg="1"/>
      <p:bldP spid="682004" grpId="0" animBg="1"/>
      <p:bldP spid="682005" grpId="0" animBg="1"/>
      <p:bldP spid="682007" grpId="0" animBg="1"/>
      <p:bldP spid="682008" grpId="0" animBg="1"/>
      <p:bldP spid="682009" grpId="0" animBg="1"/>
      <p:bldP spid="682010" grpId="0" animBg="1"/>
      <p:bldP spid="682011" grpId="0" animBg="1"/>
      <p:bldP spid="682012" grpId="0" animBg="1"/>
      <p:bldP spid="682016" grpId="0" animBg="1"/>
      <p:bldP spid="682017" grpId="0"/>
      <p:bldP spid="682019" grpId="0"/>
      <p:bldP spid="682020" grpId="0" animBg="1"/>
      <p:bldP spid="682021" grpId="0"/>
      <p:bldP spid="682022" grpId="0"/>
      <p:bldP spid="682023" grpId="0" animBg="1"/>
      <p:bldP spid="68203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p:cNvGrpSpPr>
            <a:grpSpLocks/>
          </p:cNvGrpSpPr>
          <p:nvPr/>
        </p:nvGrpSpPr>
        <p:grpSpPr bwMode="auto">
          <a:xfrm>
            <a:off x="3348038" y="2706688"/>
            <a:ext cx="1905000" cy="1587"/>
            <a:chOff x="2205" y="1513"/>
            <a:chExt cx="1200" cy="1"/>
          </a:xfrm>
        </p:grpSpPr>
        <p:sp>
          <p:nvSpPr>
            <p:cNvPr id="134216" name="Line 117"/>
            <p:cNvSpPr>
              <a:spLocks noChangeShapeType="1"/>
            </p:cNvSpPr>
            <p:nvPr/>
          </p:nvSpPr>
          <p:spPr bwMode="auto">
            <a:xfrm>
              <a:off x="2205" y="1513"/>
              <a:ext cx="1134" cy="1"/>
            </a:xfrm>
            <a:prstGeom prst="line">
              <a:avLst/>
            </a:prstGeom>
            <a:noFill/>
            <a:ln w="76200" cmpd="dbl">
              <a:solidFill>
                <a:schemeClr val="tx1"/>
              </a:solidFill>
              <a:round/>
              <a:headEnd/>
              <a:tailEnd/>
            </a:ln>
          </p:spPr>
          <p:txBody>
            <a:bodyPr/>
            <a:lstStyle/>
            <a:p>
              <a:endParaRPr lang="es-ES"/>
            </a:p>
          </p:txBody>
        </p:sp>
        <p:grpSp>
          <p:nvGrpSpPr>
            <p:cNvPr id="134217" name="Group 118"/>
            <p:cNvGrpSpPr>
              <a:grpSpLocks/>
            </p:cNvGrpSpPr>
            <p:nvPr/>
          </p:nvGrpSpPr>
          <p:grpSpPr bwMode="auto">
            <a:xfrm>
              <a:off x="2207" y="1514"/>
              <a:ext cx="1198" cy="0"/>
              <a:chOff x="2336" y="1253"/>
              <a:chExt cx="1198" cy="0"/>
            </a:xfrm>
          </p:grpSpPr>
          <p:sp>
            <p:nvSpPr>
              <p:cNvPr id="134218" name="Line 119"/>
              <p:cNvSpPr>
                <a:spLocks noChangeShapeType="1"/>
              </p:cNvSpPr>
              <p:nvPr/>
            </p:nvSpPr>
            <p:spPr bwMode="auto">
              <a:xfrm>
                <a:off x="2336" y="1253"/>
                <a:ext cx="1134" cy="0"/>
              </a:xfrm>
              <a:prstGeom prst="line">
                <a:avLst/>
              </a:prstGeom>
              <a:noFill/>
              <a:ln w="25400">
                <a:solidFill>
                  <a:srgbClr val="008000"/>
                </a:solidFill>
                <a:prstDash val="dash"/>
                <a:round/>
                <a:headEnd/>
                <a:tailEnd/>
              </a:ln>
            </p:spPr>
            <p:txBody>
              <a:bodyPr/>
              <a:lstStyle/>
              <a:p>
                <a:endParaRPr lang="es-ES"/>
              </a:p>
            </p:txBody>
          </p:sp>
          <p:sp>
            <p:nvSpPr>
              <p:cNvPr id="134219" name="Line 120"/>
              <p:cNvSpPr>
                <a:spLocks noChangeShapeType="1"/>
              </p:cNvSpPr>
              <p:nvPr/>
            </p:nvSpPr>
            <p:spPr bwMode="auto">
              <a:xfrm>
                <a:off x="2400" y="1253"/>
                <a:ext cx="1134" cy="0"/>
              </a:xfrm>
              <a:prstGeom prst="line">
                <a:avLst/>
              </a:prstGeom>
              <a:noFill/>
              <a:ln w="25400">
                <a:solidFill>
                  <a:srgbClr val="FF0000"/>
                </a:solidFill>
                <a:prstDash val="dash"/>
                <a:round/>
                <a:headEnd/>
                <a:tailEnd/>
              </a:ln>
            </p:spPr>
            <p:txBody>
              <a:bodyPr/>
              <a:lstStyle/>
              <a:p>
                <a:endParaRPr lang="es-ES"/>
              </a:p>
            </p:txBody>
          </p:sp>
        </p:grpSp>
      </p:grpSp>
      <p:sp>
        <p:nvSpPr>
          <p:cNvPr id="134147" name="Line 4"/>
          <p:cNvSpPr>
            <a:spLocks noChangeShapeType="1"/>
          </p:cNvSpPr>
          <p:nvPr/>
        </p:nvSpPr>
        <p:spPr bwMode="auto">
          <a:xfrm>
            <a:off x="6316663" y="2479675"/>
            <a:ext cx="0" cy="533400"/>
          </a:xfrm>
          <a:prstGeom prst="line">
            <a:avLst/>
          </a:prstGeom>
          <a:noFill/>
          <a:ln w="25400">
            <a:solidFill>
              <a:srgbClr val="FF0000"/>
            </a:solidFill>
            <a:round/>
            <a:headEnd/>
            <a:tailEnd/>
          </a:ln>
        </p:spPr>
        <p:txBody>
          <a:bodyPr/>
          <a:lstStyle/>
          <a:p>
            <a:endParaRPr lang="es-ES"/>
          </a:p>
        </p:txBody>
      </p:sp>
      <p:sp>
        <p:nvSpPr>
          <p:cNvPr id="134148" name="Line 5"/>
          <p:cNvSpPr>
            <a:spLocks noChangeShapeType="1"/>
          </p:cNvSpPr>
          <p:nvPr/>
        </p:nvSpPr>
        <p:spPr bwMode="auto">
          <a:xfrm>
            <a:off x="6316663" y="3013075"/>
            <a:ext cx="1219200" cy="0"/>
          </a:xfrm>
          <a:prstGeom prst="line">
            <a:avLst/>
          </a:prstGeom>
          <a:noFill/>
          <a:ln w="25400">
            <a:solidFill>
              <a:srgbClr val="FF0000"/>
            </a:solidFill>
            <a:round/>
            <a:headEnd/>
            <a:tailEnd/>
          </a:ln>
        </p:spPr>
        <p:txBody>
          <a:bodyPr/>
          <a:lstStyle/>
          <a:p>
            <a:endParaRPr lang="es-ES"/>
          </a:p>
        </p:txBody>
      </p:sp>
      <p:sp>
        <p:nvSpPr>
          <p:cNvPr id="134149" name="Line 6"/>
          <p:cNvSpPr>
            <a:spLocks noChangeShapeType="1"/>
          </p:cNvSpPr>
          <p:nvPr/>
        </p:nvSpPr>
        <p:spPr bwMode="auto">
          <a:xfrm>
            <a:off x="6164263" y="2632075"/>
            <a:ext cx="0" cy="914400"/>
          </a:xfrm>
          <a:prstGeom prst="line">
            <a:avLst/>
          </a:prstGeom>
          <a:noFill/>
          <a:ln w="25400">
            <a:solidFill>
              <a:srgbClr val="008000"/>
            </a:solidFill>
            <a:prstDash val="dash"/>
            <a:round/>
            <a:headEnd/>
            <a:tailEnd/>
          </a:ln>
        </p:spPr>
        <p:txBody>
          <a:bodyPr/>
          <a:lstStyle/>
          <a:p>
            <a:endParaRPr lang="es-ES"/>
          </a:p>
        </p:txBody>
      </p:sp>
      <p:sp>
        <p:nvSpPr>
          <p:cNvPr id="134150" name="Line 7"/>
          <p:cNvSpPr>
            <a:spLocks noChangeShapeType="1"/>
          </p:cNvSpPr>
          <p:nvPr/>
        </p:nvSpPr>
        <p:spPr bwMode="auto">
          <a:xfrm>
            <a:off x="6164263" y="3546475"/>
            <a:ext cx="1524000" cy="0"/>
          </a:xfrm>
          <a:prstGeom prst="line">
            <a:avLst/>
          </a:prstGeom>
          <a:noFill/>
          <a:ln w="25400">
            <a:solidFill>
              <a:srgbClr val="008000"/>
            </a:solidFill>
            <a:prstDash val="dash"/>
            <a:round/>
            <a:headEnd/>
            <a:tailEnd/>
          </a:ln>
        </p:spPr>
        <p:txBody>
          <a:bodyPr/>
          <a:lstStyle/>
          <a:p>
            <a:endParaRPr lang="es-ES"/>
          </a:p>
        </p:txBody>
      </p:sp>
      <p:sp>
        <p:nvSpPr>
          <p:cNvPr id="134151" name="Line 8"/>
          <p:cNvSpPr>
            <a:spLocks noChangeShapeType="1"/>
          </p:cNvSpPr>
          <p:nvPr/>
        </p:nvSpPr>
        <p:spPr bwMode="auto">
          <a:xfrm>
            <a:off x="6011863" y="2708275"/>
            <a:ext cx="0" cy="1295400"/>
          </a:xfrm>
          <a:prstGeom prst="line">
            <a:avLst/>
          </a:prstGeom>
          <a:noFill/>
          <a:ln w="25400">
            <a:solidFill>
              <a:srgbClr val="FF0000"/>
            </a:solidFill>
            <a:round/>
            <a:headEnd/>
            <a:tailEnd/>
          </a:ln>
        </p:spPr>
        <p:txBody>
          <a:bodyPr/>
          <a:lstStyle/>
          <a:p>
            <a:endParaRPr lang="es-ES"/>
          </a:p>
        </p:txBody>
      </p:sp>
      <p:sp>
        <p:nvSpPr>
          <p:cNvPr id="134152" name="Line 9"/>
          <p:cNvSpPr>
            <a:spLocks noChangeShapeType="1"/>
          </p:cNvSpPr>
          <p:nvPr/>
        </p:nvSpPr>
        <p:spPr bwMode="auto">
          <a:xfrm>
            <a:off x="6011863" y="4003675"/>
            <a:ext cx="1752600" cy="0"/>
          </a:xfrm>
          <a:prstGeom prst="line">
            <a:avLst/>
          </a:prstGeom>
          <a:noFill/>
          <a:ln w="25400">
            <a:solidFill>
              <a:srgbClr val="FF0000"/>
            </a:solidFill>
            <a:round/>
            <a:headEnd/>
            <a:tailEnd/>
          </a:ln>
        </p:spPr>
        <p:txBody>
          <a:bodyPr/>
          <a:lstStyle/>
          <a:p>
            <a:endParaRPr lang="es-ES"/>
          </a:p>
        </p:txBody>
      </p:sp>
      <p:sp>
        <p:nvSpPr>
          <p:cNvPr id="134153" name="Line 10"/>
          <p:cNvSpPr>
            <a:spLocks noChangeShapeType="1"/>
          </p:cNvSpPr>
          <p:nvPr/>
        </p:nvSpPr>
        <p:spPr bwMode="auto">
          <a:xfrm>
            <a:off x="1404938" y="3089275"/>
            <a:ext cx="990600" cy="0"/>
          </a:xfrm>
          <a:prstGeom prst="line">
            <a:avLst/>
          </a:prstGeom>
          <a:noFill/>
          <a:ln w="25400">
            <a:solidFill>
              <a:srgbClr val="FF0000"/>
            </a:solidFill>
            <a:round/>
            <a:headEnd/>
            <a:tailEnd/>
          </a:ln>
        </p:spPr>
        <p:txBody>
          <a:bodyPr/>
          <a:lstStyle/>
          <a:p>
            <a:endParaRPr lang="es-ES"/>
          </a:p>
        </p:txBody>
      </p:sp>
      <p:sp>
        <p:nvSpPr>
          <p:cNvPr id="134154" name="Line 11"/>
          <p:cNvSpPr>
            <a:spLocks noChangeShapeType="1"/>
          </p:cNvSpPr>
          <p:nvPr/>
        </p:nvSpPr>
        <p:spPr bwMode="auto">
          <a:xfrm>
            <a:off x="2395538" y="2708275"/>
            <a:ext cx="0" cy="381000"/>
          </a:xfrm>
          <a:prstGeom prst="line">
            <a:avLst/>
          </a:prstGeom>
          <a:noFill/>
          <a:ln w="25400">
            <a:solidFill>
              <a:srgbClr val="FF0000"/>
            </a:solidFill>
            <a:round/>
            <a:headEnd/>
            <a:tailEnd/>
          </a:ln>
        </p:spPr>
        <p:txBody>
          <a:bodyPr/>
          <a:lstStyle/>
          <a:p>
            <a:endParaRPr lang="es-ES"/>
          </a:p>
        </p:txBody>
      </p:sp>
      <p:sp>
        <p:nvSpPr>
          <p:cNvPr id="134155" name="Line 12"/>
          <p:cNvSpPr>
            <a:spLocks noChangeShapeType="1"/>
          </p:cNvSpPr>
          <p:nvPr/>
        </p:nvSpPr>
        <p:spPr bwMode="auto">
          <a:xfrm>
            <a:off x="2547938" y="2784475"/>
            <a:ext cx="0" cy="762000"/>
          </a:xfrm>
          <a:prstGeom prst="line">
            <a:avLst/>
          </a:prstGeom>
          <a:noFill/>
          <a:ln w="25400">
            <a:solidFill>
              <a:srgbClr val="008000"/>
            </a:solidFill>
            <a:prstDash val="dash"/>
            <a:round/>
            <a:headEnd/>
            <a:tailEnd/>
          </a:ln>
        </p:spPr>
        <p:txBody>
          <a:bodyPr/>
          <a:lstStyle/>
          <a:p>
            <a:endParaRPr lang="es-ES"/>
          </a:p>
        </p:txBody>
      </p:sp>
      <p:sp>
        <p:nvSpPr>
          <p:cNvPr id="134156" name="Line 13"/>
          <p:cNvSpPr>
            <a:spLocks noChangeShapeType="1"/>
          </p:cNvSpPr>
          <p:nvPr/>
        </p:nvSpPr>
        <p:spPr bwMode="auto">
          <a:xfrm>
            <a:off x="1404938" y="3546475"/>
            <a:ext cx="1143000" cy="0"/>
          </a:xfrm>
          <a:prstGeom prst="line">
            <a:avLst/>
          </a:prstGeom>
          <a:noFill/>
          <a:ln w="25400">
            <a:solidFill>
              <a:srgbClr val="008000"/>
            </a:solidFill>
            <a:prstDash val="dash"/>
            <a:round/>
            <a:headEnd/>
            <a:tailEnd/>
          </a:ln>
        </p:spPr>
        <p:txBody>
          <a:bodyPr/>
          <a:lstStyle/>
          <a:p>
            <a:endParaRPr lang="es-ES"/>
          </a:p>
        </p:txBody>
      </p:sp>
      <p:sp>
        <p:nvSpPr>
          <p:cNvPr id="134157" name="Line 14"/>
          <p:cNvSpPr>
            <a:spLocks noChangeShapeType="1"/>
          </p:cNvSpPr>
          <p:nvPr/>
        </p:nvSpPr>
        <p:spPr bwMode="auto">
          <a:xfrm flipH="1">
            <a:off x="2700338" y="2708275"/>
            <a:ext cx="0" cy="1295400"/>
          </a:xfrm>
          <a:prstGeom prst="line">
            <a:avLst/>
          </a:prstGeom>
          <a:noFill/>
          <a:ln w="25400">
            <a:solidFill>
              <a:srgbClr val="FF0000"/>
            </a:solidFill>
            <a:round/>
            <a:headEnd/>
            <a:tailEnd/>
          </a:ln>
        </p:spPr>
        <p:txBody>
          <a:bodyPr/>
          <a:lstStyle/>
          <a:p>
            <a:endParaRPr lang="es-ES"/>
          </a:p>
        </p:txBody>
      </p:sp>
      <p:sp>
        <p:nvSpPr>
          <p:cNvPr id="134158" name="Line 15"/>
          <p:cNvSpPr>
            <a:spLocks noChangeShapeType="1"/>
          </p:cNvSpPr>
          <p:nvPr/>
        </p:nvSpPr>
        <p:spPr bwMode="auto">
          <a:xfrm>
            <a:off x="1404938" y="4003675"/>
            <a:ext cx="1295400" cy="0"/>
          </a:xfrm>
          <a:prstGeom prst="line">
            <a:avLst/>
          </a:prstGeom>
          <a:noFill/>
          <a:ln w="25400">
            <a:solidFill>
              <a:srgbClr val="FF0000"/>
            </a:solidFill>
            <a:round/>
            <a:headEnd/>
            <a:tailEnd/>
          </a:ln>
        </p:spPr>
        <p:txBody>
          <a:bodyPr/>
          <a:lstStyle/>
          <a:p>
            <a:endParaRPr lang="es-ES"/>
          </a:p>
        </p:txBody>
      </p:sp>
      <p:pic>
        <p:nvPicPr>
          <p:cNvPr id="134159" name="Picture 16"/>
          <p:cNvPicPr>
            <a:picLocks noChangeArrowheads="1"/>
          </p:cNvPicPr>
          <p:nvPr/>
        </p:nvPicPr>
        <p:blipFill>
          <a:blip r:embed="rId3" cstate="print"/>
          <a:srcRect/>
          <a:stretch>
            <a:fillRect/>
          </a:stretch>
        </p:blipFill>
        <p:spPr bwMode="auto">
          <a:xfrm>
            <a:off x="598488" y="2335213"/>
            <a:ext cx="958850" cy="990600"/>
          </a:xfrm>
          <a:prstGeom prst="rect">
            <a:avLst/>
          </a:prstGeom>
          <a:noFill/>
          <a:ln w="12700">
            <a:noFill/>
            <a:miter lim="800000"/>
            <a:headEnd/>
            <a:tailEnd/>
          </a:ln>
        </p:spPr>
      </p:pic>
      <p:pic>
        <p:nvPicPr>
          <p:cNvPr id="134160" name="Picture 17"/>
          <p:cNvPicPr>
            <a:picLocks noChangeArrowheads="1"/>
          </p:cNvPicPr>
          <p:nvPr/>
        </p:nvPicPr>
        <p:blipFill>
          <a:blip r:embed="rId3" cstate="print"/>
          <a:srcRect/>
          <a:stretch>
            <a:fillRect/>
          </a:stretch>
        </p:blipFill>
        <p:spPr bwMode="auto">
          <a:xfrm>
            <a:off x="7415213" y="2259013"/>
            <a:ext cx="958850" cy="990600"/>
          </a:xfrm>
          <a:prstGeom prst="rect">
            <a:avLst/>
          </a:prstGeom>
          <a:noFill/>
          <a:ln w="12700">
            <a:noFill/>
            <a:miter lim="800000"/>
            <a:headEnd/>
            <a:tailEnd/>
          </a:ln>
        </p:spPr>
      </p:pic>
      <p:sp>
        <p:nvSpPr>
          <p:cNvPr id="134161" name="Text Box 18"/>
          <p:cNvSpPr txBox="1">
            <a:spLocks noChangeArrowheads="1"/>
          </p:cNvSpPr>
          <p:nvPr/>
        </p:nvSpPr>
        <p:spPr bwMode="auto">
          <a:xfrm>
            <a:off x="730250" y="473075"/>
            <a:ext cx="7831138" cy="1006475"/>
          </a:xfrm>
          <a:prstGeom prst="rect">
            <a:avLst/>
          </a:prstGeom>
          <a:noFill/>
          <a:ln w="9525">
            <a:noFill/>
            <a:miter lim="800000"/>
            <a:headEnd/>
            <a:tailEnd/>
          </a:ln>
        </p:spPr>
        <p:txBody>
          <a:bodyPr wrap="none">
            <a:spAutoFit/>
          </a:bodyPr>
          <a:lstStyle/>
          <a:p>
            <a:pPr algn="ctr"/>
            <a:r>
              <a:rPr lang="es-ES_tradnl" sz="3200"/>
              <a:t>Spanning Tree con VLANs y enlaces trunk</a:t>
            </a:r>
          </a:p>
          <a:p>
            <a:pPr algn="ctr"/>
            <a:r>
              <a:rPr lang="es-ES_tradnl"/>
              <a:t>Configuración por defecto</a:t>
            </a:r>
            <a:endParaRPr lang="es-ES"/>
          </a:p>
        </p:txBody>
      </p:sp>
      <p:sp>
        <p:nvSpPr>
          <p:cNvPr id="683028" name="Line 20"/>
          <p:cNvSpPr>
            <a:spLocks noChangeShapeType="1"/>
          </p:cNvSpPr>
          <p:nvPr/>
        </p:nvSpPr>
        <p:spPr bwMode="auto">
          <a:xfrm flipV="1">
            <a:off x="4498975" y="2924175"/>
            <a:ext cx="288925" cy="504825"/>
          </a:xfrm>
          <a:prstGeom prst="line">
            <a:avLst/>
          </a:prstGeom>
          <a:noFill/>
          <a:ln w="9525">
            <a:solidFill>
              <a:schemeClr val="tx1"/>
            </a:solidFill>
            <a:round/>
            <a:headEnd/>
            <a:tailEnd type="triangle" w="med" len="med"/>
          </a:ln>
        </p:spPr>
        <p:txBody>
          <a:bodyPr/>
          <a:lstStyle/>
          <a:p>
            <a:endParaRPr lang="es-ES"/>
          </a:p>
        </p:txBody>
      </p:sp>
      <p:sp>
        <p:nvSpPr>
          <p:cNvPr id="683029" name="Text Box 21"/>
          <p:cNvSpPr txBox="1">
            <a:spLocks noChangeArrowheads="1"/>
          </p:cNvSpPr>
          <p:nvPr/>
        </p:nvSpPr>
        <p:spPr bwMode="auto">
          <a:xfrm>
            <a:off x="2843213" y="3357563"/>
            <a:ext cx="2952750" cy="517525"/>
          </a:xfrm>
          <a:prstGeom prst="rect">
            <a:avLst/>
          </a:prstGeom>
          <a:noFill/>
          <a:ln w="9525">
            <a:noFill/>
            <a:miter lim="800000"/>
            <a:headEnd/>
            <a:tailEnd/>
          </a:ln>
        </p:spPr>
        <p:txBody>
          <a:bodyPr>
            <a:spAutoFit/>
          </a:bodyPr>
          <a:lstStyle/>
          <a:p>
            <a:pPr algn="ctr"/>
            <a:r>
              <a:rPr lang="es-ES" sz="1400"/>
              <a:t>Al producirse el bucle el puerto 2 se desactiva para ambas VLANs</a:t>
            </a:r>
          </a:p>
        </p:txBody>
      </p:sp>
      <p:grpSp>
        <p:nvGrpSpPr>
          <p:cNvPr id="134164" name="Group 115"/>
          <p:cNvGrpSpPr>
            <a:grpSpLocks/>
          </p:cNvGrpSpPr>
          <p:nvPr/>
        </p:nvGrpSpPr>
        <p:grpSpPr bwMode="auto">
          <a:xfrm>
            <a:off x="3500438" y="2401888"/>
            <a:ext cx="1905000" cy="1587"/>
            <a:chOff x="2205" y="1513"/>
            <a:chExt cx="1200" cy="1"/>
          </a:xfrm>
        </p:grpSpPr>
        <p:sp>
          <p:nvSpPr>
            <p:cNvPr id="134212" name="Line 2"/>
            <p:cNvSpPr>
              <a:spLocks noChangeShapeType="1"/>
            </p:cNvSpPr>
            <p:nvPr/>
          </p:nvSpPr>
          <p:spPr bwMode="auto">
            <a:xfrm>
              <a:off x="2205" y="1513"/>
              <a:ext cx="1134" cy="1"/>
            </a:xfrm>
            <a:prstGeom prst="line">
              <a:avLst/>
            </a:prstGeom>
            <a:noFill/>
            <a:ln w="76200" cmpd="dbl">
              <a:solidFill>
                <a:schemeClr val="tx1"/>
              </a:solidFill>
              <a:round/>
              <a:headEnd/>
              <a:tailEnd/>
            </a:ln>
          </p:spPr>
          <p:txBody>
            <a:bodyPr/>
            <a:lstStyle/>
            <a:p>
              <a:endParaRPr lang="es-ES"/>
            </a:p>
          </p:txBody>
        </p:sp>
        <p:grpSp>
          <p:nvGrpSpPr>
            <p:cNvPr id="134213" name="Group 114"/>
            <p:cNvGrpSpPr>
              <a:grpSpLocks/>
            </p:cNvGrpSpPr>
            <p:nvPr/>
          </p:nvGrpSpPr>
          <p:grpSpPr bwMode="auto">
            <a:xfrm>
              <a:off x="2207" y="1514"/>
              <a:ext cx="1198" cy="0"/>
              <a:chOff x="2336" y="1253"/>
              <a:chExt cx="1198" cy="0"/>
            </a:xfrm>
          </p:grpSpPr>
          <p:sp>
            <p:nvSpPr>
              <p:cNvPr id="134214" name="Line 23"/>
              <p:cNvSpPr>
                <a:spLocks noChangeShapeType="1"/>
              </p:cNvSpPr>
              <p:nvPr/>
            </p:nvSpPr>
            <p:spPr bwMode="auto">
              <a:xfrm>
                <a:off x="2336" y="1253"/>
                <a:ext cx="1134" cy="0"/>
              </a:xfrm>
              <a:prstGeom prst="line">
                <a:avLst/>
              </a:prstGeom>
              <a:noFill/>
              <a:ln w="25400">
                <a:solidFill>
                  <a:srgbClr val="008000"/>
                </a:solidFill>
                <a:prstDash val="dash"/>
                <a:round/>
                <a:headEnd/>
                <a:tailEnd/>
              </a:ln>
            </p:spPr>
            <p:txBody>
              <a:bodyPr/>
              <a:lstStyle/>
              <a:p>
                <a:endParaRPr lang="es-ES"/>
              </a:p>
            </p:txBody>
          </p:sp>
          <p:sp>
            <p:nvSpPr>
              <p:cNvPr id="134215" name="Line 24"/>
              <p:cNvSpPr>
                <a:spLocks noChangeShapeType="1"/>
              </p:cNvSpPr>
              <p:nvPr/>
            </p:nvSpPr>
            <p:spPr bwMode="auto">
              <a:xfrm>
                <a:off x="2400" y="1253"/>
                <a:ext cx="1134" cy="0"/>
              </a:xfrm>
              <a:prstGeom prst="line">
                <a:avLst/>
              </a:prstGeom>
              <a:noFill/>
              <a:ln w="25400">
                <a:solidFill>
                  <a:srgbClr val="FF0000"/>
                </a:solidFill>
                <a:prstDash val="dash"/>
                <a:round/>
                <a:headEnd/>
                <a:tailEnd/>
              </a:ln>
            </p:spPr>
            <p:txBody>
              <a:bodyPr/>
              <a:lstStyle/>
              <a:p>
                <a:endParaRPr lang="es-ES"/>
              </a:p>
            </p:txBody>
          </p:sp>
        </p:grpSp>
      </p:grpSp>
      <p:graphicFrame>
        <p:nvGraphicFramePr>
          <p:cNvPr id="683116" name="Group 108"/>
          <p:cNvGraphicFramePr>
            <a:graphicFrameLocks noGrp="1"/>
          </p:cNvGraphicFramePr>
          <p:nvPr/>
        </p:nvGraphicFramePr>
        <p:xfrm>
          <a:off x="5508625" y="4724400"/>
          <a:ext cx="3021013" cy="1524000"/>
        </p:xfrm>
        <a:graphic>
          <a:graphicData uri="http://schemas.openxmlformats.org/drawingml/2006/table">
            <a:tbl>
              <a:tblPr/>
              <a:tblGrid>
                <a:gridCol w="708025"/>
                <a:gridCol w="706438"/>
                <a:gridCol w="706437"/>
                <a:gridCol w="900113"/>
              </a:tblGrid>
              <a:tr h="230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Puerto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Costo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Prioridad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Roja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Verde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4195" name="Picture 78"/>
          <p:cNvPicPr>
            <a:picLocks noChangeArrowheads="1"/>
          </p:cNvPicPr>
          <p:nvPr/>
        </p:nvPicPr>
        <p:blipFill>
          <a:blip r:embed="rId4" cstate="print"/>
          <a:srcRect/>
          <a:stretch>
            <a:fillRect/>
          </a:stretch>
        </p:blipFill>
        <p:spPr bwMode="auto">
          <a:xfrm>
            <a:off x="2195513" y="2133600"/>
            <a:ext cx="1435100" cy="792163"/>
          </a:xfrm>
          <a:prstGeom prst="rect">
            <a:avLst/>
          </a:prstGeom>
          <a:noFill/>
          <a:ln w="12700">
            <a:noFill/>
            <a:miter lim="800000"/>
            <a:headEnd/>
            <a:tailEnd/>
          </a:ln>
        </p:spPr>
      </p:pic>
      <p:pic>
        <p:nvPicPr>
          <p:cNvPr id="134196" name="Picture 79"/>
          <p:cNvPicPr>
            <a:picLocks noChangeArrowheads="1"/>
          </p:cNvPicPr>
          <p:nvPr/>
        </p:nvPicPr>
        <p:blipFill>
          <a:blip r:embed="rId4" cstate="print"/>
          <a:srcRect/>
          <a:stretch>
            <a:fillRect/>
          </a:stretch>
        </p:blipFill>
        <p:spPr bwMode="auto">
          <a:xfrm>
            <a:off x="5081588" y="2133600"/>
            <a:ext cx="1435100" cy="792163"/>
          </a:xfrm>
          <a:prstGeom prst="rect">
            <a:avLst/>
          </a:prstGeom>
          <a:noFill/>
          <a:ln w="12700">
            <a:noFill/>
            <a:miter lim="800000"/>
            <a:headEnd/>
            <a:tailEnd/>
          </a:ln>
        </p:spPr>
      </p:pic>
      <p:sp>
        <p:nvSpPr>
          <p:cNvPr id="134197" name="Text Box 81"/>
          <p:cNvSpPr txBox="1">
            <a:spLocks noChangeArrowheads="1"/>
          </p:cNvSpPr>
          <p:nvPr/>
        </p:nvSpPr>
        <p:spPr bwMode="auto">
          <a:xfrm>
            <a:off x="5584825" y="2276475"/>
            <a:ext cx="471488" cy="400050"/>
          </a:xfrm>
          <a:prstGeom prst="rect">
            <a:avLst/>
          </a:prstGeom>
          <a:solidFill>
            <a:schemeClr val="bg1">
              <a:alpha val="69019"/>
            </a:schemeClr>
          </a:solidFill>
          <a:ln w="25400">
            <a:noFill/>
            <a:miter lim="800000"/>
            <a:headEnd/>
            <a:tailEnd/>
          </a:ln>
        </p:spPr>
        <p:txBody>
          <a:bodyPr wrap="none" lIns="54000" tIns="18000" rIns="54000" bIns="18000">
            <a:spAutoFit/>
          </a:bodyPr>
          <a:lstStyle/>
          <a:p>
            <a:pPr algn="ctr"/>
            <a:r>
              <a:rPr lang="es-ES" sz="1200" b="1"/>
              <a:t>Y</a:t>
            </a:r>
          </a:p>
          <a:p>
            <a:pPr algn="ctr"/>
            <a:r>
              <a:rPr lang="es-ES" sz="1200" b="1"/>
              <a:t>ID 30</a:t>
            </a:r>
          </a:p>
        </p:txBody>
      </p:sp>
      <p:sp>
        <p:nvSpPr>
          <p:cNvPr id="134198" name="Text Box 82"/>
          <p:cNvSpPr txBox="1">
            <a:spLocks noChangeArrowheads="1"/>
          </p:cNvSpPr>
          <p:nvPr/>
        </p:nvSpPr>
        <p:spPr bwMode="auto">
          <a:xfrm>
            <a:off x="2582863" y="2276475"/>
            <a:ext cx="471487" cy="400050"/>
          </a:xfrm>
          <a:prstGeom prst="rect">
            <a:avLst/>
          </a:prstGeom>
          <a:solidFill>
            <a:schemeClr val="bg1">
              <a:alpha val="70195"/>
            </a:schemeClr>
          </a:solidFill>
          <a:ln w="25400">
            <a:noFill/>
            <a:miter lim="800000"/>
            <a:headEnd/>
            <a:tailEnd/>
          </a:ln>
        </p:spPr>
        <p:txBody>
          <a:bodyPr wrap="none" lIns="54000" tIns="18000" rIns="54000" bIns="18000">
            <a:spAutoFit/>
          </a:bodyPr>
          <a:lstStyle/>
          <a:p>
            <a:pPr algn="ctr"/>
            <a:r>
              <a:rPr lang="es-ES" sz="1200" b="1"/>
              <a:t>X</a:t>
            </a:r>
          </a:p>
          <a:p>
            <a:pPr algn="ctr"/>
            <a:r>
              <a:rPr lang="es-ES" sz="1200" b="1"/>
              <a:t>ID 20</a:t>
            </a:r>
          </a:p>
        </p:txBody>
      </p:sp>
      <p:sp>
        <p:nvSpPr>
          <p:cNvPr id="134199" name="Text Box 31"/>
          <p:cNvSpPr txBox="1">
            <a:spLocks noChangeArrowheads="1"/>
          </p:cNvSpPr>
          <p:nvPr/>
        </p:nvSpPr>
        <p:spPr bwMode="auto">
          <a:xfrm>
            <a:off x="3414713" y="2265363"/>
            <a:ext cx="169862" cy="227012"/>
          </a:xfrm>
          <a:prstGeom prst="rect">
            <a:avLst/>
          </a:prstGeom>
          <a:solidFill>
            <a:schemeClr val="bg1"/>
          </a:solidFill>
          <a:ln w="9525">
            <a:noFill/>
            <a:miter lim="800000"/>
            <a:headEnd/>
            <a:tailEnd/>
          </a:ln>
        </p:spPr>
        <p:txBody>
          <a:bodyPr wrap="none" lIns="43200" tIns="21600" rIns="43200" bIns="21600">
            <a:spAutoFit/>
          </a:bodyPr>
          <a:lstStyle/>
          <a:p>
            <a:r>
              <a:rPr lang="es-ES" sz="1200" b="1"/>
              <a:t>1</a:t>
            </a:r>
          </a:p>
        </p:txBody>
      </p:sp>
      <p:sp>
        <p:nvSpPr>
          <p:cNvPr id="134200" name="Text Box 84"/>
          <p:cNvSpPr txBox="1">
            <a:spLocks noChangeArrowheads="1"/>
          </p:cNvSpPr>
          <p:nvPr/>
        </p:nvSpPr>
        <p:spPr bwMode="auto">
          <a:xfrm>
            <a:off x="3198813" y="2554288"/>
            <a:ext cx="169862" cy="227012"/>
          </a:xfrm>
          <a:prstGeom prst="rect">
            <a:avLst/>
          </a:prstGeom>
          <a:solidFill>
            <a:schemeClr val="bg1"/>
          </a:solidFill>
          <a:ln w="9525">
            <a:noFill/>
            <a:miter lim="800000"/>
            <a:headEnd/>
            <a:tailEnd/>
          </a:ln>
        </p:spPr>
        <p:txBody>
          <a:bodyPr wrap="none" lIns="43200" tIns="21600" rIns="43200" bIns="21600">
            <a:spAutoFit/>
          </a:bodyPr>
          <a:lstStyle/>
          <a:p>
            <a:r>
              <a:rPr lang="es-ES" sz="1200" b="1"/>
              <a:t>2</a:t>
            </a:r>
          </a:p>
        </p:txBody>
      </p:sp>
      <p:sp>
        <p:nvSpPr>
          <p:cNvPr id="134201" name="Text Box 85"/>
          <p:cNvSpPr txBox="1">
            <a:spLocks noChangeArrowheads="1"/>
          </p:cNvSpPr>
          <p:nvPr/>
        </p:nvSpPr>
        <p:spPr bwMode="auto">
          <a:xfrm>
            <a:off x="5272088" y="2265363"/>
            <a:ext cx="169862" cy="227012"/>
          </a:xfrm>
          <a:prstGeom prst="rect">
            <a:avLst/>
          </a:prstGeom>
          <a:solidFill>
            <a:schemeClr val="bg1"/>
          </a:solidFill>
          <a:ln w="9525">
            <a:noFill/>
            <a:miter lim="800000"/>
            <a:headEnd/>
            <a:tailEnd/>
          </a:ln>
        </p:spPr>
        <p:txBody>
          <a:bodyPr wrap="none" lIns="43200" tIns="21600" rIns="43200" bIns="21600">
            <a:spAutoFit/>
          </a:bodyPr>
          <a:lstStyle/>
          <a:p>
            <a:r>
              <a:rPr lang="es-ES" sz="1200" b="1"/>
              <a:t>1</a:t>
            </a:r>
          </a:p>
        </p:txBody>
      </p:sp>
      <p:sp>
        <p:nvSpPr>
          <p:cNvPr id="134202" name="Text Box 86"/>
          <p:cNvSpPr txBox="1">
            <a:spLocks noChangeArrowheads="1"/>
          </p:cNvSpPr>
          <p:nvPr/>
        </p:nvSpPr>
        <p:spPr bwMode="auto">
          <a:xfrm>
            <a:off x="5127625" y="2565400"/>
            <a:ext cx="169863" cy="227013"/>
          </a:xfrm>
          <a:prstGeom prst="rect">
            <a:avLst/>
          </a:prstGeom>
          <a:solidFill>
            <a:schemeClr val="bg1"/>
          </a:solidFill>
          <a:ln w="9525">
            <a:noFill/>
            <a:miter lim="800000"/>
            <a:headEnd/>
            <a:tailEnd/>
          </a:ln>
        </p:spPr>
        <p:txBody>
          <a:bodyPr wrap="none" lIns="43200" tIns="21600" rIns="43200" bIns="21600">
            <a:spAutoFit/>
          </a:bodyPr>
          <a:lstStyle/>
          <a:p>
            <a:r>
              <a:rPr lang="es-ES" sz="1200" b="1"/>
              <a:t>2</a:t>
            </a:r>
          </a:p>
        </p:txBody>
      </p:sp>
      <p:grpSp>
        <p:nvGrpSpPr>
          <p:cNvPr id="6" name="Group 92"/>
          <p:cNvGrpSpPr>
            <a:grpSpLocks/>
          </p:cNvGrpSpPr>
          <p:nvPr/>
        </p:nvGrpSpPr>
        <p:grpSpPr bwMode="auto">
          <a:xfrm>
            <a:off x="4716463" y="2565400"/>
            <a:ext cx="215900" cy="287338"/>
            <a:chOff x="2971" y="1616"/>
            <a:chExt cx="136" cy="181"/>
          </a:xfrm>
        </p:grpSpPr>
        <p:sp>
          <p:nvSpPr>
            <p:cNvPr id="134210" name="Line 90"/>
            <p:cNvSpPr>
              <a:spLocks noChangeShapeType="1"/>
            </p:cNvSpPr>
            <p:nvPr/>
          </p:nvSpPr>
          <p:spPr bwMode="auto">
            <a:xfrm>
              <a:off x="2971" y="1616"/>
              <a:ext cx="136" cy="181"/>
            </a:xfrm>
            <a:prstGeom prst="line">
              <a:avLst/>
            </a:prstGeom>
            <a:noFill/>
            <a:ln w="25400">
              <a:solidFill>
                <a:srgbClr val="FF0000"/>
              </a:solidFill>
              <a:round/>
              <a:headEnd/>
              <a:tailEnd/>
            </a:ln>
          </p:spPr>
          <p:txBody>
            <a:bodyPr/>
            <a:lstStyle/>
            <a:p>
              <a:endParaRPr lang="es-ES"/>
            </a:p>
          </p:txBody>
        </p:sp>
        <p:sp>
          <p:nvSpPr>
            <p:cNvPr id="134211" name="Line 91"/>
            <p:cNvSpPr>
              <a:spLocks noChangeShapeType="1"/>
            </p:cNvSpPr>
            <p:nvPr/>
          </p:nvSpPr>
          <p:spPr bwMode="auto">
            <a:xfrm flipH="1">
              <a:off x="2971" y="1616"/>
              <a:ext cx="136" cy="181"/>
            </a:xfrm>
            <a:prstGeom prst="line">
              <a:avLst/>
            </a:prstGeom>
            <a:noFill/>
            <a:ln w="25400">
              <a:solidFill>
                <a:srgbClr val="FF0000"/>
              </a:solidFill>
              <a:round/>
              <a:headEnd/>
              <a:tailEnd/>
            </a:ln>
          </p:spPr>
          <p:txBody>
            <a:bodyPr/>
            <a:lstStyle/>
            <a:p>
              <a:endParaRPr lang="es-ES"/>
            </a:p>
          </p:txBody>
        </p:sp>
      </p:grpSp>
      <p:sp>
        <p:nvSpPr>
          <p:cNvPr id="683101" name="Text Box 93"/>
          <p:cNvSpPr txBox="1">
            <a:spLocks noChangeArrowheads="1"/>
          </p:cNvSpPr>
          <p:nvPr/>
        </p:nvSpPr>
        <p:spPr bwMode="auto">
          <a:xfrm>
            <a:off x="1331913" y="5291138"/>
            <a:ext cx="3600450" cy="954107"/>
          </a:xfrm>
          <a:prstGeom prst="rect">
            <a:avLst/>
          </a:prstGeom>
          <a:noFill/>
          <a:ln w="9525">
            <a:noFill/>
            <a:miter lim="800000"/>
            <a:headEnd/>
            <a:tailEnd/>
          </a:ln>
        </p:spPr>
        <p:txBody>
          <a:bodyPr>
            <a:spAutoFit/>
          </a:bodyPr>
          <a:lstStyle/>
          <a:p>
            <a:pPr algn="ctr"/>
            <a:r>
              <a:rPr lang="es-ES" sz="1400" dirty="0"/>
              <a:t>Dado un mismo costo y prioridad se elige como raíz el puerto de </a:t>
            </a:r>
            <a:r>
              <a:rPr lang="es-ES" sz="1400" dirty="0" smtClean="0"/>
              <a:t>número </a:t>
            </a:r>
            <a:r>
              <a:rPr lang="es-ES" sz="1400" dirty="0"/>
              <a:t>menor, y por tanto se bloquea el de número mayor. La prioridad por defecto es 128.</a:t>
            </a:r>
          </a:p>
        </p:txBody>
      </p:sp>
      <p:sp>
        <p:nvSpPr>
          <p:cNvPr id="134205" name="Text Box 109"/>
          <p:cNvSpPr txBox="1">
            <a:spLocks noChangeArrowheads="1"/>
          </p:cNvSpPr>
          <p:nvPr/>
        </p:nvSpPr>
        <p:spPr bwMode="auto">
          <a:xfrm>
            <a:off x="3635375" y="2146300"/>
            <a:ext cx="1104900" cy="274638"/>
          </a:xfrm>
          <a:prstGeom prst="rect">
            <a:avLst/>
          </a:prstGeom>
          <a:noFill/>
          <a:ln w="25400">
            <a:noFill/>
            <a:miter lim="800000"/>
            <a:headEnd/>
            <a:tailEnd/>
          </a:ln>
        </p:spPr>
        <p:txBody>
          <a:bodyPr wrap="none">
            <a:spAutoFit/>
          </a:bodyPr>
          <a:lstStyle/>
          <a:p>
            <a:r>
              <a:rPr lang="es-ES" sz="1200" b="1"/>
              <a:t>100BASE-TX</a:t>
            </a:r>
          </a:p>
        </p:txBody>
      </p:sp>
      <p:sp>
        <p:nvSpPr>
          <p:cNvPr id="683118" name="Text Box 110"/>
          <p:cNvSpPr txBox="1">
            <a:spLocks noChangeArrowheads="1"/>
          </p:cNvSpPr>
          <p:nvPr/>
        </p:nvSpPr>
        <p:spPr bwMode="auto">
          <a:xfrm>
            <a:off x="3635375" y="2433638"/>
            <a:ext cx="1104900" cy="274637"/>
          </a:xfrm>
          <a:prstGeom prst="rect">
            <a:avLst/>
          </a:prstGeom>
          <a:noFill/>
          <a:ln w="25400">
            <a:noFill/>
            <a:miter lim="800000"/>
            <a:headEnd/>
            <a:tailEnd/>
          </a:ln>
        </p:spPr>
        <p:txBody>
          <a:bodyPr wrap="none">
            <a:spAutoFit/>
          </a:bodyPr>
          <a:lstStyle/>
          <a:p>
            <a:r>
              <a:rPr lang="es-ES" sz="1200" b="1"/>
              <a:t>100BASE-TX</a:t>
            </a:r>
          </a:p>
        </p:txBody>
      </p:sp>
      <p:grpSp>
        <p:nvGrpSpPr>
          <p:cNvPr id="7" name="Group 111"/>
          <p:cNvGrpSpPr>
            <a:grpSpLocks/>
          </p:cNvGrpSpPr>
          <p:nvPr/>
        </p:nvGrpSpPr>
        <p:grpSpPr bwMode="auto">
          <a:xfrm>
            <a:off x="4859338" y="2565400"/>
            <a:ext cx="215900" cy="287338"/>
            <a:chOff x="2971" y="1616"/>
            <a:chExt cx="136" cy="181"/>
          </a:xfrm>
        </p:grpSpPr>
        <p:sp>
          <p:nvSpPr>
            <p:cNvPr id="134208" name="Line 112"/>
            <p:cNvSpPr>
              <a:spLocks noChangeShapeType="1"/>
            </p:cNvSpPr>
            <p:nvPr/>
          </p:nvSpPr>
          <p:spPr bwMode="auto">
            <a:xfrm>
              <a:off x="2971" y="1616"/>
              <a:ext cx="136" cy="181"/>
            </a:xfrm>
            <a:prstGeom prst="line">
              <a:avLst/>
            </a:prstGeom>
            <a:noFill/>
            <a:ln w="25400">
              <a:solidFill>
                <a:srgbClr val="008000"/>
              </a:solidFill>
              <a:round/>
              <a:headEnd/>
              <a:tailEnd/>
            </a:ln>
          </p:spPr>
          <p:txBody>
            <a:bodyPr/>
            <a:lstStyle/>
            <a:p>
              <a:endParaRPr lang="es-ES"/>
            </a:p>
          </p:txBody>
        </p:sp>
        <p:sp>
          <p:nvSpPr>
            <p:cNvPr id="134209" name="Line 113"/>
            <p:cNvSpPr>
              <a:spLocks noChangeShapeType="1"/>
            </p:cNvSpPr>
            <p:nvPr/>
          </p:nvSpPr>
          <p:spPr bwMode="auto">
            <a:xfrm flipH="1">
              <a:off x="2971" y="1616"/>
              <a:ext cx="136" cy="181"/>
            </a:xfrm>
            <a:prstGeom prst="line">
              <a:avLst/>
            </a:prstGeom>
            <a:noFill/>
            <a:ln w="25400">
              <a:solidFill>
                <a:srgbClr val="008000"/>
              </a:solidFill>
              <a:round/>
              <a:headEnd/>
              <a:tailEnd/>
            </a:ln>
          </p:spPr>
          <p:txBody>
            <a:bodyPr/>
            <a:lstStyle/>
            <a:p>
              <a:endParaRPr lang="es-ES"/>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31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3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30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310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1000"/>
                                  </p:stCondLst>
                                  <p:childTnLst>
                                    <p:set>
                                      <p:cBhvr>
                                        <p:cTn id="25" dur="1" fill="hold">
                                          <p:stCondLst>
                                            <p:cond delay="0"/>
                                          </p:stCondLst>
                                        </p:cTn>
                                        <p:tgtEl>
                                          <p:spTgt spid="683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28" grpId="0" animBg="1"/>
      <p:bldP spid="683029" grpId="0"/>
      <p:bldP spid="683101" grpId="0"/>
      <p:bldP spid="68311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Line 4"/>
          <p:cNvSpPr>
            <a:spLocks noChangeShapeType="1"/>
          </p:cNvSpPr>
          <p:nvPr/>
        </p:nvSpPr>
        <p:spPr bwMode="auto">
          <a:xfrm>
            <a:off x="6316663" y="2836863"/>
            <a:ext cx="0" cy="533400"/>
          </a:xfrm>
          <a:prstGeom prst="line">
            <a:avLst/>
          </a:prstGeom>
          <a:noFill/>
          <a:ln w="19050">
            <a:solidFill>
              <a:srgbClr val="FF0000"/>
            </a:solidFill>
            <a:round/>
            <a:headEnd/>
            <a:tailEnd/>
          </a:ln>
        </p:spPr>
        <p:txBody>
          <a:bodyPr/>
          <a:lstStyle/>
          <a:p>
            <a:endParaRPr lang="es-ES"/>
          </a:p>
        </p:txBody>
      </p:sp>
      <p:sp>
        <p:nvSpPr>
          <p:cNvPr id="135171" name="Line 5"/>
          <p:cNvSpPr>
            <a:spLocks noChangeShapeType="1"/>
          </p:cNvSpPr>
          <p:nvPr/>
        </p:nvSpPr>
        <p:spPr bwMode="auto">
          <a:xfrm>
            <a:off x="6316663" y="3370263"/>
            <a:ext cx="1219200" cy="0"/>
          </a:xfrm>
          <a:prstGeom prst="line">
            <a:avLst/>
          </a:prstGeom>
          <a:noFill/>
          <a:ln w="19050">
            <a:solidFill>
              <a:srgbClr val="FF0000"/>
            </a:solidFill>
            <a:round/>
            <a:headEnd/>
            <a:tailEnd/>
          </a:ln>
        </p:spPr>
        <p:txBody>
          <a:bodyPr/>
          <a:lstStyle/>
          <a:p>
            <a:endParaRPr lang="es-ES"/>
          </a:p>
        </p:txBody>
      </p:sp>
      <p:sp>
        <p:nvSpPr>
          <p:cNvPr id="135172" name="Line 6"/>
          <p:cNvSpPr>
            <a:spLocks noChangeShapeType="1"/>
          </p:cNvSpPr>
          <p:nvPr/>
        </p:nvSpPr>
        <p:spPr bwMode="auto">
          <a:xfrm>
            <a:off x="6164263" y="2989263"/>
            <a:ext cx="0" cy="914400"/>
          </a:xfrm>
          <a:prstGeom prst="line">
            <a:avLst/>
          </a:prstGeom>
          <a:noFill/>
          <a:ln w="19050">
            <a:solidFill>
              <a:srgbClr val="008000"/>
            </a:solidFill>
            <a:prstDash val="dash"/>
            <a:round/>
            <a:headEnd/>
            <a:tailEnd/>
          </a:ln>
        </p:spPr>
        <p:txBody>
          <a:bodyPr/>
          <a:lstStyle/>
          <a:p>
            <a:endParaRPr lang="es-ES"/>
          </a:p>
        </p:txBody>
      </p:sp>
      <p:sp>
        <p:nvSpPr>
          <p:cNvPr id="135173" name="Line 7"/>
          <p:cNvSpPr>
            <a:spLocks noChangeShapeType="1"/>
          </p:cNvSpPr>
          <p:nvPr/>
        </p:nvSpPr>
        <p:spPr bwMode="auto">
          <a:xfrm>
            <a:off x="6164263" y="3903663"/>
            <a:ext cx="1524000" cy="0"/>
          </a:xfrm>
          <a:prstGeom prst="line">
            <a:avLst/>
          </a:prstGeom>
          <a:noFill/>
          <a:ln w="19050">
            <a:solidFill>
              <a:srgbClr val="008000"/>
            </a:solidFill>
            <a:prstDash val="dash"/>
            <a:round/>
            <a:headEnd/>
            <a:tailEnd/>
          </a:ln>
        </p:spPr>
        <p:txBody>
          <a:bodyPr/>
          <a:lstStyle/>
          <a:p>
            <a:endParaRPr lang="es-ES"/>
          </a:p>
        </p:txBody>
      </p:sp>
      <p:sp>
        <p:nvSpPr>
          <p:cNvPr id="135174" name="Line 8"/>
          <p:cNvSpPr>
            <a:spLocks noChangeShapeType="1"/>
          </p:cNvSpPr>
          <p:nvPr/>
        </p:nvSpPr>
        <p:spPr bwMode="auto">
          <a:xfrm>
            <a:off x="6011863" y="3065463"/>
            <a:ext cx="0" cy="1295400"/>
          </a:xfrm>
          <a:prstGeom prst="line">
            <a:avLst/>
          </a:prstGeom>
          <a:noFill/>
          <a:ln w="19050">
            <a:solidFill>
              <a:srgbClr val="FF0000"/>
            </a:solidFill>
            <a:round/>
            <a:headEnd/>
            <a:tailEnd/>
          </a:ln>
        </p:spPr>
        <p:txBody>
          <a:bodyPr/>
          <a:lstStyle/>
          <a:p>
            <a:endParaRPr lang="es-ES"/>
          </a:p>
        </p:txBody>
      </p:sp>
      <p:sp>
        <p:nvSpPr>
          <p:cNvPr id="135175" name="Line 9"/>
          <p:cNvSpPr>
            <a:spLocks noChangeShapeType="1"/>
          </p:cNvSpPr>
          <p:nvPr/>
        </p:nvSpPr>
        <p:spPr bwMode="auto">
          <a:xfrm>
            <a:off x="6011863" y="4360863"/>
            <a:ext cx="1752600" cy="0"/>
          </a:xfrm>
          <a:prstGeom prst="line">
            <a:avLst/>
          </a:prstGeom>
          <a:noFill/>
          <a:ln w="19050">
            <a:solidFill>
              <a:srgbClr val="FF0000"/>
            </a:solidFill>
            <a:round/>
            <a:headEnd/>
            <a:tailEnd/>
          </a:ln>
        </p:spPr>
        <p:txBody>
          <a:bodyPr/>
          <a:lstStyle/>
          <a:p>
            <a:endParaRPr lang="es-ES"/>
          </a:p>
        </p:txBody>
      </p:sp>
      <p:sp>
        <p:nvSpPr>
          <p:cNvPr id="135176" name="Line 10"/>
          <p:cNvSpPr>
            <a:spLocks noChangeShapeType="1"/>
          </p:cNvSpPr>
          <p:nvPr/>
        </p:nvSpPr>
        <p:spPr bwMode="auto">
          <a:xfrm>
            <a:off x="1366838" y="3446463"/>
            <a:ext cx="990600" cy="0"/>
          </a:xfrm>
          <a:prstGeom prst="line">
            <a:avLst/>
          </a:prstGeom>
          <a:noFill/>
          <a:ln w="19050">
            <a:solidFill>
              <a:srgbClr val="FF0000"/>
            </a:solidFill>
            <a:round/>
            <a:headEnd/>
            <a:tailEnd/>
          </a:ln>
        </p:spPr>
        <p:txBody>
          <a:bodyPr/>
          <a:lstStyle/>
          <a:p>
            <a:endParaRPr lang="es-ES"/>
          </a:p>
        </p:txBody>
      </p:sp>
      <p:sp>
        <p:nvSpPr>
          <p:cNvPr id="135177" name="Line 11"/>
          <p:cNvSpPr>
            <a:spLocks noChangeShapeType="1"/>
          </p:cNvSpPr>
          <p:nvPr/>
        </p:nvSpPr>
        <p:spPr bwMode="auto">
          <a:xfrm>
            <a:off x="2357438" y="3065463"/>
            <a:ext cx="0" cy="381000"/>
          </a:xfrm>
          <a:prstGeom prst="line">
            <a:avLst/>
          </a:prstGeom>
          <a:noFill/>
          <a:ln w="19050">
            <a:solidFill>
              <a:srgbClr val="FF0000"/>
            </a:solidFill>
            <a:round/>
            <a:headEnd/>
            <a:tailEnd/>
          </a:ln>
        </p:spPr>
        <p:txBody>
          <a:bodyPr/>
          <a:lstStyle/>
          <a:p>
            <a:endParaRPr lang="es-ES"/>
          </a:p>
        </p:txBody>
      </p:sp>
      <p:sp>
        <p:nvSpPr>
          <p:cNvPr id="135178" name="Line 12"/>
          <p:cNvSpPr>
            <a:spLocks noChangeShapeType="1"/>
          </p:cNvSpPr>
          <p:nvPr/>
        </p:nvSpPr>
        <p:spPr bwMode="auto">
          <a:xfrm>
            <a:off x="2509838" y="3141663"/>
            <a:ext cx="0" cy="762000"/>
          </a:xfrm>
          <a:prstGeom prst="line">
            <a:avLst/>
          </a:prstGeom>
          <a:noFill/>
          <a:ln w="19050">
            <a:solidFill>
              <a:srgbClr val="008000"/>
            </a:solidFill>
            <a:prstDash val="dash"/>
            <a:round/>
            <a:headEnd/>
            <a:tailEnd/>
          </a:ln>
        </p:spPr>
        <p:txBody>
          <a:bodyPr/>
          <a:lstStyle/>
          <a:p>
            <a:endParaRPr lang="es-ES"/>
          </a:p>
        </p:txBody>
      </p:sp>
      <p:sp>
        <p:nvSpPr>
          <p:cNvPr id="135179" name="Line 13"/>
          <p:cNvSpPr>
            <a:spLocks noChangeShapeType="1"/>
          </p:cNvSpPr>
          <p:nvPr/>
        </p:nvSpPr>
        <p:spPr bwMode="auto">
          <a:xfrm>
            <a:off x="1366838" y="3903663"/>
            <a:ext cx="1143000" cy="0"/>
          </a:xfrm>
          <a:prstGeom prst="line">
            <a:avLst/>
          </a:prstGeom>
          <a:noFill/>
          <a:ln w="19050">
            <a:solidFill>
              <a:srgbClr val="008000"/>
            </a:solidFill>
            <a:prstDash val="dash"/>
            <a:round/>
            <a:headEnd/>
            <a:tailEnd/>
          </a:ln>
        </p:spPr>
        <p:txBody>
          <a:bodyPr/>
          <a:lstStyle/>
          <a:p>
            <a:endParaRPr lang="es-ES"/>
          </a:p>
        </p:txBody>
      </p:sp>
      <p:sp>
        <p:nvSpPr>
          <p:cNvPr id="135180" name="Line 14"/>
          <p:cNvSpPr>
            <a:spLocks noChangeShapeType="1"/>
          </p:cNvSpPr>
          <p:nvPr/>
        </p:nvSpPr>
        <p:spPr bwMode="auto">
          <a:xfrm flipH="1">
            <a:off x="2700338" y="3065463"/>
            <a:ext cx="0" cy="1295400"/>
          </a:xfrm>
          <a:prstGeom prst="line">
            <a:avLst/>
          </a:prstGeom>
          <a:noFill/>
          <a:ln w="19050">
            <a:solidFill>
              <a:srgbClr val="FF0000"/>
            </a:solidFill>
            <a:round/>
            <a:headEnd/>
            <a:tailEnd/>
          </a:ln>
        </p:spPr>
        <p:txBody>
          <a:bodyPr/>
          <a:lstStyle/>
          <a:p>
            <a:endParaRPr lang="es-ES"/>
          </a:p>
        </p:txBody>
      </p:sp>
      <p:sp>
        <p:nvSpPr>
          <p:cNvPr id="135181" name="Line 15"/>
          <p:cNvSpPr>
            <a:spLocks noChangeShapeType="1"/>
          </p:cNvSpPr>
          <p:nvPr/>
        </p:nvSpPr>
        <p:spPr bwMode="auto">
          <a:xfrm>
            <a:off x="1404938" y="4360863"/>
            <a:ext cx="1295400" cy="0"/>
          </a:xfrm>
          <a:prstGeom prst="line">
            <a:avLst/>
          </a:prstGeom>
          <a:noFill/>
          <a:ln w="19050">
            <a:solidFill>
              <a:srgbClr val="FF0000"/>
            </a:solidFill>
            <a:round/>
            <a:headEnd/>
            <a:tailEnd/>
          </a:ln>
        </p:spPr>
        <p:txBody>
          <a:bodyPr/>
          <a:lstStyle/>
          <a:p>
            <a:endParaRPr lang="es-ES"/>
          </a:p>
        </p:txBody>
      </p:sp>
      <p:pic>
        <p:nvPicPr>
          <p:cNvPr id="135182" name="Picture 16"/>
          <p:cNvPicPr>
            <a:picLocks noChangeArrowheads="1"/>
          </p:cNvPicPr>
          <p:nvPr/>
        </p:nvPicPr>
        <p:blipFill>
          <a:blip r:embed="rId3" cstate="print"/>
          <a:srcRect/>
          <a:stretch>
            <a:fillRect/>
          </a:stretch>
        </p:blipFill>
        <p:spPr bwMode="auto">
          <a:xfrm>
            <a:off x="560388" y="2692400"/>
            <a:ext cx="958850" cy="990600"/>
          </a:xfrm>
          <a:prstGeom prst="rect">
            <a:avLst/>
          </a:prstGeom>
          <a:noFill/>
          <a:ln w="12700">
            <a:noFill/>
            <a:miter lim="800000"/>
            <a:headEnd/>
            <a:tailEnd/>
          </a:ln>
        </p:spPr>
      </p:pic>
      <p:pic>
        <p:nvPicPr>
          <p:cNvPr id="135183" name="Picture 17"/>
          <p:cNvPicPr>
            <a:picLocks noChangeArrowheads="1"/>
          </p:cNvPicPr>
          <p:nvPr/>
        </p:nvPicPr>
        <p:blipFill>
          <a:blip r:embed="rId3" cstate="print"/>
          <a:srcRect/>
          <a:stretch>
            <a:fillRect/>
          </a:stretch>
        </p:blipFill>
        <p:spPr bwMode="auto">
          <a:xfrm>
            <a:off x="7415213" y="2616200"/>
            <a:ext cx="958850" cy="990600"/>
          </a:xfrm>
          <a:prstGeom prst="rect">
            <a:avLst/>
          </a:prstGeom>
          <a:noFill/>
          <a:ln w="12700">
            <a:noFill/>
            <a:miter lim="800000"/>
            <a:headEnd/>
            <a:tailEnd/>
          </a:ln>
        </p:spPr>
      </p:pic>
      <p:sp>
        <p:nvSpPr>
          <p:cNvPr id="135184" name="Text Box 62"/>
          <p:cNvSpPr txBox="1">
            <a:spLocks noChangeArrowheads="1"/>
          </p:cNvSpPr>
          <p:nvPr/>
        </p:nvSpPr>
        <p:spPr bwMode="auto">
          <a:xfrm>
            <a:off x="730250" y="476250"/>
            <a:ext cx="7831138" cy="1006475"/>
          </a:xfrm>
          <a:prstGeom prst="rect">
            <a:avLst/>
          </a:prstGeom>
          <a:noFill/>
          <a:ln w="9525">
            <a:noFill/>
            <a:miter lim="800000"/>
            <a:headEnd/>
            <a:tailEnd/>
          </a:ln>
        </p:spPr>
        <p:txBody>
          <a:bodyPr wrap="none">
            <a:spAutoFit/>
          </a:bodyPr>
          <a:lstStyle/>
          <a:p>
            <a:pPr algn="ctr"/>
            <a:r>
              <a:rPr lang="es-ES_tradnl" sz="3200"/>
              <a:t>Spanning Tree con VLANs y enlaces trunk</a:t>
            </a:r>
          </a:p>
          <a:p>
            <a:pPr algn="ctr"/>
            <a:r>
              <a:rPr lang="es-ES_tradnl"/>
              <a:t>Configuración modificada</a:t>
            </a:r>
            <a:endParaRPr lang="es-ES"/>
          </a:p>
        </p:txBody>
      </p:sp>
      <p:grpSp>
        <p:nvGrpSpPr>
          <p:cNvPr id="2" name="Group 63"/>
          <p:cNvGrpSpPr>
            <a:grpSpLocks/>
          </p:cNvGrpSpPr>
          <p:nvPr/>
        </p:nvGrpSpPr>
        <p:grpSpPr bwMode="auto">
          <a:xfrm>
            <a:off x="3421063" y="2990850"/>
            <a:ext cx="1905000" cy="1588"/>
            <a:chOff x="2205" y="1513"/>
            <a:chExt cx="1200" cy="1"/>
          </a:xfrm>
        </p:grpSpPr>
        <p:sp>
          <p:nvSpPr>
            <p:cNvPr id="135240" name="Line 64"/>
            <p:cNvSpPr>
              <a:spLocks noChangeShapeType="1"/>
            </p:cNvSpPr>
            <p:nvPr/>
          </p:nvSpPr>
          <p:spPr bwMode="auto">
            <a:xfrm>
              <a:off x="2205" y="1513"/>
              <a:ext cx="1134" cy="1"/>
            </a:xfrm>
            <a:prstGeom prst="line">
              <a:avLst/>
            </a:prstGeom>
            <a:noFill/>
            <a:ln w="76200" cmpd="dbl">
              <a:solidFill>
                <a:schemeClr val="tx1"/>
              </a:solidFill>
              <a:round/>
              <a:headEnd/>
              <a:tailEnd/>
            </a:ln>
          </p:spPr>
          <p:txBody>
            <a:bodyPr/>
            <a:lstStyle/>
            <a:p>
              <a:endParaRPr lang="es-ES"/>
            </a:p>
          </p:txBody>
        </p:sp>
        <p:grpSp>
          <p:nvGrpSpPr>
            <p:cNvPr id="135241" name="Group 65"/>
            <p:cNvGrpSpPr>
              <a:grpSpLocks/>
            </p:cNvGrpSpPr>
            <p:nvPr/>
          </p:nvGrpSpPr>
          <p:grpSpPr bwMode="auto">
            <a:xfrm>
              <a:off x="2207" y="1514"/>
              <a:ext cx="1198" cy="0"/>
              <a:chOff x="2336" y="1253"/>
              <a:chExt cx="1198" cy="0"/>
            </a:xfrm>
          </p:grpSpPr>
          <p:sp>
            <p:nvSpPr>
              <p:cNvPr id="135242" name="Line 66"/>
              <p:cNvSpPr>
                <a:spLocks noChangeShapeType="1"/>
              </p:cNvSpPr>
              <p:nvPr/>
            </p:nvSpPr>
            <p:spPr bwMode="auto">
              <a:xfrm>
                <a:off x="2336" y="1253"/>
                <a:ext cx="1134" cy="0"/>
              </a:xfrm>
              <a:prstGeom prst="line">
                <a:avLst/>
              </a:prstGeom>
              <a:noFill/>
              <a:ln w="25400">
                <a:solidFill>
                  <a:srgbClr val="008000"/>
                </a:solidFill>
                <a:prstDash val="dash"/>
                <a:round/>
                <a:headEnd/>
                <a:tailEnd/>
              </a:ln>
            </p:spPr>
            <p:txBody>
              <a:bodyPr/>
              <a:lstStyle/>
              <a:p>
                <a:endParaRPr lang="es-ES"/>
              </a:p>
            </p:txBody>
          </p:sp>
          <p:sp>
            <p:nvSpPr>
              <p:cNvPr id="135243" name="Line 67"/>
              <p:cNvSpPr>
                <a:spLocks noChangeShapeType="1"/>
              </p:cNvSpPr>
              <p:nvPr/>
            </p:nvSpPr>
            <p:spPr bwMode="auto">
              <a:xfrm>
                <a:off x="2400" y="1253"/>
                <a:ext cx="1134" cy="0"/>
              </a:xfrm>
              <a:prstGeom prst="line">
                <a:avLst/>
              </a:prstGeom>
              <a:noFill/>
              <a:ln w="25400">
                <a:solidFill>
                  <a:srgbClr val="FF0000"/>
                </a:solidFill>
                <a:prstDash val="dash"/>
                <a:round/>
                <a:headEnd/>
                <a:tailEnd/>
              </a:ln>
            </p:spPr>
            <p:txBody>
              <a:bodyPr/>
              <a:lstStyle/>
              <a:p>
                <a:endParaRPr lang="es-ES"/>
              </a:p>
            </p:txBody>
          </p:sp>
        </p:grpSp>
      </p:grpSp>
      <p:grpSp>
        <p:nvGrpSpPr>
          <p:cNvPr id="135186" name="Group 68"/>
          <p:cNvGrpSpPr>
            <a:grpSpLocks/>
          </p:cNvGrpSpPr>
          <p:nvPr/>
        </p:nvGrpSpPr>
        <p:grpSpPr bwMode="auto">
          <a:xfrm>
            <a:off x="3573463" y="2686050"/>
            <a:ext cx="1905000" cy="1588"/>
            <a:chOff x="2205" y="1513"/>
            <a:chExt cx="1200" cy="1"/>
          </a:xfrm>
        </p:grpSpPr>
        <p:sp>
          <p:nvSpPr>
            <p:cNvPr id="135236" name="Line 69"/>
            <p:cNvSpPr>
              <a:spLocks noChangeShapeType="1"/>
            </p:cNvSpPr>
            <p:nvPr/>
          </p:nvSpPr>
          <p:spPr bwMode="auto">
            <a:xfrm>
              <a:off x="2205" y="1513"/>
              <a:ext cx="1134" cy="1"/>
            </a:xfrm>
            <a:prstGeom prst="line">
              <a:avLst/>
            </a:prstGeom>
            <a:noFill/>
            <a:ln w="76200" cmpd="dbl">
              <a:solidFill>
                <a:schemeClr val="tx1"/>
              </a:solidFill>
              <a:round/>
              <a:headEnd/>
              <a:tailEnd/>
            </a:ln>
          </p:spPr>
          <p:txBody>
            <a:bodyPr/>
            <a:lstStyle/>
            <a:p>
              <a:endParaRPr lang="es-ES"/>
            </a:p>
          </p:txBody>
        </p:sp>
        <p:grpSp>
          <p:nvGrpSpPr>
            <p:cNvPr id="135237" name="Group 70"/>
            <p:cNvGrpSpPr>
              <a:grpSpLocks/>
            </p:cNvGrpSpPr>
            <p:nvPr/>
          </p:nvGrpSpPr>
          <p:grpSpPr bwMode="auto">
            <a:xfrm>
              <a:off x="2207" y="1514"/>
              <a:ext cx="1198" cy="0"/>
              <a:chOff x="2336" y="1253"/>
              <a:chExt cx="1198" cy="0"/>
            </a:xfrm>
          </p:grpSpPr>
          <p:sp>
            <p:nvSpPr>
              <p:cNvPr id="135238" name="Line 71"/>
              <p:cNvSpPr>
                <a:spLocks noChangeShapeType="1"/>
              </p:cNvSpPr>
              <p:nvPr/>
            </p:nvSpPr>
            <p:spPr bwMode="auto">
              <a:xfrm>
                <a:off x="2336" y="1253"/>
                <a:ext cx="1134" cy="0"/>
              </a:xfrm>
              <a:prstGeom prst="line">
                <a:avLst/>
              </a:prstGeom>
              <a:noFill/>
              <a:ln w="25400">
                <a:solidFill>
                  <a:srgbClr val="008000"/>
                </a:solidFill>
                <a:prstDash val="dash"/>
                <a:round/>
                <a:headEnd/>
                <a:tailEnd/>
              </a:ln>
            </p:spPr>
            <p:txBody>
              <a:bodyPr/>
              <a:lstStyle/>
              <a:p>
                <a:endParaRPr lang="es-ES"/>
              </a:p>
            </p:txBody>
          </p:sp>
          <p:sp>
            <p:nvSpPr>
              <p:cNvPr id="135239" name="Line 72"/>
              <p:cNvSpPr>
                <a:spLocks noChangeShapeType="1"/>
              </p:cNvSpPr>
              <p:nvPr/>
            </p:nvSpPr>
            <p:spPr bwMode="auto">
              <a:xfrm>
                <a:off x="2400" y="1253"/>
                <a:ext cx="1134" cy="0"/>
              </a:xfrm>
              <a:prstGeom prst="line">
                <a:avLst/>
              </a:prstGeom>
              <a:noFill/>
              <a:ln w="25400">
                <a:solidFill>
                  <a:srgbClr val="FF0000"/>
                </a:solidFill>
                <a:prstDash val="dash"/>
                <a:round/>
                <a:headEnd/>
                <a:tailEnd/>
              </a:ln>
            </p:spPr>
            <p:txBody>
              <a:bodyPr/>
              <a:lstStyle/>
              <a:p>
                <a:endParaRPr lang="es-ES"/>
              </a:p>
            </p:txBody>
          </p:sp>
        </p:grpSp>
      </p:grpSp>
      <p:pic>
        <p:nvPicPr>
          <p:cNvPr id="135187" name="Picture 73"/>
          <p:cNvPicPr>
            <a:picLocks noChangeArrowheads="1"/>
          </p:cNvPicPr>
          <p:nvPr/>
        </p:nvPicPr>
        <p:blipFill>
          <a:blip r:embed="rId4" cstate="print"/>
          <a:srcRect/>
          <a:stretch>
            <a:fillRect/>
          </a:stretch>
        </p:blipFill>
        <p:spPr bwMode="auto">
          <a:xfrm>
            <a:off x="2268538" y="2417763"/>
            <a:ext cx="1435100" cy="792162"/>
          </a:xfrm>
          <a:prstGeom prst="rect">
            <a:avLst/>
          </a:prstGeom>
          <a:noFill/>
          <a:ln w="12700">
            <a:noFill/>
            <a:miter lim="800000"/>
            <a:headEnd/>
            <a:tailEnd/>
          </a:ln>
        </p:spPr>
      </p:pic>
      <p:pic>
        <p:nvPicPr>
          <p:cNvPr id="135188" name="Picture 74"/>
          <p:cNvPicPr>
            <a:picLocks noChangeArrowheads="1"/>
          </p:cNvPicPr>
          <p:nvPr/>
        </p:nvPicPr>
        <p:blipFill>
          <a:blip r:embed="rId4" cstate="print"/>
          <a:srcRect/>
          <a:stretch>
            <a:fillRect/>
          </a:stretch>
        </p:blipFill>
        <p:spPr bwMode="auto">
          <a:xfrm>
            <a:off x="5154613" y="2417763"/>
            <a:ext cx="1435100" cy="792162"/>
          </a:xfrm>
          <a:prstGeom prst="rect">
            <a:avLst/>
          </a:prstGeom>
          <a:noFill/>
          <a:ln w="12700">
            <a:noFill/>
            <a:miter lim="800000"/>
            <a:headEnd/>
            <a:tailEnd/>
          </a:ln>
        </p:spPr>
      </p:pic>
      <p:sp>
        <p:nvSpPr>
          <p:cNvPr id="135189" name="Text Box 75"/>
          <p:cNvSpPr txBox="1">
            <a:spLocks noChangeArrowheads="1"/>
          </p:cNvSpPr>
          <p:nvPr/>
        </p:nvSpPr>
        <p:spPr bwMode="auto">
          <a:xfrm>
            <a:off x="5657850" y="2560638"/>
            <a:ext cx="471488" cy="400050"/>
          </a:xfrm>
          <a:prstGeom prst="rect">
            <a:avLst/>
          </a:prstGeom>
          <a:solidFill>
            <a:schemeClr val="bg1">
              <a:alpha val="69019"/>
            </a:schemeClr>
          </a:solidFill>
          <a:ln w="25400">
            <a:noFill/>
            <a:miter lim="800000"/>
            <a:headEnd/>
            <a:tailEnd/>
          </a:ln>
        </p:spPr>
        <p:txBody>
          <a:bodyPr wrap="none" lIns="54000" tIns="18000" rIns="54000" bIns="18000">
            <a:spAutoFit/>
          </a:bodyPr>
          <a:lstStyle/>
          <a:p>
            <a:pPr algn="ctr"/>
            <a:r>
              <a:rPr lang="es-ES" sz="1200" b="1"/>
              <a:t>Y</a:t>
            </a:r>
          </a:p>
          <a:p>
            <a:pPr algn="ctr"/>
            <a:r>
              <a:rPr lang="es-ES" sz="1200" b="1"/>
              <a:t>ID 30</a:t>
            </a:r>
          </a:p>
        </p:txBody>
      </p:sp>
      <p:sp>
        <p:nvSpPr>
          <p:cNvPr id="135190" name="Text Box 76"/>
          <p:cNvSpPr txBox="1">
            <a:spLocks noChangeArrowheads="1"/>
          </p:cNvSpPr>
          <p:nvPr/>
        </p:nvSpPr>
        <p:spPr bwMode="auto">
          <a:xfrm>
            <a:off x="2655888" y="2560638"/>
            <a:ext cx="471487" cy="400050"/>
          </a:xfrm>
          <a:prstGeom prst="rect">
            <a:avLst/>
          </a:prstGeom>
          <a:solidFill>
            <a:schemeClr val="bg1">
              <a:alpha val="70195"/>
            </a:schemeClr>
          </a:solidFill>
          <a:ln w="25400">
            <a:noFill/>
            <a:miter lim="800000"/>
            <a:headEnd/>
            <a:tailEnd/>
          </a:ln>
        </p:spPr>
        <p:txBody>
          <a:bodyPr wrap="none" lIns="54000" tIns="18000" rIns="54000" bIns="18000">
            <a:spAutoFit/>
          </a:bodyPr>
          <a:lstStyle/>
          <a:p>
            <a:pPr algn="ctr"/>
            <a:r>
              <a:rPr lang="es-ES" sz="1200" b="1"/>
              <a:t>X</a:t>
            </a:r>
          </a:p>
          <a:p>
            <a:pPr algn="ctr"/>
            <a:r>
              <a:rPr lang="es-ES" sz="1200" b="1"/>
              <a:t>ID 20</a:t>
            </a:r>
          </a:p>
        </p:txBody>
      </p:sp>
      <p:sp>
        <p:nvSpPr>
          <p:cNvPr id="135191" name="Text Box 77"/>
          <p:cNvSpPr txBox="1">
            <a:spLocks noChangeArrowheads="1"/>
          </p:cNvSpPr>
          <p:nvPr/>
        </p:nvSpPr>
        <p:spPr bwMode="auto">
          <a:xfrm>
            <a:off x="3487738" y="2549525"/>
            <a:ext cx="169862" cy="227013"/>
          </a:xfrm>
          <a:prstGeom prst="rect">
            <a:avLst/>
          </a:prstGeom>
          <a:solidFill>
            <a:schemeClr val="bg1"/>
          </a:solidFill>
          <a:ln w="9525">
            <a:noFill/>
            <a:miter lim="800000"/>
            <a:headEnd/>
            <a:tailEnd/>
          </a:ln>
        </p:spPr>
        <p:txBody>
          <a:bodyPr wrap="none" lIns="43200" tIns="21600" rIns="43200" bIns="21600">
            <a:spAutoFit/>
          </a:bodyPr>
          <a:lstStyle/>
          <a:p>
            <a:r>
              <a:rPr lang="es-ES" sz="1200" b="1"/>
              <a:t>1</a:t>
            </a:r>
          </a:p>
        </p:txBody>
      </p:sp>
      <p:sp>
        <p:nvSpPr>
          <p:cNvPr id="135192" name="Text Box 78"/>
          <p:cNvSpPr txBox="1">
            <a:spLocks noChangeArrowheads="1"/>
          </p:cNvSpPr>
          <p:nvPr/>
        </p:nvSpPr>
        <p:spPr bwMode="auto">
          <a:xfrm>
            <a:off x="3271838" y="2838450"/>
            <a:ext cx="169862" cy="227013"/>
          </a:xfrm>
          <a:prstGeom prst="rect">
            <a:avLst/>
          </a:prstGeom>
          <a:solidFill>
            <a:schemeClr val="bg1"/>
          </a:solidFill>
          <a:ln w="9525">
            <a:noFill/>
            <a:miter lim="800000"/>
            <a:headEnd/>
            <a:tailEnd/>
          </a:ln>
        </p:spPr>
        <p:txBody>
          <a:bodyPr wrap="none" lIns="43200" tIns="21600" rIns="43200" bIns="21600">
            <a:spAutoFit/>
          </a:bodyPr>
          <a:lstStyle/>
          <a:p>
            <a:r>
              <a:rPr lang="es-ES" sz="1200" b="1"/>
              <a:t>2</a:t>
            </a:r>
          </a:p>
        </p:txBody>
      </p:sp>
      <p:sp>
        <p:nvSpPr>
          <p:cNvPr id="135193" name="Text Box 79"/>
          <p:cNvSpPr txBox="1">
            <a:spLocks noChangeArrowheads="1"/>
          </p:cNvSpPr>
          <p:nvPr/>
        </p:nvSpPr>
        <p:spPr bwMode="auto">
          <a:xfrm>
            <a:off x="5345113" y="2549525"/>
            <a:ext cx="169862" cy="227013"/>
          </a:xfrm>
          <a:prstGeom prst="rect">
            <a:avLst/>
          </a:prstGeom>
          <a:solidFill>
            <a:schemeClr val="bg1"/>
          </a:solidFill>
          <a:ln w="9525">
            <a:noFill/>
            <a:miter lim="800000"/>
            <a:headEnd/>
            <a:tailEnd/>
          </a:ln>
        </p:spPr>
        <p:txBody>
          <a:bodyPr wrap="none" lIns="43200" tIns="21600" rIns="43200" bIns="21600">
            <a:spAutoFit/>
          </a:bodyPr>
          <a:lstStyle/>
          <a:p>
            <a:r>
              <a:rPr lang="es-ES" sz="1200" b="1"/>
              <a:t>1</a:t>
            </a:r>
          </a:p>
        </p:txBody>
      </p:sp>
      <p:sp>
        <p:nvSpPr>
          <p:cNvPr id="135194" name="Text Box 80"/>
          <p:cNvSpPr txBox="1">
            <a:spLocks noChangeArrowheads="1"/>
          </p:cNvSpPr>
          <p:nvPr/>
        </p:nvSpPr>
        <p:spPr bwMode="auto">
          <a:xfrm>
            <a:off x="5200650" y="2849563"/>
            <a:ext cx="169863" cy="227012"/>
          </a:xfrm>
          <a:prstGeom prst="rect">
            <a:avLst/>
          </a:prstGeom>
          <a:solidFill>
            <a:schemeClr val="bg1"/>
          </a:solidFill>
          <a:ln w="9525">
            <a:noFill/>
            <a:miter lim="800000"/>
            <a:headEnd/>
            <a:tailEnd/>
          </a:ln>
        </p:spPr>
        <p:txBody>
          <a:bodyPr wrap="none" lIns="43200" tIns="21600" rIns="43200" bIns="21600">
            <a:spAutoFit/>
          </a:bodyPr>
          <a:lstStyle/>
          <a:p>
            <a:r>
              <a:rPr lang="es-ES" sz="1200" b="1"/>
              <a:t>2</a:t>
            </a:r>
          </a:p>
        </p:txBody>
      </p:sp>
      <p:sp>
        <p:nvSpPr>
          <p:cNvPr id="135195" name="Text Box 81"/>
          <p:cNvSpPr txBox="1">
            <a:spLocks noChangeArrowheads="1"/>
          </p:cNvSpPr>
          <p:nvPr/>
        </p:nvSpPr>
        <p:spPr bwMode="auto">
          <a:xfrm>
            <a:off x="3708400" y="2430463"/>
            <a:ext cx="1104900" cy="274637"/>
          </a:xfrm>
          <a:prstGeom prst="rect">
            <a:avLst/>
          </a:prstGeom>
          <a:noFill/>
          <a:ln w="25400">
            <a:noFill/>
            <a:miter lim="800000"/>
            <a:headEnd/>
            <a:tailEnd/>
          </a:ln>
        </p:spPr>
        <p:txBody>
          <a:bodyPr wrap="none">
            <a:spAutoFit/>
          </a:bodyPr>
          <a:lstStyle/>
          <a:p>
            <a:r>
              <a:rPr lang="es-ES" sz="1200" b="1"/>
              <a:t>100BASE-TX</a:t>
            </a:r>
          </a:p>
        </p:txBody>
      </p:sp>
      <p:sp>
        <p:nvSpPr>
          <p:cNvPr id="684114" name="Text Box 82"/>
          <p:cNvSpPr txBox="1">
            <a:spLocks noChangeArrowheads="1"/>
          </p:cNvSpPr>
          <p:nvPr/>
        </p:nvSpPr>
        <p:spPr bwMode="auto">
          <a:xfrm>
            <a:off x="3708400" y="2717800"/>
            <a:ext cx="1104900" cy="274638"/>
          </a:xfrm>
          <a:prstGeom prst="rect">
            <a:avLst/>
          </a:prstGeom>
          <a:noFill/>
          <a:ln w="25400">
            <a:noFill/>
            <a:miter lim="800000"/>
            <a:headEnd/>
            <a:tailEnd/>
          </a:ln>
        </p:spPr>
        <p:txBody>
          <a:bodyPr wrap="none">
            <a:spAutoFit/>
          </a:bodyPr>
          <a:lstStyle/>
          <a:p>
            <a:r>
              <a:rPr lang="es-ES" sz="1200" b="1"/>
              <a:t>100BASE-TX</a:t>
            </a:r>
          </a:p>
        </p:txBody>
      </p:sp>
      <p:graphicFrame>
        <p:nvGraphicFramePr>
          <p:cNvPr id="684115" name="Group 83"/>
          <p:cNvGraphicFramePr>
            <a:graphicFrameLocks noGrp="1"/>
          </p:cNvGraphicFramePr>
          <p:nvPr/>
        </p:nvGraphicFramePr>
        <p:xfrm>
          <a:off x="5653088" y="4724400"/>
          <a:ext cx="3021012" cy="1524000"/>
        </p:xfrm>
        <a:graphic>
          <a:graphicData uri="http://schemas.openxmlformats.org/drawingml/2006/table">
            <a:tbl>
              <a:tblPr/>
              <a:tblGrid>
                <a:gridCol w="708025"/>
                <a:gridCol w="706437"/>
                <a:gridCol w="706438"/>
                <a:gridCol w="900112"/>
              </a:tblGrid>
              <a:tr h="230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Puerto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Costo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Prioridad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Roja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Verde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5227" name="Text Box 113"/>
          <p:cNvSpPr txBox="1">
            <a:spLocks noChangeArrowheads="1"/>
          </p:cNvSpPr>
          <p:nvPr/>
        </p:nvSpPr>
        <p:spPr bwMode="auto">
          <a:xfrm>
            <a:off x="468313" y="5157788"/>
            <a:ext cx="4608512" cy="942975"/>
          </a:xfrm>
          <a:prstGeom prst="rect">
            <a:avLst/>
          </a:prstGeom>
          <a:noFill/>
          <a:ln w="9525">
            <a:noFill/>
            <a:miter lim="800000"/>
            <a:headEnd/>
            <a:tailEnd/>
          </a:ln>
        </p:spPr>
        <p:txBody>
          <a:bodyPr>
            <a:spAutoFit/>
          </a:bodyPr>
          <a:lstStyle/>
          <a:p>
            <a:pPr algn="ctr"/>
            <a:r>
              <a:rPr lang="es-ES" sz="1400"/>
              <a:t>Modificando la prioridad se puede alterar la elección del spanning tree. Si se le da una prioridad menor al puerto 2 se le sitúa por delante del 1 y se le elige como puerto raíz, bloqueando entonces el 1.</a:t>
            </a:r>
          </a:p>
        </p:txBody>
      </p:sp>
      <p:grpSp>
        <p:nvGrpSpPr>
          <p:cNvPr id="6" name="Group 114"/>
          <p:cNvGrpSpPr>
            <a:grpSpLocks/>
          </p:cNvGrpSpPr>
          <p:nvPr/>
        </p:nvGrpSpPr>
        <p:grpSpPr bwMode="auto">
          <a:xfrm>
            <a:off x="4787900" y="2562225"/>
            <a:ext cx="215900" cy="287338"/>
            <a:chOff x="2971" y="1616"/>
            <a:chExt cx="136" cy="181"/>
          </a:xfrm>
        </p:grpSpPr>
        <p:sp>
          <p:nvSpPr>
            <p:cNvPr id="135234" name="Line 115"/>
            <p:cNvSpPr>
              <a:spLocks noChangeShapeType="1"/>
            </p:cNvSpPr>
            <p:nvPr/>
          </p:nvSpPr>
          <p:spPr bwMode="auto">
            <a:xfrm>
              <a:off x="2971" y="1616"/>
              <a:ext cx="136" cy="181"/>
            </a:xfrm>
            <a:prstGeom prst="line">
              <a:avLst/>
            </a:prstGeom>
            <a:noFill/>
            <a:ln w="25400">
              <a:solidFill>
                <a:srgbClr val="FF0000"/>
              </a:solidFill>
              <a:round/>
              <a:headEnd/>
              <a:tailEnd/>
            </a:ln>
          </p:spPr>
          <p:txBody>
            <a:bodyPr/>
            <a:lstStyle/>
            <a:p>
              <a:endParaRPr lang="es-ES"/>
            </a:p>
          </p:txBody>
        </p:sp>
        <p:sp>
          <p:nvSpPr>
            <p:cNvPr id="135235" name="Line 116"/>
            <p:cNvSpPr>
              <a:spLocks noChangeShapeType="1"/>
            </p:cNvSpPr>
            <p:nvPr/>
          </p:nvSpPr>
          <p:spPr bwMode="auto">
            <a:xfrm flipH="1">
              <a:off x="2971" y="1616"/>
              <a:ext cx="136" cy="181"/>
            </a:xfrm>
            <a:prstGeom prst="line">
              <a:avLst/>
            </a:prstGeom>
            <a:noFill/>
            <a:ln w="25400">
              <a:solidFill>
                <a:srgbClr val="FF0000"/>
              </a:solidFill>
              <a:round/>
              <a:headEnd/>
              <a:tailEnd/>
            </a:ln>
          </p:spPr>
          <p:txBody>
            <a:bodyPr/>
            <a:lstStyle/>
            <a:p>
              <a:endParaRPr lang="es-ES"/>
            </a:p>
          </p:txBody>
        </p:sp>
      </p:grpSp>
      <p:grpSp>
        <p:nvGrpSpPr>
          <p:cNvPr id="7" name="Group 117"/>
          <p:cNvGrpSpPr>
            <a:grpSpLocks/>
          </p:cNvGrpSpPr>
          <p:nvPr/>
        </p:nvGrpSpPr>
        <p:grpSpPr bwMode="auto">
          <a:xfrm>
            <a:off x="4930775" y="2562225"/>
            <a:ext cx="215900" cy="287338"/>
            <a:chOff x="2971" y="1616"/>
            <a:chExt cx="136" cy="181"/>
          </a:xfrm>
        </p:grpSpPr>
        <p:sp>
          <p:nvSpPr>
            <p:cNvPr id="135232" name="Line 118"/>
            <p:cNvSpPr>
              <a:spLocks noChangeShapeType="1"/>
            </p:cNvSpPr>
            <p:nvPr/>
          </p:nvSpPr>
          <p:spPr bwMode="auto">
            <a:xfrm>
              <a:off x="2971" y="1616"/>
              <a:ext cx="136" cy="181"/>
            </a:xfrm>
            <a:prstGeom prst="line">
              <a:avLst/>
            </a:prstGeom>
            <a:noFill/>
            <a:ln w="25400">
              <a:solidFill>
                <a:srgbClr val="008000"/>
              </a:solidFill>
              <a:round/>
              <a:headEnd/>
              <a:tailEnd/>
            </a:ln>
          </p:spPr>
          <p:txBody>
            <a:bodyPr/>
            <a:lstStyle/>
            <a:p>
              <a:endParaRPr lang="es-ES"/>
            </a:p>
          </p:txBody>
        </p:sp>
        <p:sp>
          <p:nvSpPr>
            <p:cNvPr id="135233" name="Line 119"/>
            <p:cNvSpPr>
              <a:spLocks noChangeShapeType="1"/>
            </p:cNvSpPr>
            <p:nvPr/>
          </p:nvSpPr>
          <p:spPr bwMode="auto">
            <a:xfrm flipH="1">
              <a:off x="2971" y="1616"/>
              <a:ext cx="136" cy="181"/>
            </a:xfrm>
            <a:prstGeom prst="line">
              <a:avLst/>
            </a:prstGeom>
            <a:noFill/>
            <a:ln w="25400">
              <a:solidFill>
                <a:srgbClr val="008000"/>
              </a:solidFill>
              <a:round/>
              <a:headEnd/>
              <a:tailEnd/>
            </a:ln>
          </p:spPr>
          <p:txBody>
            <a:bodyPr/>
            <a:lstStyle/>
            <a:p>
              <a:endParaRPr lang="es-ES"/>
            </a:p>
          </p:txBody>
        </p:sp>
      </p:grpSp>
      <p:sp>
        <p:nvSpPr>
          <p:cNvPr id="684152" name="Line 120"/>
          <p:cNvSpPr>
            <a:spLocks noChangeShapeType="1"/>
          </p:cNvSpPr>
          <p:nvPr/>
        </p:nvSpPr>
        <p:spPr bwMode="auto">
          <a:xfrm flipH="1">
            <a:off x="5075238" y="2205038"/>
            <a:ext cx="217487" cy="287337"/>
          </a:xfrm>
          <a:prstGeom prst="line">
            <a:avLst/>
          </a:prstGeom>
          <a:noFill/>
          <a:ln w="9525">
            <a:solidFill>
              <a:schemeClr val="tx1"/>
            </a:solidFill>
            <a:round/>
            <a:headEnd/>
            <a:tailEnd type="triangle" w="med" len="med"/>
          </a:ln>
        </p:spPr>
        <p:txBody>
          <a:bodyPr/>
          <a:lstStyle/>
          <a:p>
            <a:endParaRPr lang="es-ES"/>
          </a:p>
        </p:txBody>
      </p:sp>
      <p:sp>
        <p:nvSpPr>
          <p:cNvPr id="684153" name="Text Box 121"/>
          <p:cNvSpPr txBox="1">
            <a:spLocks noChangeArrowheads="1"/>
          </p:cNvSpPr>
          <p:nvPr/>
        </p:nvSpPr>
        <p:spPr bwMode="auto">
          <a:xfrm>
            <a:off x="5148263" y="1758950"/>
            <a:ext cx="2663825" cy="517525"/>
          </a:xfrm>
          <a:prstGeom prst="rect">
            <a:avLst/>
          </a:prstGeom>
          <a:noFill/>
          <a:ln w="9525">
            <a:noFill/>
            <a:miter lim="800000"/>
            <a:headEnd/>
            <a:tailEnd/>
          </a:ln>
        </p:spPr>
        <p:txBody>
          <a:bodyPr>
            <a:spAutoFit/>
          </a:bodyPr>
          <a:lstStyle/>
          <a:p>
            <a:pPr algn="ctr"/>
            <a:r>
              <a:rPr lang="es-ES" sz="1400"/>
              <a:t>En este caso se bloquea el puerto 1 para ambas VLANs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41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841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4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114" grpId="0"/>
      <p:bldP spid="684152" grpId="0" animBg="1"/>
      <p:bldP spid="684153"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Line 2"/>
          <p:cNvSpPr>
            <a:spLocks noChangeShapeType="1"/>
          </p:cNvSpPr>
          <p:nvPr/>
        </p:nvSpPr>
        <p:spPr bwMode="auto">
          <a:xfrm>
            <a:off x="6316663" y="2836863"/>
            <a:ext cx="0" cy="533400"/>
          </a:xfrm>
          <a:prstGeom prst="line">
            <a:avLst/>
          </a:prstGeom>
          <a:noFill/>
          <a:ln w="19050">
            <a:solidFill>
              <a:srgbClr val="FF0000"/>
            </a:solidFill>
            <a:round/>
            <a:headEnd/>
            <a:tailEnd/>
          </a:ln>
        </p:spPr>
        <p:txBody>
          <a:bodyPr/>
          <a:lstStyle/>
          <a:p>
            <a:endParaRPr lang="es-ES"/>
          </a:p>
        </p:txBody>
      </p:sp>
      <p:sp>
        <p:nvSpPr>
          <p:cNvPr id="136195" name="Line 3"/>
          <p:cNvSpPr>
            <a:spLocks noChangeShapeType="1"/>
          </p:cNvSpPr>
          <p:nvPr/>
        </p:nvSpPr>
        <p:spPr bwMode="auto">
          <a:xfrm>
            <a:off x="6316663" y="3370263"/>
            <a:ext cx="1219200" cy="0"/>
          </a:xfrm>
          <a:prstGeom prst="line">
            <a:avLst/>
          </a:prstGeom>
          <a:noFill/>
          <a:ln w="19050">
            <a:solidFill>
              <a:srgbClr val="FF0000"/>
            </a:solidFill>
            <a:round/>
            <a:headEnd/>
            <a:tailEnd/>
          </a:ln>
        </p:spPr>
        <p:txBody>
          <a:bodyPr/>
          <a:lstStyle/>
          <a:p>
            <a:endParaRPr lang="es-ES"/>
          </a:p>
        </p:txBody>
      </p:sp>
      <p:sp>
        <p:nvSpPr>
          <p:cNvPr id="136196" name="Line 4"/>
          <p:cNvSpPr>
            <a:spLocks noChangeShapeType="1"/>
          </p:cNvSpPr>
          <p:nvPr/>
        </p:nvSpPr>
        <p:spPr bwMode="auto">
          <a:xfrm>
            <a:off x="6164263" y="2989263"/>
            <a:ext cx="0" cy="914400"/>
          </a:xfrm>
          <a:prstGeom prst="line">
            <a:avLst/>
          </a:prstGeom>
          <a:noFill/>
          <a:ln w="19050">
            <a:solidFill>
              <a:srgbClr val="008000"/>
            </a:solidFill>
            <a:prstDash val="dash"/>
            <a:round/>
            <a:headEnd/>
            <a:tailEnd/>
          </a:ln>
        </p:spPr>
        <p:txBody>
          <a:bodyPr/>
          <a:lstStyle/>
          <a:p>
            <a:endParaRPr lang="es-ES"/>
          </a:p>
        </p:txBody>
      </p:sp>
      <p:sp>
        <p:nvSpPr>
          <p:cNvPr id="136197" name="Line 5"/>
          <p:cNvSpPr>
            <a:spLocks noChangeShapeType="1"/>
          </p:cNvSpPr>
          <p:nvPr/>
        </p:nvSpPr>
        <p:spPr bwMode="auto">
          <a:xfrm>
            <a:off x="6164263" y="3903663"/>
            <a:ext cx="1524000" cy="0"/>
          </a:xfrm>
          <a:prstGeom prst="line">
            <a:avLst/>
          </a:prstGeom>
          <a:noFill/>
          <a:ln w="19050">
            <a:solidFill>
              <a:srgbClr val="008000"/>
            </a:solidFill>
            <a:prstDash val="dash"/>
            <a:round/>
            <a:headEnd/>
            <a:tailEnd/>
          </a:ln>
        </p:spPr>
        <p:txBody>
          <a:bodyPr/>
          <a:lstStyle/>
          <a:p>
            <a:endParaRPr lang="es-ES"/>
          </a:p>
        </p:txBody>
      </p:sp>
      <p:sp>
        <p:nvSpPr>
          <p:cNvPr id="136198" name="Line 6"/>
          <p:cNvSpPr>
            <a:spLocks noChangeShapeType="1"/>
          </p:cNvSpPr>
          <p:nvPr/>
        </p:nvSpPr>
        <p:spPr bwMode="auto">
          <a:xfrm>
            <a:off x="6011863" y="3065463"/>
            <a:ext cx="0" cy="1295400"/>
          </a:xfrm>
          <a:prstGeom prst="line">
            <a:avLst/>
          </a:prstGeom>
          <a:noFill/>
          <a:ln w="19050">
            <a:solidFill>
              <a:srgbClr val="FF0000"/>
            </a:solidFill>
            <a:round/>
            <a:headEnd/>
            <a:tailEnd/>
          </a:ln>
        </p:spPr>
        <p:txBody>
          <a:bodyPr/>
          <a:lstStyle/>
          <a:p>
            <a:endParaRPr lang="es-ES"/>
          </a:p>
        </p:txBody>
      </p:sp>
      <p:sp>
        <p:nvSpPr>
          <p:cNvPr id="136199" name="Line 7"/>
          <p:cNvSpPr>
            <a:spLocks noChangeShapeType="1"/>
          </p:cNvSpPr>
          <p:nvPr/>
        </p:nvSpPr>
        <p:spPr bwMode="auto">
          <a:xfrm>
            <a:off x="6011863" y="4360863"/>
            <a:ext cx="1752600" cy="0"/>
          </a:xfrm>
          <a:prstGeom prst="line">
            <a:avLst/>
          </a:prstGeom>
          <a:noFill/>
          <a:ln w="19050">
            <a:solidFill>
              <a:srgbClr val="FF0000"/>
            </a:solidFill>
            <a:round/>
            <a:headEnd/>
            <a:tailEnd/>
          </a:ln>
        </p:spPr>
        <p:txBody>
          <a:bodyPr/>
          <a:lstStyle/>
          <a:p>
            <a:endParaRPr lang="es-ES"/>
          </a:p>
        </p:txBody>
      </p:sp>
      <p:sp>
        <p:nvSpPr>
          <p:cNvPr id="136200" name="Line 8"/>
          <p:cNvSpPr>
            <a:spLocks noChangeShapeType="1"/>
          </p:cNvSpPr>
          <p:nvPr/>
        </p:nvSpPr>
        <p:spPr bwMode="auto">
          <a:xfrm>
            <a:off x="1366838" y="3446463"/>
            <a:ext cx="990600" cy="0"/>
          </a:xfrm>
          <a:prstGeom prst="line">
            <a:avLst/>
          </a:prstGeom>
          <a:noFill/>
          <a:ln w="19050">
            <a:solidFill>
              <a:srgbClr val="FF0000"/>
            </a:solidFill>
            <a:round/>
            <a:headEnd/>
            <a:tailEnd/>
          </a:ln>
        </p:spPr>
        <p:txBody>
          <a:bodyPr/>
          <a:lstStyle/>
          <a:p>
            <a:endParaRPr lang="es-ES"/>
          </a:p>
        </p:txBody>
      </p:sp>
      <p:sp>
        <p:nvSpPr>
          <p:cNvPr id="136201" name="Line 9"/>
          <p:cNvSpPr>
            <a:spLocks noChangeShapeType="1"/>
          </p:cNvSpPr>
          <p:nvPr/>
        </p:nvSpPr>
        <p:spPr bwMode="auto">
          <a:xfrm>
            <a:off x="2357438" y="3065463"/>
            <a:ext cx="0" cy="381000"/>
          </a:xfrm>
          <a:prstGeom prst="line">
            <a:avLst/>
          </a:prstGeom>
          <a:noFill/>
          <a:ln w="19050">
            <a:solidFill>
              <a:srgbClr val="FF0000"/>
            </a:solidFill>
            <a:round/>
            <a:headEnd/>
            <a:tailEnd/>
          </a:ln>
        </p:spPr>
        <p:txBody>
          <a:bodyPr/>
          <a:lstStyle/>
          <a:p>
            <a:endParaRPr lang="es-ES"/>
          </a:p>
        </p:txBody>
      </p:sp>
      <p:sp>
        <p:nvSpPr>
          <p:cNvPr id="136202" name="Line 10"/>
          <p:cNvSpPr>
            <a:spLocks noChangeShapeType="1"/>
          </p:cNvSpPr>
          <p:nvPr/>
        </p:nvSpPr>
        <p:spPr bwMode="auto">
          <a:xfrm>
            <a:off x="2509838" y="3141663"/>
            <a:ext cx="0" cy="762000"/>
          </a:xfrm>
          <a:prstGeom prst="line">
            <a:avLst/>
          </a:prstGeom>
          <a:noFill/>
          <a:ln w="19050">
            <a:solidFill>
              <a:srgbClr val="008000"/>
            </a:solidFill>
            <a:prstDash val="dash"/>
            <a:round/>
            <a:headEnd/>
            <a:tailEnd/>
          </a:ln>
        </p:spPr>
        <p:txBody>
          <a:bodyPr/>
          <a:lstStyle/>
          <a:p>
            <a:endParaRPr lang="es-ES"/>
          </a:p>
        </p:txBody>
      </p:sp>
      <p:sp>
        <p:nvSpPr>
          <p:cNvPr id="136203" name="Line 11"/>
          <p:cNvSpPr>
            <a:spLocks noChangeShapeType="1"/>
          </p:cNvSpPr>
          <p:nvPr/>
        </p:nvSpPr>
        <p:spPr bwMode="auto">
          <a:xfrm>
            <a:off x="1366838" y="3903663"/>
            <a:ext cx="1143000" cy="0"/>
          </a:xfrm>
          <a:prstGeom prst="line">
            <a:avLst/>
          </a:prstGeom>
          <a:noFill/>
          <a:ln w="19050">
            <a:solidFill>
              <a:srgbClr val="008000"/>
            </a:solidFill>
            <a:prstDash val="dash"/>
            <a:round/>
            <a:headEnd/>
            <a:tailEnd/>
          </a:ln>
        </p:spPr>
        <p:txBody>
          <a:bodyPr/>
          <a:lstStyle/>
          <a:p>
            <a:endParaRPr lang="es-ES"/>
          </a:p>
        </p:txBody>
      </p:sp>
      <p:sp>
        <p:nvSpPr>
          <p:cNvPr id="136204" name="Line 12"/>
          <p:cNvSpPr>
            <a:spLocks noChangeShapeType="1"/>
          </p:cNvSpPr>
          <p:nvPr/>
        </p:nvSpPr>
        <p:spPr bwMode="auto">
          <a:xfrm flipH="1">
            <a:off x="2700338" y="3065463"/>
            <a:ext cx="0" cy="1295400"/>
          </a:xfrm>
          <a:prstGeom prst="line">
            <a:avLst/>
          </a:prstGeom>
          <a:noFill/>
          <a:ln w="19050">
            <a:solidFill>
              <a:srgbClr val="FF0000"/>
            </a:solidFill>
            <a:round/>
            <a:headEnd/>
            <a:tailEnd/>
          </a:ln>
        </p:spPr>
        <p:txBody>
          <a:bodyPr/>
          <a:lstStyle/>
          <a:p>
            <a:endParaRPr lang="es-ES"/>
          </a:p>
        </p:txBody>
      </p:sp>
      <p:sp>
        <p:nvSpPr>
          <p:cNvPr id="136205" name="Line 13"/>
          <p:cNvSpPr>
            <a:spLocks noChangeShapeType="1"/>
          </p:cNvSpPr>
          <p:nvPr/>
        </p:nvSpPr>
        <p:spPr bwMode="auto">
          <a:xfrm>
            <a:off x="1404938" y="4360863"/>
            <a:ext cx="1295400" cy="0"/>
          </a:xfrm>
          <a:prstGeom prst="line">
            <a:avLst/>
          </a:prstGeom>
          <a:noFill/>
          <a:ln w="19050">
            <a:solidFill>
              <a:srgbClr val="FF0000"/>
            </a:solidFill>
            <a:round/>
            <a:headEnd/>
            <a:tailEnd/>
          </a:ln>
        </p:spPr>
        <p:txBody>
          <a:bodyPr/>
          <a:lstStyle/>
          <a:p>
            <a:endParaRPr lang="es-ES"/>
          </a:p>
        </p:txBody>
      </p:sp>
      <p:pic>
        <p:nvPicPr>
          <p:cNvPr id="136206" name="Picture 14"/>
          <p:cNvPicPr>
            <a:picLocks noChangeArrowheads="1"/>
          </p:cNvPicPr>
          <p:nvPr/>
        </p:nvPicPr>
        <p:blipFill>
          <a:blip r:embed="rId3" cstate="print"/>
          <a:srcRect/>
          <a:stretch>
            <a:fillRect/>
          </a:stretch>
        </p:blipFill>
        <p:spPr bwMode="auto">
          <a:xfrm>
            <a:off x="560388" y="2692400"/>
            <a:ext cx="958850" cy="990600"/>
          </a:xfrm>
          <a:prstGeom prst="rect">
            <a:avLst/>
          </a:prstGeom>
          <a:noFill/>
          <a:ln w="12700">
            <a:noFill/>
            <a:miter lim="800000"/>
            <a:headEnd/>
            <a:tailEnd/>
          </a:ln>
        </p:spPr>
      </p:pic>
      <p:pic>
        <p:nvPicPr>
          <p:cNvPr id="136207" name="Picture 15"/>
          <p:cNvPicPr>
            <a:picLocks noChangeArrowheads="1"/>
          </p:cNvPicPr>
          <p:nvPr/>
        </p:nvPicPr>
        <p:blipFill>
          <a:blip r:embed="rId3" cstate="print"/>
          <a:srcRect/>
          <a:stretch>
            <a:fillRect/>
          </a:stretch>
        </p:blipFill>
        <p:spPr bwMode="auto">
          <a:xfrm>
            <a:off x="7415213" y="2616200"/>
            <a:ext cx="958850" cy="990600"/>
          </a:xfrm>
          <a:prstGeom prst="rect">
            <a:avLst/>
          </a:prstGeom>
          <a:noFill/>
          <a:ln w="12700">
            <a:noFill/>
            <a:miter lim="800000"/>
            <a:headEnd/>
            <a:tailEnd/>
          </a:ln>
        </p:spPr>
      </p:pic>
      <p:sp>
        <p:nvSpPr>
          <p:cNvPr id="136208" name="Text Box 16"/>
          <p:cNvSpPr txBox="1">
            <a:spLocks noChangeArrowheads="1"/>
          </p:cNvSpPr>
          <p:nvPr/>
        </p:nvSpPr>
        <p:spPr bwMode="auto">
          <a:xfrm>
            <a:off x="730250" y="476250"/>
            <a:ext cx="7831138" cy="1006475"/>
          </a:xfrm>
          <a:prstGeom prst="rect">
            <a:avLst/>
          </a:prstGeom>
          <a:noFill/>
          <a:ln w="9525">
            <a:noFill/>
            <a:miter lim="800000"/>
            <a:headEnd/>
            <a:tailEnd/>
          </a:ln>
        </p:spPr>
        <p:txBody>
          <a:bodyPr wrap="none">
            <a:spAutoFit/>
          </a:bodyPr>
          <a:lstStyle/>
          <a:p>
            <a:pPr algn="ctr"/>
            <a:r>
              <a:rPr lang="es-ES_tradnl" sz="3200"/>
              <a:t>Spanning Tree con VLANs y enlaces trunk</a:t>
            </a:r>
          </a:p>
          <a:p>
            <a:pPr algn="ctr"/>
            <a:r>
              <a:rPr lang="es-ES_tradnl"/>
              <a:t>Configuración con balanceo de tráfico</a:t>
            </a:r>
            <a:endParaRPr lang="es-ES"/>
          </a:p>
        </p:txBody>
      </p:sp>
      <p:grpSp>
        <p:nvGrpSpPr>
          <p:cNvPr id="2" name="Group 17"/>
          <p:cNvGrpSpPr>
            <a:grpSpLocks/>
          </p:cNvGrpSpPr>
          <p:nvPr/>
        </p:nvGrpSpPr>
        <p:grpSpPr bwMode="auto">
          <a:xfrm>
            <a:off x="3421063" y="2990850"/>
            <a:ext cx="1905000" cy="1588"/>
            <a:chOff x="2205" y="1513"/>
            <a:chExt cx="1200" cy="1"/>
          </a:xfrm>
        </p:grpSpPr>
        <p:sp>
          <p:nvSpPr>
            <p:cNvPr id="136267" name="Line 18"/>
            <p:cNvSpPr>
              <a:spLocks noChangeShapeType="1"/>
            </p:cNvSpPr>
            <p:nvPr/>
          </p:nvSpPr>
          <p:spPr bwMode="auto">
            <a:xfrm>
              <a:off x="2205" y="1513"/>
              <a:ext cx="1134" cy="1"/>
            </a:xfrm>
            <a:prstGeom prst="line">
              <a:avLst/>
            </a:prstGeom>
            <a:noFill/>
            <a:ln w="76200" cmpd="dbl">
              <a:solidFill>
                <a:schemeClr val="tx1"/>
              </a:solidFill>
              <a:round/>
              <a:headEnd/>
              <a:tailEnd/>
            </a:ln>
          </p:spPr>
          <p:txBody>
            <a:bodyPr/>
            <a:lstStyle/>
            <a:p>
              <a:endParaRPr lang="es-ES"/>
            </a:p>
          </p:txBody>
        </p:sp>
        <p:grpSp>
          <p:nvGrpSpPr>
            <p:cNvPr id="136268" name="Group 19"/>
            <p:cNvGrpSpPr>
              <a:grpSpLocks/>
            </p:cNvGrpSpPr>
            <p:nvPr/>
          </p:nvGrpSpPr>
          <p:grpSpPr bwMode="auto">
            <a:xfrm>
              <a:off x="2207" y="1514"/>
              <a:ext cx="1198" cy="0"/>
              <a:chOff x="2336" y="1253"/>
              <a:chExt cx="1198" cy="0"/>
            </a:xfrm>
          </p:grpSpPr>
          <p:sp>
            <p:nvSpPr>
              <p:cNvPr id="136269" name="Line 20"/>
              <p:cNvSpPr>
                <a:spLocks noChangeShapeType="1"/>
              </p:cNvSpPr>
              <p:nvPr/>
            </p:nvSpPr>
            <p:spPr bwMode="auto">
              <a:xfrm>
                <a:off x="2336" y="1253"/>
                <a:ext cx="1134" cy="0"/>
              </a:xfrm>
              <a:prstGeom prst="line">
                <a:avLst/>
              </a:prstGeom>
              <a:noFill/>
              <a:ln w="25400">
                <a:solidFill>
                  <a:srgbClr val="008000"/>
                </a:solidFill>
                <a:prstDash val="dash"/>
                <a:round/>
                <a:headEnd/>
                <a:tailEnd/>
              </a:ln>
            </p:spPr>
            <p:txBody>
              <a:bodyPr/>
              <a:lstStyle/>
              <a:p>
                <a:endParaRPr lang="es-ES"/>
              </a:p>
            </p:txBody>
          </p:sp>
          <p:sp>
            <p:nvSpPr>
              <p:cNvPr id="136270" name="Line 21"/>
              <p:cNvSpPr>
                <a:spLocks noChangeShapeType="1"/>
              </p:cNvSpPr>
              <p:nvPr/>
            </p:nvSpPr>
            <p:spPr bwMode="auto">
              <a:xfrm>
                <a:off x="2400" y="1253"/>
                <a:ext cx="1134" cy="0"/>
              </a:xfrm>
              <a:prstGeom prst="line">
                <a:avLst/>
              </a:prstGeom>
              <a:noFill/>
              <a:ln w="25400">
                <a:solidFill>
                  <a:srgbClr val="FF0000"/>
                </a:solidFill>
                <a:prstDash val="dash"/>
                <a:round/>
                <a:headEnd/>
                <a:tailEnd/>
              </a:ln>
            </p:spPr>
            <p:txBody>
              <a:bodyPr/>
              <a:lstStyle/>
              <a:p>
                <a:endParaRPr lang="es-ES"/>
              </a:p>
            </p:txBody>
          </p:sp>
        </p:grpSp>
      </p:grpSp>
      <p:grpSp>
        <p:nvGrpSpPr>
          <p:cNvPr id="136210" name="Group 22"/>
          <p:cNvGrpSpPr>
            <a:grpSpLocks/>
          </p:cNvGrpSpPr>
          <p:nvPr/>
        </p:nvGrpSpPr>
        <p:grpSpPr bwMode="auto">
          <a:xfrm>
            <a:off x="3573463" y="2686050"/>
            <a:ext cx="1905000" cy="1588"/>
            <a:chOff x="2205" y="1513"/>
            <a:chExt cx="1200" cy="1"/>
          </a:xfrm>
        </p:grpSpPr>
        <p:sp>
          <p:nvSpPr>
            <p:cNvPr id="136263" name="Line 23"/>
            <p:cNvSpPr>
              <a:spLocks noChangeShapeType="1"/>
            </p:cNvSpPr>
            <p:nvPr/>
          </p:nvSpPr>
          <p:spPr bwMode="auto">
            <a:xfrm>
              <a:off x="2205" y="1513"/>
              <a:ext cx="1134" cy="1"/>
            </a:xfrm>
            <a:prstGeom prst="line">
              <a:avLst/>
            </a:prstGeom>
            <a:noFill/>
            <a:ln w="76200" cmpd="dbl">
              <a:solidFill>
                <a:schemeClr val="tx1"/>
              </a:solidFill>
              <a:round/>
              <a:headEnd/>
              <a:tailEnd/>
            </a:ln>
          </p:spPr>
          <p:txBody>
            <a:bodyPr/>
            <a:lstStyle/>
            <a:p>
              <a:endParaRPr lang="es-ES"/>
            </a:p>
          </p:txBody>
        </p:sp>
        <p:grpSp>
          <p:nvGrpSpPr>
            <p:cNvPr id="136264" name="Group 24"/>
            <p:cNvGrpSpPr>
              <a:grpSpLocks/>
            </p:cNvGrpSpPr>
            <p:nvPr/>
          </p:nvGrpSpPr>
          <p:grpSpPr bwMode="auto">
            <a:xfrm>
              <a:off x="2207" y="1514"/>
              <a:ext cx="1198" cy="0"/>
              <a:chOff x="2336" y="1253"/>
              <a:chExt cx="1198" cy="0"/>
            </a:xfrm>
          </p:grpSpPr>
          <p:sp>
            <p:nvSpPr>
              <p:cNvPr id="136265" name="Line 25"/>
              <p:cNvSpPr>
                <a:spLocks noChangeShapeType="1"/>
              </p:cNvSpPr>
              <p:nvPr/>
            </p:nvSpPr>
            <p:spPr bwMode="auto">
              <a:xfrm>
                <a:off x="2336" y="1253"/>
                <a:ext cx="1134" cy="0"/>
              </a:xfrm>
              <a:prstGeom prst="line">
                <a:avLst/>
              </a:prstGeom>
              <a:noFill/>
              <a:ln w="25400">
                <a:solidFill>
                  <a:srgbClr val="008000"/>
                </a:solidFill>
                <a:prstDash val="dash"/>
                <a:round/>
                <a:headEnd/>
                <a:tailEnd/>
              </a:ln>
            </p:spPr>
            <p:txBody>
              <a:bodyPr/>
              <a:lstStyle/>
              <a:p>
                <a:endParaRPr lang="es-ES"/>
              </a:p>
            </p:txBody>
          </p:sp>
          <p:sp>
            <p:nvSpPr>
              <p:cNvPr id="136266" name="Line 26"/>
              <p:cNvSpPr>
                <a:spLocks noChangeShapeType="1"/>
              </p:cNvSpPr>
              <p:nvPr/>
            </p:nvSpPr>
            <p:spPr bwMode="auto">
              <a:xfrm>
                <a:off x="2400" y="1253"/>
                <a:ext cx="1134" cy="0"/>
              </a:xfrm>
              <a:prstGeom prst="line">
                <a:avLst/>
              </a:prstGeom>
              <a:noFill/>
              <a:ln w="25400">
                <a:solidFill>
                  <a:srgbClr val="FF0000"/>
                </a:solidFill>
                <a:prstDash val="dash"/>
                <a:round/>
                <a:headEnd/>
                <a:tailEnd/>
              </a:ln>
            </p:spPr>
            <p:txBody>
              <a:bodyPr/>
              <a:lstStyle/>
              <a:p>
                <a:endParaRPr lang="es-ES"/>
              </a:p>
            </p:txBody>
          </p:sp>
        </p:grpSp>
      </p:grpSp>
      <p:pic>
        <p:nvPicPr>
          <p:cNvPr id="136211" name="Picture 27"/>
          <p:cNvPicPr>
            <a:picLocks noChangeArrowheads="1"/>
          </p:cNvPicPr>
          <p:nvPr/>
        </p:nvPicPr>
        <p:blipFill>
          <a:blip r:embed="rId4" cstate="print"/>
          <a:srcRect/>
          <a:stretch>
            <a:fillRect/>
          </a:stretch>
        </p:blipFill>
        <p:spPr bwMode="auto">
          <a:xfrm>
            <a:off x="2268538" y="2417763"/>
            <a:ext cx="1435100" cy="792162"/>
          </a:xfrm>
          <a:prstGeom prst="rect">
            <a:avLst/>
          </a:prstGeom>
          <a:noFill/>
          <a:ln w="12700">
            <a:noFill/>
            <a:miter lim="800000"/>
            <a:headEnd/>
            <a:tailEnd/>
          </a:ln>
        </p:spPr>
      </p:pic>
      <p:pic>
        <p:nvPicPr>
          <p:cNvPr id="136212" name="Picture 28"/>
          <p:cNvPicPr>
            <a:picLocks noChangeArrowheads="1"/>
          </p:cNvPicPr>
          <p:nvPr/>
        </p:nvPicPr>
        <p:blipFill>
          <a:blip r:embed="rId4" cstate="print"/>
          <a:srcRect/>
          <a:stretch>
            <a:fillRect/>
          </a:stretch>
        </p:blipFill>
        <p:spPr bwMode="auto">
          <a:xfrm>
            <a:off x="5154613" y="2417763"/>
            <a:ext cx="1435100" cy="792162"/>
          </a:xfrm>
          <a:prstGeom prst="rect">
            <a:avLst/>
          </a:prstGeom>
          <a:noFill/>
          <a:ln w="12700">
            <a:noFill/>
            <a:miter lim="800000"/>
            <a:headEnd/>
            <a:tailEnd/>
          </a:ln>
        </p:spPr>
      </p:pic>
      <p:sp>
        <p:nvSpPr>
          <p:cNvPr id="136213" name="Text Box 29"/>
          <p:cNvSpPr txBox="1">
            <a:spLocks noChangeArrowheads="1"/>
          </p:cNvSpPr>
          <p:nvPr/>
        </p:nvSpPr>
        <p:spPr bwMode="auto">
          <a:xfrm>
            <a:off x="5657850" y="2560638"/>
            <a:ext cx="471488" cy="400050"/>
          </a:xfrm>
          <a:prstGeom prst="rect">
            <a:avLst/>
          </a:prstGeom>
          <a:solidFill>
            <a:schemeClr val="bg1">
              <a:alpha val="69019"/>
            </a:schemeClr>
          </a:solidFill>
          <a:ln w="25400">
            <a:noFill/>
            <a:miter lim="800000"/>
            <a:headEnd/>
            <a:tailEnd/>
          </a:ln>
        </p:spPr>
        <p:txBody>
          <a:bodyPr wrap="none" lIns="54000" tIns="18000" rIns="54000" bIns="18000">
            <a:spAutoFit/>
          </a:bodyPr>
          <a:lstStyle/>
          <a:p>
            <a:pPr algn="ctr"/>
            <a:r>
              <a:rPr lang="es-ES" sz="1200" b="1"/>
              <a:t>Y</a:t>
            </a:r>
          </a:p>
          <a:p>
            <a:pPr algn="ctr"/>
            <a:r>
              <a:rPr lang="es-ES" sz="1200" b="1"/>
              <a:t>ID 30</a:t>
            </a:r>
          </a:p>
        </p:txBody>
      </p:sp>
      <p:sp>
        <p:nvSpPr>
          <p:cNvPr id="136214" name="Text Box 30"/>
          <p:cNvSpPr txBox="1">
            <a:spLocks noChangeArrowheads="1"/>
          </p:cNvSpPr>
          <p:nvPr/>
        </p:nvSpPr>
        <p:spPr bwMode="auto">
          <a:xfrm>
            <a:off x="2655888" y="2560638"/>
            <a:ext cx="471487" cy="400050"/>
          </a:xfrm>
          <a:prstGeom prst="rect">
            <a:avLst/>
          </a:prstGeom>
          <a:solidFill>
            <a:schemeClr val="bg1">
              <a:alpha val="70195"/>
            </a:schemeClr>
          </a:solidFill>
          <a:ln w="25400">
            <a:noFill/>
            <a:miter lim="800000"/>
            <a:headEnd/>
            <a:tailEnd/>
          </a:ln>
        </p:spPr>
        <p:txBody>
          <a:bodyPr wrap="none" lIns="54000" tIns="18000" rIns="54000" bIns="18000">
            <a:spAutoFit/>
          </a:bodyPr>
          <a:lstStyle/>
          <a:p>
            <a:pPr algn="ctr"/>
            <a:r>
              <a:rPr lang="es-ES" sz="1200" b="1"/>
              <a:t>X</a:t>
            </a:r>
          </a:p>
          <a:p>
            <a:pPr algn="ctr"/>
            <a:r>
              <a:rPr lang="es-ES" sz="1200" b="1"/>
              <a:t>ID 20</a:t>
            </a:r>
          </a:p>
        </p:txBody>
      </p:sp>
      <p:sp>
        <p:nvSpPr>
          <p:cNvPr id="136215" name="Text Box 31"/>
          <p:cNvSpPr txBox="1">
            <a:spLocks noChangeArrowheads="1"/>
          </p:cNvSpPr>
          <p:nvPr/>
        </p:nvSpPr>
        <p:spPr bwMode="auto">
          <a:xfrm>
            <a:off x="3487738" y="2549525"/>
            <a:ext cx="169862" cy="227013"/>
          </a:xfrm>
          <a:prstGeom prst="rect">
            <a:avLst/>
          </a:prstGeom>
          <a:solidFill>
            <a:schemeClr val="bg1"/>
          </a:solidFill>
          <a:ln w="9525">
            <a:noFill/>
            <a:miter lim="800000"/>
            <a:headEnd/>
            <a:tailEnd/>
          </a:ln>
        </p:spPr>
        <p:txBody>
          <a:bodyPr wrap="none" lIns="43200" tIns="21600" rIns="43200" bIns="21600">
            <a:spAutoFit/>
          </a:bodyPr>
          <a:lstStyle/>
          <a:p>
            <a:r>
              <a:rPr lang="es-ES" sz="1200" b="1"/>
              <a:t>1</a:t>
            </a:r>
          </a:p>
        </p:txBody>
      </p:sp>
      <p:sp>
        <p:nvSpPr>
          <p:cNvPr id="136216" name="Text Box 32"/>
          <p:cNvSpPr txBox="1">
            <a:spLocks noChangeArrowheads="1"/>
          </p:cNvSpPr>
          <p:nvPr/>
        </p:nvSpPr>
        <p:spPr bwMode="auto">
          <a:xfrm>
            <a:off x="3271838" y="2838450"/>
            <a:ext cx="169862" cy="227013"/>
          </a:xfrm>
          <a:prstGeom prst="rect">
            <a:avLst/>
          </a:prstGeom>
          <a:solidFill>
            <a:schemeClr val="bg1"/>
          </a:solidFill>
          <a:ln w="9525">
            <a:noFill/>
            <a:miter lim="800000"/>
            <a:headEnd/>
            <a:tailEnd/>
          </a:ln>
        </p:spPr>
        <p:txBody>
          <a:bodyPr wrap="none" lIns="43200" tIns="21600" rIns="43200" bIns="21600">
            <a:spAutoFit/>
          </a:bodyPr>
          <a:lstStyle/>
          <a:p>
            <a:r>
              <a:rPr lang="es-ES" sz="1200" b="1"/>
              <a:t>2</a:t>
            </a:r>
          </a:p>
        </p:txBody>
      </p:sp>
      <p:sp>
        <p:nvSpPr>
          <p:cNvPr id="136217" name="Text Box 33"/>
          <p:cNvSpPr txBox="1">
            <a:spLocks noChangeArrowheads="1"/>
          </p:cNvSpPr>
          <p:nvPr/>
        </p:nvSpPr>
        <p:spPr bwMode="auto">
          <a:xfrm>
            <a:off x="5345113" y="2549525"/>
            <a:ext cx="169862" cy="227013"/>
          </a:xfrm>
          <a:prstGeom prst="rect">
            <a:avLst/>
          </a:prstGeom>
          <a:solidFill>
            <a:schemeClr val="bg1"/>
          </a:solidFill>
          <a:ln w="9525">
            <a:noFill/>
            <a:miter lim="800000"/>
            <a:headEnd/>
            <a:tailEnd/>
          </a:ln>
        </p:spPr>
        <p:txBody>
          <a:bodyPr wrap="none" lIns="43200" tIns="21600" rIns="43200" bIns="21600">
            <a:spAutoFit/>
          </a:bodyPr>
          <a:lstStyle/>
          <a:p>
            <a:r>
              <a:rPr lang="es-ES" sz="1200" b="1"/>
              <a:t>1</a:t>
            </a:r>
          </a:p>
        </p:txBody>
      </p:sp>
      <p:sp>
        <p:nvSpPr>
          <p:cNvPr id="136218" name="Text Box 34"/>
          <p:cNvSpPr txBox="1">
            <a:spLocks noChangeArrowheads="1"/>
          </p:cNvSpPr>
          <p:nvPr/>
        </p:nvSpPr>
        <p:spPr bwMode="auto">
          <a:xfrm>
            <a:off x="5200650" y="2849563"/>
            <a:ext cx="169863" cy="227012"/>
          </a:xfrm>
          <a:prstGeom prst="rect">
            <a:avLst/>
          </a:prstGeom>
          <a:solidFill>
            <a:schemeClr val="bg1"/>
          </a:solidFill>
          <a:ln w="9525">
            <a:noFill/>
            <a:miter lim="800000"/>
            <a:headEnd/>
            <a:tailEnd/>
          </a:ln>
        </p:spPr>
        <p:txBody>
          <a:bodyPr wrap="none" lIns="43200" tIns="21600" rIns="43200" bIns="21600">
            <a:spAutoFit/>
          </a:bodyPr>
          <a:lstStyle/>
          <a:p>
            <a:r>
              <a:rPr lang="es-ES" sz="1200" b="1"/>
              <a:t>2</a:t>
            </a:r>
          </a:p>
        </p:txBody>
      </p:sp>
      <p:sp>
        <p:nvSpPr>
          <p:cNvPr id="136219" name="Text Box 35"/>
          <p:cNvSpPr txBox="1">
            <a:spLocks noChangeArrowheads="1"/>
          </p:cNvSpPr>
          <p:nvPr/>
        </p:nvSpPr>
        <p:spPr bwMode="auto">
          <a:xfrm>
            <a:off x="3708400" y="2430463"/>
            <a:ext cx="1104900" cy="274637"/>
          </a:xfrm>
          <a:prstGeom prst="rect">
            <a:avLst/>
          </a:prstGeom>
          <a:noFill/>
          <a:ln w="25400">
            <a:noFill/>
            <a:miter lim="800000"/>
            <a:headEnd/>
            <a:tailEnd/>
          </a:ln>
        </p:spPr>
        <p:txBody>
          <a:bodyPr wrap="none">
            <a:spAutoFit/>
          </a:bodyPr>
          <a:lstStyle/>
          <a:p>
            <a:r>
              <a:rPr lang="es-ES" sz="1200" b="1"/>
              <a:t>100BASE-TX</a:t>
            </a:r>
          </a:p>
        </p:txBody>
      </p:sp>
      <p:sp>
        <p:nvSpPr>
          <p:cNvPr id="957476" name="Text Box 36"/>
          <p:cNvSpPr txBox="1">
            <a:spLocks noChangeArrowheads="1"/>
          </p:cNvSpPr>
          <p:nvPr/>
        </p:nvSpPr>
        <p:spPr bwMode="auto">
          <a:xfrm>
            <a:off x="3708400" y="2717800"/>
            <a:ext cx="1104900" cy="274638"/>
          </a:xfrm>
          <a:prstGeom prst="rect">
            <a:avLst/>
          </a:prstGeom>
          <a:noFill/>
          <a:ln w="25400">
            <a:noFill/>
            <a:miter lim="800000"/>
            <a:headEnd/>
            <a:tailEnd/>
          </a:ln>
        </p:spPr>
        <p:txBody>
          <a:bodyPr wrap="none">
            <a:spAutoFit/>
          </a:bodyPr>
          <a:lstStyle/>
          <a:p>
            <a:r>
              <a:rPr lang="es-ES" sz="1200" b="1"/>
              <a:t>100BASE-TX</a:t>
            </a:r>
          </a:p>
        </p:txBody>
      </p:sp>
      <p:graphicFrame>
        <p:nvGraphicFramePr>
          <p:cNvPr id="957477" name="Group 37"/>
          <p:cNvGraphicFramePr>
            <a:graphicFrameLocks noGrp="1"/>
          </p:cNvGraphicFramePr>
          <p:nvPr/>
        </p:nvGraphicFramePr>
        <p:xfrm>
          <a:off x="5653088" y="4724400"/>
          <a:ext cx="3021012" cy="1524000"/>
        </p:xfrm>
        <a:graphic>
          <a:graphicData uri="http://schemas.openxmlformats.org/drawingml/2006/table">
            <a:tbl>
              <a:tblPr/>
              <a:tblGrid>
                <a:gridCol w="708025"/>
                <a:gridCol w="706437"/>
                <a:gridCol w="706438"/>
                <a:gridCol w="900112"/>
              </a:tblGrid>
              <a:tr h="230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Puerto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Costo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Prioridad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Roja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Verde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51" name="Text Box 67"/>
          <p:cNvSpPr txBox="1">
            <a:spLocks noChangeArrowheads="1"/>
          </p:cNvSpPr>
          <p:nvPr/>
        </p:nvSpPr>
        <p:spPr bwMode="auto">
          <a:xfrm>
            <a:off x="755650" y="4724400"/>
            <a:ext cx="4248150" cy="730250"/>
          </a:xfrm>
          <a:prstGeom prst="rect">
            <a:avLst/>
          </a:prstGeom>
          <a:noFill/>
          <a:ln w="9525">
            <a:noFill/>
            <a:miter lim="800000"/>
            <a:headEnd/>
            <a:tailEnd/>
          </a:ln>
        </p:spPr>
        <p:txBody>
          <a:bodyPr>
            <a:spAutoFit/>
          </a:bodyPr>
          <a:lstStyle/>
          <a:p>
            <a:pPr algn="ctr"/>
            <a:r>
              <a:rPr lang="es-ES" sz="1400"/>
              <a:t>Si modificamos la prioridad en una VLAN y a la otra le dejamos los valores por defecto el puerto bloqueado será diferente en cada VLAN</a:t>
            </a:r>
          </a:p>
        </p:txBody>
      </p:sp>
      <p:grpSp>
        <p:nvGrpSpPr>
          <p:cNvPr id="6" name="Group 68"/>
          <p:cNvGrpSpPr>
            <a:grpSpLocks/>
          </p:cNvGrpSpPr>
          <p:nvPr/>
        </p:nvGrpSpPr>
        <p:grpSpPr bwMode="auto">
          <a:xfrm>
            <a:off x="4860925" y="2854325"/>
            <a:ext cx="215900" cy="287338"/>
            <a:chOff x="2971" y="1616"/>
            <a:chExt cx="136" cy="181"/>
          </a:xfrm>
        </p:grpSpPr>
        <p:sp>
          <p:nvSpPr>
            <p:cNvPr id="136261" name="Line 69"/>
            <p:cNvSpPr>
              <a:spLocks noChangeShapeType="1"/>
            </p:cNvSpPr>
            <p:nvPr/>
          </p:nvSpPr>
          <p:spPr bwMode="auto">
            <a:xfrm>
              <a:off x="2971" y="1616"/>
              <a:ext cx="136" cy="181"/>
            </a:xfrm>
            <a:prstGeom prst="line">
              <a:avLst/>
            </a:prstGeom>
            <a:noFill/>
            <a:ln w="25400">
              <a:solidFill>
                <a:srgbClr val="FF0000"/>
              </a:solidFill>
              <a:round/>
              <a:headEnd/>
              <a:tailEnd/>
            </a:ln>
          </p:spPr>
          <p:txBody>
            <a:bodyPr/>
            <a:lstStyle/>
            <a:p>
              <a:endParaRPr lang="es-ES"/>
            </a:p>
          </p:txBody>
        </p:sp>
        <p:sp>
          <p:nvSpPr>
            <p:cNvPr id="136262" name="Line 70"/>
            <p:cNvSpPr>
              <a:spLocks noChangeShapeType="1"/>
            </p:cNvSpPr>
            <p:nvPr/>
          </p:nvSpPr>
          <p:spPr bwMode="auto">
            <a:xfrm flipH="1">
              <a:off x="2971" y="1616"/>
              <a:ext cx="136" cy="181"/>
            </a:xfrm>
            <a:prstGeom prst="line">
              <a:avLst/>
            </a:prstGeom>
            <a:noFill/>
            <a:ln w="25400">
              <a:solidFill>
                <a:srgbClr val="FF0000"/>
              </a:solidFill>
              <a:round/>
              <a:headEnd/>
              <a:tailEnd/>
            </a:ln>
          </p:spPr>
          <p:txBody>
            <a:bodyPr/>
            <a:lstStyle/>
            <a:p>
              <a:endParaRPr lang="es-ES"/>
            </a:p>
          </p:txBody>
        </p:sp>
      </p:grpSp>
      <p:grpSp>
        <p:nvGrpSpPr>
          <p:cNvPr id="7" name="Group 71"/>
          <p:cNvGrpSpPr>
            <a:grpSpLocks/>
          </p:cNvGrpSpPr>
          <p:nvPr/>
        </p:nvGrpSpPr>
        <p:grpSpPr bwMode="auto">
          <a:xfrm>
            <a:off x="4930775" y="2562225"/>
            <a:ext cx="215900" cy="287338"/>
            <a:chOff x="2971" y="1616"/>
            <a:chExt cx="136" cy="181"/>
          </a:xfrm>
        </p:grpSpPr>
        <p:sp>
          <p:nvSpPr>
            <p:cNvPr id="136259" name="Line 72"/>
            <p:cNvSpPr>
              <a:spLocks noChangeShapeType="1"/>
            </p:cNvSpPr>
            <p:nvPr/>
          </p:nvSpPr>
          <p:spPr bwMode="auto">
            <a:xfrm>
              <a:off x="2971" y="1616"/>
              <a:ext cx="136" cy="181"/>
            </a:xfrm>
            <a:prstGeom prst="line">
              <a:avLst/>
            </a:prstGeom>
            <a:noFill/>
            <a:ln w="25400">
              <a:solidFill>
                <a:srgbClr val="008000"/>
              </a:solidFill>
              <a:round/>
              <a:headEnd/>
              <a:tailEnd/>
            </a:ln>
          </p:spPr>
          <p:txBody>
            <a:bodyPr/>
            <a:lstStyle/>
            <a:p>
              <a:endParaRPr lang="es-ES"/>
            </a:p>
          </p:txBody>
        </p:sp>
        <p:sp>
          <p:nvSpPr>
            <p:cNvPr id="136260" name="Line 73"/>
            <p:cNvSpPr>
              <a:spLocks noChangeShapeType="1"/>
            </p:cNvSpPr>
            <p:nvPr/>
          </p:nvSpPr>
          <p:spPr bwMode="auto">
            <a:xfrm flipH="1">
              <a:off x="2971" y="1616"/>
              <a:ext cx="136" cy="181"/>
            </a:xfrm>
            <a:prstGeom prst="line">
              <a:avLst/>
            </a:prstGeom>
            <a:noFill/>
            <a:ln w="25400">
              <a:solidFill>
                <a:srgbClr val="008000"/>
              </a:solidFill>
              <a:round/>
              <a:headEnd/>
              <a:tailEnd/>
            </a:ln>
          </p:spPr>
          <p:txBody>
            <a:bodyPr/>
            <a:lstStyle/>
            <a:p>
              <a:endParaRPr lang="es-ES"/>
            </a:p>
          </p:txBody>
        </p:sp>
      </p:grpSp>
      <p:sp>
        <p:nvSpPr>
          <p:cNvPr id="957514" name="Line 74"/>
          <p:cNvSpPr>
            <a:spLocks noChangeShapeType="1"/>
          </p:cNvSpPr>
          <p:nvPr/>
        </p:nvSpPr>
        <p:spPr bwMode="auto">
          <a:xfrm flipH="1">
            <a:off x="5075238" y="2205038"/>
            <a:ext cx="217487" cy="287337"/>
          </a:xfrm>
          <a:prstGeom prst="line">
            <a:avLst/>
          </a:prstGeom>
          <a:noFill/>
          <a:ln w="9525">
            <a:solidFill>
              <a:schemeClr val="tx1"/>
            </a:solidFill>
            <a:round/>
            <a:headEnd/>
            <a:tailEnd type="triangle" w="med" len="med"/>
          </a:ln>
        </p:spPr>
        <p:txBody>
          <a:bodyPr/>
          <a:lstStyle/>
          <a:p>
            <a:endParaRPr lang="es-ES"/>
          </a:p>
        </p:txBody>
      </p:sp>
      <p:sp>
        <p:nvSpPr>
          <p:cNvPr id="957515" name="Text Box 75"/>
          <p:cNvSpPr txBox="1">
            <a:spLocks noChangeArrowheads="1"/>
          </p:cNvSpPr>
          <p:nvPr/>
        </p:nvSpPr>
        <p:spPr bwMode="auto">
          <a:xfrm>
            <a:off x="4932363" y="1628775"/>
            <a:ext cx="2663825" cy="730250"/>
          </a:xfrm>
          <a:prstGeom prst="rect">
            <a:avLst/>
          </a:prstGeom>
          <a:noFill/>
          <a:ln w="9525">
            <a:noFill/>
            <a:miter lim="800000"/>
            <a:headEnd/>
            <a:tailEnd/>
          </a:ln>
        </p:spPr>
        <p:txBody>
          <a:bodyPr>
            <a:spAutoFit/>
          </a:bodyPr>
          <a:lstStyle/>
          <a:p>
            <a:pPr algn="ctr"/>
            <a:r>
              <a:rPr lang="es-ES" sz="1400"/>
              <a:t>La VLAN verde tiene prioridad más baja en el puerto 2 por lo que se bloquea el 1</a:t>
            </a:r>
          </a:p>
        </p:txBody>
      </p:sp>
      <p:sp>
        <p:nvSpPr>
          <p:cNvPr id="957516" name="Line 76"/>
          <p:cNvSpPr>
            <a:spLocks noChangeShapeType="1"/>
          </p:cNvSpPr>
          <p:nvPr/>
        </p:nvSpPr>
        <p:spPr bwMode="auto">
          <a:xfrm flipV="1">
            <a:off x="4643438" y="3341688"/>
            <a:ext cx="215900" cy="374650"/>
          </a:xfrm>
          <a:prstGeom prst="line">
            <a:avLst/>
          </a:prstGeom>
          <a:noFill/>
          <a:ln w="9525">
            <a:solidFill>
              <a:schemeClr val="tx1"/>
            </a:solidFill>
            <a:round/>
            <a:headEnd/>
            <a:tailEnd type="triangle" w="med" len="med"/>
          </a:ln>
        </p:spPr>
        <p:txBody>
          <a:bodyPr/>
          <a:lstStyle/>
          <a:p>
            <a:endParaRPr lang="es-ES"/>
          </a:p>
        </p:txBody>
      </p:sp>
      <p:sp>
        <p:nvSpPr>
          <p:cNvPr id="957517" name="Text Box 77"/>
          <p:cNvSpPr txBox="1">
            <a:spLocks noChangeArrowheads="1"/>
          </p:cNvSpPr>
          <p:nvPr/>
        </p:nvSpPr>
        <p:spPr bwMode="auto">
          <a:xfrm>
            <a:off x="3201988" y="3716338"/>
            <a:ext cx="2449512" cy="730250"/>
          </a:xfrm>
          <a:prstGeom prst="rect">
            <a:avLst/>
          </a:prstGeom>
          <a:noFill/>
          <a:ln w="9525">
            <a:noFill/>
            <a:miter lim="800000"/>
            <a:headEnd/>
            <a:tailEnd/>
          </a:ln>
        </p:spPr>
        <p:txBody>
          <a:bodyPr>
            <a:spAutoFit/>
          </a:bodyPr>
          <a:lstStyle/>
          <a:p>
            <a:pPr algn="ctr"/>
            <a:r>
              <a:rPr lang="es-ES" sz="1400"/>
              <a:t>La VLAN roja tiene las prioridades por defecto y por tanto bloquea el puerto 2</a:t>
            </a:r>
          </a:p>
        </p:txBody>
      </p:sp>
      <p:sp>
        <p:nvSpPr>
          <p:cNvPr id="957518" name="Text Box 78"/>
          <p:cNvSpPr txBox="1">
            <a:spLocks noChangeArrowheads="1"/>
          </p:cNvSpPr>
          <p:nvPr/>
        </p:nvSpPr>
        <p:spPr bwMode="auto">
          <a:xfrm>
            <a:off x="250825" y="5719763"/>
            <a:ext cx="5113338" cy="517525"/>
          </a:xfrm>
          <a:prstGeom prst="rect">
            <a:avLst/>
          </a:prstGeom>
          <a:noFill/>
          <a:ln w="9525">
            <a:noFill/>
            <a:miter lim="800000"/>
            <a:headEnd/>
            <a:tailEnd/>
          </a:ln>
        </p:spPr>
        <p:txBody>
          <a:bodyPr>
            <a:spAutoFit/>
          </a:bodyPr>
          <a:lstStyle/>
          <a:p>
            <a:pPr algn="ctr"/>
            <a:r>
              <a:rPr lang="es-ES" sz="1400"/>
              <a:t>El resultado es que la VLAN roja usa el enlace 1-1 y la verde el 2-2. Se consigue balancear tráfico entre ambos enlaces.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5747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575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95751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9575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499"/>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575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957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76" grpId="0" autoUpdateAnimBg="0"/>
      <p:bldP spid="957514" grpId="0" animBg="1"/>
      <p:bldP spid="957515" grpId="0"/>
      <p:bldP spid="957516" grpId="0" animBg="1"/>
      <p:bldP spid="957517" grpId="0" autoUpdateAnimBg="0"/>
      <p:bldP spid="957518"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685800" y="2286000"/>
            <a:ext cx="7772400" cy="1143000"/>
          </a:xfrm>
        </p:spPr>
        <p:txBody>
          <a:bodyPr/>
          <a:lstStyle/>
          <a:p>
            <a:pPr eaLnBrk="1" hangingPunct="1"/>
            <a:r>
              <a:rPr lang="es-ES" smtClean="0"/>
              <a:t>Ejercicios</a:t>
            </a:r>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63" name="Rectangle 39"/>
          <p:cNvSpPr>
            <a:spLocks noChangeArrowheads="1"/>
          </p:cNvSpPr>
          <p:nvPr/>
        </p:nvSpPr>
        <p:spPr bwMode="auto">
          <a:xfrm>
            <a:off x="3131840" y="5254526"/>
            <a:ext cx="194765" cy="288925"/>
          </a:xfrm>
          <a:prstGeom prst="rect">
            <a:avLst/>
          </a:prstGeom>
          <a:solidFill>
            <a:srgbClr val="FF00FF"/>
          </a:solidFill>
          <a:ln w="9525">
            <a:noFill/>
            <a:miter lim="800000"/>
            <a:headEnd/>
            <a:tailEnd/>
          </a:ln>
        </p:spPr>
        <p:txBody>
          <a:bodyPr wrap="none" anchor="ctr"/>
          <a:lstStyle/>
          <a:p>
            <a:endParaRPr lang="es-ES"/>
          </a:p>
        </p:txBody>
      </p:sp>
      <p:sp>
        <p:nvSpPr>
          <p:cNvPr id="1076264" name="Rectangle 40"/>
          <p:cNvSpPr>
            <a:spLocks noChangeArrowheads="1"/>
          </p:cNvSpPr>
          <p:nvPr/>
        </p:nvSpPr>
        <p:spPr bwMode="auto">
          <a:xfrm>
            <a:off x="2409825" y="5248176"/>
            <a:ext cx="722015" cy="288925"/>
          </a:xfrm>
          <a:prstGeom prst="rect">
            <a:avLst/>
          </a:prstGeom>
          <a:solidFill>
            <a:srgbClr val="FFFF00"/>
          </a:solidFill>
          <a:ln w="9525">
            <a:noFill/>
            <a:miter lim="800000"/>
            <a:headEnd/>
            <a:tailEnd/>
          </a:ln>
        </p:spPr>
        <p:txBody>
          <a:bodyPr wrap="none" anchor="ctr"/>
          <a:lstStyle/>
          <a:p>
            <a:endParaRPr lang="es-ES"/>
          </a:p>
        </p:txBody>
      </p:sp>
      <p:sp>
        <p:nvSpPr>
          <p:cNvPr id="1076265" name="Rectangle 41"/>
          <p:cNvSpPr>
            <a:spLocks noChangeArrowheads="1"/>
          </p:cNvSpPr>
          <p:nvPr/>
        </p:nvSpPr>
        <p:spPr bwMode="auto">
          <a:xfrm>
            <a:off x="1849438" y="5246588"/>
            <a:ext cx="558800" cy="288925"/>
          </a:xfrm>
          <a:prstGeom prst="rect">
            <a:avLst/>
          </a:prstGeom>
          <a:solidFill>
            <a:schemeClr val="accent1"/>
          </a:solidFill>
          <a:ln w="9525">
            <a:noFill/>
            <a:miter lim="800000"/>
            <a:headEnd/>
            <a:tailEnd/>
          </a:ln>
        </p:spPr>
        <p:txBody>
          <a:bodyPr wrap="none" anchor="ctr"/>
          <a:lstStyle/>
          <a:p>
            <a:endParaRPr lang="es-ES"/>
          </a:p>
        </p:txBody>
      </p:sp>
      <p:sp>
        <p:nvSpPr>
          <p:cNvPr id="1076266" name="Rectangle 42"/>
          <p:cNvSpPr>
            <a:spLocks noChangeArrowheads="1"/>
          </p:cNvSpPr>
          <p:nvPr/>
        </p:nvSpPr>
        <p:spPr bwMode="auto">
          <a:xfrm>
            <a:off x="3321050" y="5252938"/>
            <a:ext cx="166688" cy="288925"/>
          </a:xfrm>
          <a:prstGeom prst="rect">
            <a:avLst/>
          </a:prstGeom>
          <a:solidFill>
            <a:srgbClr val="00FF00"/>
          </a:solidFill>
          <a:ln w="9525">
            <a:noFill/>
            <a:miter lim="800000"/>
            <a:headEnd/>
            <a:tailEnd/>
          </a:ln>
        </p:spPr>
        <p:txBody>
          <a:bodyPr wrap="none" anchor="ctr"/>
          <a:lstStyle/>
          <a:p>
            <a:endParaRPr lang="es-ES"/>
          </a:p>
        </p:txBody>
      </p:sp>
      <p:sp>
        <p:nvSpPr>
          <p:cNvPr id="1076226" name="Rectangle 2"/>
          <p:cNvSpPr>
            <a:spLocks noChangeArrowheads="1"/>
          </p:cNvSpPr>
          <p:nvPr/>
        </p:nvSpPr>
        <p:spPr bwMode="auto">
          <a:xfrm>
            <a:off x="3131840" y="4567138"/>
            <a:ext cx="198735" cy="288925"/>
          </a:xfrm>
          <a:prstGeom prst="rect">
            <a:avLst/>
          </a:prstGeom>
          <a:solidFill>
            <a:srgbClr val="FF00FF"/>
          </a:solidFill>
          <a:ln w="9525">
            <a:noFill/>
            <a:miter lim="800000"/>
            <a:headEnd/>
            <a:tailEnd/>
          </a:ln>
        </p:spPr>
        <p:txBody>
          <a:bodyPr wrap="none" anchor="ctr"/>
          <a:lstStyle/>
          <a:p>
            <a:endParaRPr lang="es-ES"/>
          </a:p>
        </p:txBody>
      </p:sp>
      <p:sp>
        <p:nvSpPr>
          <p:cNvPr id="1076227" name="Rectangle 3"/>
          <p:cNvSpPr>
            <a:spLocks noChangeArrowheads="1"/>
          </p:cNvSpPr>
          <p:nvPr/>
        </p:nvSpPr>
        <p:spPr bwMode="auto">
          <a:xfrm>
            <a:off x="2392363" y="4565551"/>
            <a:ext cx="739477" cy="288925"/>
          </a:xfrm>
          <a:prstGeom prst="rect">
            <a:avLst/>
          </a:prstGeom>
          <a:solidFill>
            <a:srgbClr val="FFFF00"/>
          </a:solidFill>
          <a:ln w="9525">
            <a:noFill/>
            <a:miter lim="800000"/>
            <a:headEnd/>
            <a:tailEnd/>
          </a:ln>
        </p:spPr>
        <p:txBody>
          <a:bodyPr wrap="none" anchor="ctr"/>
          <a:lstStyle/>
          <a:p>
            <a:endParaRPr lang="es-ES"/>
          </a:p>
        </p:txBody>
      </p:sp>
      <p:sp>
        <p:nvSpPr>
          <p:cNvPr id="1076228" name="Rectangle 4"/>
          <p:cNvSpPr>
            <a:spLocks noChangeArrowheads="1"/>
          </p:cNvSpPr>
          <p:nvPr/>
        </p:nvSpPr>
        <p:spPr bwMode="auto">
          <a:xfrm>
            <a:off x="1836738" y="4563963"/>
            <a:ext cx="558800" cy="288925"/>
          </a:xfrm>
          <a:prstGeom prst="rect">
            <a:avLst/>
          </a:prstGeom>
          <a:solidFill>
            <a:schemeClr val="accent1"/>
          </a:solidFill>
          <a:ln w="9525">
            <a:noFill/>
            <a:miter lim="800000"/>
            <a:headEnd/>
            <a:tailEnd/>
          </a:ln>
        </p:spPr>
        <p:txBody>
          <a:bodyPr wrap="none" anchor="ctr"/>
          <a:lstStyle/>
          <a:p>
            <a:endParaRPr lang="es-ES"/>
          </a:p>
        </p:txBody>
      </p:sp>
      <p:sp>
        <p:nvSpPr>
          <p:cNvPr id="1076229" name="Rectangle 5"/>
          <p:cNvSpPr>
            <a:spLocks noChangeArrowheads="1"/>
          </p:cNvSpPr>
          <p:nvPr/>
        </p:nvSpPr>
        <p:spPr bwMode="auto">
          <a:xfrm>
            <a:off x="3327400" y="4565551"/>
            <a:ext cx="166688" cy="288925"/>
          </a:xfrm>
          <a:prstGeom prst="rect">
            <a:avLst/>
          </a:prstGeom>
          <a:solidFill>
            <a:srgbClr val="00FF00"/>
          </a:solidFill>
          <a:ln w="9525">
            <a:noFill/>
            <a:miter lim="800000"/>
            <a:headEnd/>
            <a:tailEnd/>
          </a:ln>
        </p:spPr>
        <p:txBody>
          <a:bodyPr wrap="none" anchor="ctr"/>
          <a:lstStyle/>
          <a:p>
            <a:endParaRPr lang="es-ES"/>
          </a:p>
        </p:txBody>
      </p:sp>
      <p:sp>
        <p:nvSpPr>
          <p:cNvPr id="1076234" name="Text Box 10"/>
          <p:cNvSpPr txBox="1">
            <a:spLocks noChangeArrowheads="1"/>
          </p:cNvSpPr>
          <p:nvPr/>
        </p:nvSpPr>
        <p:spPr bwMode="auto">
          <a:xfrm>
            <a:off x="1733550" y="4508401"/>
            <a:ext cx="1852613" cy="396875"/>
          </a:xfrm>
          <a:prstGeom prst="rect">
            <a:avLst/>
          </a:prstGeom>
          <a:noFill/>
          <a:ln w="9525">
            <a:noFill/>
            <a:miter lim="800000"/>
            <a:headEnd/>
            <a:tailEnd/>
          </a:ln>
        </p:spPr>
        <p:txBody>
          <a:bodyPr wrap="none">
            <a:spAutoFit/>
          </a:bodyPr>
          <a:lstStyle/>
          <a:p>
            <a:pPr algn="ctr"/>
            <a:r>
              <a:rPr lang="es-ES" sz="2000"/>
              <a:t>1000BASE-SX</a:t>
            </a:r>
          </a:p>
        </p:txBody>
      </p:sp>
      <p:sp>
        <p:nvSpPr>
          <p:cNvPr id="1076267" name="Text Box 43"/>
          <p:cNvSpPr txBox="1">
            <a:spLocks noChangeArrowheads="1"/>
          </p:cNvSpPr>
          <p:nvPr/>
        </p:nvSpPr>
        <p:spPr bwMode="auto">
          <a:xfrm>
            <a:off x="1831975" y="5191026"/>
            <a:ext cx="1752600" cy="396875"/>
          </a:xfrm>
          <a:prstGeom prst="rect">
            <a:avLst/>
          </a:prstGeom>
          <a:noFill/>
          <a:ln w="9525">
            <a:noFill/>
            <a:miter lim="800000"/>
            <a:headEnd/>
            <a:tailEnd/>
          </a:ln>
        </p:spPr>
        <p:txBody>
          <a:bodyPr wrap="none">
            <a:spAutoFit/>
          </a:bodyPr>
          <a:lstStyle/>
          <a:p>
            <a:pPr algn="ctr"/>
            <a:r>
              <a:rPr lang="es-ES" sz="2000" dirty="0"/>
              <a:t>10GBASE-LR</a:t>
            </a:r>
          </a:p>
        </p:txBody>
      </p:sp>
      <p:sp>
        <p:nvSpPr>
          <p:cNvPr id="1076230" name="Rectangle 6"/>
          <p:cNvSpPr>
            <a:spLocks noChangeArrowheads="1"/>
          </p:cNvSpPr>
          <p:nvPr/>
        </p:nvSpPr>
        <p:spPr bwMode="auto">
          <a:xfrm>
            <a:off x="3131840" y="3789263"/>
            <a:ext cx="189210" cy="288925"/>
          </a:xfrm>
          <a:prstGeom prst="rect">
            <a:avLst/>
          </a:prstGeom>
          <a:solidFill>
            <a:srgbClr val="FF99CC"/>
          </a:solidFill>
          <a:ln w="9525">
            <a:noFill/>
            <a:miter lim="800000"/>
            <a:headEnd/>
            <a:tailEnd/>
          </a:ln>
        </p:spPr>
        <p:txBody>
          <a:bodyPr wrap="none" anchor="ctr"/>
          <a:lstStyle/>
          <a:p>
            <a:endParaRPr lang="es-ES"/>
          </a:p>
        </p:txBody>
      </p:sp>
      <p:sp>
        <p:nvSpPr>
          <p:cNvPr id="1076231" name="Rectangle 7"/>
          <p:cNvSpPr>
            <a:spLocks noChangeArrowheads="1"/>
          </p:cNvSpPr>
          <p:nvPr/>
        </p:nvSpPr>
        <p:spPr bwMode="auto">
          <a:xfrm>
            <a:off x="2401888" y="3787676"/>
            <a:ext cx="729952" cy="288925"/>
          </a:xfrm>
          <a:prstGeom prst="rect">
            <a:avLst/>
          </a:prstGeom>
          <a:solidFill>
            <a:srgbClr val="FFFF00"/>
          </a:solidFill>
          <a:ln w="9525">
            <a:noFill/>
            <a:miter lim="800000"/>
            <a:headEnd/>
            <a:tailEnd/>
          </a:ln>
        </p:spPr>
        <p:txBody>
          <a:bodyPr wrap="none" anchor="ctr"/>
          <a:lstStyle/>
          <a:p>
            <a:endParaRPr lang="es-ES"/>
          </a:p>
        </p:txBody>
      </p:sp>
      <p:sp>
        <p:nvSpPr>
          <p:cNvPr id="1076232" name="Rectangle 8"/>
          <p:cNvSpPr>
            <a:spLocks noChangeArrowheads="1"/>
          </p:cNvSpPr>
          <p:nvPr/>
        </p:nvSpPr>
        <p:spPr bwMode="auto">
          <a:xfrm>
            <a:off x="1973263" y="3786088"/>
            <a:ext cx="431800" cy="288925"/>
          </a:xfrm>
          <a:prstGeom prst="rect">
            <a:avLst/>
          </a:prstGeom>
          <a:solidFill>
            <a:schemeClr val="accent1"/>
          </a:solidFill>
          <a:ln w="9525">
            <a:noFill/>
            <a:miter lim="800000"/>
            <a:headEnd/>
            <a:tailEnd/>
          </a:ln>
        </p:spPr>
        <p:txBody>
          <a:bodyPr wrap="none" anchor="ctr"/>
          <a:lstStyle/>
          <a:p>
            <a:endParaRPr lang="es-ES"/>
          </a:p>
        </p:txBody>
      </p:sp>
      <p:sp>
        <p:nvSpPr>
          <p:cNvPr id="1076233" name="Rectangle 9"/>
          <p:cNvSpPr>
            <a:spLocks noChangeArrowheads="1"/>
          </p:cNvSpPr>
          <p:nvPr/>
        </p:nvSpPr>
        <p:spPr bwMode="auto">
          <a:xfrm>
            <a:off x="3317875" y="3787676"/>
            <a:ext cx="166688" cy="288925"/>
          </a:xfrm>
          <a:prstGeom prst="rect">
            <a:avLst/>
          </a:prstGeom>
          <a:solidFill>
            <a:srgbClr val="00FF00"/>
          </a:solidFill>
          <a:ln w="9525">
            <a:noFill/>
            <a:miter lim="800000"/>
            <a:headEnd/>
            <a:tailEnd/>
          </a:ln>
        </p:spPr>
        <p:txBody>
          <a:bodyPr wrap="none" anchor="ctr"/>
          <a:lstStyle/>
          <a:p>
            <a:endParaRPr lang="es-ES"/>
          </a:p>
        </p:txBody>
      </p:sp>
      <p:sp>
        <p:nvSpPr>
          <p:cNvPr id="1076235" name="Text Box 11"/>
          <p:cNvSpPr txBox="1">
            <a:spLocks noChangeArrowheads="1"/>
          </p:cNvSpPr>
          <p:nvPr/>
        </p:nvSpPr>
        <p:spPr bwMode="auto">
          <a:xfrm>
            <a:off x="1876425" y="3716238"/>
            <a:ext cx="1697038" cy="396875"/>
          </a:xfrm>
          <a:prstGeom prst="rect">
            <a:avLst/>
          </a:prstGeom>
          <a:noFill/>
          <a:ln w="9525">
            <a:noFill/>
            <a:miter lim="800000"/>
            <a:headEnd/>
            <a:tailEnd/>
          </a:ln>
        </p:spPr>
        <p:txBody>
          <a:bodyPr wrap="none">
            <a:spAutoFit/>
          </a:bodyPr>
          <a:lstStyle/>
          <a:p>
            <a:pPr algn="ctr"/>
            <a:r>
              <a:rPr lang="es-ES" sz="2000" dirty="0"/>
              <a:t>100BASE-TX</a:t>
            </a:r>
          </a:p>
        </p:txBody>
      </p:sp>
      <p:sp>
        <p:nvSpPr>
          <p:cNvPr id="1076236" name="Rectangle 12"/>
          <p:cNvSpPr>
            <a:spLocks noChangeArrowheads="1"/>
          </p:cNvSpPr>
          <p:nvPr/>
        </p:nvSpPr>
        <p:spPr bwMode="auto">
          <a:xfrm>
            <a:off x="3059832" y="2774851"/>
            <a:ext cx="191368" cy="288925"/>
          </a:xfrm>
          <a:prstGeom prst="rect">
            <a:avLst/>
          </a:prstGeom>
          <a:solidFill>
            <a:srgbClr val="FF99CC"/>
          </a:solidFill>
          <a:ln w="9525">
            <a:noFill/>
            <a:miter lim="800000"/>
            <a:headEnd/>
            <a:tailEnd/>
          </a:ln>
        </p:spPr>
        <p:txBody>
          <a:bodyPr wrap="none" anchor="ctr"/>
          <a:lstStyle/>
          <a:p>
            <a:endParaRPr lang="es-ES"/>
          </a:p>
        </p:txBody>
      </p:sp>
      <p:sp>
        <p:nvSpPr>
          <p:cNvPr id="1076237" name="Rectangle 13"/>
          <p:cNvSpPr>
            <a:spLocks noChangeArrowheads="1"/>
          </p:cNvSpPr>
          <p:nvPr/>
        </p:nvSpPr>
        <p:spPr bwMode="auto">
          <a:xfrm>
            <a:off x="2333624" y="2773263"/>
            <a:ext cx="726207" cy="288925"/>
          </a:xfrm>
          <a:prstGeom prst="rect">
            <a:avLst/>
          </a:prstGeom>
          <a:solidFill>
            <a:srgbClr val="FFFF00"/>
          </a:solidFill>
          <a:ln w="9525">
            <a:noFill/>
            <a:miter lim="800000"/>
            <a:headEnd/>
            <a:tailEnd/>
          </a:ln>
        </p:spPr>
        <p:txBody>
          <a:bodyPr wrap="none" anchor="ctr"/>
          <a:lstStyle/>
          <a:p>
            <a:endParaRPr lang="es-ES"/>
          </a:p>
        </p:txBody>
      </p:sp>
      <p:sp>
        <p:nvSpPr>
          <p:cNvPr id="1076238" name="Rectangle 14"/>
          <p:cNvSpPr>
            <a:spLocks noChangeArrowheads="1"/>
          </p:cNvSpPr>
          <p:nvPr/>
        </p:nvSpPr>
        <p:spPr bwMode="auto">
          <a:xfrm>
            <a:off x="2044700" y="2771676"/>
            <a:ext cx="288925" cy="288925"/>
          </a:xfrm>
          <a:prstGeom prst="rect">
            <a:avLst/>
          </a:prstGeom>
          <a:solidFill>
            <a:schemeClr val="accent1"/>
          </a:solidFill>
          <a:ln w="9525">
            <a:noFill/>
            <a:miter lim="800000"/>
            <a:headEnd/>
            <a:tailEnd/>
          </a:ln>
        </p:spPr>
        <p:txBody>
          <a:bodyPr wrap="none" anchor="ctr"/>
          <a:lstStyle/>
          <a:p>
            <a:endParaRPr lang="es-ES"/>
          </a:p>
        </p:txBody>
      </p:sp>
      <p:sp>
        <p:nvSpPr>
          <p:cNvPr id="1076239" name="Text Box 15"/>
          <p:cNvSpPr txBox="1">
            <a:spLocks noChangeArrowheads="1"/>
          </p:cNvSpPr>
          <p:nvPr/>
        </p:nvSpPr>
        <p:spPr bwMode="auto">
          <a:xfrm>
            <a:off x="1952625" y="2708176"/>
            <a:ext cx="1385888" cy="396875"/>
          </a:xfrm>
          <a:prstGeom prst="rect">
            <a:avLst/>
          </a:prstGeom>
          <a:noFill/>
          <a:ln w="9525">
            <a:noFill/>
            <a:miter lim="800000"/>
            <a:headEnd/>
            <a:tailEnd/>
          </a:ln>
        </p:spPr>
        <p:txBody>
          <a:bodyPr wrap="none">
            <a:spAutoFit/>
          </a:bodyPr>
          <a:lstStyle/>
          <a:p>
            <a:pPr algn="ctr"/>
            <a:r>
              <a:rPr lang="es-ES" sz="2000" dirty="0"/>
              <a:t>10BASE-T</a:t>
            </a:r>
          </a:p>
        </p:txBody>
      </p:sp>
      <p:sp>
        <p:nvSpPr>
          <p:cNvPr id="1076240" name="Rectangle 16"/>
          <p:cNvSpPr>
            <a:spLocks noChangeArrowheads="1"/>
          </p:cNvSpPr>
          <p:nvPr/>
        </p:nvSpPr>
        <p:spPr bwMode="auto">
          <a:xfrm>
            <a:off x="3024188" y="1471513"/>
            <a:ext cx="165100" cy="288925"/>
          </a:xfrm>
          <a:prstGeom prst="rect">
            <a:avLst/>
          </a:prstGeom>
          <a:solidFill>
            <a:srgbClr val="99CCFF"/>
          </a:solidFill>
          <a:ln w="9525">
            <a:noFill/>
            <a:miter lim="800000"/>
            <a:headEnd/>
            <a:tailEnd/>
          </a:ln>
        </p:spPr>
        <p:txBody>
          <a:bodyPr wrap="none" anchor="ctr"/>
          <a:lstStyle/>
          <a:p>
            <a:endParaRPr lang="es-ES"/>
          </a:p>
        </p:txBody>
      </p:sp>
      <p:sp>
        <p:nvSpPr>
          <p:cNvPr id="1076241" name="Rectangle 17"/>
          <p:cNvSpPr>
            <a:spLocks noChangeArrowheads="1"/>
          </p:cNvSpPr>
          <p:nvPr/>
        </p:nvSpPr>
        <p:spPr bwMode="auto">
          <a:xfrm>
            <a:off x="2347913" y="1469926"/>
            <a:ext cx="673100" cy="288925"/>
          </a:xfrm>
          <a:prstGeom prst="rect">
            <a:avLst/>
          </a:prstGeom>
          <a:solidFill>
            <a:srgbClr val="FFFF00"/>
          </a:solidFill>
          <a:ln w="9525">
            <a:noFill/>
            <a:miter lim="800000"/>
            <a:headEnd/>
            <a:tailEnd/>
          </a:ln>
        </p:spPr>
        <p:txBody>
          <a:bodyPr wrap="none" anchor="ctr"/>
          <a:lstStyle/>
          <a:p>
            <a:endParaRPr lang="es-ES"/>
          </a:p>
        </p:txBody>
      </p:sp>
      <p:sp>
        <p:nvSpPr>
          <p:cNvPr id="1076242" name="Rectangle 18"/>
          <p:cNvSpPr>
            <a:spLocks noChangeArrowheads="1"/>
          </p:cNvSpPr>
          <p:nvPr/>
        </p:nvSpPr>
        <p:spPr bwMode="auto">
          <a:xfrm>
            <a:off x="2058988" y="1468338"/>
            <a:ext cx="288925" cy="288925"/>
          </a:xfrm>
          <a:prstGeom prst="rect">
            <a:avLst/>
          </a:prstGeom>
          <a:solidFill>
            <a:schemeClr val="accent1"/>
          </a:solidFill>
          <a:ln w="9525">
            <a:noFill/>
            <a:miter lim="800000"/>
            <a:headEnd/>
            <a:tailEnd/>
          </a:ln>
        </p:spPr>
        <p:txBody>
          <a:bodyPr wrap="none" anchor="ctr"/>
          <a:lstStyle/>
          <a:p>
            <a:endParaRPr lang="es-ES"/>
          </a:p>
        </p:txBody>
      </p:sp>
      <p:sp>
        <p:nvSpPr>
          <p:cNvPr id="1076243" name="Text Box 19"/>
          <p:cNvSpPr txBox="1">
            <a:spLocks noChangeArrowheads="1"/>
          </p:cNvSpPr>
          <p:nvPr/>
        </p:nvSpPr>
        <p:spPr bwMode="auto">
          <a:xfrm>
            <a:off x="1971675" y="1412776"/>
            <a:ext cx="1287463" cy="396875"/>
          </a:xfrm>
          <a:prstGeom prst="rect">
            <a:avLst/>
          </a:prstGeom>
          <a:noFill/>
          <a:ln w="9525">
            <a:noFill/>
            <a:miter lim="800000"/>
            <a:headEnd/>
            <a:tailEnd/>
          </a:ln>
        </p:spPr>
        <p:txBody>
          <a:bodyPr wrap="none">
            <a:spAutoFit/>
          </a:bodyPr>
          <a:lstStyle/>
          <a:p>
            <a:pPr algn="ctr"/>
            <a:r>
              <a:rPr lang="es-ES" sz="2000"/>
              <a:t>10BASE5</a:t>
            </a:r>
          </a:p>
        </p:txBody>
      </p:sp>
      <p:sp>
        <p:nvSpPr>
          <p:cNvPr id="17428" name="Rectangle 20"/>
          <p:cNvSpPr>
            <a:spLocks noGrp="1" noChangeArrowheads="1"/>
          </p:cNvSpPr>
          <p:nvPr>
            <p:ph type="title"/>
          </p:nvPr>
        </p:nvSpPr>
        <p:spPr>
          <a:xfrm>
            <a:off x="685800" y="227013"/>
            <a:ext cx="7772400" cy="1081087"/>
          </a:xfrm>
        </p:spPr>
        <p:txBody>
          <a:bodyPr/>
          <a:lstStyle/>
          <a:p>
            <a:pPr eaLnBrk="1" hangingPunct="1"/>
            <a:r>
              <a:rPr lang="es-ES" sz="3200" smtClean="0">
                <a:latin typeface="Arial" charset="0"/>
              </a:rPr>
              <a:t>Denominación de medios en Ethernet</a:t>
            </a:r>
          </a:p>
        </p:txBody>
      </p:sp>
      <p:sp>
        <p:nvSpPr>
          <p:cNvPr id="1076245" name="Text Box 21"/>
          <p:cNvSpPr txBox="1">
            <a:spLocks noChangeArrowheads="1"/>
          </p:cNvSpPr>
          <p:nvPr/>
        </p:nvSpPr>
        <p:spPr bwMode="auto">
          <a:xfrm>
            <a:off x="827088" y="2117626"/>
            <a:ext cx="1800225" cy="336550"/>
          </a:xfrm>
          <a:prstGeom prst="rect">
            <a:avLst/>
          </a:prstGeom>
          <a:noFill/>
          <a:ln w="9525">
            <a:noFill/>
            <a:miter lim="800000"/>
            <a:headEnd/>
            <a:tailEnd/>
          </a:ln>
        </p:spPr>
        <p:txBody>
          <a:bodyPr wrap="none">
            <a:spAutoFit/>
          </a:bodyPr>
          <a:lstStyle/>
          <a:p>
            <a:pPr algn="ctr"/>
            <a:r>
              <a:rPr lang="es-ES" sz="1600" b="1"/>
              <a:t>Velocidad (Mb/s)</a:t>
            </a:r>
          </a:p>
        </p:txBody>
      </p:sp>
      <p:sp>
        <p:nvSpPr>
          <p:cNvPr id="1076246" name="Line 22"/>
          <p:cNvSpPr>
            <a:spLocks noChangeShapeType="1"/>
          </p:cNvSpPr>
          <p:nvPr/>
        </p:nvSpPr>
        <p:spPr bwMode="auto">
          <a:xfrm>
            <a:off x="1690688" y="1628676"/>
            <a:ext cx="344487" cy="7937"/>
          </a:xfrm>
          <a:prstGeom prst="line">
            <a:avLst/>
          </a:prstGeom>
          <a:noFill/>
          <a:ln w="9525">
            <a:solidFill>
              <a:schemeClr val="tx1"/>
            </a:solidFill>
            <a:round/>
            <a:headEnd/>
            <a:tailEnd type="triangle" w="med" len="med"/>
          </a:ln>
        </p:spPr>
        <p:txBody>
          <a:bodyPr/>
          <a:lstStyle/>
          <a:p>
            <a:endParaRPr lang="es-ES"/>
          </a:p>
        </p:txBody>
      </p:sp>
      <p:sp>
        <p:nvSpPr>
          <p:cNvPr id="1076247" name="Line 23"/>
          <p:cNvSpPr>
            <a:spLocks noChangeShapeType="1"/>
          </p:cNvSpPr>
          <p:nvPr/>
        </p:nvSpPr>
        <p:spPr bwMode="auto">
          <a:xfrm flipH="1" flipV="1">
            <a:off x="3203575" y="1628676"/>
            <a:ext cx="287338" cy="0"/>
          </a:xfrm>
          <a:prstGeom prst="line">
            <a:avLst/>
          </a:prstGeom>
          <a:noFill/>
          <a:ln w="9525">
            <a:solidFill>
              <a:schemeClr val="tx1"/>
            </a:solidFill>
            <a:round/>
            <a:headEnd/>
            <a:tailEnd type="triangle" w="med" len="med"/>
          </a:ln>
        </p:spPr>
        <p:txBody>
          <a:bodyPr/>
          <a:lstStyle/>
          <a:p>
            <a:endParaRPr lang="es-ES"/>
          </a:p>
        </p:txBody>
      </p:sp>
      <p:sp>
        <p:nvSpPr>
          <p:cNvPr id="1076248" name="Text Box 24"/>
          <p:cNvSpPr txBox="1">
            <a:spLocks noChangeArrowheads="1"/>
          </p:cNvSpPr>
          <p:nvPr/>
        </p:nvSpPr>
        <p:spPr bwMode="auto">
          <a:xfrm>
            <a:off x="3446463" y="1484213"/>
            <a:ext cx="1844675" cy="336550"/>
          </a:xfrm>
          <a:prstGeom prst="rect">
            <a:avLst/>
          </a:prstGeom>
          <a:noFill/>
          <a:ln w="9525">
            <a:noFill/>
            <a:miter lim="800000"/>
            <a:headEnd/>
            <a:tailEnd/>
          </a:ln>
        </p:spPr>
        <p:txBody>
          <a:bodyPr wrap="none">
            <a:spAutoFit/>
          </a:bodyPr>
          <a:lstStyle/>
          <a:p>
            <a:pPr algn="ctr"/>
            <a:r>
              <a:rPr lang="es-ES" sz="1600" b="1"/>
              <a:t>Alcance (x100 m)</a:t>
            </a:r>
          </a:p>
        </p:txBody>
      </p:sp>
      <p:sp>
        <p:nvSpPr>
          <p:cNvPr id="1076249" name="Text Box 25"/>
          <p:cNvSpPr txBox="1">
            <a:spLocks noChangeArrowheads="1"/>
          </p:cNvSpPr>
          <p:nvPr/>
        </p:nvSpPr>
        <p:spPr bwMode="auto">
          <a:xfrm>
            <a:off x="4646613" y="1839813"/>
            <a:ext cx="3597275" cy="581025"/>
          </a:xfrm>
          <a:prstGeom prst="rect">
            <a:avLst/>
          </a:prstGeom>
          <a:noFill/>
          <a:ln w="9525">
            <a:noFill/>
            <a:miter lim="800000"/>
            <a:headEnd/>
            <a:tailEnd/>
          </a:ln>
        </p:spPr>
        <p:txBody>
          <a:bodyPr wrap="none">
            <a:spAutoFit/>
          </a:bodyPr>
          <a:lstStyle/>
          <a:p>
            <a:r>
              <a:rPr lang="es-ES" sz="1600" b="1"/>
              <a:t>BASE = Banda Base (digital)</a:t>
            </a:r>
          </a:p>
          <a:p>
            <a:r>
              <a:rPr lang="es-ES" sz="1600" b="1"/>
              <a:t>BROAD = Banda Ancha (analógico)</a:t>
            </a:r>
          </a:p>
        </p:txBody>
      </p:sp>
      <p:sp>
        <p:nvSpPr>
          <p:cNvPr id="1076250" name="Line 26"/>
          <p:cNvSpPr>
            <a:spLocks noChangeShapeType="1"/>
          </p:cNvSpPr>
          <p:nvPr/>
        </p:nvSpPr>
        <p:spPr bwMode="auto">
          <a:xfrm flipH="1">
            <a:off x="3322638" y="2925663"/>
            <a:ext cx="503237" cy="0"/>
          </a:xfrm>
          <a:prstGeom prst="line">
            <a:avLst/>
          </a:prstGeom>
          <a:noFill/>
          <a:ln w="9525">
            <a:solidFill>
              <a:schemeClr val="tx1"/>
            </a:solidFill>
            <a:round/>
            <a:headEnd/>
            <a:tailEnd type="triangle" w="med" len="med"/>
          </a:ln>
        </p:spPr>
        <p:txBody>
          <a:bodyPr/>
          <a:lstStyle/>
          <a:p>
            <a:endParaRPr lang="es-ES"/>
          </a:p>
        </p:txBody>
      </p:sp>
      <p:sp>
        <p:nvSpPr>
          <p:cNvPr id="1076251" name="Text Box 27"/>
          <p:cNvSpPr txBox="1">
            <a:spLocks noChangeArrowheads="1"/>
          </p:cNvSpPr>
          <p:nvPr/>
        </p:nvSpPr>
        <p:spPr bwMode="auto">
          <a:xfrm>
            <a:off x="3813175" y="2733576"/>
            <a:ext cx="1550988" cy="336550"/>
          </a:xfrm>
          <a:prstGeom prst="rect">
            <a:avLst/>
          </a:prstGeom>
          <a:noFill/>
          <a:ln w="9525">
            <a:noFill/>
            <a:miter lim="800000"/>
            <a:headEnd/>
            <a:tailEnd/>
          </a:ln>
        </p:spPr>
        <p:txBody>
          <a:bodyPr wrap="none">
            <a:spAutoFit/>
          </a:bodyPr>
          <a:lstStyle/>
          <a:p>
            <a:r>
              <a:rPr lang="es-ES" sz="1600" b="1"/>
              <a:t>Tipo de cable:</a:t>
            </a:r>
          </a:p>
        </p:txBody>
      </p:sp>
      <p:sp>
        <p:nvSpPr>
          <p:cNvPr id="1076252" name="Text Box 28"/>
          <p:cNvSpPr txBox="1">
            <a:spLocks noChangeArrowheads="1"/>
          </p:cNvSpPr>
          <p:nvPr/>
        </p:nvSpPr>
        <p:spPr bwMode="auto">
          <a:xfrm>
            <a:off x="5246688" y="2747863"/>
            <a:ext cx="2276475" cy="825500"/>
          </a:xfrm>
          <a:prstGeom prst="rect">
            <a:avLst/>
          </a:prstGeom>
          <a:noFill/>
          <a:ln w="9525">
            <a:noFill/>
            <a:miter lim="800000"/>
            <a:headEnd/>
            <a:tailEnd/>
          </a:ln>
        </p:spPr>
        <p:txBody>
          <a:bodyPr wrap="none">
            <a:spAutoFit/>
          </a:bodyPr>
          <a:lstStyle/>
          <a:p>
            <a:r>
              <a:rPr lang="es-ES" sz="1600" b="1"/>
              <a:t>T: Twisted (UTP)</a:t>
            </a:r>
          </a:p>
          <a:p>
            <a:r>
              <a:rPr lang="es-ES" sz="1600" b="1"/>
              <a:t>C: Coaxial</a:t>
            </a:r>
          </a:p>
          <a:p>
            <a:r>
              <a:rPr lang="es-ES" sz="1600" b="1"/>
              <a:t>F: Fiber (Fibra óptica)</a:t>
            </a:r>
          </a:p>
        </p:txBody>
      </p:sp>
      <p:sp>
        <p:nvSpPr>
          <p:cNvPr id="1076253" name="Text Box 29"/>
          <p:cNvSpPr txBox="1">
            <a:spLocks noChangeArrowheads="1"/>
          </p:cNvSpPr>
          <p:nvPr/>
        </p:nvSpPr>
        <p:spPr bwMode="auto">
          <a:xfrm>
            <a:off x="3330575" y="1830288"/>
            <a:ext cx="1460500" cy="336550"/>
          </a:xfrm>
          <a:prstGeom prst="rect">
            <a:avLst/>
          </a:prstGeom>
          <a:noFill/>
          <a:ln w="9525">
            <a:noFill/>
            <a:miter lim="800000"/>
            <a:headEnd/>
            <a:tailEnd/>
          </a:ln>
        </p:spPr>
        <p:txBody>
          <a:bodyPr wrap="none">
            <a:spAutoFit/>
          </a:bodyPr>
          <a:lstStyle/>
          <a:p>
            <a:r>
              <a:rPr lang="es-ES" sz="1600" b="1"/>
              <a:t>Transmisión:</a:t>
            </a:r>
          </a:p>
        </p:txBody>
      </p:sp>
      <p:sp>
        <p:nvSpPr>
          <p:cNvPr id="1076254" name="Line 30"/>
          <p:cNvSpPr>
            <a:spLocks noChangeShapeType="1"/>
          </p:cNvSpPr>
          <p:nvPr/>
        </p:nvSpPr>
        <p:spPr bwMode="auto">
          <a:xfrm flipH="1">
            <a:off x="3535363" y="3932138"/>
            <a:ext cx="503237" cy="0"/>
          </a:xfrm>
          <a:prstGeom prst="line">
            <a:avLst/>
          </a:prstGeom>
          <a:noFill/>
          <a:ln w="9525">
            <a:solidFill>
              <a:schemeClr val="tx1"/>
            </a:solidFill>
            <a:round/>
            <a:headEnd/>
            <a:tailEnd type="triangle" w="med" len="med"/>
          </a:ln>
        </p:spPr>
        <p:txBody>
          <a:bodyPr/>
          <a:lstStyle/>
          <a:p>
            <a:endParaRPr lang="es-ES"/>
          </a:p>
        </p:txBody>
      </p:sp>
      <p:sp>
        <p:nvSpPr>
          <p:cNvPr id="1076255" name="Text Box 31"/>
          <p:cNvSpPr txBox="1">
            <a:spLocks noChangeArrowheads="1"/>
          </p:cNvSpPr>
          <p:nvPr/>
        </p:nvSpPr>
        <p:spPr bwMode="auto">
          <a:xfrm>
            <a:off x="4025900" y="3740051"/>
            <a:ext cx="2489200" cy="336550"/>
          </a:xfrm>
          <a:prstGeom prst="rect">
            <a:avLst/>
          </a:prstGeom>
          <a:noFill/>
          <a:ln w="9525">
            <a:noFill/>
            <a:miter lim="800000"/>
            <a:headEnd/>
            <a:tailEnd/>
          </a:ln>
        </p:spPr>
        <p:txBody>
          <a:bodyPr wrap="none">
            <a:spAutoFit/>
          </a:bodyPr>
          <a:lstStyle/>
          <a:p>
            <a:r>
              <a:rPr lang="es-ES" sz="1600" b="1"/>
              <a:t>Codificación: X: Normal</a:t>
            </a:r>
          </a:p>
        </p:txBody>
      </p:sp>
      <p:sp>
        <p:nvSpPr>
          <p:cNvPr id="1076256" name="Line 32"/>
          <p:cNvSpPr>
            <a:spLocks noChangeShapeType="1"/>
          </p:cNvSpPr>
          <p:nvPr/>
        </p:nvSpPr>
        <p:spPr bwMode="auto">
          <a:xfrm flipV="1">
            <a:off x="3246438" y="4906863"/>
            <a:ext cx="0" cy="144463"/>
          </a:xfrm>
          <a:prstGeom prst="line">
            <a:avLst/>
          </a:prstGeom>
          <a:noFill/>
          <a:ln w="9525">
            <a:solidFill>
              <a:schemeClr val="tx1"/>
            </a:solidFill>
            <a:round/>
            <a:headEnd/>
            <a:tailEnd type="triangle" w="med" len="med"/>
          </a:ln>
        </p:spPr>
        <p:txBody>
          <a:bodyPr/>
          <a:lstStyle/>
          <a:p>
            <a:endParaRPr lang="es-ES"/>
          </a:p>
        </p:txBody>
      </p:sp>
      <p:sp>
        <p:nvSpPr>
          <p:cNvPr id="1076257" name="Line 33"/>
          <p:cNvSpPr>
            <a:spLocks noChangeShapeType="1"/>
          </p:cNvSpPr>
          <p:nvPr/>
        </p:nvSpPr>
        <p:spPr bwMode="auto">
          <a:xfrm>
            <a:off x="3246438" y="5051326"/>
            <a:ext cx="539750" cy="0"/>
          </a:xfrm>
          <a:prstGeom prst="line">
            <a:avLst/>
          </a:prstGeom>
          <a:noFill/>
          <a:ln w="9525">
            <a:solidFill>
              <a:schemeClr val="tx1"/>
            </a:solidFill>
            <a:round/>
            <a:headEnd/>
            <a:tailEnd/>
          </a:ln>
        </p:spPr>
        <p:txBody>
          <a:bodyPr/>
          <a:lstStyle/>
          <a:p>
            <a:endParaRPr lang="es-ES"/>
          </a:p>
        </p:txBody>
      </p:sp>
      <p:sp>
        <p:nvSpPr>
          <p:cNvPr id="1076258" name="Text Box 34"/>
          <p:cNvSpPr txBox="1">
            <a:spLocks noChangeArrowheads="1"/>
          </p:cNvSpPr>
          <p:nvPr/>
        </p:nvSpPr>
        <p:spPr bwMode="auto">
          <a:xfrm>
            <a:off x="3786188" y="4892576"/>
            <a:ext cx="4270593" cy="338554"/>
          </a:xfrm>
          <a:prstGeom prst="rect">
            <a:avLst/>
          </a:prstGeom>
          <a:noFill/>
          <a:ln w="9525">
            <a:noFill/>
            <a:miter lim="800000"/>
            <a:headEnd/>
            <a:tailEnd/>
          </a:ln>
        </p:spPr>
        <p:txBody>
          <a:bodyPr wrap="none">
            <a:spAutoFit/>
          </a:bodyPr>
          <a:lstStyle/>
          <a:p>
            <a:r>
              <a:rPr lang="es-ES" sz="1600" b="1" dirty="0" smtClean="0"/>
              <a:t>Longitud de onda de la luz (fibra óptica):</a:t>
            </a:r>
            <a:endParaRPr lang="es-ES" sz="1600" b="1" dirty="0"/>
          </a:p>
        </p:txBody>
      </p:sp>
      <p:sp>
        <p:nvSpPr>
          <p:cNvPr id="1076259" name="Text Box 35"/>
          <p:cNvSpPr txBox="1">
            <a:spLocks noChangeArrowheads="1"/>
          </p:cNvSpPr>
          <p:nvPr/>
        </p:nvSpPr>
        <p:spPr bwMode="auto">
          <a:xfrm>
            <a:off x="4427984" y="5229200"/>
            <a:ext cx="2454518" cy="830997"/>
          </a:xfrm>
          <a:prstGeom prst="rect">
            <a:avLst/>
          </a:prstGeom>
          <a:noFill/>
          <a:ln w="9525">
            <a:noFill/>
            <a:miter lim="800000"/>
            <a:headEnd/>
            <a:tailEnd/>
          </a:ln>
        </p:spPr>
        <p:txBody>
          <a:bodyPr wrap="none">
            <a:spAutoFit/>
          </a:bodyPr>
          <a:lstStyle/>
          <a:p>
            <a:r>
              <a:rPr lang="es-ES" sz="1600" b="1" dirty="0"/>
              <a:t>S (Short):       </a:t>
            </a:r>
            <a:r>
              <a:rPr lang="es-ES" sz="1600" b="1" dirty="0" smtClean="0"/>
              <a:t>  980 </a:t>
            </a:r>
            <a:r>
              <a:rPr lang="es-ES" sz="1600" b="1" dirty="0" err="1" smtClean="0"/>
              <a:t>nm</a:t>
            </a:r>
            <a:endParaRPr lang="es-ES" sz="1600" b="1" dirty="0"/>
          </a:p>
          <a:p>
            <a:r>
              <a:rPr lang="es-ES" sz="1600" b="1" dirty="0"/>
              <a:t>L (Long):        </a:t>
            </a:r>
            <a:r>
              <a:rPr lang="es-ES" sz="1600" b="1" dirty="0" smtClean="0"/>
              <a:t>1310 </a:t>
            </a:r>
            <a:r>
              <a:rPr lang="es-ES" sz="1600" b="1" dirty="0" err="1" smtClean="0"/>
              <a:t>nm</a:t>
            </a:r>
            <a:endParaRPr lang="es-ES" sz="1600" b="1" dirty="0"/>
          </a:p>
          <a:p>
            <a:r>
              <a:rPr lang="es-ES" sz="1600" b="1" dirty="0"/>
              <a:t>E (Extended): </a:t>
            </a:r>
            <a:r>
              <a:rPr lang="es-ES" sz="1600" b="1" dirty="0" smtClean="0"/>
              <a:t>1550 </a:t>
            </a:r>
            <a:r>
              <a:rPr lang="es-ES" sz="1600" b="1" dirty="0" err="1" smtClean="0"/>
              <a:t>nm</a:t>
            </a:r>
            <a:endParaRPr lang="es-ES" sz="1600" b="1" dirty="0"/>
          </a:p>
        </p:txBody>
      </p:sp>
      <p:sp>
        <p:nvSpPr>
          <p:cNvPr id="1076260" name="Line 36"/>
          <p:cNvSpPr>
            <a:spLocks noChangeShapeType="1"/>
          </p:cNvSpPr>
          <p:nvPr/>
        </p:nvSpPr>
        <p:spPr bwMode="auto">
          <a:xfrm flipV="1">
            <a:off x="2627313" y="1844576"/>
            <a:ext cx="0" cy="144462"/>
          </a:xfrm>
          <a:prstGeom prst="line">
            <a:avLst/>
          </a:prstGeom>
          <a:noFill/>
          <a:ln w="9525">
            <a:solidFill>
              <a:schemeClr val="tx1"/>
            </a:solidFill>
            <a:round/>
            <a:headEnd/>
            <a:tailEnd type="triangle" w="med" len="med"/>
          </a:ln>
        </p:spPr>
        <p:txBody>
          <a:bodyPr/>
          <a:lstStyle/>
          <a:p>
            <a:endParaRPr lang="es-ES"/>
          </a:p>
        </p:txBody>
      </p:sp>
      <p:sp>
        <p:nvSpPr>
          <p:cNvPr id="1076261" name="Line 37"/>
          <p:cNvSpPr>
            <a:spLocks noChangeShapeType="1"/>
          </p:cNvSpPr>
          <p:nvPr/>
        </p:nvSpPr>
        <p:spPr bwMode="auto">
          <a:xfrm>
            <a:off x="2627313" y="1989038"/>
            <a:ext cx="719137" cy="0"/>
          </a:xfrm>
          <a:prstGeom prst="line">
            <a:avLst/>
          </a:prstGeom>
          <a:noFill/>
          <a:ln w="9525">
            <a:solidFill>
              <a:schemeClr val="tx1"/>
            </a:solidFill>
            <a:round/>
            <a:headEnd/>
            <a:tailEnd/>
          </a:ln>
        </p:spPr>
        <p:txBody>
          <a:bodyPr/>
          <a:lstStyle/>
          <a:p>
            <a:endParaRPr lang="es-ES"/>
          </a:p>
        </p:txBody>
      </p:sp>
      <p:sp>
        <p:nvSpPr>
          <p:cNvPr id="1076268" name="Line 44"/>
          <p:cNvSpPr>
            <a:spLocks noChangeShapeType="1"/>
          </p:cNvSpPr>
          <p:nvPr/>
        </p:nvSpPr>
        <p:spPr bwMode="auto">
          <a:xfrm>
            <a:off x="3246438" y="5046563"/>
            <a:ext cx="0" cy="144463"/>
          </a:xfrm>
          <a:prstGeom prst="line">
            <a:avLst/>
          </a:prstGeom>
          <a:noFill/>
          <a:ln w="9525">
            <a:solidFill>
              <a:schemeClr val="tx1"/>
            </a:solidFill>
            <a:round/>
            <a:headEnd/>
            <a:tailEnd type="triangle" w="med" len="med"/>
          </a:ln>
        </p:spPr>
        <p:txBody>
          <a:bodyPr/>
          <a:lstStyle/>
          <a:p>
            <a:endParaRPr lang="es-ES"/>
          </a:p>
        </p:txBody>
      </p:sp>
      <p:sp>
        <p:nvSpPr>
          <p:cNvPr id="1076269" name="Line 45"/>
          <p:cNvSpPr>
            <a:spLocks noChangeShapeType="1"/>
          </p:cNvSpPr>
          <p:nvPr/>
        </p:nvSpPr>
        <p:spPr bwMode="auto">
          <a:xfrm>
            <a:off x="1690688" y="1627088"/>
            <a:ext cx="0" cy="504825"/>
          </a:xfrm>
          <a:prstGeom prst="line">
            <a:avLst/>
          </a:prstGeom>
          <a:noFill/>
          <a:ln w="12700">
            <a:solidFill>
              <a:schemeClr val="tx1"/>
            </a:solidFill>
            <a:round/>
            <a:headEnd/>
            <a:tailEnd/>
          </a:ln>
        </p:spPr>
        <p:txBody>
          <a:bodyPr/>
          <a:lstStyle/>
          <a:p>
            <a:endParaRPr lang="es-ES"/>
          </a:p>
        </p:txBody>
      </p:sp>
      <p:sp>
        <p:nvSpPr>
          <p:cNvPr id="45" name="Text Box 31"/>
          <p:cNvSpPr txBox="1">
            <a:spLocks noChangeArrowheads="1"/>
          </p:cNvSpPr>
          <p:nvPr/>
        </p:nvSpPr>
        <p:spPr bwMode="auto">
          <a:xfrm>
            <a:off x="7020272" y="5445224"/>
            <a:ext cx="1497526" cy="338554"/>
          </a:xfrm>
          <a:prstGeom prst="rect">
            <a:avLst/>
          </a:prstGeom>
          <a:noFill/>
          <a:ln w="9525">
            <a:noFill/>
            <a:miter lim="800000"/>
            <a:headEnd/>
            <a:tailEnd/>
          </a:ln>
        </p:spPr>
        <p:txBody>
          <a:bodyPr wrap="none">
            <a:spAutoFit/>
          </a:bodyPr>
          <a:lstStyle/>
          <a:p>
            <a:r>
              <a:rPr lang="es-ES" sz="1600" b="1" dirty="0" smtClean="0"/>
              <a:t>Luz infrarroja</a:t>
            </a:r>
            <a:endParaRPr lang="es-ES" sz="1600" b="1" dirty="0"/>
          </a:p>
        </p:txBody>
      </p:sp>
      <p:sp>
        <p:nvSpPr>
          <p:cNvPr id="46" name="45 Cerrar llave"/>
          <p:cNvSpPr/>
          <p:nvPr/>
        </p:nvSpPr>
        <p:spPr bwMode="auto">
          <a:xfrm>
            <a:off x="6732240" y="5229200"/>
            <a:ext cx="288032" cy="864096"/>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6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62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62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62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62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762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62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62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762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62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762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762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762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762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62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762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62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762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762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762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762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762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762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762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762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762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762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762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7622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762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762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7626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762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7626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7626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7622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762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7625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7626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7625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7625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7625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263" grpId="0" animBg="1"/>
      <p:bldP spid="1076264" grpId="0" animBg="1"/>
      <p:bldP spid="1076265" grpId="0" animBg="1"/>
      <p:bldP spid="1076266" grpId="0" animBg="1"/>
      <p:bldP spid="1076226" grpId="0" animBg="1"/>
      <p:bldP spid="1076227" grpId="0" animBg="1"/>
      <p:bldP spid="1076228" grpId="0" animBg="1"/>
      <p:bldP spid="1076229" grpId="0" animBg="1"/>
      <p:bldP spid="1076234" grpId="0"/>
      <p:bldP spid="1076267" grpId="0"/>
      <p:bldP spid="1076230" grpId="0" animBg="1"/>
      <p:bldP spid="1076231" grpId="0" animBg="1"/>
      <p:bldP spid="1076232" grpId="0" animBg="1"/>
      <p:bldP spid="1076233" grpId="0" animBg="1"/>
      <p:bldP spid="1076235" grpId="0"/>
      <p:bldP spid="1076236" grpId="0" animBg="1"/>
      <p:bldP spid="1076237" grpId="0" animBg="1"/>
      <p:bldP spid="1076238" grpId="0" animBg="1"/>
      <p:bldP spid="1076239" grpId="0"/>
      <p:bldP spid="1076240" grpId="0" animBg="1"/>
      <p:bldP spid="1076241" grpId="0" animBg="1"/>
      <p:bldP spid="1076242" grpId="0" animBg="1"/>
      <p:bldP spid="1076243" grpId="0"/>
      <p:bldP spid="1076245" grpId="0"/>
      <p:bldP spid="1076246" grpId="0" animBg="1"/>
      <p:bldP spid="1076247" grpId="0" animBg="1"/>
      <p:bldP spid="1076248" grpId="0"/>
      <p:bldP spid="1076249" grpId="0"/>
      <p:bldP spid="1076250" grpId="0" animBg="1"/>
      <p:bldP spid="1076251" grpId="0"/>
      <p:bldP spid="1076252" grpId="0"/>
      <p:bldP spid="1076253" grpId="0"/>
      <p:bldP spid="1076254" grpId="0" animBg="1"/>
      <p:bldP spid="1076255" grpId="0"/>
      <p:bldP spid="1076256" grpId="0" animBg="1"/>
      <p:bldP spid="1076257" grpId="0" animBg="1"/>
      <p:bldP spid="1076258" grpId="0"/>
      <p:bldP spid="1076259" grpId="0"/>
      <p:bldP spid="1076260" grpId="0" animBg="1"/>
      <p:bldP spid="1076261" grpId="0" animBg="1"/>
      <p:bldP spid="1076268" grpId="0" animBg="1"/>
      <p:bldP spid="1076269" grpId="0" animBg="1"/>
      <p:bldP spid="45" grpId="0"/>
      <p:bldP spid="4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6"/>
          <p:cNvPicPr>
            <a:picLocks noChangeAspect="1" noChangeArrowheads="1"/>
          </p:cNvPicPr>
          <p:nvPr/>
        </p:nvPicPr>
        <p:blipFill>
          <a:blip r:embed="rId3" cstate="print"/>
          <a:srcRect/>
          <a:stretch>
            <a:fillRect/>
          </a:stretch>
        </p:blipFill>
        <p:spPr bwMode="auto">
          <a:xfrm>
            <a:off x="2563813" y="6165850"/>
            <a:ext cx="735012" cy="314325"/>
          </a:xfrm>
          <a:prstGeom prst="rect">
            <a:avLst/>
          </a:prstGeom>
          <a:noFill/>
          <a:ln w="9525">
            <a:noFill/>
            <a:miter lim="800000"/>
            <a:headEnd/>
            <a:tailEnd/>
          </a:ln>
        </p:spPr>
      </p:pic>
      <p:sp>
        <p:nvSpPr>
          <p:cNvPr id="156675" name="Line 13"/>
          <p:cNvSpPr>
            <a:spLocks noChangeShapeType="1"/>
          </p:cNvSpPr>
          <p:nvPr/>
        </p:nvSpPr>
        <p:spPr bwMode="auto">
          <a:xfrm flipV="1">
            <a:off x="4789488" y="4051300"/>
            <a:ext cx="3967162" cy="0"/>
          </a:xfrm>
          <a:prstGeom prst="line">
            <a:avLst/>
          </a:prstGeom>
          <a:noFill/>
          <a:ln w="25400">
            <a:solidFill>
              <a:schemeClr val="accent2"/>
            </a:solidFill>
            <a:round/>
            <a:headEnd/>
            <a:tailEnd/>
          </a:ln>
        </p:spPr>
        <p:txBody>
          <a:bodyPr/>
          <a:lstStyle/>
          <a:p>
            <a:endParaRPr lang="es-ES"/>
          </a:p>
        </p:txBody>
      </p:sp>
      <p:sp>
        <p:nvSpPr>
          <p:cNvPr id="156676" name="Line 14"/>
          <p:cNvSpPr>
            <a:spLocks noChangeShapeType="1"/>
          </p:cNvSpPr>
          <p:nvPr/>
        </p:nvSpPr>
        <p:spPr bwMode="auto">
          <a:xfrm>
            <a:off x="5800725" y="2852738"/>
            <a:ext cx="2232025" cy="2592387"/>
          </a:xfrm>
          <a:prstGeom prst="line">
            <a:avLst/>
          </a:prstGeom>
          <a:noFill/>
          <a:ln w="25400">
            <a:solidFill>
              <a:schemeClr val="accent2"/>
            </a:solidFill>
            <a:round/>
            <a:headEnd/>
            <a:tailEnd/>
          </a:ln>
        </p:spPr>
        <p:txBody>
          <a:bodyPr/>
          <a:lstStyle/>
          <a:p>
            <a:endParaRPr lang="es-ES"/>
          </a:p>
        </p:txBody>
      </p:sp>
      <p:sp>
        <p:nvSpPr>
          <p:cNvPr id="156677" name="Line 15"/>
          <p:cNvSpPr>
            <a:spLocks noChangeShapeType="1"/>
          </p:cNvSpPr>
          <p:nvPr/>
        </p:nvSpPr>
        <p:spPr bwMode="auto">
          <a:xfrm flipV="1">
            <a:off x="5367338" y="2781300"/>
            <a:ext cx="2736850" cy="2592388"/>
          </a:xfrm>
          <a:prstGeom prst="line">
            <a:avLst/>
          </a:prstGeom>
          <a:noFill/>
          <a:ln w="25400">
            <a:solidFill>
              <a:schemeClr val="accent2"/>
            </a:solidFill>
            <a:round/>
            <a:headEnd/>
            <a:tailEnd/>
          </a:ln>
        </p:spPr>
        <p:txBody>
          <a:bodyPr/>
          <a:lstStyle/>
          <a:p>
            <a:endParaRPr lang="es-ES"/>
          </a:p>
        </p:txBody>
      </p:sp>
      <p:pic>
        <p:nvPicPr>
          <p:cNvPr id="156678" name="Picture 7"/>
          <p:cNvPicPr>
            <a:picLocks noChangeArrowheads="1"/>
          </p:cNvPicPr>
          <p:nvPr/>
        </p:nvPicPr>
        <p:blipFill>
          <a:blip r:embed="rId4" cstate="print"/>
          <a:srcRect/>
          <a:stretch>
            <a:fillRect/>
          </a:stretch>
        </p:blipFill>
        <p:spPr bwMode="auto">
          <a:xfrm>
            <a:off x="4457700" y="3440113"/>
            <a:ext cx="909638" cy="822325"/>
          </a:xfrm>
          <a:prstGeom prst="rect">
            <a:avLst/>
          </a:prstGeom>
          <a:noFill/>
          <a:ln w="9525">
            <a:noFill/>
            <a:miter lim="800000"/>
            <a:headEnd/>
            <a:tailEnd/>
          </a:ln>
        </p:spPr>
      </p:pic>
      <p:pic>
        <p:nvPicPr>
          <p:cNvPr id="156679" name="Picture 8"/>
          <p:cNvPicPr>
            <a:picLocks noChangeArrowheads="1"/>
          </p:cNvPicPr>
          <p:nvPr/>
        </p:nvPicPr>
        <p:blipFill>
          <a:blip r:embed="rId5" cstate="print"/>
          <a:srcRect/>
          <a:stretch>
            <a:fillRect/>
          </a:stretch>
        </p:blipFill>
        <p:spPr bwMode="auto">
          <a:xfrm>
            <a:off x="8320088" y="3624263"/>
            <a:ext cx="487362" cy="785812"/>
          </a:xfrm>
          <a:prstGeom prst="rect">
            <a:avLst/>
          </a:prstGeom>
          <a:noFill/>
          <a:ln w="9525">
            <a:noFill/>
            <a:miter lim="800000"/>
            <a:headEnd/>
            <a:tailEnd/>
          </a:ln>
        </p:spPr>
      </p:pic>
      <p:pic>
        <p:nvPicPr>
          <p:cNvPr id="156680" name="Picture 9"/>
          <p:cNvPicPr>
            <a:picLocks noChangeArrowheads="1"/>
          </p:cNvPicPr>
          <p:nvPr/>
        </p:nvPicPr>
        <p:blipFill>
          <a:blip r:embed="rId4" cstate="print"/>
          <a:srcRect/>
          <a:stretch>
            <a:fillRect/>
          </a:stretch>
        </p:blipFill>
        <p:spPr bwMode="auto">
          <a:xfrm>
            <a:off x="5470525" y="2319338"/>
            <a:ext cx="909638" cy="822325"/>
          </a:xfrm>
          <a:prstGeom prst="rect">
            <a:avLst/>
          </a:prstGeom>
          <a:noFill/>
          <a:ln w="9525">
            <a:noFill/>
            <a:miter lim="800000"/>
            <a:headEnd/>
            <a:tailEnd/>
          </a:ln>
        </p:spPr>
      </p:pic>
      <p:pic>
        <p:nvPicPr>
          <p:cNvPr id="156681" name="Picture 10"/>
          <p:cNvPicPr>
            <a:picLocks noChangeArrowheads="1"/>
          </p:cNvPicPr>
          <p:nvPr/>
        </p:nvPicPr>
        <p:blipFill>
          <a:blip r:embed="rId4" cstate="print"/>
          <a:srcRect/>
          <a:stretch>
            <a:fillRect/>
          </a:stretch>
        </p:blipFill>
        <p:spPr bwMode="auto">
          <a:xfrm>
            <a:off x="7677150" y="2319338"/>
            <a:ext cx="909638" cy="822325"/>
          </a:xfrm>
          <a:prstGeom prst="rect">
            <a:avLst/>
          </a:prstGeom>
          <a:noFill/>
          <a:ln w="9525">
            <a:noFill/>
            <a:miter lim="800000"/>
            <a:headEnd/>
            <a:tailEnd/>
          </a:ln>
        </p:spPr>
      </p:pic>
      <p:pic>
        <p:nvPicPr>
          <p:cNvPr id="156682" name="Picture 11"/>
          <p:cNvPicPr>
            <a:picLocks noChangeArrowheads="1"/>
          </p:cNvPicPr>
          <p:nvPr/>
        </p:nvPicPr>
        <p:blipFill>
          <a:blip r:embed="rId4" cstate="print"/>
          <a:srcRect/>
          <a:stretch>
            <a:fillRect/>
          </a:stretch>
        </p:blipFill>
        <p:spPr bwMode="auto">
          <a:xfrm>
            <a:off x="5110163" y="4941888"/>
            <a:ext cx="909637" cy="822325"/>
          </a:xfrm>
          <a:prstGeom prst="rect">
            <a:avLst/>
          </a:prstGeom>
          <a:noFill/>
          <a:ln w="9525">
            <a:noFill/>
            <a:miter lim="800000"/>
            <a:headEnd/>
            <a:tailEnd/>
          </a:ln>
        </p:spPr>
      </p:pic>
      <p:pic>
        <p:nvPicPr>
          <p:cNvPr id="156683" name="Picture 12"/>
          <p:cNvPicPr>
            <a:picLocks noChangeArrowheads="1"/>
          </p:cNvPicPr>
          <p:nvPr/>
        </p:nvPicPr>
        <p:blipFill>
          <a:blip r:embed="rId4" cstate="print"/>
          <a:srcRect/>
          <a:stretch>
            <a:fillRect/>
          </a:stretch>
        </p:blipFill>
        <p:spPr bwMode="auto">
          <a:xfrm>
            <a:off x="7604125" y="5013325"/>
            <a:ext cx="909638" cy="822325"/>
          </a:xfrm>
          <a:prstGeom prst="rect">
            <a:avLst/>
          </a:prstGeom>
          <a:noFill/>
          <a:ln w="9525">
            <a:noFill/>
            <a:miter lim="800000"/>
            <a:headEnd/>
            <a:tailEnd/>
          </a:ln>
        </p:spPr>
      </p:pic>
      <p:pic>
        <p:nvPicPr>
          <p:cNvPr id="156684" name="Picture 5"/>
          <p:cNvPicPr>
            <a:picLocks noChangeAspect="1" noChangeArrowheads="1"/>
          </p:cNvPicPr>
          <p:nvPr/>
        </p:nvPicPr>
        <p:blipFill>
          <a:blip r:embed="rId6" cstate="print"/>
          <a:srcRect/>
          <a:stretch>
            <a:fillRect/>
          </a:stretch>
        </p:blipFill>
        <p:spPr bwMode="auto">
          <a:xfrm>
            <a:off x="6380163" y="3821113"/>
            <a:ext cx="935037" cy="400050"/>
          </a:xfrm>
          <a:prstGeom prst="rect">
            <a:avLst/>
          </a:prstGeom>
          <a:noFill/>
          <a:ln w="9525">
            <a:noFill/>
            <a:miter lim="800000"/>
            <a:headEnd/>
            <a:tailEnd/>
          </a:ln>
        </p:spPr>
      </p:pic>
      <p:sp>
        <p:nvSpPr>
          <p:cNvPr id="156685" name="Rectangle 16"/>
          <p:cNvSpPr>
            <a:spLocks noChangeArrowheads="1"/>
          </p:cNvSpPr>
          <p:nvPr/>
        </p:nvSpPr>
        <p:spPr bwMode="auto">
          <a:xfrm>
            <a:off x="827088" y="188913"/>
            <a:ext cx="7772400" cy="874712"/>
          </a:xfrm>
          <a:prstGeom prst="rect">
            <a:avLst/>
          </a:prstGeom>
          <a:noFill/>
          <a:ln w="9525">
            <a:noFill/>
            <a:miter lim="800000"/>
            <a:headEnd/>
            <a:tailEnd/>
          </a:ln>
        </p:spPr>
        <p:txBody>
          <a:bodyPr anchor="ctr"/>
          <a:lstStyle/>
          <a:p>
            <a:pPr algn="ctr"/>
            <a:r>
              <a:rPr lang="es-ES" sz="3200">
                <a:solidFill>
                  <a:schemeClr val="tx2"/>
                </a:solidFill>
              </a:rPr>
              <a:t>Problema examen sept. 2003</a:t>
            </a:r>
          </a:p>
        </p:txBody>
      </p:sp>
      <p:sp>
        <p:nvSpPr>
          <p:cNvPr id="156686" name="Text Box 17"/>
          <p:cNvSpPr txBox="1">
            <a:spLocks noChangeArrowheads="1"/>
          </p:cNvSpPr>
          <p:nvPr/>
        </p:nvSpPr>
        <p:spPr bwMode="auto">
          <a:xfrm>
            <a:off x="877888" y="2205038"/>
            <a:ext cx="3117850" cy="1155700"/>
          </a:xfrm>
          <a:prstGeom prst="rect">
            <a:avLst/>
          </a:prstGeom>
          <a:noFill/>
          <a:ln w="25400">
            <a:noFill/>
            <a:miter lim="800000"/>
            <a:headEnd/>
            <a:tailEnd/>
          </a:ln>
        </p:spPr>
        <p:txBody>
          <a:bodyPr>
            <a:spAutoFit/>
          </a:bodyPr>
          <a:lstStyle/>
          <a:p>
            <a:pPr>
              <a:buFontTx/>
              <a:buChar char="•"/>
            </a:pPr>
            <a:r>
              <a:rPr lang="es-ES" sz="1400"/>
              <a:t>Tráfico total: 1 Mb/s</a:t>
            </a:r>
          </a:p>
          <a:p>
            <a:pPr>
              <a:buFontTx/>
              <a:buChar char="•"/>
            </a:pPr>
            <a:r>
              <a:rPr lang="es-ES" sz="1400"/>
              <a:t>90% unicast, resto broadcast</a:t>
            </a:r>
          </a:p>
          <a:p>
            <a:pPr>
              <a:buFontTx/>
              <a:buChar char="•"/>
            </a:pPr>
            <a:r>
              <a:rPr lang="es-ES" sz="1400"/>
              <a:t>Solo los clientes generan broadcast</a:t>
            </a:r>
          </a:p>
          <a:p>
            <a:pPr>
              <a:buFontTx/>
              <a:buChar char="•"/>
            </a:pPr>
            <a:r>
              <a:rPr lang="es-ES" sz="1400"/>
              <a:t>El tráfico cliente-servidor es simétrico e igual para todos</a:t>
            </a:r>
          </a:p>
        </p:txBody>
      </p:sp>
      <p:sp>
        <p:nvSpPr>
          <p:cNvPr id="156687" name="Text Box 18"/>
          <p:cNvSpPr txBox="1">
            <a:spLocks noChangeArrowheads="1"/>
          </p:cNvSpPr>
          <p:nvPr/>
        </p:nvSpPr>
        <p:spPr bwMode="auto">
          <a:xfrm>
            <a:off x="898525" y="1528763"/>
            <a:ext cx="4845050" cy="336550"/>
          </a:xfrm>
          <a:prstGeom prst="rect">
            <a:avLst/>
          </a:prstGeom>
          <a:noFill/>
          <a:ln w="25400">
            <a:noFill/>
            <a:miter lim="800000"/>
            <a:headEnd/>
            <a:tailEnd/>
          </a:ln>
        </p:spPr>
        <p:txBody>
          <a:bodyPr>
            <a:spAutoFit/>
          </a:bodyPr>
          <a:lstStyle/>
          <a:p>
            <a:r>
              <a:rPr lang="es-ES" sz="1600"/>
              <a:t>5 clientes y un servidor conectados a un hub</a:t>
            </a:r>
          </a:p>
        </p:txBody>
      </p:sp>
      <p:sp>
        <p:nvSpPr>
          <p:cNvPr id="156688" name="Text Box 19"/>
          <p:cNvSpPr txBox="1">
            <a:spLocks noChangeArrowheads="1"/>
          </p:cNvSpPr>
          <p:nvPr/>
        </p:nvSpPr>
        <p:spPr bwMode="auto">
          <a:xfrm>
            <a:off x="898525" y="4581525"/>
            <a:ext cx="3960813" cy="730250"/>
          </a:xfrm>
          <a:prstGeom prst="rect">
            <a:avLst/>
          </a:prstGeom>
          <a:noFill/>
          <a:ln w="25400">
            <a:noFill/>
            <a:miter lim="800000"/>
            <a:headEnd/>
            <a:tailEnd/>
          </a:ln>
        </p:spPr>
        <p:txBody>
          <a:bodyPr>
            <a:spAutoFit/>
          </a:bodyPr>
          <a:lstStyle/>
          <a:p>
            <a:pPr>
              <a:buFontTx/>
              <a:buChar char="•"/>
            </a:pPr>
            <a:r>
              <a:rPr lang="es-ES" sz="1400"/>
              <a:t>Indicar el tráfico entrante en cada puerto si el hub se reemplaza por un switch de 6 puertos</a:t>
            </a:r>
          </a:p>
          <a:p>
            <a:pPr>
              <a:buFontTx/>
              <a:buChar char="•"/>
            </a:pPr>
            <a:r>
              <a:rPr lang="es-ES" sz="1400"/>
              <a:t>Decir si el cambio merece la pena.</a:t>
            </a:r>
          </a:p>
        </p:txBody>
      </p:sp>
    </p:spTree>
  </p:cSld>
  <p:clrMapOvr>
    <a:masterClrMapping/>
  </p:clrMapOvr>
  <p:transition>
    <p:pull dir="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Line 3"/>
          <p:cNvSpPr>
            <a:spLocks noChangeShapeType="1"/>
          </p:cNvSpPr>
          <p:nvPr/>
        </p:nvSpPr>
        <p:spPr bwMode="auto">
          <a:xfrm flipV="1">
            <a:off x="4789488" y="4051300"/>
            <a:ext cx="3967162" cy="0"/>
          </a:xfrm>
          <a:prstGeom prst="line">
            <a:avLst/>
          </a:prstGeom>
          <a:noFill/>
          <a:ln w="25400">
            <a:solidFill>
              <a:schemeClr val="accent2"/>
            </a:solidFill>
            <a:round/>
            <a:headEnd/>
            <a:tailEnd/>
          </a:ln>
        </p:spPr>
        <p:txBody>
          <a:bodyPr/>
          <a:lstStyle/>
          <a:p>
            <a:endParaRPr lang="es-ES"/>
          </a:p>
        </p:txBody>
      </p:sp>
      <p:sp>
        <p:nvSpPr>
          <p:cNvPr id="157699" name="Line 4"/>
          <p:cNvSpPr>
            <a:spLocks noChangeShapeType="1"/>
          </p:cNvSpPr>
          <p:nvPr/>
        </p:nvSpPr>
        <p:spPr bwMode="auto">
          <a:xfrm>
            <a:off x="5651500" y="2852738"/>
            <a:ext cx="2592388" cy="2592387"/>
          </a:xfrm>
          <a:prstGeom prst="line">
            <a:avLst/>
          </a:prstGeom>
          <a:noFill/>
          <a:ln w="25400">
            <a:solidFill>
              <a:schemeClr val="accent2"/>
            </a:solidFill>
            <a:round/>
            <a:headEnd/>
            <a:tailEnd/>
          </a:ln>
        </p:spPr>
        <p:txBody>
          <a:bodyPr/>
          <a:lstStyle/>
          <a:p>
            <a:endParaRPr lang="es-ES"/>
          </a:p>
        </p:txBody>
      </p:sp>
      <p:sp>
        <p:nvSpPr>
          <p:cNvPr id="157700" name="Line 5"/>
          <p:cNvSpPr>
            <a:spLocks noChangeShapeType="1"/>
          </p:cNvSpPr>
          <p:nvPr/>
        </p:nvSpPr>
        <p:spPr bwMode="auto">
          <a:xfrm flipV="1">
            <a:off x="5367338" y="2781300"/>
            <a:ext cx="2736850" cy="2592388"/>
          </a:xfrm>
          <a:prstGeom prst="line">
            <a:avLst/>
          </a:prstGeom>
          <a:noFill/>
          <a:ln w="25400">
            <a:solidFill>
              <a:schemeClr val="accent2"/>
            </a:solidFill>
            <a:round/>
            <a:headEnd/>
            <a:tailEnd/>
          </a:ln>
        </p:spPr>
        <p:txBody>
          <a:bodyPr/>
          <a:lstStyle/>
          <a:p>
            <a:endParaRPr lang="es-ES"/>
          </a:p>
        </p:txBody>
      </p:sp>
      <p:pic>
        <p:nvPicPr>
          <p:cNvPr id="157701" name="Picture 6"/>
          <p:cNvPicPr>
            <a:picLocks noChangeArrowheads="1"/>
          </p:cNvPicPr>
          <p:nvPr/>
        </p:nvPicPr>
        <p:blipFill>
          <a:blip r:embed="rId3" cstate="print"/>
          <a:srcRect/>
          <a:stretch>
            <a:fillRect/>
          </a:stretch>
        </p:blipFill>
        <p:spPr bwMode="auto">
          <a:xfrm>
            <a:off x="4457700" y="3440113"/>
            <a:ext cx="909638" cy="822325"/>
          </a:xfrm>
          <a:prstGeom prst="rect">
            <a:avLst/>
          </a:prstGeom>
          <a:noFill/>
          <a:ln w="9525">
            <a:noFill/>
            <a:miter lim="800000"/>
            <a:headEnd/>
            <a:tailEnd/>
          </a:ln>
        </p:spPr>
      </p:pic>
      <p:pic>
        <p:nvPicPr>
          <p:cNvPr id="157702" name="Picture 7"/>
          <p:cNvPicPr>
            <a:picLocks noChangeArrowheads="1"/>
          </p:cNvPicPr>
          <p:nvPr/>
        </p:nvPicPr>
        <p:blipFill>
          <a:blip r:embed="rId4" cstate="print"/>
          <a:srcRect/>
          <a:stretch>
            <a:fillRect/>
          </a:stretch>
        </p:blipFill>
        <p:spPr bwMode="auto">
          <a:xfrm>
            <a:off x="8320088" y="3624263"/>
            <a:ext cx="487362" cy="785812"/>
          </a:xfrm>
          <a:prstGeom prst="rect">
            <a:avLst/>
          </a:prstGeom>
          <a:noFill/>
          <a:ln w="9525">
            <a:noFill/>
            <a:miter lim="800000"/>
            <a:headEnd/>
            <a:tailEnd/>
          </a:ln>
        </p:spPr>
      </p:pic>
      <p:pic>
        <p:nvPicPr>
          <p:cNvPr id="157703" name="Picture 8"/>
          <p:cNvPicPr>
            <a:picLocks noChangeArrowheads="1"/>
          </p:cNvPicPr>
          <p:nvPr/>
        </p:nvPicPr>
        <p:blipFill>
          <a:blip r:embed="rId3" cstate="print"/>
          <a:srcRect/>
          <a:stretch>
            <a:fillRect/>
          </a:stretch>
        </p:blipFill>
        <p:spPr bwMode="auto">
          <a:xfrm>
            <a:off x="5076825" y="2246313"/>
            <a:ext cx="909638" cy="822325"/>
          </a:xfrm>
          <a:prstGeom prst="rect">
            <a:avLst/>
          </a:prstGeom>
          <a:noFill/>
          <a:ln w="9525">
            <a:noFill/>
            <a:miter lim="800000"/>
            <a:headEnd/>
            <a:tailEnd/>
          </a:ln>
        </p:spPr>
      </p:pic>
      <p:pic>
        <p:nvPicPr>
          <p:cNvPr id="157704" name="Picture 9"/>
          <p:cNvPicPr>
            <a:picLocks noChangeArrowheads="1"/>
          </p:cNvPicPr>
          <p:nvPr/>
        </p:nvPicPr>
        <p:blipFill>
          <a:blip r:embed="rId3" cstate="print"/>
          <a:srcRect/>
          <a:stretch>
            <a:fillRect/>
          </a:stretch>
        </p:blipFill>
        <p:spPr bwMode="auto">
          <a:xfrm>
            <a:off x="7983538" y="2174875"/>
            <a:ext cx="909637" cy="822325"/>
          </a:xfrm>
          <a:prstGeom prst="rect">
            <a:avLst/>
          </a:prstGeom>
          <a:noFill/>
          <a:ln w="9525">
            <a:noFill/>
            <a:miter lim="800000"/>
            <a:headEnd/>
            <a:tailEnd/>
          </a:ln>
        </p:spPr>
      </p:pic>
      <p:pic>
        <p:nvPicPr>
          <p:cNvPr id="157705" name="Picture 10"/>
          <p:cNvPicPr>
            <a:picLocks noChangeArrowheads="1"/>
          </p:cNvPicPr>
          <p:nvPr/>
        </p:nvPicPr>
        <p:blipFill>
          <a:blip r:embed="rId3" cstate="print"/>
          <a:srcRect/>
          <a:stretch>
            <a:fillRect/>
          </a:stretch>
        </p:blipFill>
        <p:spPr bwMode="auto">
          <a:xfrm>
            <a:off x="4716463" y="5127625"/>
            <a:ext cx="909637" cy="822325"/>
          </a:xfrm>
          <a:prstGeom prst="rect">
            <a:avLst/>
          </a:prstGeom>
          <a:noFill/>
          <a:ln w="9525">
            <a:noFill/>
            <a:miter lim="800000"/>
            <a:headEnd/>
            <a:tailEnd/>
          </a:ln>
        </p:spPr>
      </p:pic>
      <p:pic>
        <p:nvPicPr>
          <p:cNvPr id="157706" name="Picture 11"/>
          <p:cNvPicPr>
            <a:picLocks noChangeArrowheads="1"/>
          </p:cNvPicPr>
          <p:nvPr/>
        </p:nvPicPr>
        <p:blipFill>
          <a:blip r:embed="rId3" cstate="print"/>
          <a:srcRect/>
          <a:stretch>
            <a:fillRect/>
          </a:stretch>
        </p:blipFill>
        <p:spPr bwMode="auto">
          <a:xfrm>
            <a:off x="7983538" y="5157788"/>
            <a:ext cx="909637" cy="822325"/>
          </a:xfrm>
          <a:prstGeom prst="rect">
            <a:avLst/>
          </a:prstGeom>
          <a:noFill/>
          <a:ln w="9525">
            <a:noFill/>
            <a:miter lim="800000"/>
            <a:headEnd/>
            <a:tailEnd/>
          </a:ln>
        </p:spPr>
      </p:pic>
      <p:sp>
        <p:nvSpPr>
          <p:cNvPr id="157707" name="Rectangle 13"/>
          <p:cNvSpPr>
            <a:spLocks noChangeArrowheads="1"/>
          </p:cNvSpPr>
          <p:nvPr/>
        </p:nvSpPr>
        <p:spPr bwMode="auto">
          <a:xfrm>
            <a:off x="827088" y="188913"/>
            <a:ext cx="7772400" cy="874712"/>
          </a:xfrm>
          <a:prstGeom prst="rect">
            <a:avLst/>
          </a:prstGeom>
          <a:noFill/>
          <a:ln w="9525">
            <a:noFill/>
            <a:miter lim="800000"/>
            <a:headEnd/>
            <a:tailEnd/>
          </a:ln>
        </p:spPr>
        <p:txBody>
          <a:bodyPr anchor="ctr"/>
          <a:lstStyle/>
          <a:p>
            <a:pPr algn="ctr"/>
            <a:r>
              <a:rPr lang="es-ES" sz="3200">
                <a:solidFill>
                  <a:schemeClr val="tx2"/>
                </a:solidFill>
              </a:rPr>
              <a:t>Problema examen sept. 2003</a:t>
            </a:r>
          </a:p>
        </p:txBody>
      </p:sp>
      <p:sp>
        <p:nvSpPr>
          <p:cNvPr id="157708" name="Text Box 14"/>
          <p:cNvSpPr txBox="1">
            <a:spLocks noChangeArrowheads="1"/>
          </p:cNvSpPr>
          <p:nvPr/>
        </p:nvSpPr>
        <p:spPr bwMode="auto">
          <a:xfrm>
            <a:off x="539750" y="1271588"/>
            <a:ext cx="5256213" cy="1004887"/>
          </a:xfrm>
          <a:prstGeom prst="rect">
            <a:avLst/>
          </a:prstGeom>
          <a:noFill/>
          <a:ln w="25400">
            <a:noFill/>
            <a:miter lim="800000"/>
            <a:headEnd/>
            <a:tailEnd/>
          </a:ln>
        </p:spPr>
        <p:txBody>
          <a:bodyPr>
            <a:spAutoFit/>
          </a:bodyPr>
          <a:lstStyle/>
          <a:p>
            <a:r>
              <a:rPr lang="es-ES" sz="1200" b="1"/>
              <a:t>90% de Tráfico unicast = 900 Kb/s. = 180 Kb/s por diálogo unicast.</a:t>
            </a:r>
          </a:p>
          <a:p>
            <a:r>
              <a:rPr lang="es-ES" sz="1200" b="1"/>
              <a:t>Cada diálogo: 90 Kb/s de cliente y 90 Kb/s de servidor.</a:t>
            </a:r>
          </a:p>
          <a:p>
            <a:endParaRPr lang="es-ES" sz="1200" b="1"/>
          </a:p>
          <a:p>
            <a:r>
              <a:rPr lang="es-ES" sz="1200" b="1"/>
              <a:t>Tráfico broadcast: 100 Kb/s.</a:t>
            </a:r>
          </a:p>
          <a:p>
            <a:r>
              <a:rPr lang="es-ES" sz="1200" b="1"/>
              <a:t>Cada cliente genera 20 Kb/s de broadcast.</a:t>
            </a:r>
          </a:p>
        </p:txBody>
      </p:sp>
      <p:pic>
        <p:nvPicPr>
          <p:cNvPr id="157709" name="Picture 2"/>
          <p:cNvPicPr>
            <a:picLocks noChangeAspect="1" noChangeArrowheads="1"/>
          </p:cNvPicPr>
          <p:nvPr/>
        </p:nvPicPr>
        <p:blipFill>
          <a:blip r:embed="rId5" cstate="print"/>
          <a:srcRect/>
          <a:stretch>
            <a:fillRect/>
          </a:stretch>
        </p:blipFill>
        <p:spPr bwMode="auto">
          <a:xfrm>
            <a:off x="6284913" y="3860800"/>
            <a:ext cx="1023937" cy="438150"/>
          </a:xfrm>
          <a:prstGeom prst="rect">
            <a:avLst/>
          </a:prstGeom>
          <a:noFill/>
          <a:ln w="9525">
            <a:noFill/>
            <a:miter lim="800000"/>
            <a:headEnd/>
            <a:tailEnd/>
          </a:ln>
        </p:spPr>
      </p:pic>
      <p:sp>
        <p:nvSpPr>
          <p:cNvPr id="157710" name="Text Box 17"/>
          <p:cNvSpPr txBox="1">
            <a:spLocks noChangeArrowheads="1"/>
          </p:cNvSpPr>
          <p:nvPr/>
        </p:nvSpPr>
        <p:spPr bwMode="auto">
          <a:xfrm>
            <a:off x="7327900" y="3802063"/>
            <a:ext cx="268288" cy="274637"/>
          </a:xfrm>
          <a:prstGeom prst="rect">
            <a:avLst/>
          </a:prstGeom>
          <a:noFill/>
          <a:ln w="25400">
            <a:noFill/>
            <a:miter lim="800000"/>
            <a:headEnd/>
            <a:tailEnd/>
          </a:ln>
        </p:spPr>
        <p:txBody>
          <a:bodyPr wrap="none">
            <a:spAutoFit/>
          </a:bodyPr>
          <a:lstStyle/>
          <a:p>
            <a:r>
              <a:rPr lang="es-ES" sz="1200" b="1"/>
              <a:t>1</a:t>
            </a:r>
          </a:p>
        </p:txBody>
      </p:sp>
      <p:sp>
        <p:nvSpPr>
          <p:cNvPr id="157711" name="Text Box 18"/>
          <p:cNvSpPr txBox="1">
            <a:spLocks noChangeArrowheads="1"/>
          </p:cNvSpPr>
          <p:nvPr/>
        </p:nvSpPr>
        <p:spPr bwMode="auto">
          <a:xfrm>
            <a:off x="6824663" y="3573463"/>
            <a:ext cx="268287" cy="274637"/>
          </a:xfrm>
          <a:prstGeom prst="rect">
            <a:avLst/>
          </a:prstGeom>
          <a:noFill/>
          <a:ln w="25400">
            <a:noFill/>
            <a:miter lim="800000"/>
            <a:headEnd/>
            <a:tailEnd/>
          </a:ln>
        </p:spPr>
        <p:txBody>
          <a:bodyPr wrap="none">
            <a:spAutoFit/>
          </a:bodyPr>
          <a:lstStyle/>
          <a:p>
            <a:r>
              <a:rPr lang="es-ES" sz="1200" b="1"/>
              <a:t>2</a:t>
            </a:r>
          </a:p>
        </p:txBody>
      </p:sp>
      <p:sp>
        <p:nvSpPr>
          <p:cNvPr id="157712" name="Text Box 19"/>
          <p:cNvSpPr txBox="1">
            <a:spLocks noChangeArrowheads="1"/>
          </p:cNvSpPr>
          <p:nvPr/>
        </p:nvSpPr>
        <p:spPr bwMode="auto">
          <a:xfrm>
            <a:off x="6516688" y="3573463"/>
            <a:ext cx="268287" cy="274637"/>
          </a:xfrm>
          <a:prstGeom prst="rect">
            <a:avLst/>
          </a:prstGeom>
          <a:noFill/>
          <a:ln w="25400">
            <a:noFill/>
            <a:miter lim="800000"/>
            <a:headEnd/>
            <a:tailEnd/>
          </a:ln>
        </p:spPr>
        <p:txBody>
          <a:bodyPr wrap="none">
            <a:spAutoFit/>
          </a:bodyPr>
          <a:lstStyle/>
          <a:p>
            <a:r>
              <a:rPr lang="es-ES" sz="1200" b="1"/>
              <a:t>3</a:t>
            </a:r>
          </a:p>
        </p:txBody>
      </p:sp>
      <p:sp>
        <p:nvSpPr>
          <p:cNvPr id="157713" name="Text Box 20"/>
          <p:cNvSpPr txBox="1">
            <a:spLocks noChangeArrowheads="1"/>
          </p:cNvSpPr>
          <p:nvPr/>
        </p:nvSpPr>
        <p:spPr bwMode="auto">
          <a:xfrm>
            <a:off x="6103938" y="3789363"/>
            <a:ext cx="268287" cy="274637"/>
          </a:xfrm>
          <a:prstGeom prst="rect">
            <a:avLst/>
          </a:prstGeom>
          <a:noFill/>
          <a:ln w="25400">
            <a:noFill/>
            <a:miter lim="800000"/>
            <a:headEnd/>
            <a:tailEnd/>
          </a:ln>
        </p:spPr>
        <p:txBody>
          <a:bodyPr wrap="none">
            <a:spAutoFit/>
          </a:bodyPr>
          <a:lstStyle/>
          <a:p>
            <a:r>
              <a:rPr lang="es-ES" sz="1200" b="1"/>
              <a:t>4</a:t>
            </a:r>
          </a:p>
        </p:txBody>
      </p:sp>
      <p:sp>
        <p:nvSpPr>
          <p:cNvPr id="157714" name="Text Box 21"/>
          <p:cNvSpPr txBox="1">
            <a:spLocks noChangeArrowheads="1"/>
          </p:cNvSpPr>
          <p:nvPr/>
        </p:nvSpPr>
        <p:spPr bwMode="auto">
          <a:xfrm>
            <a:off x="6391275" y="4306888"/>
            <a:ext cx="268288" cy="274637"/>
          </a:xfrm>
          <a:prstGeom prst="rect">
            <a:avLst/>
          </a:prstGeom>
          <a:noFill/>
          <a:ln w="25400">
            <a:noFill/>
            <a:miter lim="800000"/>
            <a:headEnd/>
            <a:tailEnd/>
          </a:ln>
        </p:spPr>
        <p:txBody>
          <a:bodyPr wrap="none">
            <a:spAutoFit/>
          </a:bodyPr>
          <a:lstStyle/>
          <a:p>
            <a:r>
              <a:rPr lang="es-ES" sz="1200" b="1"/>
              <a:t>5</a:t>
            </a:r>
          </a:p>
        </p:txBody>
      </p:sp>
      <p:sp>
        <p:nvSpPr>
          <p:cNvPr id="157715" name="Text Box 22"/>
          <p:cNvSpPr txBox="1">
            <a:spLocks noChangeArrowheads="1"/>
          </p:cNvSpPr>
          <p:nvPr/>
        </p:nvSpPr>
        <p:spPr bwMode="auto">
          <a:xfrm>
            <a:off x="6896100" y="4306888"/>
            <a:ext cx="268288" cy="274637"/>
          </a:xfrm>
          <a:prstGeom prst="rect">
            <a:avLst/>
          </a:prstGeom>
          <a:noFill/>
          <a:ln w="25400">
            <a:noFill/>
            <a:miter lim="800000"/>
            <a:headEnd/>
            <a:tailEnd/>
          </a:ln>
        </p:spPr>
        <p:txBody>
          <a:bodyPr wrap="none">
            <a:spAutoFit/>
          </a:bodyPr>
          <a:lstStyle/>
          <a:p>
            <a:r>
              <a:rPr lang="es-ES" sz="1200" b="1"/>
              <a:t>6</a:t>
            </a:r>
          </a:p>
        </p:txBody>
      </p:sp>
      <p:sp>
        <p:nvSpPr>
          <p:cNvPr id="157716" name="Text Box 23"/>
          <p:cNvSpPr txBox="1">
            <a:spLocks noChangeArrowheads="1"/>
          </p:cNvSpPr>
          <p:nvPr/>
        </p:nvSpPr>
        <p:spPr bwMode="auto">
          <a:xfrm>
            <a:off x="5759450" y="1268413"/>
            <a:ext cx="3384550" cy="639762"/>
          </a:xfrm>
          <a:prstGeom prst="rect">
            <a:avLst/>
          </a:prstGeom>
          <a:noFill/>
          <a:ln w="25400">
            <a:noFill/>
            <a:miter lim="800000"/>
            <a:headEnd/>
            <a:tailEnd/>
          </a:ln>
        </p:spPr>
        <p:txBody>
          <a:bodyPr>
            <a:spAutoFit/>
          </a:bodyPr>
          <a:lstStyle/>
          <a:p>
            <a:r>
              <a:rPr lang="es-ES" sz="1200" b="1"/>
              <a:t>El unicast se envía solo al destinatario.</a:t>
            </a:r>
          </a:p>
          <a:p>
            <a:r>
              <a:rPr lang="es-ES" sz="1200" b="1"/>
              <a:t>El broadcast se envía a todos los puertos, excepto por el que se recibe.</a:t>
            </a:r>
          </a:p>
        </p:txBody>
      </p:sp>
      <p:sp>
        <p:nvSpPr>
          <p:cNvPr id="157717" name="Line 24"/>
          <p:cNvSpPr>
            <a:spLocks noChangeShapeType="1"/>
          </p:cNvSpPr>
          <p:nvPr/>
        </p:nvSpPr>
        <p:spPr bwMode="auto">
          <a:xfrm flipH="1">
            <a:off x="7740650" y="3933825"/>
            <a:ext cx="431800" cy="0"/>
          </a:xfrm>
          <a:prstGeom prst="line">
            <a:avLst/>
          </a:prstGeom>
          <a:noFill/>
          <a:ln w="25400">
            <a:solidFill>
              <a:schemeClr val="accent2"/>
            </a:solidFill>
            <a:round/>
            <a:headEnd/>
            <a:tailEnd type="triangle" w="med" len="med"/>
          </a:ln>
        </p:spPr>
        <p:txBody>
          <a:bodyPr/>
          <a:lstStyle/>
          <a:p>
            <a:endParaRPr lang="es-ES"/>
          </a:p>
        </p:txBody>
      </p:sp>
      <p:sp>
        <p:nvSpPr>
          <p:cNvPr id="157718" name="Text Box 40"/>
          <p:cNvSpPr txBox="1">
            <a:spLocks noChangeArrowheads="1"/>
          </p:cNvSpPr>
          <p:nvPr/>
        </p:nvSpPr>
        <p:spPr bwMode="auto">
          <a:xfrm>
            <a:off x="7215206" y="3644900"/>
            <a:ext cx="1077539" cy="276999"/>
          </a:xfrm>
          <a:prstGeom prst="rect">
            <a:avLst/>
          </a:prstGeom>
          <a:noFill/>
          <a:ln w="25400">
            <a:noFill/>
            <a:miter lim="800000"/>
            <a:headEnd/>
            <a:tailEnd/>
          </a:ln>
        </p:spPr>
        <p:txBody>
          <a:bodyPr wrap="none">
            <a:spAutoFit/>
          </a:bodyPr>
          <a:lstStyle/>
          <a:p>
            <a:r>
              <a:rPr lang="es-ES" sz="1200" b="1" dirty="0" smtClean="0"/>
              <a:t>450 + 0 </a:t>
            </a:r>
            <a:r>
              <a:rPr lang="es-ES" sz="1200" b="1" dirty="0"/>
              <a:t>Kb/s</a:t>
            </a:r>
          </a:p>
        </p:txBody>
      </p:sp>
      <p:sp>
        <p:nvSpPr>
          <p:cNvPr id="157719" name="Line 41"/>
          <p:cNvSpPr>
            <a:spLocks noChangeShapeType="1"/>
          </p:cNvSpPr>
          <p:nvPr/>
        </p:nvSpPr>
        <p:spPr bwMode="auto">
          <a:xfrm>
            <a:off x="5508625" y="3933825"/>
            <a:ext cx="431800" cy="0"/>
          </a:xfrm>
          <a:prstGeom prst="line">
            <a:avLst/>
          </a:prstGeom>
          <a:noFill/>
          <a:ln w="25400">
            <a:solidFill>
              <a:schemeClr val="accent2"/>
            </a:solidFill>
            <a:round/>
            <a:headEnd/>
            <a:tailEnd type="triangle" w="med" len="med"/>
          </a:ln>
        </p:spPr>
        <p:txBody>
          <a:bodyPr/>
          <a:lstStyle/>
          <a:p>
            <a:endParaRPr lang="es-ES"/>
          </a:p>
        </p:txBody>
      </p:sp>
      <p:sp>
        <p:nvSpPr>
          <p:cNvPr id="157720" name="Text Box 42"/>
          <p:cNvSpPr txBox="1">
            <a:spLocks noChangeArrowheads="1"/>
          </p:cNvSpPr>
          <p:nvPr/>
        </p:nvSpPr>
        <p:spPr bwMode="auto">
          <a:xfrm>
            <a:off x="5364163" y="3644900"/>
            <a:ext cx="982662" cy="274638"/>
          </a:xfrm>
          <a:prstGeom prst="rect">
            <a:avLst/>
          </a:prstGeom>
          <a:noFill/>
          <a:ln w="25400">
            <a:noFill/>
            <a:miter lim="800000"/>
            <a:headEnd/>
            <a:tailEnd/>
          </a:ln>
        </p:spPr>
        <p:txBody>
          <a:bodyPr wrap="none">
            <a:spAutoFit/>
          </a:bodyPr>
          <a:lstStyle/>
          <a:p>
            <a:r>
              <a:rPr lang="es-ES" sz="1200" b="1"/>
              <a:t>90+20 Kb/s</a:t>
            </a:r>
          </a:p>
        </p:txBody>
      </p:sp>
      <p:sp>
        <p:nvSpPr>
          <p:cNvPr id="157721" name="Line 43"/>
          <p:cNvSpPr>
            <a:spLocks noChangeShapeType="1"/>
          </p:cNvSpPr>
          <p:nvPr/>
        </p:nvSpPr>
        <p:spPr bwMode="auto">
          <a:xfrm>
            <a:off x="5940425" y="2997200"/>
            <a:ext cx="361950" cy="360363"/>
          </a:xfrm>
          <a:prstGeom prst="line">
            <a:avLst/>
          </a:prstGeom>
          <a:noFill/>
          <a:ln w="25400">
            <a:solidFill>
              <a:schemeClr val="accent2"/>
            </a:solidFill>
            <a:round/>
            <a:headEnd/>
            <a:tailEnd type="triangle" w="med" len="med"/>
          </a:ln>
        </p:spPr>
        <p:txBody>
          <a:bodyPr/>
          <a:lstStyle/>
          <a:p>
            <a:endParaRPr lang="es-ES"/>
          </a:p>
        </p:txBody>
      </p:sp>
      <p:sp>
        <p:nvSpPr>
          <p:cNvPr id="157722" name="Text Box 44"/>
          <p:cNvSpPr txBox="1">
            <a:spLocks noChangeArrowheads="1"/>
          </p:cNvSpPr>
          <p:nvPr/>
        </p:nvSpPr>
        <p:spPr bwMode="auto">
          <a:xfrm>
            <a:off x="5940425" y="2867025"/>
            <a:ext cx="982663" cy="274638"/>
          </a:xfrm>
          <a:prstGeom prst="rect">
            <a:avLst/>
          </a:prstGeom>
          <a:noFill/>
          <a:ln w="25400">
            <a:noFill/>
            <a:miter lim="800000"/>
            <a:headEnd/>
            <a:tailEnd/>
          </a:ln>
        </p:spPr>
        <p:txBody>
          <a:bodyPr wrap="none">
            <a:spAutoFit/>
          </a:bodyPr>
          <a:lstStyle/>
          <a:p>
            <a:r>
              <a:rPr lang="es-ES" sz="1200" b="1"/>
              <a:t>90+20 Kb/s</a:t>
            </a:r>
          </a:p>
        </p:txBody>
      </p:sp>
      <p:sp>
        <p:nvSpPr>
          <p:cNvPr id="157723" name="Line 45"/>
          <p:cNvSpPr>
            <a:spLocks noChangeShapeType="1"/>
          </p:cNvSpPr>
          <p:nvPr/>
        </p:nvSpPr>
        <p:spPr bwMode="auto">
          <a:xfrm>
            <a:off x="7524750" y="4868863"/>
            <a:ext cx="288925" cy="287337"/>
          </a:xfrm>
          <a:prstGeom prst="line">
            <a:avLst/>
          </a:prstGeom>
          <a:noFill/>
          <a:ln w="25400">
            <a:solidFill>
              <a:schemeClr val="accent2"/>
            </a:solidFill>
            <a:round/>
            <a:headEnd/>
            <a:tailEnd type="triangle" w="med" len="med"/>
          </a:ln>
        </p:spPr>
        <p:txBody>
          <a:bodyPr/>
          <a:lstStyle/>
          <a:p>
            <a:endParaRPr lang="es-ES"/>
          </a:p>
        </p:txBody>
      </p:sp>
      <p:sp>
        <p:nvSpPr>
          <p:cNvPr id="157724" name="Line 46"/>
          <p:cNvSpPr>
            <a:spLocks noChangeShapeType="1"/>
          </p:cNvSpPr>
          <p:nvPr/>
        </p:nvSpPr>
        <p:spPr bwMode="auto">
          <a:xfrm>
            <a:off x="7667625" y="4724400"/>
            <a:ext cx="288925" cy="288925"/>
          </a:xfrm>
          <a:prstGeom prst="line">
            <a:avLst/>
          </a:prstGeom>
          <a:noFill/>
          <a:ln w="25400">
            <a:solidFill>
              <a:schemeClr val="accent2"/>
            </a:solidFill>
            <a:round/>
            <a:headEnd type="triangle" w="med" len="med"/>
            <a:tailEnd/>
          </a:ln>
        </p:spPr>
        <p:txBody>
          <a:bodyPr/>
          <a:lstStyle/>
          <a:p>
            <a:endParaRPr lang="es-ES"/>
          </a:p>
        </p:txBody>
      </p:sp>
      <p:sp>
        <p:nvSpPr>
          <p:cNvPr id="157725" name="Line 47"/>
          <p:cNvSpPr>
            <a:spLocks noChangeShapeType="1"/>
          </p:cNvSpPr>
          <p:nvPr/>
        </p:nvSpPr>
        <p:spPr bwMode="auto">
          <a:xfrm>
            <a:off x="5795963" y="3141663"/>
            <a:ext cx="288925" cy="287337"/>
          </a:xfrm>
          <a:prstGeom prst="line">
            <a:avLst/>
          </a:prstGeom>
          <a:noFill/>
          <a:ln w="25400">
            <a:solidFill>
              <a:schemeClr val="accent2"/>
            </a:solidFill>
            <a:round/>
            <a:headEnd type="triangle" w="med" len="med"/>
            <a:tailEnd/>
          </a:ln>
        </p:spPr>
        <p:txBody>
          <a:bodyPr/>
          <a:lstStyle/>
          <a:p>
            <a:endParaRPr lang="es-ES"/>
          </a:p>
        </p:txBody>
      </p:sp>
      <p:sp>
        <p:nvSpPr>
          <p:cNvPr id="157726" name="Line 48"/>
          <p:cNvSpPr>
            <a:spLocks noChangeShapeType="1"/>
          </p:cNvSpPr>
          <p:nvPr/>
        </p:nvSpPr>
        <p:spPr bwMode="auto">
          <a:xfrm flipH="1">
            <a:off x="5508625" y="4149725"/>
            <a:ext cx="431800" cy="0"/>
          </a:xfrm>
          <a:prstGeom prst="line">
            <a:avLst/>
          </a:prstGeom>
          <a:noFill/>
          <a:ln w="25400">
            <a:solidFill>
              <a:schemeClr val="accent2"/>
            </a:solidFill>
            <a:round/>
            <a:headEnd/>
            <a:tailEnd type="triangle" w="med" len="med"/>
          </a:ln>
        </p:spPr>
        <p:txBody>
          <a:bodyPr/>
          <a:lstStyle/>
          <a:p>
            <a:endParaRPr lang="es-ES"/>
          </a:p>
        </p:txBody>
      </p:sp>
      <p:sp>
        <p:nvSpPr>
          <p:cNvPr id="157727" name="Line 49"/>
          <p:cNvSpPr>
            <a:spLocks noChangeShapeType="1"/>
          </p:cNvSpPr>
          <p:nvPr/>
        </p:nvSpPr>
        <p:spPr bwMode="auto">
          <a:xfrm>
            <a:off x="7740650" y="4149725"/>
            <a:ext cx="431800" cy="0"/>
          </a:xfrm>
          <a:prstGeom prst="line">
            <a:avLst/>
          </a:prstGeom>
          <a:noFill/>
          <a:ln w="25400">
            <a:solidFill>
              <a:schemeClr val="accent2"/>
            </a:solidFill>
            <a:round/>
            <a:headEnd/>
            <a:tailEnd type="triangle" w="med" len="med"/>
          </a:ln>
        </p:spPr>
        <p:txBody>
          <a:bodyPr/>
          <a:lstStyle/>
          <a:p>
            <a:endParaRPr lang="es-ES"/>
          </a:p>
        </p:txBody>
      </p:sp>
      <p:sp>
        <p:nvSpPr>
          <p:cNvPr id="157728" name="Text Box 50"/>
          <p:cNvSpPr txBox="1">
            <a:spLocks noChangeArrowheads="1"/>
          </p:cNvSpPr>
          <p:nvPr/>
        </p:nvSpPr>
        <p:spPr bwMode="auto">
          <a:xfrm>
            <a:off x="7723188" y="4652963"/>
            <a:ext cx="982662" cy="274637"/>
          </a:xfrm>
          <a:prstGeom prst="rect">
            <a:avLst/>
          </a:prstGeom>
          <a:noFill/>
          <a:ln w="25400">
            <a:noFill/>
            <a:miter lim="800000"/>
            <a:headEnd/>
            <a:tailEnd/>
          </a:ln>
        </p:spPr>
        <p:txBody>
          <a:bodyPr wrap="none">
            <a:spAutoFit/>
          </a:bodyPr>
          <a:lstStyle/>
          <a:p>
            <a:r>
              <a:rPr lang="es-ES" sz="1200" b="1"/>
              <a:t>90+20 Kb/s</a:t>
            </a:r>
          </a:p>
        </p:txBody>
      </p:sp>
      <p:sp>
        <p:nvSpPr>
          <p:cNvPr id="157729" name="Line 51"/>
          <p:cNvSpPr>
            <a:spLocks noChangeShapeType="1"/>
          </p:cNvSpPr>
          <p:nvPr/>
        </p:nvSpPr>
        <p:spPr bwMode="auto">
          <a:xfrm flipH="1">
            <a:off x="7526338" y="2852738"/>
            <a:ext cx="358775" cy="360362"/>
          </a:xfrm>
          <a:prstGeom prst="line">
            <a:avLst/>
          </a:prstGeom>
          <a:noFill/>
          <a:ln w="25400">
            <a:solidFill>
              <a:schemeClr val="accent2"/>
            </a:solidFill>
            <a:round/>
            <a:headEnd/>
            <a:tailEnd type="triangle" w="med" len="med"/>
          </a:ln>
        </p:spPr>
        <p:txBody>
          <a:bodyPr/>
          <a:lstStyle/>
          <a:p>
            <a:endParaRPr lang="es-ES"/>
          </a:p>
        </p:txBody>
      </p:sp>
      <p:sp>
        <p:nvSpPr>
          <p:cNvPr id="157730" name="Line 52"/>
          <p:cNvSpPr>
            <a:spLocks noChangeShapeType="1"/>
          </p:cNvSpPr>
          <p:nvPr/>
        </p:nvSpPr>
        <p:spPr bwMode="auto">
          <a:xfrm flipH="1">
            <a:off x="5795963" y="4797425"/>
            <a:ext cx="358775" cy="360363"/>
          </a:xfrm>
          <a:prstGeom prst="line">
            <a:avLst/>
          </a:prstGeom>
          <a:noFill/>
          <a:ln w="25400">
            <a:solidFill>
              <a:schemeClr val="accent2"/>
            </a:solidFill>
            <a:round/>
            <a:headEnd/>
            <a:tailEnd type="triangle" w="med" len="med"/>
          </a:ln>
        </p:spPr>
        <p:txBody>
          <a:bodyPr/>
          <a:lstStyle/>
          <a:p>
            <a:endParaRPr lang="es-ES"/>
          </a:p>
        </p:txBody>
      </p:sp>
      <p:sp>
        <p:nvSpPr>
          <p:cNvPr id="157731" name="Line 53"/>
          <p:cNvSpPr>
            <a:spLocks noChangeShapeType="1"/>
          </p:cNvSpPr>
          <p:nvPr/>
        </p:nvSpPr>
        <p:spPr bwMode="auto">
          <a:xfrm flipH="1">
            <a:off x="5580063" y="4652963"/>
            <a:ext cx="358775" cy="360362"/>
          </a:xfrm>
          <a:prstGeom prst="line">
            <a:avLst/>
          </a:prstGeom>
          <a:noFill/>
          <a:ln w="25400">
            <a:solidFill>
              <a:schemeClr val="accent2"/>
            </a:solidFill>
            <a:round/>
            <a:headEnd type="triangle" w="med" len="med"/>
            <a:tailEnd/>
          </a:ln>
        </p:spPr>
        <p:txBody>
          <a:bodyPr/>
          <a:lstStyle/>
          <a:p>
            <a:endParaRPr lang="es-ES"/>
          </a:p>
        </p:txBody>
      </p:sp>
      <p:sp>
        <p:nvSpPr>
          <p:cNvPr id="157732" name="Line 54"/>
          <p:cNvSpPr>
            <a:spLocks noChangeShapeType="1"/>
          </p:cNvSpPr>
          <p:nvPr/>
        </p:nvSpPr>
        <p:spPr bwMode="auto">
          <a:xfrm flipH="1">
            <a:off x="7597775" y="3068638"/>
            <a:ext cx="358775" cy="360362"/>
          </a:xfrm>
          <a:prstGeom prst="line">
            <a:avLst/>
          </a:prstGeom>
          <a:noFill/>
          <a:ln w="25400">
            <a:solidFill>
              <a:schemeClr val="accent2"/>
            </a:solidFill>
            <a:round/>
            <a:headEnd type="triangle" w="med" len="med"/>
            <a:tailEnd/>
          </a:ln>
        </p:spPr>
        <p:txBody>
          <a:bodyPr/>
          <a:lstStyle/>
          <a:p>
            <a:endParaRPr lang="es-ES"/>
          </a:p>
        </p:txBody>
      </p:sp>
      <p:sp>
        <p:nvSpPr>
          <p:cNvPr id="157733" name="Text Box 55"/>
          <p:cNvSpPr txBox="1">
            <a:spLocks noChangeArrowheads="1"/>
          </p:cNvSpPr>
          <p:nvPr/>
        </p:nvSpPr>
        <p:spPr bwMode="auto">
          <a:xfrm>
            <a:off x="6902450" y="2722563"/>
            <a:ext cx="982663" cy="274637"/>
          </a:xfrm>
          <a:prstGeom prst="rect">
            <a:avLst/>
          </a:prstGeom>
          <a:noFill/>
          <a:ln w="25400">
            <a:noFill/>
            <a:miter lim="800000"/>
            <a:headEnd/>
            <a:tailEnd/>
          </a:ln>
        </p:spPr>
        <p:txBody>
          <a:bodyPr wrap="none">
            <a:spAutoFit/>
          </a:bodyPr>
          <a:lstStyle/>
          <a:p>
            <a:r>
              <a:rPr lang="es-ES" sz="1200" b="1"/>
              <a:t>90+20 Kb/s</a:t>
            </a:r>
          </a:p>
        </p:txBody>
      </p:sp>
      <p:sp>
        <p:nvSpPr>
          <p:cNvPr id="157734" name="Text Box 56"/>
          <p:cNvSpPr txBox="1">
            <a:spLocks noChangeArrowheads="1"/>
          </p:cNvSpPr>
          <p:nvPr/>
        </p:nvSpPr>
        <p:spPr bwMode="auto">
          <a:xfrm>
            <a:off x="4716463" y="4724400"/>
            <a:ext cx="982662" cy="274638"/>
          </a:xfrm>
          <a:prstGeom prst="rect">
            <a:avLst/>
          </a:prstGeom>
          <a:noFill/>
          <a:ln w="25400">
            <a:noFill/>
            <a:miter lim="800000"/>
            <a:headEnd/>
            <a:tailEnd/>
          </a:ln>
        </p:spPr>
        <p:txBody>
          <a:bodyPr wrap="none">
            <a:spAutoFit/>
          </a:bodyPr>
          <a:lstStyle/>
          <a:p>
            <a:r>
              <a:rPr lang="es-ES" sz="1200" b="1"/>
              <a:t>90+20 Kb/s</a:t>
            </a:r>
          </a:p>
        </p:txBody>
      </p:sp>
      <p:sp>
        <p:nvSpPr>
          <p:cNvPr id="157735" name="Text Box 57"/>
          <p:cNvSpPr txBox="1">
            <a:spLocks noChangeArrowheads="1"/>
          </p:cNvSpPr>
          <p:nvPr/>
        </p:nvSpPr>
        <p:spPr bwMode="auto">
          <a:xfrm>
            <a:off x="5922963" y="4940300"/>
            <a:ext cx="982662" cy="274638"/>
          </a:xfrm>
          <a:prstGeom prst="rect">
            <a:avLst/>
          </a:prstGeom>
          <a:noFill/>
          <a:ln w="25400">
            <a:noFill/>
            <a:miter lim="800000"/>
            <a:headEnd/>
            <a:tailEnd/>
          </a:ln>
        </p:spPr>
        <p:txBody>
          <a:bodyPr wrap="none">
            <a:spAutoFit/>
          </a:bodyPr>
          <a:lstStyle/>
          <a:p>
            <a:r>
              <a:rPr lang="es-ES" sz="1200" b="1"/>
              <a:t>90+80 Kb/s</a:t>
            </a:r>
          </a:p>
        </p:txBody>
      </p:sp>
      <p:sp>
        <p:nvSpPr>
          <p:cNvPr id="157736" name="Text Box 58"/>
          <p:cNvSpPr txBox="1">
            <a:spLocks noChangeArrowheads="1"/>
          </p:cNvSpPr>
          <p:nvPr/>
        </p:nvSpPr>
        <p:spPr bwMode="auto">
          <a:xfrm>
            <a:off x="6902450" y="5099050"/>
            <a:ext cx="982663" cy="274638"/>
          </a:xfrm>
          <a:prstGeom prst="rect">
            <a:avLst/>
          </a:prstGeom>
          <a:noFill/>
          <a:ln w="25400">
            <a:noFill/>
            <a:miter lim="800000"/>
            <a:headEnd/>
            <a:tailEnd/>
          </a:ln>
        </p:spPr>
        <p:txBody>
          <a:bodyPr wrap="none">
            <a:spAutoFit/>
          </a:bodyPr>
          <a:lstStyle/>
          <a:p>
            <a:r>
              <a:rPr lang="es-ES" sz="1200" b="1"/>
              <a:t>90+80 Kb/s</a:t>
            </a:r>
          </a:p>
        </p:txBody>
      </p:sp>
      <p:sp>
        <p:nvSpPr>
          <p:cNvPr id="157737" name="Text Box 59"/>
          <p:cNvSpPr txBox="1">
            <a:spLocks noChangeArrowheads="1"/>
          </p:cNvSpPr>
          <p:nvPr/>
        </p:nvSpPr>
        <p:spPr bwMode="auto">
          <a:xfrm>
            <a:off x="7794625" y="3141663"/>
            <a:ext cx="982663" cy="274637"/>
          </a:xfrm>
          <a:prstGeom prst="rect">
            <a:avLst/>
          </a:prstGeom>
          <a:noFill/>
          <a:ln w="25400">
            <a:noFill/>
            <a:miter lim="800000"/>
            <a:headEnd/>
            <a:tailEnd/>
          </a:ln>
        </p:spPr>
        <p:txBody>
          <a:bodyPr wrap="none">
            <a:spAutoFit/>
          </a:bodyPr>
          <a:lstStyle/>
          <a:p>
            <a:r>
              <a:rPr lang="es-ES" sz="1200" b="1"/>
              <a:t>90+80 Kb/s</a:t>
            </a:r>
          </a:p>
        </p:txBody>
      </p:sp>
      <p:sp>
        <p:nvSpPr>
          <p:cNvPr id="157738" name="Text Box 60"/>
          <p:cNvSpPr txBox="1">
            <a:spLocks noChangeArrowheads="1"/>
          </p:cNvSpPr>
          <p:nvPr/>
        </p:nvSpPr>
        <p:spPr bwMode="auto">
          <a:xfrm>
            <a:off x="4932363" y="3141663"/>
            <a:ext cx="982662" cy="274637"/>
          </a:xfrm>
          <a:prstGeom prst="rect">
            <a:avLst/>
          </a:prstGeom>
          <a:noFill/>
          <a:ln w="25400">
            <a:noFill/>
            <a:miter lim="800000"/>
            <a:headEnd/>
            <a:tailEnd/>
          </a:ln>
        </p:spPr>
        <p:txBody>
          <a:bodyPr wrap="none">
            <a:spAutoFit/>
          </a:bodyPr>
          <a:lstStyle/>
          <a:p>
            <a:r>
              <a:rPr lang="es-ES" sz="1200" b="1"/>
              <a:t>90+80 Kb/s</a:t>
            </a:r>
          </a:p>
        </p:txBody>
      </p:sp>
      <p:sp>
        <p:nvSpPr>
          <p:cNvPr id="157739" name="Text Box 61"/>
          <p:cNvSpPr txBox="1">
            <a:spLocks noChangeArrowheads="1"/>
          </p:cNvSpPr>
          <p:nvPr/>
        </p:nvSpPr>
        <p:spPr bwMode="auto">
          <a:xfrm>
            <a:off x="5219700" y="4149725"/>
            <a:ext cx="982663" cy="274638"/>
          </a:xfrm>
          <a:prstGeom prst="rect">
            <a:avLst/>
          </a:prstGeom>
          <a:noFill/>
          <a:ln w="25400">
            <a:noFill/>
            <a:miter lim="800000"/>
            <a:headEnd/>
            <a:tailEnd/>
          </a:ln>
        </p:spPr>
        <p:txBody>
          <a:bodyPr wrap="none">
            <a:spAutoFit/>
          </a:bodyPr>
          <a:lstStyle/>
          <a:p>
            <a:r>
              <a:rPr lang="es-ES" sz="1200" b="1"/>
              <a:t>90+80 Kb/s</a:t>
            </a:r>
          </a:p>
        </p:txBody>
      </p:sp>
      <p:sp>
        <p:nvSpPr>
          <p:cNvPr id="157740" name="Text Box 62"/>
          <p:cNvSpPr txBox="1">
            <a:spLocks noChangeArrowheads="1"/>
          </p:cNvSpPr>
          <p:nvPr/>
        </p:nvSpPr>
        <p:spPr bwMode="auto">
          <a:xfrm>
            <a:off x="539750" y="2565400"/>
            <a:ext cx="3959225" cy="1004888"/>
          </a:xfrm>
          <a:prstGeom prst="rect">
            <a:avLst/>
          </a:prstGeom>
          <a:noFill/>
          <a:ln w="25400">
            <a:noFill/>
            <a:miter lim="800000"/>
            <a:headEnd/>
            <a:tailEnd/>
          </a:ln>
        </p:spPr>
        <p:txBody>
          <a:bodyPr>
            <a:spAutoFit/>
          </a:bodyPr>
          <a:lstStyle/>
          <a:p>
            <a:r>
              <a:rPr lang="es-ES" sz="1200" b="1"/>
              <a:t>Cada cliente envía: 90 Kb/s unicast y 20 broadcast</a:t>
            </a:r>
          </a:p>
          <a:p>
            <a:r>
              <a:rPr lang="es-ES" sz="1200" b="1"/>
              <a:t>y recibe: 90 Kb/s unicast y 80 broadcast</a:t>
            </a:r>
          </a:p>
          <a:p>
            <a:endParaRPr lang="es-ES" sz="1200" b="1"/>
          </a:p>
          <a:p>
            <a:r>
              <a:rPr lang="es-ES" sz="1200" b="1"/>
              <a:t>El servidor envía: 450 de unicast</a:t>
            </a:r>
          </a:p>
          <a:p>
            <a:r>
              <a:rPr lang="es-ES" sz="1200" b="1"/>
              <a:t>y recibe: 450 unicast  y 100 broadcast</a:t>
            </a:r>
          </a:p>
        </p:txBody>
      </p:sp>
      <p:sp>
        <p:nvSpPr>
          <p:cNvPr id="157741" name="Text Box 63"/>
          <p:cNvSpPr txBox="1">
            <a:spLocks noChangeArrowheads="1"/>
          </p:cNvSpPr>
          <p:nvPr/>
        </p:nvSpPr>
        <p:spPr bwMode="auto">
          <a:xfrm>
            <a:off x="7267594" y="4162425"/>
            <a:ext cx="1247457" cy="276999"/>
          </a:xfrm>
          <a:prstGeom prst="rect">
            <a:avLst/>
          </a:prstGeom>
          <a:noFill/>
          <a:ln w="25400">
            <a:noFill/>
            <a:miter lim="800000"/>
            <a:headEnd/>
            <a:tailEnd/>
          </a:ln>
        </p:spPr>
        <p:txBody>
          <a:bodyPr wrap="none">
            <a:spAutoFit/>
          </a:bodyPr>
          <a:lstStyle/>
          <a:p>
            <a:r>
              <a:rPr lang="es-ES" sz="1200" b="1" dirty="0" smtClean="0"/>
              <a:t>450 + 100 </a:t>
            </a:r>
            <a:r>
              <a:rPr lang="es-ES" sz="1200" b="1" dirty="0"/>
              <a:t>Kb/s</a:t>
            </a:r>
          </a:p>
        </p:txBody>
      </p:sp>
      <p:graphicFrame>
        <p:nvGraphicFramePr>
          <p:cNvPr id="966768" name="Group 112"/>
          <p:cNvGraphicFramePr>
            <a:graphicFrameLocks noGrp="1"/>
          </p:cNvGraphicFramePr>
          <p:nvPr/>
        </p:nvGraphicFramePr>
        <p:xfrm>
          <a:off x="900113" y="3965575"/>
          <a:ext cx="2286000" cy="1920240"/>
        </p:xfrm>
        <a:graphic>
          <a:graphicData uri="http://schemas.openxmlformats.org/drawingml/2006/table">
            <a:tbl>
              <a:tblPr/>
              <a:tblGrid>
                <a:gridCol w="666750"/>
                <a:gridCol w="809625"/>
                <a:gridCol w="809625"/>
              </a:tblGrid>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Puerto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Entrante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Saliente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450 Kb/s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550 Kb/s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110 Kb/s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170 Kb/s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110 Kb/s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170 Kb/s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110 Kb/s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170 Kb/s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110 Kb/s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170 Kb/s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110 Kb/s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170 Kb/s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9888" y="158750"/>
            <a:ext cx="8305800" cy="533400"/>
          </a:xfrm>
        </p:spPr>
        <p:txBody>
          <a:bodyPr/>
          <a:lstStyle/>
          <a:p>
            <a:pPr eaLnBrk="1" hangingPunct="1"/>
            <a:r>
              <a:rPr lang="es-ES_tradnl" sz="3200" smtClean="0">
                <a:latin typeface="Arial" charset="0"/>
              </a:rPr>
              <a:t>Algunos medios físicos de Ethernet</a:t>
            </a:r>
            <a:endParaRPr lang="es-ES" sz="3200" smtClean="0">
              <a:latin typeface="Arial" charset="0"/>
            </a:endParaRPr>
          </a:p>
        </p:txBody>
      </p:sp>
      <p:graphicFrame>
        <p:nvGraphicFramePr>
          <p:cNvPr id="1074263" name="Group 87"/>
          <p:cNvGraphicFramePr>
            <a:graphicFrameLocks noGrp="1"/>
          </p:cNvGraphicFramePr>
          <p:nvPr/>
        </p:nvGraphicFramePr>
        <p:xfrm>
          <a:off x="571500" y="714375"/>
          <a:ext cx="8227241" cy="5489448"/>
        </p:xfrm>
        <a:graphic>
          <a:graphicData uri="http://schemas.openxmlformats.org/drawingml/2006/table">
            <a:tbl>
              <a:tblPr/>
              <a:tblGrid>
                <a:gridCol w="1628839"/>
                <a:gridCol w="1654493"/>
                <a:gridCol w="1665605"/>
                <a:gridCol w="1068705"/>
                <a:gridCol w="797994"/>
                <a:gridCol w="1411605"/>
              </a:tblGrid>
              <a:tr h="250825">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Velocidad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Medio</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Cable</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Distancia</a:t>
                      </a:r>
                      <a:endParaRPr kumimoji="0" lang="es-E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Costo</a:t>
                      </a:r>
                      <a:endParaRPr kumimoji="0" lang="es-E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Fecha </a:t>
                      </a:r>
                      <a:r>
                        <a:rPr kumimoji="0" lang="es-ES" sz="1400" b="1" i="0" u="none" strike="noStrike" cap="none" normalizeH="0" baseline="0" dirty="0" err="1" smtClean="0">
                          <a:ln>
                            <a:noFill/>
                          </a:ln>
                          <a:solidFill>
                            <a:schemeClr val="tx1"/>
                          </a:solidFill>
                          <a:effectLst/>
                          <a:latin typeface="Arial" charset="0"/>
                        </a:rPr>
                        <a:t>estand</a:t>
                      </a:r>
                      <a:r>
                        <a:rPr kumimoji="0" lang="es-ES" sz="14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(1BASE5)</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UTP-2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500m</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Bajo</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(10BASE5)</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(10BROAD36)</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(10BASE2)</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10BASE-F</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10BASE-T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err="1" smtClean="0">
                          <a:ln>
                            <a:noFill/>
                          </a:ln>
                          <a:solidFill>
                            <a:schemeClr val="tx1"/>
                          </a:solidFill>
                          <a:effectLst/>
                          <a:latin typeface="Arial" charset="0"/>
                        </a:rPr>
                        <a:t>Coax</a:t>
                      </a:r>
                      <a:r>
                        <a:rPr kumimoji="0" lang="es-ES_tradnl" sz="1400" b="0" i="0" u="none" strike="noStrike" cap="none" normalizeH="0" baseline="0" dirty="0" smtClean="0">
                          <a:ln>
                            <a:noFill/>
                          </a:ln>
                          <a:solidFill>
                            <a:schemeClr val="tx1"/>
                          </a:solidFill>
                          <a:effectLst/>
                          <a:latin typeface="Arial" charset="0"/>
                        </a:rPr>
                        <a:t> RG8 50 </a:t>
                      </a:r>
                      <a:r>
                        <a:rPr kumimoji="0" lang="el-GR" sz="1400" b="0" i="0" u="none" strike="noStrike" cap="none" normalizeH="0" baseline="0" dirty="0" smtClean="0">
                          <a:ln>
                            <a:noFill/>
                          </a:ln>
                          <a:solidFill>
                            <a:schemeClr val="tx1"/>
                          </a:solidFill>
                          <a:effectLst/>
                          <a:latin typeface="Arial" charset="0"/>
                          <a:cs typeface="Arial" charset="0"/>
                        </a:rPr>
                        <a:t>Ω</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Coaxial 75 </a:t>
                      </a:r>
                      <a:r>
                        <a:rPr kumimoji="0" lang="el-GR" sz="1400" b="0" i="0" u="none" strike="noStrike" cap="none" normalizeH="0" baseline="0" dirty="0" smtClean="0">
                          <a:ln>
                            <a:noFill/>
                          </a:ln>
                          <a:solidFill>
                            <a:schemeClr val="tx1"/>
                          </a:solidFill>
                          <a:effectLst/>
                          <a:latin typeface="Arial" charset="0"/>
                          <a:cs typeface="Arial" charset="0"/>
                        </a:rPr>
                        <a:t>Ω</a:t>
                      </a:r>
                      <a:endParaRPr kumimoji="0" lang="es-ES"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err="1" smtClean="0">
                          <a:ln>
                            <a:noFill/>
                          </a:ln>
                          <a:solidFill>
                            <a:schemeClr val="tx1"/>
                          </a:solidFill>
                          <a:effectLst/>
                          <a:latin typeface="Arial" charset="0"/>
                        </a:rPr>
                        <a:t>Coax</a:t>
                      </a:r>
                      <a:r>
                        <a:rPr kumimoji="0" lang="es-ES_tradnl" sz="1400" b="0" i="0" u="none" strike="noStrike" cap="none" normalizeH="0" baseline="0" dirty="0" smtClean="0">
                          <a:ln>
                            <a:noFill/>
                          </a:ln>
                          <a:solidFill>
                            <a:schemeClr val="tx1"/>
                          </a:solidFill>
                          <a:effectLst/>
                          <a:latin typeface="Arial" charset="0"/>
                        </a:rPr>
                        <a:t> RG58 50 </a:t>
                      </a:r>
                      <a:r>
                        <a:rPr kumimoji="0" lang="el-GR" sz="1400" b="0" i="0" u="none" strike="noStrike" cap="none" normalizeH="0" baseline="0" dirty="0" smtClean="0">
                          <a:ln>
                            <a:noFill/>
                          </a:ln>
                          <a:solidFill>
                            <a:schemeClr val="tx1"/>
                          </a:solidFill>
                          <a:effectLst/>
                          <a:latin typeface="Arial" charset="0"/>
                          <a:cs typeface="Arial" charset="0"/>
                        </a:rPr>
                        <a:t>Ω</a:t>
                      </a:r>
                      <a:endParaRPr kumimoji="0" lang="es-ES_tradnl"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F.O. </a:t>
                      </a:r>
                      <a:r>
                        <a:rPr kumimoji="0" lang="es-ES_tradnl" sz="1400" b="0" i="0" u="none" strike="noStrike" cap="none" normalizeH="0" baseline="0" dirty="0" err="1" smtClean="0">
                          <a:ln>
                            <a:noFill/>
                          </a:ln>
                          <a:solidFill>
                            <a:schemeClr val="tx1"/>
                          </a:solidFill>
                          <a:effectLst/>
                          <a:latin typeface="Arial" charset="0"/>
                        </a:rPr>
                        <a:t>multimodo</a:t>
                      </a:r>
                      <a:endParaRPr kumimoji="0" lang="es-ES_tradnl"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UTP-3/5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500 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3,6 Km</a:t>
                      </a: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185 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2 Km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100/150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Bajo</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Alto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Bajo</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Medio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1983</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1985</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1985</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1987</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100BASE-TX</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100BASE-FX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UTP-5</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F.O. </a:t>
                      </a:r>
                      <a:r>
                        <a:rPr kumimoji="0" lang="es-ES_tradnl" sz="1400" b="0" i="0" u="none" strike="noStrike" cap="none" normalizeH="0" baseline="0" dirty="0" err="1" smtClean="0">
                          <a:ln>
                            <a:noFill/>
                          </a:ln>
                          <a:solidFill>
                            <a:schemeClr val="tx1"/>
                          </a:solidFill>
                          <a:effectLst/>
                          <a:latin typeface="Arial" charset="0"/>
                        </a:rPr>
                        <a:t>multimodo</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100 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 Km</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Bajo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Alto</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1995</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1000BASE-SX</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1000BASE-LX</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1000BASE-T</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F.O. </a:t>
                      </a:r>
                      <a:r>
                        <a:rPr kumimoji="0" lang="es-ES_tradnl" sz="1400" b="0" i="0" u="none" strike="noStrike" cap="none" normalizeH="0" baseline="0" dirty="0" err="1" smtClean="0">
                          <a:ln>
                            <a:noFill/>
                          </a:ln>
                          <a:solidFill>
                            <a:schemeClr val="tx1"/>
                          </a:solidFill>
                          <a:effectLst/>
                          <a:latin typeface="Arial" charset="0"/>
                        </a:rPr>
                        <a:t>multimodo</a:t>
                      </a:r>
                      <a:endParaRPr kumimoji="0" lang="es-ES_tradnl"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F.O. </a:t>
                      </a:r>
                      <a:r>
                        <a:rPr kumimoji="0" lang="es-ES_tradnl" sz="1400" b="0" i="0" u="none" strike="noStrike" cap="none" normalizeH="0" baseline="0" dirty="0" err="1" smtClean="0">
                          <a:ln>
                            <a:noFill/>
                          </a:ln>
                          <a:solidFill>
                            <a:schemeClr val="tx1"/>
                          </a:solidFill>
                          <a:effectLst/>
                          <a:latin typeface="Arial" charset="0"/>
                        </a:rPr>
                        <a:t>monomodo</a:t>
                      </a:r>
                      <a:endParaRPr kumimoji="0" lang="es-ES_tradnl"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sym typeface="Symbol" pitchFamily="18" charset="2"/>
                        </a:rPr>
                        <a:t>UTP-5e</a:t>
                      </a:r>
                      <a:endParaRPr kumimoji="0" lang="es-ES" sz="1400" b="0" i="0" u="none" strike="noStrike" cap="none" normalizeH="0" baseline="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500 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5 Km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 m</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Medio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Alto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medio</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1998</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1998</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10GBASE-LR</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10GBASE-ER</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10GBASE-CX4</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10GBASE-T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err="1" smtClean="0">
                          <a:ln>
                            <a:noFill/>
                          </a:ln>
                          <a:solidFill>
                            <a:schemeClr val="tx1"/>
                          </a:solidFill>
                          <a:effectLst/>
                          <a:latin typeface="Arial" charset="0"/>
                          <a:sym typeface="Symbol" pitchFamily="18" charset="2"/>
                        </a:rPr>
                        <a:t>Coax</a:t>
                      </a:r>
                      <a:r>
                        <a:rPr kumimoji="0" lang="es-ES" sz="1400" b="0" i="0" u="none" strike="noStrike" cap="none" normalizeH="0" baseline="0" dirty="0" smtClean="0">
                          <a:ln>
                            <a:noFill/>
                          </a:ln>
                          <a:solidFill>
                            <a:schemeClr val="tx1"/>
                          </a:solidFill>
                          <a:effectLst/>
                          <a:latin typeface="Arial" charset="0"/>
                          <a:sym typeface="Symbol" pitchFamily="18" charset="2"/>
                        </a:rPr>
                        <a:t> 4 pares</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UTP-6/6a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 Km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40 Km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15 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55/100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Alto</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Muy Bajo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2002</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2002</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2004</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40000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40GBASE-LR4</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40GBASE-CR4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Cobre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10 Km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N.D.</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17/06/2010</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17/06/2010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100GBASE-LR4</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100GBASE-ER4</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100GBASE-CR10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sym typeface="Symbol" pitchFamily="18" charset="2"/>
                        </a:rPr>
                        <a:t>Cobre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 Km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40 Km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N.D.</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N.D.</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17/06/2010</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17/06/2010</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17/06/2010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85750"/>
            <a:ext cx="7772400" cy="1143000"/>
          </a:xfrm>
        </p:spPr>
        <p:txBody>
          <a:bodyPr/>
          <a:lstStyle/>
          <a:p>
            <a:pPr eaLnBrk="1" hangingPunct="1"/>
            <a:r>
              <a:rPr lang="es-ES" smtClean="0"/>
              <a:t>Desarrollo de Ethernet</a:t>
            </a:r>
          </a:p>
        </p:txBody>
      </p:sp>
      <p:sp>
        <p:nvSpPr>
          <p:cNvPr id="19459" name="Rectangle 3"/>
          <p:cNvSpPr>
            <a:spLocks noGrp="1" noChangeArrowheads="1"/>
          </p:cNvSpPr>
          <p:nvPr>
            <p:ph type="body" idx="1"/>
          </p:nvPr>
        </p:nvSpPr>
        <p:spPr>
          <a:xfrm>
            <a:off x="828675" y="1585913"/>
            <a:ext cx="7315200" cy="4114800"/>
          </a:xfrm>
        </p:spPr>
        <p:txBody>
          <a:bodyPr/>
          <a:lstStyle/>
          <a:p>
            <a:pPr eaLnBrk="1" hangingPunct="1">
              <a:lnSpc>
                <a:spcPct val="80000"/>
              </a:lnSpc>
            </a:pPr>
            <a:r>
              <a:rPr lang="es-ES" sz="1800" dirty="0" smtClean="0"/>
              <a:t>1973: Bob </a:t>
            </a:r>
            <a:r>
              <a:rPr lang="es-ES" sz="1800" dirty="0" err="1" smtClean="0"/>
              <a:t>Metcalfe</a:t>
            </a:r>
            <a:r>
              <a:rPr lang="es-ES" sz="1800" dirty="0" smtClean="0"/>
              <a:t> (Xerox)  realiza las primeras transmisiones sobre una 	red Ethernet, a 2,94 Mb/s sobre cable coaxial</a:t>
            </a:r>
          </a:p>
          <a:p>
            <a:pPr eaLnBrk="1" hangingPunct="1">
              <a:lnSpc>
                <a:spcPct val="80000"/>
              </a:lnSpc>
            </a:pPr>
            <a:r>
              <a:rPr lang="es-ES" sz="1800" dirty="0" smtClean="0"/>
              <a:t>1979: Las empresas DEC (Digital </a:t>
            </a:r>
            <a:r>
              <a:rPr lang="es-ES" sz="1800" dirty="0" err="1" smtClean="0"/>
              <a:t>Equipment</a:t>
            </a:r>
            <a:r>
              <a:rPr lang="es-ES" sz="1800" dirty="0" smtClean="0"/>
              <a:t> </a:t>
            </a:r>
            <a:r>
              <a:rPr lang="es-ES" sz="1800" dirty="0" err="1" smtClean="0"/>
              <a:t>Corporation</a:t>
            </a:r>
            <a:r>
              <a:rPr lang="es-ES" sz="1800" dirty="0" smtClean="0"/>
              <a:t>), Intel y Xerox 	crean una alianza para desarrollar Ethernet</a:t>
            </a:r>
          </a:p>
          <a:p>
            <a:pPr eaLnBrk="1" hangingPunct="1">
              <a:lnSpc>
                <a:spcPct val="80000"/>
              </a:lnSpc>
            </a:pPr>
            <a:r>
              <a:rPr lang="es-ES" sz="1800" dirty="0" smtClean="0"/>
              <a:t>1980: El consorcio DIX publica el ‘libro azul’ (primera especificación de 	Ethernet)</a:t>
            </a:r>
          </a:p>
          <a:p>
            <a:pPr eaLnBrk="1" hangingPunct="1">
              <a:lnSpc>
                <a:spcPct val="80000"/>
              </a:lnSpc>
            </a:pPr>
            <a:r>
              <a:rPr lang="es-ES" sz="1800" dirty="0" smtClean="0"/>
              <a:t>1981: 3Com (fundada en 1979) comercializa las primeras tarjetas 	Ethernet 10BASE5 para PC</a:t>
            </a:r>
          </a:p>
          <a:p>
            <a:pPr eaLnBrk="1" hangingPunct="1">
              <a:lnSpc>
                <a:spcPct val="80000"/>
              </a:lnSpc>
            </a:pPr>
            <a:r>
              <a:rPr lang="es-ES" sz="1800" dirty="0" smtClean="0"/>
              <a:t>1983: El IEEE aprueba el estándar 802.3, basado en Ethernet</a:t>
            </a:r>
          </a:p>
          <a:p>
            <a:pPr eaLnBrk="1" hangingPunct="1">
              <a:lnSpc>
                <a:spcPct val="80000"/>
              </a:lnSpc>
            </a:pPr>
            <a:r>
              <a:rPr lang="es-ES" sz="1800" dirty="0" smtClean="0"/>
              <a:t>1984: DEC comercializa los primeros puentes transparentes</a:t>
            </a:r>
          </a:p>
          <a:p>
            <a:pPr eaLnBrk="1" hangingPunct="1">
              <a:lnSpc>
                <a:spcPct val="80000"/>
              </a:lnSpc>
            </a:pPr>
            <a:r>
              <a:rPr lang="es-ES" sz="1800" dirty="0" smtClean="0"/>
              <a:t>1989: Se estandariza 10BASE-F, Ethernet sobre fibra óptica</a:t>
            </a:r>
          </a:p>
          <a:p>
            <a:pPr eaLnBrk="1" hangingPunct="1">
              <a:lnSpc>
                <a:spcPct val="80000"/>
              </a:lnSpc>
            </a:pPr>
            <a:r>
              <a:rPr lang="es-ES" sz="1800" dirty="0" smtClean="0"/>
              <a:t>1990: Se estandariza 10BASE-T, Ethernet sobre cable UTP (</a:t>
            </a:r>
            <a:r>
              <a:rPr lang="es-ES" sz="1800" dirty="0" err="1" smtClean="0"/>
              <a:t>Unshielded</a:t>
            </a:r>
            <a:r>
              <a:rPr lang="es-ES" sz="1800" dirty="0" smtClean="0"/>
              <a:t> </a:t>
            </a:r>
            <a:r>
              <a:rPr lang="es-ES" sz="1800" dirty="0" err="1" smtClean="0"/>
              <a:t>Twisted</a:t>
            </a:r>
            <a:r>
              <a:rPr lang="es-ES" sz="1800" dirty="0" smtClean="0"/>
              <a:t> </a:t>
            </a:r>
            <a:r>
              <a:rPr lang="es-ES" sz="1800" dirty="0" err="1" smtClean="0"/>
              <a:t>Pair</a:t>
            </a:r>
            <a:r>
              <a:rPr lang="es-ES" sz="1800" dirty="0" smtClean="0"/>
              <a:t>, pares trenzados no apantallados)</a:t>
            </a:r>
          </a:p>
          <a:p>
            <a:pPr eaLnBrk="1" hangingPunct="1">
              <a:lnSpc>
                <a:spcPct val="80000"/>
              </a:lnSpc>
            </a:pPr>
            <a:r>
              <a:rPr lang="es-ES" sz="1800" dirty="0" smtClean="0"/>
              <a:t>1990: La empresa </a:t>
            </a:r>
            <a:r>
              <a:rPr lang="es-ES" sz="1800" dirty="0" err="1" smtClean="0"/>
              <a:t>Kalpana</a:t>
            </a:r>
            <a:r>
              <a:rPr lang="es-ES" sz="1800" dirty="0" smtClean="0"/>
              <a:t> comercializa los primeros conmutadores LAN</a:t>
            </a:r>
          </a:p>
          <a:p>
            <a:pPr eaLnBrk="1" hangingPunct="1">
              <a:lnSpc>
                <a:spcPct val="80000"/>
              </a:lnSpc>
            </a:pPr>
            <a:r>
              <a:rPr lang="es-ES" sz="1800" dirty="0" smtClean="0"/>
              <a:t>1995: Se estandariza </a:t>
            </a:r>
            <a:r>
              <a:rPr lang="es-ES" sz="1800" dirty="0" err="1" smtClean="0"/>
              <a:t>Fast</a:t>
            </a:r>
            <a:r>
              <a:rPr lang="es-ES" sz="1800" dirty="0" smtClean="0"/>
              <a:t> Ethernet</a:t>
            </a:r>
          </a:p>
          <a:p>
            <a:pPr eaLnBrk="1" hangingPunct="1">
              <a:lnSpc>
                <a:spcPct val="80000"/>
              </a:lnSpc>
            </a:pPr>
            <a:r>
              <a:rPr lang="es-ES" sz="1800" dirty="0" smtClean="0"/>
              <a:t>1998: Se estandariza </a:t>
            </a:r>
            <a:r>
              <a:rPr lang="es-ES" sz="1800" dirty="0" err="1" smtClean="0"/>
              <a:t>Gigabit</a:t>
            </a:r>
            <a:r>
              <a:rPr lang="es-ES" sz="1800" dirty="0" smtClean="0"/>
              <a:t> Ethernet</a:t>
            </a:r>
          </a:p>
          <a:p>
            <a:pPr eaLnBrk="1" hangingPunct="1">
              <a:lnSpc>
                <a:spcPct val="80000"/>
              </a:lnSpc>
            </a:pPr>
            <a:r>
              <a:rPr lang="es-ES" sz="1800" dirty="0" smtClean="0"/>
              <a:t>2002: Se estandariza 10 </a:t>
            </a:r>
            <a:r>
              <a:rPr lang="es-ES" sz="1800" dirty="0" err="1" smtClean="0"/>
              <a:t>Gigabit</a:t>
            </a:r>
            <a:r>
              <a:rPr lang="es-ES" sz="1800" dirty="0" smtClean="0"/>
              <a:t> Ethernet</a:t>
            </a:r>
          </a:p>
          <a:p>
            <a:pPr eaLnBrk="1" hangingPunct="1">
              <a:lnSpc>
                <a:spcPct val="80000"/>
              </a:lnSpc>
            </a:pPr>
            <a:r>
              <a:rPr lang="es-ES" sz="1800" dirty="0" smtClean="0"/>
              <a:t>17/06/2010: Se aprueba el estándar 40/100 GE</a:t>
            </a:r>
          </a:p>
        </p:txBody>
      </p:sp>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692275" y="333375"/>
            <a:ext cx="5913438" cy="944563"/>
          </a:xfrm>
          <a:prstGeom prst="rect">
            <a:avLst/>
          </a:prstGeom>
          <a:noFill/>
          <a:ln w="9525">
            <a:noFill/>
            <a:miter lim="800000"/>
            <a:headEnd/>
            <a:tailEnd/>
          </a:ln>
        </p:spPr>
        <p:txBody>
          <a:bodyPr wrap="none">
            <a:spAutoFit/>
          </a:bodyPr>
          <a:lstStyle/>
          <a:p>
            <a:pPr algn="ctr"/>
            <a:r>
              <a:rPr lang="es-ES_tradnl" sz="3200"/>
              <a:t>Ethernet 10BASE5 (1985-1990)</a:t>
            </a:r>
          </a:p>
          <a:p>
            <a:pPr algn="ctr"/>
            <a:r>
              <a:rPr lang="es-ES_tradnl" sz="2400"/>
              <a:t>Medio compartido</a:t>
            </a:r>
            <a:endParaRPr lang="es-ES" sz="2400"/>
          </a:p>
        </p:txBody>
      </p:sp>
      <p:sp>
        <p:nvSpPr>
          <p:cNvPr id="20483" name="Line 3"/>
          <p:cNvSpPr>
            <a:spLocks noChangeShapeType="1"/>
          </p:cNvSpPr>
          <p:nvPr/>
        </p:nvSpPr>
        <p:spPr bwMode="auto">
          <a:xfrm flipV="1">
            <a:off x="2667000" y="4702175"/>
            <a:ext cx="0" cy="609600"/>
          </a:xfrm>
          <a:prstGeom prst="line">
            <a:avLst/>
          </a:prstGeom>
          <a:noFill/>
          <a:ln w="9525">
            <a:solidFill>
              <a:schemeClr val="tx1"/>
            </a:solidFill>
            <a:round/>
            <a:headEnd/>
            <a:tailEnd type="triangle" w="med" len="med"/>
          </a:ln>
        </p:spPr>
        <p:txBody>
          <a:bodyPr/>
          <a:lstStyle/>
          <a:p>
            <a:endParaRPr lang="es-ES"/>
          </a:p>
        </p:txBody>
      </p:sp>
      <p:sp>
        <p:nvSpPr>
          <p:cNvPr id="20484" name="Text Box 4"/>
          <p:cNvSpPr txBox="1">
            <a:spLocks noChangeArrowheads="1"/>
          </p:cNvSpPr>
          <p:nvPr/>
        </p:nvSpPr>
        <p:spPr bwMode="auto">
          <a:xfrm>
            <a:off x="1182688" y="5334000"/>
            <a:ext cx="2500312" cy="825500"/>
          </a:xfrm>
          <a:prstGeom prst="rect">
            <a:avLst/>
          </a:prstGeom>
          <a:noFill/>
          <a:ln w="9525">
            <a:noFill/>
            <a:miter lim="800000"/>
            <a:headEnd/>
            <a:tailEnd/>
          </a:ln>
        </p:spPr>
        <p:txBody>
          <a:bodyPr wrap="none">
            <a:spAutoFit/>
          </a:bodyPr>
          <a:lstStyle/>
          <a:p>
            <a:pPr algn="ctr"/>
            <a:r>
              <a:rPr lang="es-ES_tradnl" sz="1600" b="1"/>
              <a:t>Cable coaxial (grueso)</a:t>
            </a:r>
          </a:p>
          <a:p>
            <a:pPr algn="ctr"/>
            <a:r>
              <a:rPr lang="es-ES_tradnl" sz="1600" b="1"/>
              <a:t>Medio broadcast</a:t>
            </a:r>
          </a:p>
          <a:p>
            <a:pPr algn="ctr"/>
            <a:r>
              <a:rPr lang="es-ES_tradnl" sz="1600" b="1"/>
              <a:t>Longitud máxima 500 m</a:t>
            </a:r>
            <a:endParaRPr lang="es-ES" sz="1600" b="1"/>
          </a:p>
        </p:txBody>
      </p:sp>
      <p:sp>
        <p:nvSpPr>
          <p:cNvPr id="20485" name="Line 5"/>
          <p:cNvSpPr>
            <a:spLocks noChangeShapeType="1"/>
          </p:cNvSpPr>
          <p:nvPr/>
        </p:nvSpPr>
        <p:spPr bwMode="auto">
          <a:xfrm flipH="1">
            <a:off x="5562600" y="2339975"/>
            <a:ext cx="457200" cy="914400"/>
          </a:xfrm>
          <a:prstGeom prst="line">
            <a:avLst/>
          </a:prstGeom>
          <a:noFill/>
          <a:ln w="9525">
            <a:solidFill>
              <a:schemeClr val="tx1"/>
            </a:solidFill>
            <a:round/>
            <a:headEnd/>
            <a:tailEnd type="triangle" w="med" len="med"/>
          </a:ln>
        </p:spPr>
        <p:txBody>
          <a:bodyPr/>
          <a:lstStyle/>
          <a:p>
            <a:endParaRPr lang="es-ES"/>
          </a:p>
        </p:txBody>
      </p:sp>
      <p:sp>
        <p:nvSpPr>
          <p:cNvPr id="20486" name="Text Box 6"/>
          <p:cNvSpPr txBox="1">
            <a:spLocks noChangeArrowheads="1"/>
          </p:cNvSpPr>
          <p:nvPr/>
        </p:nvSpPr>
        <p:spPr bwMode="auto">
          <a:xfrm>
            <a:off x="5403850" y="1919288"/>
            <a:ext cx="1358900" cy="336550"/>
          </a:xfrm>
          <a:prstGeom prst="rect">
            <a:avLst/>
          </a:prstGeom>
          <a:noFill/>
          <a:ln w="9525">
            <a:noFill/>
            <a:miter lim="800000"/>
            <a:headEnd/>
            <a:tailEnd/>
          </a:ln>
        </p:spPr>
        <p:txBody>
          <a:bodyPr wrap="none">
            <a:spAutoFit/>
          </a:bodyPr>
          <a:lstStyle/>
          <a:p>
            <a:pPr algn="ctr"/>
            <a:r>
              <a:rPr lang="es-ES_tradnl" sz="1600" b="1"/>
              <a:t>Cable ‘drop’</a:t>
            </a:r>
            <a:endParaRPr lang="es-ES" sz="1600" b="1"/>
          </a:p>
        </p:txBody>
      </p:sp>
      <p:sp>
        <p:nvSpPr>
          <p:cNvPr id="20487" name="Text Box 7"/>
          <p:cNvSpPr txBox="1">
            <a:spLocks noChangeArrowheads="1"/>
          </p:cNvSpPr>
          <p:nvPr/>
        </p:nvSpPr>
        <p:spPr bwMode="auto">
          <a:xfrm>
            <a:off x="304800" y="1219200"/>
            <a:ext cx="3543300" cy="581025"/>
          </a:xfrm>
          <a:prstGeom prst="rect">
            <a:avLst/>
          </a:prstGeom>
          <a:noFill/>
          <a:ln w="9525">
            <a:noFill/>
            <a:miter lim="800000"/>
            <a:headEnd/>
            <a:tailEnd/>
          </a:ln>
        </p:spPr>
        <p:txBody>
          <a:bodyPr wrap="none">
            <a:spAutoFit/>
          </a:bodyPr>
          <a:lstStyle/>
          <a:p>
            <a:pPr algn="ctr"/>
            <a:r>
              <a:rPr lang="es-ES_tradnl" sz="1600" b="1"/>
              <a:t>Transceiver (transmitter-receiver), </a:t>
            </a:r>
          </a:p>
          <a:p>
            <a:pPr algn="ctr"/>
            <a:r>
              <a:rPr lang="es-ES_tradnl" sz="1600" b="1"/>
              <a:t>realiza la detección de colisiones</a:t>
            </a:r>
            <a:endParaRPr lang="es-ES" sz="1600" b="1"/>
          </a:p>
        </p:txBody>
      </p:sp>
      <p:sp>
        <p:nvSpPr>
          <p:cNvPr id="20488" name="Line 8"/>
          <p:cNvSpPr>
            <a:spLocks noChangeShapeType="1"/>
          </p:cNvSpPr>
          <p:nvPr/>
        </p:nvSpPr>
        <p:spPr bwMode="auto">
          <a:xfrm>
            <a:off x="1219200" y="4625975"/>
            <a:ext cx="7086600" cy="0"/>
          </a:xfrm>
          <a:prstGeom prst="line">
            <a:avLst/>
          </a:prstGeom>
          <a:noFill/>
          <a:ln w="38100">
            <a:solidFill>
              <a:srgbClr val="FF9900"/>
            </a:solidFill>
            <a:round/>
            <a:headEnd/>
            <a:tailEnd/>
          </a:ln>
        </p:spPr>
        <p:txBody>
          <a:bodyPr/>
          <a:lstStyle/>
          <a:p>
            <a:endParaRPr lang="es-ES"/>
          </a:p>
        </p:txBody>
      </p:sp>
      <p:grpSp>
        <p:nvGrpSpPr>
          <p:cNvPr id="20489" name="Group 9"/>
          <p:cNvGrpSpPr>
            <a:grpSpLocks/>
          </p:cNvGrpSpPr>
          <p:nvPr/>
        </p:nvGrpSpPr>
        <p:grpSpPr bwMode="auto">
          <a:xfrm>
            <a:off x="1871663" y="4216400"/>
            <a:ext cx="493712" cy="519113"/>
            <a:chOff x="1179" y="2238"/>
            <a:chExt cx="311" cy="327"/>
          </a:xfrm>
        </p:grpSpPr>
        <p:sp>
          <p:nvSpPr>
            <p:cNvPr id="20515" name="Rectangle 10"/>
            <p:cNvSpPr>
              <a:spLocks noChangeArrowheads="1"/>
            </p:cNvSpPr>
            <p:nvPr/>
          </p:nvSpPr>
          <p:spPr bwMode="auto">
            <a:xfrm>
              <a:off x="1191" y="2454"/>
              <a:ext cx="216" cy="111"/>
            </a:xfrm>
            <a:prstGeom prst="rect">
              <a:avLst/>
            </a:prstGeom>
            <a:solidFill>
              <a:schemeClr val="tx1"/>
            </a:solidFill>
            <a:ln w="9525">
              <a:solidFill>
                <a:schemeClr val="tx1"/>
              </a:solidFill>
              <a:miter lim="800000"/>
              <a:headEnd/>
              <a:tailEnd/>
            </a:ln>
          </p:spPr>
          <p:txBody>
            <a:bodyPr wrap="none" anchor="ctr"/>
            <a:lstStyle/>
            <a:p>
              <a:endParaRPr lang="es-ES"/>
            </a:p>
          </p:txBody>
        </p:sp>
        <p:sp>
          <p:nvSpPr>
            <p:cNvPr id="20516" name="Rectangle 11"/>
            <p:cNvSpPr>
              <a:spLocks noChangeArrowheads="1"/>
            </p:cNvSpPr>
            <p:nvPr/>
          </p:nvSpPr>
          <p:spPr bwMode="auto">
            <a:xfrm>
              <a:off x="1179" y="2238"/>
              <a:ext cx="240" cy="210"/>
            </a:xfrm>
            <a:prstGeom prst="rect">
              <a:avLst/>
            </a:prstGeom>
            <a:solidFill>
              <a:schemeClr val="bg1"/>
            </a:solidFill>
            <a:ln w="25400">
              <a:solidFill>
                <a:schemeClr val="tx1"/>
              </a:solidFill>
              <a:miter lim="800000"/>
              <a:headEnd/>
              <a:tailEnd/>
            </a:ln>
          </p:spPr>
          <p:txBody>
            <a:bodyPr wrap="none" anchor="ctr"/>
            <a:lstStyle/>
            <a:p>
              <a:endParaRPr lang="es-ES"/>
            </a:p>
          </p:txBody>
        </p:sp>
        <p:sp>
          <p:nvSpPr>
            <p:cNvPr id="20517" name="Rectangle 12"/>
            <p:cNvSpPr>
              <a:spLocks noChangeArrowheads="1"/>
            </p:cNvSpPr>
            <p:nvPr/>
          </p:nvSpPr>
          <p:spPr bwMode="auto">
            <a:xfrm>
              <a:off x="1422" y="2304"/>
              <a:ext cx="68" cy="84"/>
            </a:xfrm>
            <a:prstGeom prst="rect">
              <a:avLst/>
            </a:prstGeom>
            <a:solidFill>
              <a:schemeClr val="bg2"/>
            </a:solidFill>
            <a:ln w="25400">
              <a:solidFill>
                <a:schemeClr val="tx1"/>
              </a:solidFill>
              <a:miter lim="800000"/>
              <a:headEnd/>
              <a:tailEnd/>
            </a:ln>
          </p:spPr>
          <p:txBody>
            <a:bodyPr wrap="none" anchor="ctr"/>
            <a:lstStyle/>
            <a:p>
              <a:endParaRPr lang="es-ES"/>
            </a:p>
          </p:txBody>
        </p:sp>
      </p:grpSp>
      <p:sp>
        <p:nvSpPr>
          <p:cNvPr id="20490" name="Freeform 13"/>
          <p:cNvSpPr>
            <a:spLocks/>
          </p:cNvSpPr>
          <p:nvPr/>
        </p:nvSpPr>
        <p:spPr bwMode="auto">
          <a:xfrm>
            <a:off x="2265363" y="3246438"/>
            <a:ext cx="782637" cy="1150937"/>
          </a:xfrm>
          <a:custGeom>
            <a:avLst/>
            <a:gdLst>
              <a:gd name="T0" fmla="*/ 153728651 w 493"/>
              <a:gd name="T1" fmla="*/ 1827111872 h 725"/>
              <a:gd name="T2" fmla="*/ 471268206 w 493"/>
              <a:gd name="T3" fmla="*/ 1751507243 h 725"/>
              <a:gd name="T4" fmla="*/ 758565763 w 493"/>
              <a:gd name="T5" fmla="*/ 1645660365 h 725"/>
              <a:gd name="T6" fmla="*/ 879533355 w 493"/>
              <a:gd name="T7" fmla="*/ 1502012364 h 725"/>
              <a:gd name="T8" fmla="*/ 894654279 w 493"/>
              <a:gd name="T9" fmla="*/ 1252516293 h 725"/>
              <a:gd name="T10" fmla="*/ 864412431 w 493"/>
              <a:gd name="T11" fmla="*/ 957659033 h 725"/>
              <a:gd name="T12" fmla="*/ 985379823 w 493"/>
              <a:gd name="T13" fmla="*/ 768646468 h 725"/>
              <a:gd name="T14" fmla="*/ 1166830913 w 493"/>
              <a:gd name="T15" fmla="*/ 624998466 h 725"/>
              <a:gd name="T16" fmla="*/ 1242435533 w 493"/>
              <a:gd name="T17" fmla="*/ 451107026 h 725"/>
              <a:gd name="T18" fmla="*/ 1166830913 w 493"/>
              <a:gd name="T19" fmla="*/ 239413965 h 725"/>
              <a:gd name="T20" fmla="*/ 955137975 w 493"/>
              <a:gd name="T21" fmla="*/ 126007765 h 725"/>
              <a:gd name="T22" fmla="*/ 728323915 w 493"/>
              <a:gd name="T23" fmla="*/ 42841842 h 725"/>
              <a:gd name="T24" fmla="*/ 486389130 w 493"/>
              <a:gd name="T25" fmla="*/ 5040310 h 725"/>
              <a:gd name="T26" fmla="*/ 78124006 w 493"/>
              <a:gd name="T27" fmla="*/ 12599981 h 725"/>
              <a:gd name="T28" fmla="*/ 17640291 w 493"/>
              <a:gd name="T29" fmla="*/ 12599981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3"/>
              <a:gd name="T46" fmla="*/ 0 h 725"/>
              <a:gd name="T47" fmla="*/ 493 w 493"/>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3" h="725">
                <a:moveTo>
                  <a:pt x="61" y="725"/>
                </a:moveTo>
                <a:cubicBezTo>
                  <a:pt x="104" y="716"/>
                  <a:pt x="147" y="707"/>
                  <a:pt x="187" y="695"/>
                </a:cubicBezTo>
                <a:cubicBezTo>
                  <a:pt x="227" y="683"/>
                  <a:pt x="274" y="669"/>
                  <a:pt x="301" y="653"/>
                </a:cubicBezTo>
                <a:cubicBezTo>
                  <a:pt x="328" y="637"/>
                  <a:pt x="340" y="622"/>
                  <a:pt x="349" y="596"/>
                </a:cubicBezTo>
                <a:cubicBezTo>
                  <a:pt x="358" y="570"/>
                  <a:pt x="356" y="533"/>
                  <a:pt x="355" y="497"/>
                </a:cubicBezTo>
                <a:cubicBezTo>
                  <a:pt x="354" y="461"/>
                  <a:pt x="337" y="412"/>
                  <a:pt x="343" y="380"/>
                </a:cubicBezTo>
                <a:cubicBezTo>
                  <a:pt x="349" y="348"/>
                  <a:pt x="371" y="327"/>
                  <a:pt x="391" y="305"/>
                </a:cubicBezTo>
                <a:cubicBezTo>
                  <a:pt x="411" y="283"/>
                  <a:pt x="446" y="269"/>
                  <a:pt x="463" y="248"/>
                </a:cubicBezTo>
                <a:cubicBezTo>
                  <a:pt x="480" y="227"/>
                  <a:pt x="493" y="204"/>
                  <a:pt x="493" y="179"/>
                </a:cubicBezTo>
                <a:cubicBezTo>
                  <a:pt x="493" y="154"/>
                  <a:pt x="482" y="116"/>
                  <a:pt x="463" y="95"/>
                </a:cubicBezTo>
                <a:cubicBezTo>
                  <a:pt x="444" y="74"/>
                  <a:pt x="408" y="63"/>
                  <a:pt x="379" y="50"/>
                </a:cubicBezTo>
                <a:cubicBezTo>
                  <a:pt x="350" y="37"/>
                  <a:pt x="320" y="25"/>
                  <a:pt x="289" y="17"/>
                </a:cubicBezTo>
                <a:cubicBezTo>
                  <a:pt x="258" y="9"/>
                  <a:pt x="236" y="4"/>
                  <a:pt x="193" y="2"/>
                </a:cubicBezTo>
                <a:cubicBezTo>
                  <a:pt x="150" y="0"/>
                  <a:pt x="62" y="5"/>
                  <a:pt x="31" y="5"/>
                </a:cubicBezTo>
                <a:cubicBezTo>
                  <a:pt x="0" y="5"/>
                  <a:pt x="3" y="5"/>
                  <a:pt x="7" y="5"/>
                </a:cubicBezTo>
              </a:path>
            </a:pathLst>
          </a:custGeom>
          <a:noFill/>
          <a:ln w="25400">
            <a:solidFill>
              <a:schemeClr val="tx1"/>
            </a:solidFill>
            <a:round/>
            <a:headEnd/>
            <a:tailEnd/>
          </a:ln>
        </p:spPr>
        <p:txBody>
          <a:bodyPr/>
          <a:lstStyle/>
          <a:p>
            <a:endParaRPr lang="es-ES"/>
          </a:p>
        </p:txBody>
      </p:sp>
      <p:grpSp>
        <p:nvGrpSpPr>
          <p:cNvPr id="20491" name="Group 14"/>
          <p:cNvGrpSpPr>
            <a:grpSpLocks/>
          </p:cNvGrpSpPr>
          <p:nvPr/>
        </p:nvGrpSpPr>
        <p:grpSpPr bwMode="auto">
          <a:xfrm>
            <a:off x="4525963" y="4203700"/>
            <a:ext cx="493712" cy="519113"/>
            <a:chOff x="1179" y="2238"/>
            <a:chExt cx="311" cy="327"/>
          </a:xfrm>
        </p:grpSpPr>
        <p:sp>
          <p:nvSpPr>
            <p:cNvPr id="20512" name="Rectangle 15"/>
            <p:cNvSpPr>
              <a:spLocks noChangeArrowheads="1"/>
            </p:cNvSpPr>
            <p:nvPr/>
          </p:nvSpPr>
          <p:spPr bwMode="auto">
            <a:xfrm>
              <a:off x="1191" y="2454"/>
              <a:ext cx="216" cy="111"/>
            </a:xfrm>
            <a:prstGeom prst="rect">
              <a:avLst/>
            </a:prstGeom>
            <a:solidFill>
              <a:schemeClr val="tx1"/>
            </a:solidFill>
            <a:ln w="9525">
              <a:solidFill>
                <a:schemeClr val="tx1"/>
              </a:solidFill>
              <a:miter lim="800000"/>
              <a:headEnd/>
              <a:tailEnd/>
            </a:ln>
          </p:spPr>
          <p:txBody>
            <a:bodyPr wrap="none" anchor="ctr"/>
            <a:lstStyle/>
            <a:p>
              <a:endParaRPr lang="es-ES"/>
            </a:p>
          </p:txBody>
        </p:sp>
        <p:sp>
          <p:nvSpPr>
            <p:cNvPr id="20513" name="Rectangle 16"/>
            <p:cNvSpPr>
              <a:spLocks noChangeArrowheads="1"/>
            </p:cNvSpPr>
            <p:nvPr/>
          </p:nvSpPr>
          <p:spPr bwMode="auto">
            <a:xfrm>
              <a:off x="1179" y="2238"/>
              <a:ext cx="240" cy="210"/>
            </a:xfrm>
            <a:prstGeom prst="rect">
              <a:avLst/>
            </a:prstGeom>
            <a:solidFill>
              <a:schemeClr val="bg1"/>
            </a:solidFill>
            <a:ln w="25400">
              <a:solidFill>
                <a:schemeClr val="tx1"/>
              </a:solidFill>
              <a:miter lim="800000"/>
              <a:headEnd/>
              <a:tailEnd/>
            </a:ln>
          </p:spPr>
          <p:txBody>
            <a:bodyPr wrap="none" anchor="ctr"/>
            <a:lstStyle/>
            <a:p>
              <a:endParaRPr lang="es-ES"/>
            </a:p>
          </p:txBody>
        </p:sp>
        <p:sp>
          <p:nvSpPr>
            <p:cNvPr id="20514" name="Rectangle 17"/>
            <p:cNvSpPr>
              <a:spLocks noChangeArrowheads="1"/>
            </p:cNvSpPr>
            <p:nvPr/>
          </p:nvSpPr>
          <p:spPr bwMode="auto">
            <a:xfrm>
              <a:off x="1422" y="2304"/>
              <a:ext cx="68" cy="84"/>
            </a:xfrm>
            <a:prstGeom prst="rect">
              <a:avLst/>
            </a:prstGeom>
            <a:solidFill>
              <a:schemeClr val="bg2"/>
            </a:solidFill>
            <a:ln w="25400">
              <a:solidFill>
                <a:schemeClr val="tx1"/>
              </a:solidFill>
              <a:miter lim="800000"/>
              <a:headEnd/>
              <a:tailEnd/>
            </a:ln>
          </p:spPr>
          <p:txBody>
            <a:bodyPr wrap="none" anchor="ctr"/>
            <a:lstStyle/>
            <a:p>
              <a:endParaRPr lang="es-ES"/>
            </a:p>
          </p:txBody>
        </p:sp>
      </p:grpSp>
      <p:grpSp>
        <p:nvGrpSpPr>
          <p:cNvPr id="20492" name="Group 18"/>
          <p:cNvGrpSpPr>
            <a:grpSpLocks/>
          </p:cNvGrpSpPr>
          <p:nvPr/>
        </p:nvGrpSpPr>
        <p:grpSpPr bwMode="auto">
          <a:xfrm>
            <a:off x="7345363" y="4241800"/>
            <a:ext cx="493712" cy="519113"/>
            <a:chOff x="1179" y="2238"/>
            <a:chExt cx="311" cy="327"/>
          </a:xfrm>
        </p:grpSpPr>
        <p:sp>
          <p:nvSpPr>
            <p:cNvPr id="20509" name="Rectangle 19"/>
            <p:cNvSpPr>
              <a:spLocks noChangeArrowheads="1"/>
            </p:cNvSpPr>
            <p:nvPr/>
          </p:nvSpPr>
          <p:spPr bwMode="auto">
            <a:xfrm>
              <a:off x="1191" y="2454"/>
              <a:ext cx="216" cy="111"/>
            </a:xfrm>
            <a:prstGeom prst="rect">
              <a:avLst/>
            </a:prstGeom>
            <a:solidFill>
              <a:schemeClr val="tx1"/>
            </a:solidFill>
            <a:ln w="9525">
              <a:solidFill>
                <a:schemeClr val="tx1"/>
              </a:solidFill>
              <a:miter lim="800000"/>
              <a:headEnd/>
              <a:tailEnd/>
            </a:ln>
          </p:spPr>
          <p:txBody>
            <a:bodyPr wrap="none" anchor="ctr"/>
            <a:lstStyle/>
            <a:p>
              <a:endParaRPr lang="es-ES"/>
            </a:p>
          </p:txBody>
        </p:sp>
        <p:sp>
          <p:nvSpPr>
            <p:cNvPr id="20510" name="Rectangle 20"/>
            <p:cNvSpPr>
              <a:spLocks noChangeArrowheads="1"/>
            </p:cNvSpPr>
            <p:nvPr/>
          </p:nvSpPr>
          <p:spPr bwMode="auto">
            <a:xfrm>
              <a:off x="1179" y="2238"/>
              <a:ext cx="240" cy="210"/>
            </a:xfrm>
            <a:prstGeom prst="rect">
              <a:avLst/>
            </a:prstGeom>
            <a:solidFill>
              <a:schemeClr val="bg1"/>
            </a:solidFill>
            <a:ln w="25400">
              <a:solidFill>
                <a:schemeClr val="tx1"/>
              </a:solidFill>
              <a:miter lim="800000"/>
              <a:headEnd/>
              <a:tailEnd/>
            </a:ln>
          </p:spPr>
          <p:txBody>
            <a:bodyPr wrap="none" anchor="ctr"/>
            <a:lstStyle/>
            <a:p>
              <a:endParaRPr lang="es-ES"/>
            </a:p>
          </p:txBody>
        </p:sp>
        <p:sp>
          <p:nvSpPr>
            <p:cNvPr id="20511" name="Rectangle 21"/>
            <p:cNvSpPr>
              <a:spLocks noChangeArrowheads="1"/>
            </p:cNvSpPr>
            <p:nvPr/>
          </p:nvSpPr>
          <p:spPr bwMode="auto">
            <a:xfrm>
              <a:off x="1422" y="2304"/>
              <a:ext cx="68" cy="84"/>
            </a:xfrm>
            <a:prstGeom prst="rect">
              <a:avLst/>
            </a:prstGeom>
            <a:solidFill>
              <a:schemeClr val="bg2"/>
            </a:solidFill>
            <a:ln w="25400">
              <a:solidFill>
                <a:schemeClr val="tx1"/>
              </a:solidFill>
              <a:miter lim="800000"/>
              <a:headEnd/>
              <a:tailEnd/>
            </a:ln>
          </p:spPr>
          <p:txBody>
            <a:bodyPr wrap="none" anchor="ctr"/>
            <a:lstStyle/>
            <a:p>
              <a:endParaRPr lang="es-ES"/>
            </a:p>
          </p:txBody>
        </p:sp>
      </p:grpSp>
      <p:sp>
        <p:nvSpPr>
          <p:cNvPr id="20493" name="Freeform 22"/>
          <p:cNvSpPr>
            <a:spLocks/>
          </p:cNvSpPr>
          <p:nvPr/>
        </p:nvSpPr>
        <p:spPr bwMode="auto">
          <a:xfrm>
            <a:off x="4932363" y="3221038"/>
            <a:ext cx="782637" cy="1150937"/>
          </a:xfrm>
          <a:custGeom>
            <a:avLst/>
            <a:gdLst>
              <a:gd name="T0" fmla="*/ 153728651 w 493"/>
              <a:gd name="T1" fmla="*/ 1827111872 h 725"/>
              <a:gd name="T2" fmla="*/ 471268206 w 493"/>
              <a:gd name="T3" fmla="*/ 1751507243 h 725"/>
              <a:gd name="T4" fmla="*/ 758565763 w 493"/>
              <a:gd name="T5" fmla="*/ 1645660365 h 725"/>
              <a:gd name="T6" fmla="*/ 879533355 w 493"/>
              <a:gd name="T7" fmla="*/ 1502012364 h 725"/>
              <a:gd name="T8" fmla="*/ 894654279 w 493"/>
              <a:gd name="T9" fmla="*/ 1252516293 h 725"/>
              <a:gd name="T10" fmla="*/ 864412431 w 493"/>
              <a:gd name="T11" fmla="*/ 957659033 h 725"/>
              <a:gd name="T12" fmla="*/ 985379823 w 493"/>
              <a:gd name="T13" fmla="*/ 768646468 h 725"/>
              <a:gd name="T14" fmla="*/ 1166830913 w 493"/>
              <a:gd name="T15" fmla="*/ 624998466 h 725"/>
              <a:gd name="T16" fmla="*/ 1242435533 w 493"/>
              <a:gd name="T17" fmla="*/ 451107026 h 725"/>
              <a:gd name="T18" fmla="*/ 1166830913 w 493"/>
              <a:gd name="T19" fmla="*/ 239413965 h 725"/>
              <a:gd name="T20" fmla="*/ 955137975 w 493"/>
              <a:gd name="T21" fmla="*/ 126007765 h 725"/>
              <a:gd name="T22" fmla="*/ 728323915 w 493"/>
              <a:gd name="T23" fmla="*/ 42841842 h 725"/>
              <a:gd name="T24" fmla="*/ 486389130 w 493"/>
              <a:gd name="T25" fmla="*/ 5040310 h 725"/>
              <a:gd name="T26" fmla="*/ 78124006 w 493"/>
              <a:gd name="T27" fmla="*/ 12599981 h 725"/>
              <a:gd name="T28" fmla="*/ 17640291 w 493"/>
              <a:gd name="T29" fmla="*/ 12599981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3"/>
              <a:gd name="T46" fmla="*/ 0 h 725"/>
              <a:gd name="T47" fmla="*/ 493 w 493"/>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3" h="725">
                <a:moveTo>
                  <a:pt x="61" y="725"/>
                </a:moveTo>
                <a:cubicBezTo>
                  <a:pt x="104" y="716"/>
                  <a:pt x="147" y="707"/>
                  <a:pt x="187" y="695"/>
                </a:cubicBezTo>
                <a:cubicBezTo>
                  <a:pt x="227" y="683"/>
                  <a:pt x="274" y="669"/>
                  <a:pt x="301" y="653"/>
                </a:cubicBezTo>
                <a:cubicBezTo>
                  <a:pt x="328" y="637"/>
                  <a:pt x="340" y="622"/>
                  <a:pt x="349" y="596"/>
                </a:cubicBezTo>
                <a:cubicBezTo>
                  <a:pt x="358" y="570"/>
                  <a:pt x="356" y="533"/>
                  <a:pt x="355" y="497"/>
                </a:cubicBezTo>
                <a:cubicBezTo>
                  <a:pt x="354" y="461"/>
                  <a:pt x="337" y="412"/>
                  <a:pt x="343" y="380"/>
                </a:cubicBezTo>
                <a:cubicBezTo>
                  <a:pt x="349" y="348"/>
                  <a:pt x="371" y="327"/>
                  <a:pt x="391" y="305"/>
                </a:cubicBezTo>
                <a:cubicBezTo>
                  <a:pt x="411" y="283"/>
                  <a:pt x="446" y="269"/>
                  <a:pt x="463" y="248"/>
                </a:cubicBezTo>
                <a:cubicBezTo>
                  <a:pt x="480" y="227"/>
                  <a:pt x="493" y="204"/>
                  <a:pt x="493" y="179"/>
                </a:cubicBezTo>
                <a:cubicBezTo>
                  <a:pt x="493" y="154"/>
                  <a:pt x="482" y="116"/>
                  <a:pt x="463" y="95"/>
                </a:cubicBezTo>
                <a:cubicBezTo>
                  <a:pt x="444" y="74"/>
                  <a:pt x="408" y="63"/>
                  <a:pt x="379" y="50"/>
                </a:cubicBezTo>
                <a:cubicBezTo>
                  <a:pt x="350" y="37"/>
                  <a:pt x="320" y="25"/>
                  <a:pt x="289" y="17"/>
                </a:cubicBezTo>
                <a:cubicBezTo>
                  <a:pt x="258" y="9"/>
                  <a:pt x="236" y="4"/>
                  <a:pt x="193" y="2"/>
                </a:cubicBezTo>
                <a:cubicBezTo>
                  <a:pt x="150" y="0"/>
                  <a:pt x="62" y="5"/>
                  <a:pt x="31" y="5"/>
                </a:cubicBezTo>
                <a:cubicBezTo>
                  <a:pt x="0" y="5"/>
                  <a:pt x="3" y="5"/>
                  <a:pt x="7" y="5"/>
                </a:cubicBezTo>
              </a:path>
            </a:pathLst>
          </a:custGeom>
          <a:noFill/>
          <a:ln w="25400">
            <a:solidFill>
              <a:schemeClr val="tx1"/>
            </a:solidFill>
            <a:round/>
            <a:headEnd/>
            <a:tailEnd/>
          </a:ln>
        </p:spPr>
        <p:txBody>
          <a:bodyPr/>
          <a:lstStyle/>
          <a:p>
            <a:endParaRPr lang="es-ES"/>
          </a:p>
        </p:txBody>
      </p:sp>
      <p:sp>
        <p:nvSpPr>
          <p:cNvPr id="20494" name="Freeform 23"/>
          <p:cNvSpPr>
            <a:spLocks/>
          </p:cNvSpPr>
          <p:nvPr/>
        </p:nvSpPr>
        <p:spPr bwMode="auto">
          <a:xfrm>
            <a:off x="7739063" y="3259138"/>
            <a:ext cx="782637" cy="1150937"/>
          </a:xfrm>
          <a:custGeom>
            <a:avLst/>
            <a:gdLst>
              <a:gd name="T0" fmla="*/ 153728651 w 493"/>
              <a:gd name="T1" fmla="*/ 1827111872 h 725"/>
              <a:gd name="T2" fmla="*/ 471268206 w 493"/>
              <a:gd name="T3" fmla="*/ 1751507243 h 725"/>
              <a:gd name="T4" fmla="*/ 758565763 w 493"/>
              <a:gd name="T5" fmla="*/ 1645660365 h 725"/>
              <a:gd name="T6" fmla="*/ 879533355 w 493"/>
              <a:gd name="T7" fmla="*/ 1502012364 h 725"/>
              <a:gd name="T8" fmla="*/ 894654279 w 493"/>
              <a:gd name="T9" fmla="*/ 1252516293 h 725"/>
              <a:gd name="T10" fmla="*/ 864412431 w 493"/>
              <a:gd name="T11" fmla="*/ 957659033 h 725"/>
              <a:gd name="T12" fmla="*/ 985379823 w 493"/>
              <a:gd name="T13" fmla="*/ 768646468 h 725"/>
              <a:gd name="T14" fmla="*/ 1166830913 w 493"/>
              <a:gd name="T15" fmla="*/ 624998466 h 725"/>
              <a:gd name="T16" fmla="*/ 1242435533 w 493"/>
              <a:gd name="T17" fmla="*/ 451107026 h 725"/>
              <a:gd name="T18" fmla="*/ 1166830913 w 493"/>
              <a:gd name="T19" fmla="*/ 239413965 h 725"/>
              <a:gd name="T20" fmla="*/ 955137975 w 493"/>
              <a:gd name="T21" fmla="*/ 126007765 h 725"/>
              <a:gd name="T22" fmla="*/ 728323915 w 493"/>
              <a:gd name="T23" fmla="*/ 42841842 h 725"/>
              <a:gd name="T24" fmla="*/ 486389130 w 493"/>
              <a:gd name="T25" fmla="*/ 5040310 h 725"/>
              <a:gd name="T26" fmla="*/ 78124006 w 493"/>
              <a:gd name="T27" fmla="*/ 12599981 h 725"/>
              <a:gd name="T28" fmla="*/ 17640291 w 493"/>
              <a:gd name="T29" fmla="*/ 12599981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3"/>
              <a:gd name="T46" fmla="*/ 0 h 725"/>
              <a:gd name="T47" fmla="*/ 493 w 493"/>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3" h="725">
                <a:moveTo>
                  <a:pt x="61" y="725"/>
                </a:moveTo>
                <a:cubicBezTo>
                  <a:pt x="104" y="716"/>
                  <a:pt x="147" y="707"/>
                  <a:pt x="187" y="695"/>
                </a:cubicBezTo>
                <a:cubicBezTo>
                  <a:pt x="227" y="683"/>
                  <a:pt x="274" y="669"/>
                  <a:pt x="301" y="653"/>
                </a:cubicBezTo>
                <a:cubicBezTo>
                  <a:pt x="328" y="637"/>
                  <a:pt x="340" y="622"/>
                  <a:pt x="349" y="596"/>
                </a:cubicBezTo>
                <a:cubicBezTo>
                  <a:pt x="358" y="570"/>
                  <a:pt x="356" y="533"/>
                  <a:pt x="355" y="497"/>
                </a:cubicBezTo>
                <a:cubicBezTo>
                  <a:pt x="354" y="461"/>
                  <a:pt x="337" y="412"/>
                  <a:pt x="343" y="380"/>
                </a:cubicBezTo>
                <a:cubicBezTo>
                  <a:pt x="349" y="348"/>
                  <a:pt x="371" y="327"/>
                  <a:pt x="391" y="305"/>
                </a:cubicBezTo>
                <a:cubicBezTo>
                  <a:pt x="411" y="283"/>
                  <a:pt x="446" y="269"/>
                  <a:pt x="463" y="248"/>
                </a:cubicBezTo>
                <a:cubicBezTo>
                  <a:pt x="480" y="227"/>
                  <a:pt x="493" y="204"/>
                  <a:pt x="493" y="179"/>
                </a:cubicBezTo>
                <a:cubicBezTo>
                  <a:pt x="493" y="154"/>
                  <a:pt x="482" y="116"/>
                  <a:pt x="463" y="95"/>
                </a:cubicBezTo>
                <a:cubicBezTo>
                  <a:pt x="444" y="74"/>
                  <a:pt x="408" y="63"/>
                  <a:pt x="379" y="50"/>
                </a:cubicBezTo>
                <a:cubicBezTo>
                  <a:pt x="350" y="37"/>
                  <a:pt x="320" y="25"/>
                  <a:pt x="289" y="17"/>
                </a:cubicBezTo>
                <a:cubicBezTo>
                  <a:pt x="258" y="9"/>
                  <a:pt x="236" y="4"/>
                  <a:pt x="193" y="2"/>
                </a:cubicBezTo>
                <a:cubicBezTo>
                  <a:pt x="150" y="0"/>
                  <a:pt x="62" y="5"/>
                  <a:pt x="31" y="5"/>
                </a:cubicBezTo>
                <a:cubicBezTo>
                  <a:pt x="0" y="5"/>
                  <a:pt x="3" y="5"/>
                  <a:pt x="7" y="5"/>
                </a:cubicBezTo>
              </a:path>
            </a:pathLst>
          </a:custGeom>
          <a:noFill/>
          <a:ln w="25400">
            <a:solidFill>
              <a:schemeClr val="tx1"/>
            </a:solidFill>
            <a:round/>
            <a:headEnd/>
            <a:tailEnd/>
          </a:ln>
        </p:spPr>
        <p:txBody>
          <a:bodyPr/>
          <a:lstStyle/>
          <a:p>
            <a:endParaRPr lang="es-ES"/>
          </a:p>
        </p:txBody>
      </p:sp>
      <p:pic>
        <p:nvPicPr>
          <p:cNvPr id="20495" name="Picture 24"/>
          <p:cNvPicPr>
            <a:picLocks noChangeArrowheads="1"/>
          </p:cNvPicPr>
          <p:nvPr/>
        </p:nvPicPr>
        <p:blipFill>
          <a:blip r:embed="rId3" cstate="print"/>
          <a:srcRect/>
          <a:stretch>
            <a:fillRect/>
          </a:stretch>
        </p:blipFill>
        <p:spPr bwMode="auto">
          <a:xfrm>
            <a:off x="1022350" y="2263775"/>
            <a:ext cx="1339850" cy="1450975"/>
          </a:xfrm>
          <a:prstGeom prst="rect">
            <a:avLst/>
          </a:prstGeom>
          <a:noFill/>
          <a:ln w="12700">
            <a:noFill/>
            <a:miter lim="800000"/>
            <a:headEnd/>
            <a:tailEnd/>
          </a:ln>
        </p:spPr>
      </p:pic>
      <p:pic>
        <p:nvPicPr>
          <p:cNvPr id="20496" name="Picture 25"/>
          <p:cNvPicPr>
            <a:picLocks noChangeArrowheads="1"/>
          </p:cNvPicPr>
          <p:nvPr/>
        </p:nvPicPr>
        <p:blipFill>
          <a:blip r:embed="rId3" cstate="print"/>
          <a:srcRect/>
          <a:stretch>
            <a:fillRect/>
          </a:stretch>
        </p:blipFill>
        <p:spPr bwMode="auto">
          <a:xfrm>
            <a:off x="3714750" y="2251075"/>
            <a:ext cx="1339850" cy="1450975"/>
          </a:xfrm>
          <a:prstGeom prst="rect">
            <a:avLst/>
          </a:prstGeom>
          <a:noFill/>
          <a:ln w="12700">
            <a:noFill/>
            <a:miter lim="800000"/>
            <a:headEnd/>
            <a:tailEnd/>
          </a:ln>
        </p:spPr>
      </p:pic>
      <p:pic>
        <p:nvPicPr>
          <p:cNvPr id="20497" name="Picture 26"/>
          <p:cNvPicPr>
            <a:picLocks noChangeArrowheads="1"/>
          </p:cNvPicPr>
          <p:nvPr/>
        </p:nvPicPr>
        <p:blipFill>
          <a:blip r:embed="rId3" cstate="print"/>
          <a:srcRect/>
          <a:stretch>
            <a:fillRect/>
          </a:stretch>
        </p:blipFill>
        <p:spPr bwMode="auto">
          <a:xfrm>
            <a:off x="6584950" y="2263775"/>
            <a:ext cx="1339850" cy="1450975"/>
          </a:xfrm>
          <a:prstGeom prst="rect">
            <a:avLst/>
          </a:prstGeom>
          <a:noFill/>
          <a:ln w="12700">
            <a:noFill/>
            <a:miter lim="800000"/>
            <a:headEnd/>
            <a:tailEnd/>
          </a:ln>
        </p:spPr>
      </p:pic>
      <p:sp>
        <p:nvSpPr>
          <p:cNvPr id="20498" name="Line 27"/>
          <p:cNvSpPr>
            <a:spLocks noChangeShapeType="1"/>
          </p:cNvSpPr>
          <p:nvPr/>
        </p:nvSpPr>
        <p:spPr bwMode="auto">
          <a:xfrm flipV="1">
            <a:off x="685800" y="4397375"/>
            <a:ext cx="1066800" cy="0"/>
          </a:xfrm>
          <a:prstGeom prst="line">
            <a:avLst/>
          </a:prstGeom>
          <a:noFill/>
          <a:ln w="9525">
            <a:solidFill>
              <a:schemeClr val="tx1"/>
            </a:solidFill>
            <a:round/>
            <a:headEnd/>
            <a:tailEnd type="triangle" w="med" len="med"/>
          </a:ln>
        </p:spPr>
        <p:txBody>
          <a:bodyPr/>
          <a:lstStyle/>
          <a:p>
            <a:endParaRPr lang="es-ES"/>
          </a:p>
        </p:txBody>
      </p:sp>
      <p:sp>
        <p:nvSpPr>
          <p:cNvPr id="20499" name="Line 28"/>
          <p:cNvSpPr>
            <a:spLocks noChangeShapeType="1"/>
          </p:cNvSpPr>
          <p:nvPr/>
        </p:nvSpPr>
        <p:spPr bwMode="auto">
          <a:xfrm flipV="1">
            <a:off x="685800" y="1882775"/>
            <a:ext cx="0" cy="2514600"/>
          </a:xfrm>
          <a:prstGeom prst="line">
            <a:avLst/>
          </a:prstGeom>
          <a:noFill/>
          <a:ln w="9525">
            <a:solidFill>
              <a:schemeClr val="tx1"/>
            </a:solidFill>
            <a:round/>
            <a:headEnd/>
            <a:tailEnd/>
          </a:ln>
        </p:spPr>
        <p:txBody>
          <a:bodyPr/>
          <a:lstStyle/>
          <a:p>
            <a:endParaRPr lang="es-ES"/>
          </a:p>
        </p:txBody>
      </p:sp>
      <p:sp>
        <p:nvSpPr>
          <p:cNvPr id="20500" name="Line 29"/>
          <p:cNvSpPr>
            <a:spLocks noChangeShapeType="1"/>
          </p:cNvSpPr>
          <p:nvPr/>
        </p:nvSpPr>
        <p:spPr bwMode="auto">
          <a:xfrm flipV="1">
            <a:off x="4724400" y="4778375"/>
            <a:ext cx="0" cy="457200"/>
          </a:xfrm>
          <a:prstGeom prst="line">
            <a:avLst/>
          </a:prstGeom>
          <a:noFill/>
          <a:ln w="9525">
            <a:solidFill>
              <a:schemeClr val="tx1"/>
            </a:solidFill>
            <a:round/>
            <a:headEnd/>
            <a:tailEnd type="triangle" w="med" len="med"/>
          </a:ln>
        </p:spPr>
        <p:txBody>
          <a:bodyPr/>
          <a:lstStyle/>
          <a:p>
            <a:endParaRPr lang="es-ES"/>
          </a:p>
        </p:txBody>
      </p:sp>
      <p:sp>
        <p:nvSpPr>
          <p:cNvPr id="20501" name="Text Box 30"/>
          <p:cNvSpPr txBox="1">
            <a:spLocks noChangeArrowheads="1"/>
          </p:cNvSpPr>
          <p:nvPr/>
        </p:nvSpPr>
        <p:spPr bwMode="auto">
          <a:xfrm>
            <a:off x="4233863" y="5159375"/>
            <a:ext cx="2036762" cy="336550"/>
          </a:xfrm>
          <a:prstGeom prst="rect">
            <a:avLst/>
          </a:prstGeom>
          <a:noFill/>
          <a:ln w="9525">
            <a:noFill/>
            <a:miter lim="800000"/>
            <a:headEnd/>
            <a:tailEnd/>
          </a:ln>
        </p:spPr>
        <p:txBody>
          <a:bodyPr wrap="none">
            <a:spAutoFit/>
          </a:bodyPr>
          <a:lstStyle/>
          <a:p>
            <a:pPr algn="ctr"/>
            <a:r>
              <a:rPr lang="es-ES_tradnl" sz="1600" b="1"/>
              <a:t>Conector ‘vampiro’</a:t>
            </a:r>
            <a:endParaRPr lang="es-ES" sz="1600" b="1"/>
          </a:p>
        </p:txBody>
      </p:sp>
      <p:sp>
        <p:nvSpPr>
          <p:cNvPr id="20502" name="Rectangle 31"/>
          <p:cNvSpPr>
            <a:spLocks noChangeArrowheads="1"/>
          </p:cNvSpPr>
          <p:nvPr/>
        </p:nvSpPr>
        <p:spPr bwMode="auto">
          <a:xfrm>
            <a:off x="990600" y="4549775"/>
            <a:ext cx="228600" cy="152400"/>
          </a:xfrm>
          <a:prstGeom prst="rect">
            <a:avLst/>
          </a:prstGeom>
          <a:solidFill>
            <a:srgbClr val="0000FF"/>
          </a:solidFill>
          <a:ln w="9525">
            <a:noFill/>
            <a:miter lim="800000"/>
            <a:headEnd/>
            <a:tailEnd/>
          </a:ln>
        </p:spPr>
        <p:txBody>
          <a:bodyPr wrap="none" anchor="ctr"/>
          <a:lstStyle/>
          <a:p>
            <a:endParaRPr lang="es-ES"/>
          </a:p>
        </p:txBody>
      </p:sp>
      <p:sp>
        <p:nvSpPr>
          <p:cNvPr id="20503" name="Rectangle 32"/>
          <p:cNvSpPr>
            <a:spLocks noChangeArrowheads="1"/>
          </p:cNvSpPr>
          <p:nvPr/>
        </p:nvSpPr>
        <p:spPr bwMode="auto">
          <a:xfrm>
            <a:off x="8153400" y="4549775"/>
            <a:ext cx="228600" cy="152400"/>
          </a:xfrm>
          <a:prstGeom prst="rect">
            <a:avLst/>
          </a:prstGeom>
          <a:solidFill>
            <a:srgbClr val="0000FF"/>
          </a:solidFill>
          <a:ln w="9525">
            <a:noFill/>
            <a:miter lim="800000"/>
            <a:headEnd/>
            <a:tailEnd/>
          </a:ln>
        </p:spPr>
        <p:txBody>
          <a:bodyPr wrap="none" anchor="ctr"/>
          <a:lstStyle/>
          <a:p>
            <a:endParaRPr lang="es-ES"/>
          </a:p>
        </p:txBody>
      </p:sp>
      <p:sp>
        <p:nvSpPr>
          <p:cNvPr id="20504" name="Line 33"/>
          <p:cNvSpPr>
            <a:spLocks noChangeShapeType="1"/>
          </p:cNvSpPr>
          <p:nvPr/>
        </p:nvSpPr>
        <p:spPr bwMode="auto">
          <a:xfrm flipV="1">
            <a:off x="8283575" y="4778375"/>
            <a:ext cx="0" cy="609600"/>
          </a:xfrm>
          <a:prstGeom prst="line">
            <a:avLst/>
          </a:prstGeom>
          <a:noFill/>
          <a:ln w="9525">
            <a:solidFill>
              <a:schemeClr val="tx1"/>
            </a:solidFill>
            <a:round/>
            <a:headEnd/>
            <a:tailEnd type="triangle" w="med" len="med"/>
          </a:ln>
        </p:spPr>
        <p:txBody>
          <a:bodyPr/>
          <a:lstStyle/>
          <a:p>
            <a:endParaRPr lang="es-ES"/>
          </a:p>
        </p:txBody>
      </p:sp>
      <p:sp>
        <p:nvSpPr>
          <p:cNvPr id="20505" name="Text Box 34"/>
          <p:cNvSpPr txBox="1">
            <a:spLocks noChangeArrowheads="1"/>
          </p:cNvSpPr>
          <p:nvPr/>
        </p:nvSpPr>
        <p:spPr bwMode="auto">
          <a:xfrm>
            <a:off x="7134225" y="5378450"/>
            <a:ext cx="1878013" cy="581025"/>
          </a:xfrm>
          <a:prstGeom prst="rect">
            <a:avLst/>
          </a:prstGeom>
          <a:noFill/>
          <a:ln w="9525">
            <a:noFill/>
            <a:miter lim="800000"/>
            <a:headEnd/>
            <a:tailEnd/>
          </a:ln>
        </p:spPr>
        <p:txBody>
          <a:bodyPr wrap="none">
            <a:spAutoFit/>
          </a:bodyPr>
          <a:lstStyle/>
          <a:p>
            <a:pPr algn="ctr"/>
            <a:r>
              <a:rPr lang="es-ES_tradnl" sz="1600" b="1"/>
              <a:t>Terminador</a:t>
            </a:r>
          </a:p>
          <a:p>
            <a:pPr algn="ctr"/>
            <a:r>
              <a:rPr lang="es-ES_tradnl" sz="1600" b="1"/>
              <a:t>(resistencia 50 </a:t>
            </a:r>
            <a:r>
              <a:rPr lang="es-ES_tradnl" sz="1600" b="1">
                <a:sym typeface="Symbol" pitchFamily="18" charset="2"/>
              </a:rPr>
              <a:t>)</a:t>
            </a:r>
            <a:endParaRPr lang="es-ES" sz="1600" b="1"/>
          </a:p>
        </p:txBody>
      </p:sp>
      <p:sp>
        <p:nvSpPr>
          <p:cNvPr id="20506" name="Rectangle 35"/>
          <p:cNvSpPr>
            <a:spLocks noChangeArrowheads="1"/>
          </p:cNvSpPr>
          <p:nvPr/>
        </p:nvSpPr>
        <p:spPr bwMode="auto">
          <a:xfrm>
            <a:off x="6477000" y="4549775"/>
            <a:ext cx="228600" cy="152400"/>
          </a:xfrm>
          <a:prstGeom prst="rect">
            <a:avLst/>
          </a:prstGeom>
          <a:solidFill>
            <a:srgbClr val="FF6600"/>
          </a:solidFill>
          <a:ln w="9525">
            <a:noFill/>
            <a:miter lim="800000"/>
            <a:headEnd/>
            <a:tailEnd/>
          </a:ln>
        </p:spPr>
        <p:txBody>
          <a:bodyPr wrap="none" anchor="ctr"/>
          <a:lstStyle/>
          <a:p>
            <a:endParaRPr lang="es-ES"/>
          </a:p>
        </p:txBody>
      </p:sp>
      <p:sp>
        <p:nvSpPr>
          <p:cNvPr id="20507" name="Line 36"/>
          <p:cNvSpPr>
            <a:spLocks noChangeShapeType="1"/>
          </p:cNvSpPr>
          <p:nvPr/>
        </p:nvSpPr>
        <p:spPr bwMode="auto">
          <a:xfrm flipV="1">
            <a:off x="6629400" y="4778375"/>
            <a:ext cx="0" cy="1219200"/>
          </a:xfrm>
          <a:prstGeom prst="line">
            <a:avLst/>
          </a:prstGeom>
          <a:noFill/>
          <a:ln w="9525">
            <a:solidFill>
              <a:schemeClr val="tx1"/>
            </a:solidFill>
            <a:round/>
            <a:headEnd/>
            <a:tailEnd type="triangle" w="med" len="med"/>
          </a:ln>
        </p:spPr>
        <p:txBody>
          <a:bodyPr/>
          <a:lstStyle/>
          <a:p>
            <a:endParaRPr lang="es-ES"/>
          </a:p>
        </p:txBody>
      </p:sp>
      <p:sp>
        <p:nvSpPr>
          <p:cNvPr id="20508" name="Text Box 37"/>
          <p:cNvSpPr txBox="1">
            <a:spLocks noChangeArrowheads="1"/>
          </p:cNvSpPr>
          <p:nvPr/>
        </p:nvSpPr>
        <p:spPr bwMode="auto">
          <a:xfrm>
            <a:off x="4657725" y="5965825"/>
            <a:ext cx="2886075" cy="336550"/>
          </a:xfrm>
          <a:prstGeom prst="rect">
            <a:avLst/>
          </a:prstGeom>
          <a:noFill/>
          <a:ln w="9525">
            <a:noFill/>
            <a:miter lim="800000"/>
            <a:headEnd/>
            <a:tailEnd/>
          </a:ln>
        </p:spPr>
        <p:txBody>
          <a:bodyPr wrap="none">
            <a:spAutoFit/>
          </a:bodyPr>
          <a:lstStyle/>
          <a:p>
            <a:pPr algn="ctr"/>
            <a:r>
              <a:rPr lang="es-ES_tradnl" sz="1600" b="1"/>
              <a:t>Conector ‘barrel’ (empalme)</a:t>
            </a:r>
            <a:endParaRPr lang="es-ES" sz="1600" b="1"/>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685800" y="500063"/>
            <a:ext cx="7772400" cy="1143000"/>
          </a:xfrm>
        </p:spPr>
        <p:txBody>
          <a:bodyPr/>
          <a:lstStyle/>
          <a:p>
            <a:r>
              <a:rPr lang="es-ES" sz="4000" smtClean="0"/>
              <a:t>CSMA/CD (Carrier Sense Multiple Access /Colision Detect): Analogía</a:t>
            </a:r>
          </a:p>
        </p:txBody>
      </p:sp>
      <p:sp>
        <p:nvSpPr>
          <p:cNvPr id="21507" name="2 Marcador de contenido"/>
          <p:cNvSpPr>
            <a:spLocks noGrp="1"/>
          </p:cNvSpPr>
          <p:nvPr>
            <p:ph idx="1"/>
          </p:nvPr>
        </p:nvSpPr>
        <p:spPr>
          <a:xfrm>
            <a:off x="685800" y="1857375"/>
            <a:ext cx="7772400" cy="4114800"/>
          </a:xfrm>
        </p:spPr>
        <p:txBody>
          <a:bodyPr/>
          <a:lstStyle/>
          <a:p>
            <a:r>
              <a:rPr lang="es-ES" sz="2200" dirty="0" smtClean="0"/>
              <a:t>El funcionamiento de CSMA/CD es parecido al de una conversación informal entre un grupo de amigos:</a:t>
            </a:r>
          </a:p>
          <a:p>
            <a:pPr marL="914400" lvl="1" indent="-457200">
              <a:buFont typeface="Times New Roman" pitchFamily="18" charset="0"/>
              <a:buAutoNum type="arabicPeriod"/>
            </a:pPr>
            <a:r>
              <a:rPr lang="es-ES" sz="2200" dirty="0" smtClean="0"/>
              <a:t>Cada individuo habla cuando quiere decir algo, sin esperar a que alguien le dé el turno de palabra y siempre y cuando no haya alguien hablando ya (</a:t>
            </a:r>
            <a:r>
              <a:rPr lang="es-ES" sz="2200" dirty="0" err="1" smtClean="0"/>
              <a:t>Carrier</a:t>
            </a:r>
            <a:r>
              <a:rPr lang="es-ES" sz="2200" dirty="0" smtClean="0"/>
              <a:t> </a:t>
            </a:r>
            <a:r>
              <a:rPr lang="es-ES" sz="2200" dirty="0" err="1" smtClean="0"/>
              <a:t>Sense</a:t>
            </a:r>
            <a:r>
              <a:rPr lang="es-ES" sz="2200" dirty="0" smtClean="0"/>
              <a:t>)</a:t>
            </a:r>
          </a:p>
          <a:p>
            <a:pPr marL="914400" lvl="1" indent="-457200">
              <a:buFont typeface="Times New Roman" pitchFamily="18" charset="0"/>
              <a:buAutoNum type="arabicPeriod"/>
            </a:pPr>
            <a:r>
              <a:rPr lang="es-ES" sz="2200" dirty="0" smtClean="0"/>
              <a:t>Si causalmente dos personas empiezan a hablar a la vez, en cuanto se dan cuenta (</a:t>
            </a:r>
            <a:r>
              <a:rPr lang="es-ES" sz="2200" dirty="0" err="1" smtClean="0"/>
              <a:t>Colision</a:t>
            </a:r>
            <a:r>
              <a:rPr lang="es-ES" sz="2200" dirty="0" smtClean="0"/>
              <a:t> </a:t>
            </a:r>
            <a:r>
              <a:rPr lang="es-ES" sz="2200" dirty="0" err="1" smtClean="0"/>
              <a:t>Detect</a:t>
            </a:r>
            <a:r>
              <a:rPr lang="es-ES" sz="2200" dirty="0" smtClean="0"/>
              <a:t>) ambos se callan, esperan un tiempo aleatorio y reintentan más tarde</a:t>
            </a:r>
          </a:p>
          <a:p>
            <a:pPr marL="914400" lvl="1" indent="-457200">
              <a:buFont typeface="Times New Roman" pitchFamily="18" charset="0"/>
              <a:buAutoNum type="arabicPeriod"/>
            </a:pPr>
            <a:r>
              <a:rPr lang="es-ES" sz="2200" dirty="0" smtClean="0"/>
              <a:t>Si se produce una nueva colisión el proceso se repite ampliando la pausa aleatoria para reducir el riesgo de nuevas colisiones</a:t>
            </a:r>
          </a:p>
        </p:txBody>
      </p:sp>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16"/>
          <p:cNvSpPr>
            <a:spLocks noChangeShapeType="1"/>
          </p:cNvSpPr>
          <p:nvPr/>
        </p:nvSpPr>
        <p:spPr bwMode="auto">
          <a:xfrm>
            <a:off x="3124200" y="4491038"/>
            <a:ext cx="2590800" cy="0"/>
          </a:xfrm>
          <a:prstGeom prst="line">
            <a:avLst/>
          </a:prstGeom>
          <a:noFill/>
          <a:ln w="25400">
            <a:solidFill>
              <a:schemeClr val="tx1"/>
            </a:solidFill>
            <a:round/>
            <a:headEnd/>
            <a:tailEnd type="triangle" w="med" len="med"/>
          </a:ln>
        </p:spPr>
        <p:txBody>
          <a:bodyPr/>
          <a:lstStyle/>
          <a:p>
            <a:endParaRPr lang="es-ES"/>
          </a:p>
        </p:txBody>
      </p:sp>
      <p:sp>
        <p:nvSpPr>
          <p:cNvPr id="22531" name="Line 15"/>
          <p:cNvSpPr>
            <a:spLocks noChangeShapeType="1"/>
          </p:cNvSpPr>
          <p:nvPr/>
        </p:nvSpPr>
        <p:spPr bwMode="auto">
          <a:xfrm flipV="1">
            <a:off x="6629400" y="2454275"/>
            <a:ext cx="0" cy="1828800"/>
          </a:xfrm>
          <a:prstGeom prst="line">
            <a:avLst/>
          </a:prstGeom>
          <a:noFill/>
          <a:ln w="25400">
            <a:solidFill>
              <a:schemeClr val="tx1"/>
            </a:solidFill>
            <a:round/>
            <a:headEnd/>
            <a:tailEnd type="triangle" w="med" len="med"/>
          </a:ln>
        </p:spPr>
        <p:txBody>
          <a:bodyPr/>
          <a:lstStyle/>
          <a:p>
            <a:endParaRPr lang="es-ES"/>
          </a:p>
        </p:txBody>
      </p:sp>
      <p:sp>
        <p:nvSpPr>
          <p:cNvPr id="22532" name="AutoShape 4"/>
          <p:cNvSpPr>
            <a:spLocks noChangeArrowheads="1"/>
          </p:cNvSpPr>
          <p:nvPr/>
        </p:nvSpPr>
        <p:spPr bwMode="auto">
          <a:xfrm>
            <a:off x="1181100" y="2200275"/>
            <a:ext cx="2057400" cy="1295400"/>
          </a:xfrm>
          <a:prstGeom prst="diamond">
            <a:avLst/>
          </a:prstGeom>
          <a:solidFill>
            <a:srgbClr val="FFFF66"/>
          </a:solidFill>
          <a:ln w="9525">
            <a:solidFill>
              <a:schemeClr val="tx1"/>
            </a:solidFill>
            <a:miter lim="800000"/>
            <a:headEnd/>
            <a:tailEnd/>
          </a:ln>
        </p:spPr>
        <p:txBody>
          <a:bodyPr wrap="none" anchor="ctr"/>
          <a:lstStyle/>
          <a:p>
            <a:pPr algn="ctr"/>
            <a:r>
              <a:rPr lang="es-ES_tradnl" sz="1800" b="1"/>
              <a:t>Escuchar</a:t>
            </a:r>
          </a:p>
          <a:p>
            <a:pPr algn="ctr"/>
            <a:r>
              <a:rPr lang="es-ES_tradnl" sz="1800" b="1"/>
              <a:t>canal</a:t>
            </a:r>
          </a:p>
          <a:p>
            <a:pPr algn="ctr"/>
            <a:r>
              <a:rPr lang="es-ES_tradnl" sz="1800" b="1"/>
              <a:t>(CS)</a:t>
            </a:r>
            <a:endParaRPr lang="es-ES" sz="1800" b="1"/>
          </a:p>
        </p:txBody>
      </p:sp>
      <p:sp>
        <p:nvSpPr>
          <p:cNvPr id="22533" name="Rectangle 5"/>
          <p:cNvSpPr>
            <a:spLocks noChangeArrowheads="1"/>
          </p:cNvSpPr>
          <p:nvPr/>
        </p:nvSpPr>
        <p:spPr bwMode="auto">
          <a:xfrm>
            <a:off x="1076325" y="985838"/>
            <a:ext cx="2209800" cy="762000"/>
          </a:xfrm>
          <a:prstGeom prst="rect">
            <a:avLst/>
          </a:prstGeom>
          <a:solidFill>
            <a:srgbClr val="FFFF66"/>
          </a:solidFill>
          <a:ln w="9525">
            <a:solidFill>
              <a:schemeClr val="tx1"/>
            </a:solidFill>
            <a:miter lim="800000"/>
            <a:headEnd/>
            <a:tailEnd/>
          </a:ln>
        </p:spPr>
        <p:txBody>
          <a:bodyPr wrap="none" anchor="ctr"/>
          <a:lstStyle/>
          <a:p>
            <a:pPr algn="ctr"/>
            <a:r>
              <a:rPr lang="es-ES_tradnl" sz="1800" b="1"/>
              <a:t>Estación lista</a:t>
            </a:r>
          </a:p>
          <a:p>
            <a:pPr algn="ctr"/>
            <a:r>
              <a:rPr lang="es-ES_tradnl" sz="1800" b="1"/>
              <a:t>para enviar</a:t>
            </a:r>
            <a:endParaRPr lang="es-ES" sz="1800" b="1"/>
          </a:p>
        </p:txBody>
      </p:sp>
      <p:sp>
        <p:nvSpPr>
          <p:cNvPr id="22534" name="Rectangle 6"/>
          <p:cNvSpPr>
            <a:spLocks noChangeArrowheads="1"/>
          </p:cNvSpPr>
          <p:nvPr/>
        </p:nvSpPr>
        <p:spPr bwMode="auto">
          <a:xfrm>
            <a:off x="1076325" y="5481638"/>
            <a:ext cx="2209800" cy="838200"/>
          </a:xfrm>
          <a:prstGeom prst="rect">
            <a:avLst/>
          </a:prstGeom>
          <a:solidFill>
            <a:srgbClr val="FFFF66"/>
          </a:solidFill>
          <a:ln w="9525">
            <a:solidFill>
              <a:schemeClr val="tx1"/>
            </a:solidFill>
            <a:miter lim="800000"/>
            <a:headEnd/>
            <a:tailEnd/>
          </a:ln>
        </p:spPr>
        <p:txBody>
          <a:bodyPr wrap="none" anchor="ctr"/>
          <a:lstStyle/>
          <a:p>
            <a:pPr algn="ctr"/>
            <a:r>
              <a:rPr lang="es-ES_tradnl" sz="1800" b="1"/>
              <a:t>Transmisión</a:t>
            </a:r>
          </a:p>
          <a:p>
            <a:pPr algn="ctr"/>
            <a:r>
              <a:rPr lang="es-ES_tradnl" sz="1800" b="1"/>
              <a:t>completada </a:t>
            </a:r>
          </a:p>
          <a:p>
            <a:pPr algn="ctr"/>
            <a:r>
              <a:rPr lang="es-ES_tradnl" sz="1800" b="1"/>
              <a:t>con éxito</a:t>
            </a:r>
            <a:endParaRPr lang="es-ES" sz="1800" b="1"/>
          </a:p>
        </p:txBody>
      </p:sp>
      <p:sp>
        <p:nvSpPr>
          <p:cNvPr id="22535" name="Rectangle 7"/>
          <p:cNvSpPr>
            <a:spLocks noChangeArrowheads="1"/>
          </p:cNvSpPr>
          <p:nvPr/>
        </p:nvSpPr>
        <p:spPr bwMode="auto">
          <a:xfrm>
            <a:off x="1071563" y="4110038"/>
            <a:ext cx="2209800" cy="762000"/>
          </a:xfrm>
          <a:prstGeom prst="rect">
            <a:avLst/>
          </a:prstGeom>
          <a:solidFill>
            <a:srgbClr val="FFFF66"/>
          </a:solidFill>
          <a:ln w="9525">
            <a:solidFill>
              <a:schemeClr val="tx1"/>
            </a:solidFill>
            <a:miter lim="800000"/>
            <a:headEnd/>
            <a:tailEnd/>
          </a:ln>
        </p:spPr>
        <p:txBody>
          <a:bodyPr wrap="none" anchor="ctr"/>
          <a:lstStyle/>
          <a:p>
            <a:pPr algn="ctr"/>
            <a:r>
              <a:rPr lang="es-ES_tradnl" sz="1800" b="1"/>
              <a:t>Transmitir datos y</a:t>
            </a:r>
          </a:p>
          <a:p>
            <a:pPr algn="ctr"/>
            <a:r>
              <a:rPr lang="es-ES_tradnl" sz="1800" b="1"/>
              <a:t>escuchar canal (CD)</a:t>
            </a:r>
            <a:endParaRPr lang="es-ES" sz="1800" b="1"/>
          </a:p>
        </p:txBody>
      </p:sp>
      <p:sp>
        <p:nvSpPr>
          <p:cNvPr id="22536" name="Rectangle 8"/>
          <p:cNvSpPr>
            <a:spLocks noChangeArrowheads="1"/>
          </p:cNvSpPr>
          <p:nvPr/>
        </p:nvSpPr>
        <p:spPr bwMode="auto">
          <a:xfrm>
            <a:off x="5715000" y="4110038"/>
            <a:ext cx="1905000" cy="762000"/>
          </a:xfrm>
          <a:prstGeom prst="rect">
            <a:avLst/>
          </a:prstGeom>
          <a:solidFill>
            <a:srgbClr val="FFFF66"/>
          </a:solidFill>
          <a:ln w="9525">
            <a:solidFill>
              <a:schemeClr val="tx1"/>
            </a:solidFill>
            <a:miter lim="800000"/>
            <a:headEnd/>
            <a:tailEnd/>
          </a:ln>
        </p:spPr>
        <p:txBody>
          <a:bodyPr wrap="none" anchor="ctr"/>
          <a:lstStyle/>
          <a:p>
            <a:pPr algn="ctr"/>
            <a:r>
              <a:rPr lang="es-ES_tradnl" sz="1800" b="1"/>
              <a:t>Transmitir señal</a:t>
            </a:r>
          </a:p>
          <a:p>
            <a:pPr algn="ctr"/>
            <a:r>
              <a:rPr lang="es-ES_tradnl" sz="1800" b="1"/>
              <a:t>de atasco y parar</a:t>
            </a:r>
            <a:endParaRPr lang="es-ES" sz="1800" b="1"/>
          </a:p>
        </p:txBody>
      </p:sp>
      <p:sp>
        <p:nvSpPr>
          <p:cNvPr id="22537" name="Rectangle 9"/>
          <p:cNvSpPr>
            <a:spLocks noChangeArrowheads="1"/>
          </p:cNvSpPr>
          <p:nvPr/>
        </p:nvSpPr>
        <p:spPr bwMode="auto">
          <a:xfrm>
            <a:off x="5715000" y="1366838"/>
            <a:ext cx="1905000" cy="1087437"/>
          </a:xfrm>
          <a:prstGeom prst="rect">
            <a:avLst/>
          </a:prstGeom>
          <a:solidFill>
            <a:srgbClr val="FFFF66"/>
          </a:solidFill>
          <a:ln w="9525">
            <a:solidFill>
              <a:schemeClr val="tx1"/>
            </a:solidFill>
            <a:miter lim="800000"/>
            <a:headEnd/>
            <a:tailEnd/>
          </a:ln>
        </p:spPr>
        <p:txBody>
          <a:bodyPr wrap="none" anchor="ctr"/>
          <a:lstStyle/>
          <a:p>
            <a:pPr algn="ctr"/>
            <a:r>
              <a:rPr lang="es-ES_tradnl" sz="1800" b="1"/>
              <a:t>Esperar tiempo</a:t>
            </a:r>
          </a:p>
          <a:p>
            <a:pPr algn="ctr"/>
            <a:r>
              <a:rPr lang="es-ES_tradnl" sz="1800" b="1"/>
              <a:t>aleatorio con</a:t>
            </a:r>
          </a:p>
          <a:p>
            <a:pPr algn="ctr"/>
            <a:r>
              <a:rPr lang="es-ES_tradnl" sz="1800" b="1"/>
              <a:t>crecimiento</a:t>
            </a:r>
          </a:p>
          <a:p>
            <a:pPr algn="ctr"/>
            <a:r>
              <a:rPr lang="es-ES_tradnl" sz="1800" b="1"/>
              <a:t>exponencial</a:t>
            </a:r>
          </a:p>
        </p:txBody>
      </p:sp>
      <p:sp>
        <p:nvSpPr>
          <p:cNvPr id="22538" name="Line 10"/>
          <p:cNvSpPr>
            <a:spLocks noChangeShapeType="1"/>
          </p:cNvSpPr>
          <p:nvPr/>
        </p:nvSpPr>
        <p:spPr bwMode="auto">
          <a:xfrm>
            <a:off x="2209800" y="1747838"/>
            <a:ext cx="0" cy="457200"/>
          </a:xfrm>
          <a:prstGeom prst="line">
            <a:avLst/>
          </a:prstGeom>
          <a:noFill/>
          <a:ln w="25400">
            <a:solidFill>
              <a:schemeClr val="tx1"/>
            </a:solidFill>
            <a:round/>
            <a:headEnd/>
            <a:tailEnd type="triangle" w="med" len="med"/>
          </a:ln>
        </p:spPr>
        <p:txBody>
          <a:bodyPr/>
          <a:lstStyle/>
          <a:p>
            <a:endParaRPr lang="es-ES"/>
          </a:p>
        </p:txBody>
      </p:sp>
      <p:sp>
        <p:nvSpPr>
          <p:cNvPr id="22539" name="Line 11"/>
          <p:cNvSpPr>
            <a:spLocks noChangeShapeType="1"/>
          </p:cNvSpPr>
          <p:nvPr/>
        </p:nvSpPr>
        <p:spPr bwMode="auto">
          <a:xfrm>
            <a:off x="2209800" y="3500438"/>
            <a:ext cx="0" cy="609600"/>
          </a:xfrm>
          <a:prstGeom prst="line">
            <a:avLst/>
          </a:prstGeom>
          <a:noFill/>
          <a:ln w="25400">
            <a:solidFill>
              <a:schemeClr val="tx1"/>
            </a:solidFill>
            <a:round/>
            <a:headEnd/>
            <a:tailEnd type="triangle" w="med" len="med"/>
          </a:ln>
        </p:spPr>
        <p:txBody>
          <a:bodyPr/>
          <a:lstStyle/>
          <a:p>
            <a:endParaRPr lang="es-ES"/>
          </a:p>
        </p:txBody>
      </p:sp>
      <p:sp>
        <p:nvSpPr>
          <p:cNvPr id="22540" name="Line 12"/>
          <p:cNvSpPr>
            <a:spLocks noChangeShapeType="1"/>
          </p:cNvSpPr>
          <p:nvPr/>
        </p:nvSpPr>
        <p:spPr bwMode="auto">
          <a:xfrm flipH="1">
            <a:off x="2209800" y="1928813"/>
            <a:ext cx="3505200" cy="0"/>
          </a:xfrm>
          <a:prstGeom prst="line">
            <a:avLst/>
          </a:prstGeom>
          <a:noFill/>
          <a:ln w="25400">
            <a:solidFill>
              <a:schemeClr val="tx1"/>
            </a:solidFill>
            <a:round/>
            <a:headEnd/>
            <a:tailEnd type="triangle" w="med" len="med"/>
          </a:ln>
        </p:spPr>
        <p:txBody>
          <a:bodyPr/>
          <a:lstStyle/>
          <a:p>
            <a:endParaRPr lang="es-ES"/>
          </a:p>
        </p:txBody>
      </p:sp>
      <p:sp>
        <p:nvSpPr>
          <p:cNvPr id="22541" name="Line 13"/>
          <p:cNvSpPr>
            <a:spLocks noChangeShapeType="1"/>
          </p:cNvSpPr>
          <p:nvPr/>
        </p:nvSpPr>
        <p:spPr bwMode="auto">
          <a:xfrm>
            <a:off x="3238500" y="2847975"/>
            <a:ext cx="1295400" cy="0"/>
          </a:xfrm>
          <a:prstGeom prst="line">
            <a:avLst/>
          </a:prstGeom>
          <a:noFill/>
          <a:ln w="25400">
            <a:solidFill>
              <a:schemeClr val="tx1"/>
            </a:solidFill>
            <a:round/>
            <a:headEnd/>
            <a:tailEnd/>
          </a:ln>
        </p:spPr>
        <p:txBody>
          <a:bodyPr/>
          <a:lstStyle/>
          <a:p>
            <a:endParaRPr lang="es-ES"/>
          </a:p>
        </p:txBody>
      </p:sp>
      <p:sp>
        <p:nvSpPr>
          <p:cNvPr id="22542" name="Line 14"/>
          <p:cNvSpPr>
            <a:spLocks noChangeShapeType="1"/>
          </p:cNvSpPr>
          <p:nvPr/>
        </p:nvSpPr>
        <p:spPr bwMode="auto">
          <a:xfrm flipH="1" flipV="1">
            <a:off x="4533900" y="1928813"/>
            <a:ext cx="0" cy="936625"/>
          </a:xfrm>
          <a:prstGeom prst="line">
            <a:avLst/>
          </a:prstGeom>
          <a:noFill/>
          <a:ln w="25400">
            <a:solidFill>
              <a:schemeClr val="tx1"/>
            </a:solidFill>
            <a:round/>
            <a:headEnd/>
            <a:tailEnd type="triangle" w="med" len="med"/>
          </a:ln>
        </p:spPr>
        <p:txBody>
          <a:bodyPr/>
          <a:lstStyle/>
          <a:p>
            <a:endParaRPr lang="es-ES"/>
          </a:p>
        </p:txBody>
      </p:sp>
      <p:sp>
        <p:nvSpPr>
          <p:cNvPr id="22543" name="Line 17"/>
          <p:cNvSpPr>
            <a:spLocks noChangeShapeType="1"/>
          </p:cNvSpPr>
          <p:nvPr/>
        </p:nvSpPr>
        <p:spPr bwMode="auto">
          <a:xfrm>
            <a:off x="2209800" y="4872038"/>
            <a:ext cx="0" cy="609600"/>
          </a:xfrm>
          <a:prstGeom prst="line">
            <a:avLst/>
          </a:prstGeom>
          <a:noFill/>
          <a:ln w="25400">
            <a:solidFill>
              <a:schemeClr val="tx1"/>
            </a:solidFill>
            <a:round/>
            <a:headEnd/>
            <a:tailEnd type="triangle" w="med" len="med"/>
          </a:ln>
        </p:spPr>
        <p:txBody>
          <a:bodyPr/>
          <a:lstStyle/>
          <a:p>
            <a:endParaRPr lang="es-ES"/>
          </a:p>
        </p:txBody>
      </p:sp>
      <p:sp>
        <p:nvSpPr>
          <p:cNvPr id="22544" name="Text Box 18"/>
          <p:cNvSpPr txBox="1">
            <a:spLocks noChangeArrowheads="1"/>
          </p:cNvSpPr>
          <p:nvPr/>
        </p:nvSpPr>
        <p:spPr bwMode="auto">
          <a:xfrm>
            <a:off x="3357563" y="4124325"/>
            <a:ext cx="2216150" cy="366713"/>
          </a:xfrm>
          <a:prstGeom prst="rect">
            <a:avLst/>
          </a:prstGeom>
          <a:noFill/>
          <a:ln w="9525">
            <a:noFill/>
            <a:miter lim="800000"/>
            <a:headEnd/>
            <a:tailEnd/>
          </a:ln>
        </p:spPr>
        <p:txBody>
          <a:bodyPr wrap="none">
            <a:spAutoFit/>
          </a:bodyPr>
          <a:lstStyle/>
          <a:p>
            <a:pPr algn="ctr"/>
            <a:r>
              <a:rPr lang="es-ES_tradnl" sz="1800" b="1"/>
              <a:t>Colisión detectada</a:t>
            </a:r>
            <a:endParaRPr lang="es-ES" sz="1800" b="1"/>
          </a:p>
        </p:txBody>
      </p:sp>
      <p:sp>
        <p:nvSpPr>
          <p:cNvPr id="22545" name="Text Box 19"/>
          <p:cNvSpPr txBox="1">
            <a:spLocks noChangeArrowheads="1"/>
          </p:cNvSpPr>
          <p:nvPr/>
        </p:nvSpPr>
        <p:spPr bwMode="auto">
          <a:xfrm>
            <a:off x="3530600" y="1519238"/>
            <a:ext cx="1708150" cy="366712"/>
          </a:xfrm>
          <a:prstGeom prst="rect">
            <a:avLst/>
          </a:prstGeom>
          <a:noFill/>
          <a:ln w="9525">
            <a:noFill/>
            <a:miter lim="800000"/>
            <a:headEnd/>
            <a:tailEnd/>
          </a:ln>
        </p:spPr>
        <p:txBody>
          <a:bodyPr wrap="none">
            <a:spAutoFit/>
          </a:bodyPr>
          <a:lstStyle/>
          <a:p>
            <a:pPr algn="ctr"/>
            <a:r>
              <a:rPr lang="es-ES_tradnl" sz="1800" b="1"/>
              <a:t>Nuevo intento</a:t>
            </a:r>
            <a:endParaRPr lang="es-ES" sz="1800" b="1"/>
          </a:p>
        </p:txBody>
      </p:sp>
      <p:sp>
        <p:nvSpPr>
          <p:cNvPr id="22546" name="Text Box 20"/>
          <p:cNvSpPr txBox="1">
            <a:spLocks noChangeArrowheads="1"/>
          </p:cNvSpPr>
          <p:nvPr/>
        </p:nvSpPr>
        <p:spPr bwMode="auto">
          <a:xfrm>
            <a:off x="3321050" y="2505075"/>
            <a:ext cx="1136650" cy="641350"/>
          </a:xfrm>
          <a:prstGeom prst="rect">
            <a:avLst/>
          </a:prstGeom>
          <a:noFill/>
          <a:ln w="9525">
            <a:noFill/>
            <a:miter lim="800000"/>
            <a:headEnd/>
            <a:tailEnd/>
          </a:ln>
        </p:spPr>
        <p:txBody>
          <a:bodyPr wrap="none">
            <a:spAutoFit/>
          </a:bodyPr>
          <a:lstStyle/>
          <a:p>
            <a:pPr algn="ctr"/>
            <a:r>
              <a:rPr lang="es-ES_tradnl" sz="1800" b="1"/>
              <a:t>Canal</a:t>
            </a:r>
          </a:p>
          <a:p>
            <a:pPr algn="ctr"/>
            <a:r>
              <a:rPr lang="es-ES_tradnl" sz="1800" b="1"/>
              <a:t>ocupado</a:t>
            </a:r>
            <a:endParaRPr lang="es-ES" sz="1800" b="1"/>
          </a:p>
        </p:txBody>
      </p:sp>
      <p:sp>
        <p:nvSpPr>
          <p:cNvPr id="22547" name="Text Box 21"/>
          <p:cNvSpPr txBox="1">
            <a:spLocks noChangeArrowheads="1"/>
          </p:cNvSpPr>
          <p:nvPr/>
        </p:nvSpPr>
        <p:spPr bwMode="auto">
          <a:xfrm>
            <a:off x="1346200" y="3468688"/>
            <a:ext cx="806450" cy="641350"/>
          </a:xfrm>
          <a:prstGeom prst="rect">
            <a:avLst/>
          </a:prstGeom>
          <a:noFill/>
          <a:ln w="9525">
            <a:noFill/>
            <a:miter lim="800000"/>
            <a:headEnd/>
            <a:tailEnd/>
          </a:ln>
        </p:spPr>
        <p:txBody>
          <a:bodyPr wrap="none">
            <a:spAutoFit/>
          </a:bodyPr>
          <a:lstStyle/>
          <a:p>
            <a:pPr algn="r"/>
            <a:r>
              <a:rPr lang="es-ES_tradnl" sz="1800" b="1"/>
              <a:t>Canal</a:t>
            </a:r>
          </a:p>
          <a:p>
            <a:pPr algn="r"/>
            <a:r>
              <a:rPr lang="es-ES_tradnl" sz="1800" b="1"/>
              <a:t>libre</a:t>
            </a:r>
            <a:endParaRPr lang="es-ES" sz="1800" b="1"/>
          </a:p>
        </p:txBody>
      </p:sp>
      <p:sp>
        <p:nvSpPr>
          <p:cNvPr id="22548" name="Text Box 22"/>
          <p:cNvSpPr txBox="1">
            <a:spLocks noChangeArrowheads="1"/>
          </p:cNvSpPr>
          <p:nvPr/>
        </p:nvSpPr>
        <p:spPr bwMode="auto">
          <a:xfrm>
            <a:off x="857250" y="4962525"/>
            <a:ext cx="2559050" cy="366713"/>
          </a:xfrm>
          <a:prstGeom prst="rect">
            <a:avLst/>
          </a:prstGeom>
          <a:noFill/>
          <a:ln w="9525">
            <a:noFill/>
            <a:miter lim="800000"/>
            <a:headEnd/>
            <a:tailEnd/>
          </a:ln>
        </p:spPr>
        <p:txBody>
          <a:bodyPr wrap="none">
            <a:spAutoFit/>
          </a:bodyPr>
          <a:lstStyle/>
          <a:p>
            <a:pPr algn="ctr"/>
            <a:r>
              <a:rPr lang="es-ES_tradnl" sz="1800" b="1"/>
              <a:t>Colisión no detectada</a:t>
            </a:r>
            <a:endParaRPr lang="es-ES" sz="1800" b="1"/>
          </a:p>
        </p:txBody>
      </p:sp>
      <p:sp>
        <p:nvSpPr>
          <p:cNvPr id="22549" name="Text Box 23"/>
          <p:cNvSpPr txBox="1">
            <a:spLocks noChangeArrowheads="1"/>
          </p:cNvSpPr>
          <p:nvPr/>
        </p:nvSpPr>
        <p:spPr bwMode="auto">
          <a:xfrm>
            <a:off x="1428750" y="206375"/>
            <a:ext cx="6469063" cy="646113"/>
          </a:xfrm>
          <a:prstGeom prst="rect">
            <a:avLst/>
          </a:prstGeom>
          <a:noFill/>
          <a:ln w="9525">
            <a:noFill/>
            <a:miter lim="800000"/>
            <a:headEnd/>
            <a:tailEnd/>
          </a:ln>
        </p:spPr>
        <p:txBody>
          <a:bodyPr wrap="none">
            <a:spAutoFit/>
          </a:bodyPr>
          <a:lstStyle/>
          <a:p>
            <a:pPr algn="ctr"/>
            <a:r>
              <a:rPr lang="es-ES_tradnl" sz="3600"/>
              <a:t>Funcionamiento del CSMA/CD</a:t>
            </a:r>
            <a:endParaRPr lang="es-ES" sz="3600"/>
          </a:p>
        </p:txBody>
      </p:sp>
    </p:spTree>
  </p:cSld>
  <p:clrMapOvr>
    <a:masterClrMapping/>
  </p:clrMapOvr>
  <p:transition>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4124325" y="2105025"/>
            <a:ext cx="735013" cy="314325"/>
          </a:xfrm>
          <a:prstGeom prst="rect">
            <a:avLst/>
          </a:prstGeom>
          <a:noFill/>
          <a:ln w="9525">
            <a:noFill/>
            <a:miter lim="800000"/>
            <a:headEnd/>
            <a:tailEnd/>
          </a:ln>
        </p:spPr>
      </p:pic>
      <p:sp>
        <p:nvSpPr>
          <p:cNvPr id="23555" name="Text Box 4"/>
          <p:cNvSpPr txBox="1">
            <a:spLocks noChangeArrowheads="1"/>
          </p:cNvSpPr>
          <p:nvPr/>
        </p:nvSpPr>
        <p:spPr bwMode="auto">
          <a:xfrm>
            <a:off x="3678238" y="1266825"/>
            <a:ext cx="1614487" cy="336550"/>
          </a:xfrm>
          <a:prstGeom prst="rect">
            <a:avLst/>
          </a:prstGeom>
          <a:noFill/>
          <a:ln w="9525">
            <a:noFill/>
            <a:miter lim="800000"/>
            <a:headEnd/>
            <a:tailEnd/>
          </a:ln>
        </p:spPr>
        <p:txBody>
          <a:bodyPr wrap="none">
            <a:spAutoFit/>
          </a:bodyPr>
          <a:lstStyle/>
          <a:p>
            <a:r>
              <a:rPr lang="es-ES" sz="1600" b="1"/>
              <a:t>Hub 10BASE-T</a:t>
            </a:r>
          </a:p>
        </p:txBody>
      </p:sp>
      <p:sp>
        <p:nvSpPr>
          <p:cNvPr id="23556" name="Line 5"/>
          <p:cNvSpPr>
            <a:spLocks noChangeShapeType="1"/>
          </p:cNvSpPr>
          <p:nvPr/>
        </p:nvSpPr>
        <p:spPr bwMode="auto">
          <a:xfrm flipV="1">
            <a:off x="1905000" y="2381250"/>
            <a:ext cx="2300288" cy="2125663"/>
          </a:xfrm>
          <a:prstGeom prst="line">
            <a:avLst/>
          </a:prstGeom>
          <a:noFill/>
          <a:ln w="19050">
            <a:solidFill>
              <a:schemeClr val="tx1"/>
            </a:solidFill>
            <a:round/>
            <a:headEnd/>
            <a:tailEnd/>
          </a:ln>
        </p:spPr>
        <p:txBody>
          <a:bodyPr/>
          <a:lstStyle/>
          <a:p>
            <a:endParaRPr lang="es-ES"/>
          </a:p>
        </p:txBody>
      </p:sp>
      <p:sp>
        <p:nvSpPr>
          <p:cNvPr id="23557" name="Line 6"/>
          <p:cNvSpPr>
            <a:spLocks noChangeShapeType="1"/>
          </p:cNvSpPr>
          <p:nvPr/>
        </p:nvSpPr>
        <p:spPr bwMode="auto">
          <a:xfrm flipV="1">
            <a:off x="3200400" y="2373313"/>
            <a:ext cx="1103313" cy="2209800"/>
          </a:xfrm>
          <a:prstGeom prst="line">
            <a:avLst/>
          </a:prstGeom>
          <a:noFill/>
          <a:ln w="19050">
            <a:solidFill>
              <a:schemeClr val="tx1"/>
            </a:solidFill>
            <a:round/>
            <a:headEnd/>
            <a:tailEnd/>
          </a:ln>
        </p:spPr>
        <p:txBody>
          <a:bodyPr/>
          <a:lstStyle/>
          <a:p>
            <a:endParaRPr lang="es-ES"/>
          </a:p>
        </p:txBody>
      </p:sp>
      <p:sp>
        <p:nvSpPr>
          <p:cNvPr id="23558" name="Line 7"/>
          <p:cNvSpPr>
            <a:spLocks noChangeShapeType="1"/>
          </p:cNvSpPr>
          <p:nvPr/>
        </p:nvSpPr>
        <p:spPr bwMode="auto">
          <a:xfrm flipH="1" flipV="1">
            <a:off x="4410075" y="2376488"/>
            <a:ext cx="85725" cy="2206625"/>
          </a:xfrm>
          <a:prstGeom prst="line">
            <a:avLst/>
          </a:prstGeom>
          <a:noFill/>
          <a:ln w="19050">
            <a:solidFill>
              <a:schemeClr val="tx1"/>
            </a:solidFill>
            <a:round/>
            <a:headEnd/>
            <a:tailEnd/>
          </a:ln>
        </p:spPr>
        <p:txBody>
          <a:bodyPr/>
          <a:lstStyle/>
          <a:p>
            <a:endParaRPr lang="es-ES"/>
          </a:p>
        </p:txBody>
      </p:sp>
      <p:sp>
        <p:nvSpPr>
          <p:cNvPr id="23559" name="Line 8"/>
          <p:cNvSpPr>
            <a:spLocks noChangeShapeType="1"/>
          </p:cNvSpPr>
          <p:nvPr/>
        </p:nvSpPr>
        <p:spPr bwMode="auto">
          <a:xfrm flipH="1" flipV="1">
            <a:off x="4510088" y="2378075"/>
            <a:ext cx="1357312" cy="2205038"/>
          </a:xfrm>
          <a:prstGeom prst="line">
            <a:avLst/>
          </a:prstGeom>
          <a:noFill/>
          <a:ln w="19050">
            <a:solidFill>
              <a:schemeClr val="tx1"/>
            </a:solidFill>
            <a:round/>
            <a:headEnd/>
            <a:tailEnd/>
          </a:ln>
        </p:spPr>
        <p:txBody>
          <a:bodyPr/>
          <a:lstStyle/>
          <a:p>
            <a:endParaRPr lang="es-ES"/>
          </a:p>
        </p:txBody>
      </p:sp>
      <p:sp>
        <p:nvSpPr>
          <p:cNvPr id="23560" name="Line 9"/>
          <p:cNvSpPr>
            <a:spLocks noChangeShapeType="1"/>
          </p:cNvSpPr>
          <p:nvPr/>
        </p:nvSpPr>
        <p:spPr bwMode="auto">
          <a:xfrm flipH="1" flipV="1">
            <a:off x="4610100" y="2378075"/>
            <a:ext cx="2482850" cy="1912938"/>
          </a:xfrm>
          <a:prstGeom prst="line">
            <a:avLst/>
          </a:prstGeom>
          <a:noFill/>
          <a:ln w="19050">
            <a:solidFill>
              <a:schemeClr val="tx1"/>
            </a:solidFill>
            <a:round/>
            <a:headEnd/>
            <a:tailEnd/>
          </a:ln>
        </p:spPr>
        <p:txBody>
          <a:bodyPr/>
          <a:lstStyle/>
          <a:p>
            <a:endParaRPr lang="es-ES"/>
          </a:p>
        </p:txBody>
      </p:sp>
      <p:pic>
        <p:nvPicPr>
          <p:cNvPr id="23561" name="Picture 10"/>
          <p:cNvPicPr>
            <a:picLocks noChangeArrowheads="1"/>
          </p:cNvPicPr>
          <p:nvPr/>
        </p:nvPicPr>
        <p:blipFill>
          <a:blip r:embed="rId4" cstate="print"/>
          <a:srcRect/>
          <a:stretch>
            <a:fillRect/>
          </a:stretch>
        </p:blipFill>
        <p:spPr bwMode="auto">
          <a:xfrm>
            <a:off x="2667000" y="3716338"/>
            <a:ext cx="1143000" cy="1219200"/>
          </a:xfrm>
          <a:prstGeom prst="rect">
            <a:avLst/>
          </a:prstGeom>
          <a:noFill/>
          <a:ln w="12700">
            <a:noFill/>
            <a:miter lim="800000"/>
            <a:headEnd/>
            <a:tailEnd/>
          </a:ln>
        </p:spPr>
      </p:pic>
      <p:pic>
        <p:nvPicPr>
          <p:cNvPr id="23562" name="Picture 11"/>
          <p:cNvPicPr>
            <a:picLocks noChangeArrowheads="1"/>
          </p:cNvPicPr>
          <p:nvPr/>
        </p:nvPicPr>
        <p:blipFill>
          <a:blip r:embed="rId4" cstate="print"/>
          <a:srcRect/>
          <a:stretch>
            <a:fillRect/>
          </a:stretch>
        </p:blipFill>
        <p:spPr bwMode="auto">
          <a:xfrm>
            <a:off x="5257800" y="3716338"/>
            <a:ext cx="1143000" cy="1219200"/>
          </a:xfrm>
          <a:prstGeom prst="rect">
            <a:avLst/>
          </a:prstGeom>
          <a:noFill/>
          <a:ln w="12700">
            <a:noFill/>
            <a:miter lim="800000"/>
            <a:headEnd/>
            <a:tailEnd/>
          </a:ln>
        </p:spPr>
      </p:pic>
      <p:pic>
        <p:nvPicPr>
          <p:cNvPr id="23563" name="Picture 12"/>
          <p:cNvPicPr>
            <a:picLocks noChangeArrowheads="1"/>
          </p:cNvPicPr>
          <p:nvPr/>
        </p:nvPicPr>
        <p:blipFill>
          <a:blip r:embed="rId4" cstate="print"/>
          <a:srcRect/>
          <a:stretch>
            <a:fillRect/>
          </a:stretch>
        </p:blipFill>
        <p:spPr bwMode="auto">
          <a:xfrm>
            <a:off x="3962400" y="3716338"/>
            <a:ext cx="1143000" cy="1219200"/>
          </a:xfrm>
          <a:prstGeom prst="rect">
            <a:avLst/>
          </a:prstGeom>
          <a:noFill/>
          <a:ln w="12700">
            <a:noFill/>
            <a:miter lim="800000"/>
            <a:headEnd/>
            <a:tailEnd/>
          </a:ln>
        </p:spPr>
      </p:pic>
      <p:pic>
        <p:nvPicPr>
          <p:cNvPr id="23564" name="Picture 13"/>
          <p:cNvPicPr>
            <a:picLocks noChangeArrowheads="1"/>
          </p:cNvPicPr>
          <p:nvPr/>
        </p:nvPicPr>
        <p:blipFill>
          <a:blip r:embed="rId4" cstate="print"/>
          <a:srcRect/>
          <a:stretch>
            <a:fillRect/>
          </a:stretch>
        </p:blipFill>
        <p:spPr bwMode="auto">
          <a:xfrm>
            <a:off x="1371600" y="3716338"/>
            <a:ext cx="1143000" cy="1219200"/>
          </a:xfrm>
          <a:prstGeom prst="rect">
            <a:avLst/>
          </a:prstGeom>
          <a:noFill/>
          <a:ln w="12700">
            <a:noFill/>
            <a:miter lim="800000"/>
            <a:headEnd/>
            <a:tailEnd/>
          </a:ln>
        </p:spPr>
      </p:pic>
      <p:pic>
        <p:nvPicPr>
          <p:cNvPr id="23565" name="Picture 14"/>
          <p:cNvPicPr>
            <a:picLocks noChangeArrowheads="1"/>
          </p:cNvPicPr>
          <p:nvPr/>
        </p:nvPicPr>
        <p:blipFill>
          <a:blip r:embed="rId4" cstate="print"/>
          <a:srcRect/>
          <a:stretch>
            <a:fillRect/>
          </a:stretch>
        </p:blipFill>
        <p:spPr bwMode="auto">
          <a:xfrm>
            <a:off x="6553200" y="3716338"/>
            <a:ext cx="1143000" cy="1219200"/>
          </a:xfrm>
          <a:prstGeom prst="rect">
            <a:avLst/>
          </a:prstGeom>
          <a:noFill/>
          <a:ln w="12700">
            <a:noFill/>
            <a:miter lim="800000"/>
            <a:headEnd/>
            <a:tailEnd/>
          </a:ln>
        </p:spPr>
      </p:pic>
      <p:sp>
        <p:nvSpPr>
          <p:cNvPr id="23566" name="Text Box 15"/>
          <p:cNvSpPr txBox="1">
            <a:spLocks noChangeArrowheads="1"/>
          </p:cNvSpPr>
          <p:nvPr/>
        </p:nvSpPr>
        <p:spPr bwMode="auto">
          <a:xfrm>
            <a:off x="5386388" y="2227263"/>
            <a:ext cx="1841500" cy="336550"/>
          </a:xfrm>
          <a:prstGeom prst="rect">
            <a:avLst/>
          </a:prstGeom>
          <a:noFill/>
          <a:ln w="9525">
            <a:noFill/>
            <a:miter lim="800000"/>
            <a:headEnd/>
            <a:tailEnd/>
          </a:ln>
        </p:spPr>
        <p:txBody>
          <a:bodyPr wrap="none">
            <a:spAutoFit/>
          </a:bodyPr>
          <a:lstStyle/>
          <a:p>
            <a:r>
              <a:rPr lang="es-ES" sz="1600" b="1"/>
              <a:t>Conectores RJ45</a:t>
            </a:r>
          </a:p>
        </p:txBody>
      </p:sp>
      <p:sp>
        <p:nvSpPr>
          <p:cNvPr id="23567" name="Text Box 16"/>
          <p:cNvSpPr txBox="1">
            <a:spLocks noChangeArrowheads="1"/>
          </p:cNvSpPr>
          <p:nvPr/>
        </p:nvSpPr>
        <p:spPr bwMode="auto">
          <a:xfrm>
            <a:off x="1116013" y="2449513"/>
            <a:ext cx="1554162" cy="581025"/>
          </a:xfrm>
          <a:prstGeom prst="rect">
            <a:avLst/>
          </a:prstGeom>
          <a:noFill/>
          <a:ln w="9525">
            <a:noFill/>
            <a:miter lim="800000"/>
            <a:headEnd/>
            <a:tailEnd/>
          </a:ln>
        </p:spPr>
        <p:txBody>
          <a:bodyPr>
            <a:spAutoFit/>
          </a:bodyPr>
          <a:lstStyle/>
          <a:p>
            <a:pPr algn="ctr"/>
            <a:r>
              <a:rPr lang="es-ES" sz="1600" b="1"/>
              <a:t>Cables UTP-5 (máx. 100m)</a:t>
            </a:r>
          </a:p>
        </p:txBody>
      </p:sp>
      <p:sp>
        <p:nvSpPr>
          <p:cNvPr id="23568" name="Line 17"/>
          <p:cNvSpPr>
            <a:spLocks noChangeShapeType="1"/>
          </p:cNvSpPr>
          <p:nvPr/>
        </p:nvSpPr>
        <p:spPr bwMode="auto">
          <a:xfrm>
            <a:off x="2667000" y="2982913"/>
            <a:ext cx="381000" cy="381000"/>
          </a:xfrm>
          <a:prstGeom prst="line">
            <a:avLst/>
          </a:prstGeom>
          <a:noFill/>
          <a:ln w="9525">
            <a:solidFill>
              <a:schemeClr val="tx1"/>
            </a:solidFill>
            <a:round/>
            <a:headEnd/>
            <a:tailEnd type="triangle" w="med" len="med"/>
          </a:ln>
        </p:spPr>
        <p:txBody>
          <a:bodyPr/>
          <a:lstStyle/>
          <a:p>
            <a:endParaRPr lang="es-ES"/>
          </a:p>
        </p:txBody>
      </p:sp>
      <p:sp>
        <p:nvSpPr>
          <p:cNvPr id="23569" name="Line 18"/>
          <p:cNvSpPr>
            <a:spLocks noChangeShapeType="1"/>
          </p:cNvSpPr>
          <p:nvPr/>
        </p:nvSpPr>
        <p:spPr bwMode="auto">
          <a:xfrm flipH="1">
            <a:off x="4716463" y="2411413"/>
            <a:ext cx="685800" cy="0"/>
          </a:xfrm>
          <a:prstGeom prst="line">
            <a:avLst/>
          </a:prstGeom>
          <a:noFill/>
          <a:ln w="9525">
            <a:solidFill>
              <a:schemeClr val="tx1"/>
            </a:solidFill>
            <a:round/>
            <a:headEnd/>
            <a:tailEnd type="triangle" w="med" len="med"/>
          </a:ln>
        </p:spPr>
        <p:txBody>
          <a:bodyPr/>
          <a:lstStyle/>
          <a:p>
            <a:endParaRPr lang="es-ES"/>
          </a:p>
        </p:txBody>
      </p:sp>
      <p:sp>
        <p:nvSpPr>
          <p:cNvPr id="23570" name="Text Box 21"/>
          <p:cNvSpPr txBox="1">
            <a:spLocks noChangeArrowheads="1"/>
          </p:cNvSpPr>
          <p:nvPr/>
        </p:nvSpPr>
        <p:spPr bwMode="auto">
          <a:xfrm>
            <a:off x="323850" y="5445125"/>
            <a:ext cx="3313113" cy="581025"/>
          </a:xfrm>
          <a:prstGeom prst="rect">
            <a:avLst/>
          </a:prstGeom>
          <a:noFill/>
          <a:ln w="9525">
            <a:noFill/>
            <a:miter lim="800000"/>
            <a:headEnd/>
            <a:tailEnd/>
          </a:ln>
        </p:spPr>
        <p:txBody>
          <a:bodyPr>
            <a:spAutoFit/>
          </a:bodyPr>
          <a:lstStyle/>
          <a:p>
            <a:pPr algn="ctr"/>
            <a:r>
              <a:rPr lang="es-ES" sz="1600" b="1"/>
              <a:t>Todos los ordenadores comparten los 10 Mb/s</a:t>
            </a:r>
          </a:p>
        </p:txBody>
      </p:sp>
      <p:sp>
        <p:nvSpPr>
          <p:cNvPr id="23571" name="Line 22"/>
          <p:cNvSpPr>
            <a:spLocks noChangeShapeType="1"/>
          </p:cNvSpPr>
          <p:nvPr/>
        </p:nvSpPr>
        <p:spPr bwMode="auto">
          <a:xfrm>
            <a:off x="6011863" y="2635250"/>
            <a:ext cx="576262" cy="1152525"/>
          </a:xfrm>
          <a:prstGeom prst="line">
            <a:avLst/>
          </a:prstGeom>
          <a:noFill/>
          <a:ln w="9525">
            <a:solidFill>
              <a:schemeClr val="tx1"/>
            </a:solidFill>
            <a:round/>
            <a:headEnd/>
            <a:tailEnd type="triangle" w="med" len="med"/>
          </a:ln>
        </p:spPr>
        <p:txBody>
          <a:bodyPr/>
          <a:lstStyle/>
          <a:p>
            <a:endParaRPr lang="es-ES"/>
          </a:p>
        </p:txBody>
      </p:sp>
      <p:sp>
        <p:nvSpPr>
          <p:cNvPr id="23572" name="Text Box 23"/>
          <p:cNvSpPr txBox="1">
            <a:spLocks noChangeArrowheads="1"/>
          </p:cNvSpPr>
          <p:nvPr/>
        </p:nvSpPr>
        <p:spPr bwMode="auto">
          <a:xfrm>
            <a:off x="4500563" y="5411788"/>
            <a:ext cx="4392612" cy="825500"/>
          </a:xfrm>
          <a:prstGeom prst="rect">
            <a:avLst/>
          </a:prstGeom>
          <a:noFill/>
          <a:ln w="9525">
            <a:noFill/>
            <a:miter lim="800000"/>
            <a:headEnd/>
            <a:tailEnd/>
          </a:ln>
        </p:spPr>
        <p:txBody>
          <a:bodyPr>
            <a:spAutoFit/>
          </a:bodyPr>
          <a:lstStyle/>
          <a:p>
            <a:pPr algn="ctr"/>
            <a:r>
              <a:rPr lang="es-ES" sz="1600" b="1"/>
              <a:t>Todos los ordenadores conectados al hub pueden colisionar, por eso decimos que todos forman un ‘dominio de colisión’</a:t>
            </a:r>
          </a:p>
        </p:txBody>
      </p:sp>
      <p:sp>
        <p:nvSpPr>
          <p:cNvPr id="23573" name="Text Box 24"/>
          <p:cNvSpPr txBox="1">
            <a:spLocks noChangeArrowheads="1"/>
          </p:cNvSpPr>
          <p:nvPr/>
        </p:nvSpPr>
        <p:spPr bwMode="auto">
          <a:xfrm>
            <a:off x="1863725" y="328613"/>
            <a:ext cx="6157913" cy="579437"/>
          </a:xfrm>
          <a:prstGeom prst="rect">
            <a:avLst/>
          </a:prstGeom>
          <a:noFill/>
          <a:ln w="9525">
            <a:noFill/>
            <a:miter lim="800000"/>
            <a:headEnd/>
            <a:tailEnd/>
          </a:ln>
        </p:spPr>
        <p:txBody>
          <a:bodyPr wrap="none">
            <a:spAutoFit/>
          </a:bodyPr>
          <a:lstStyle/>
          <a:p>
            <a:pPr algn="ctr"/>
            <a:r>
              <a:rPr lang="es-ES_tradnl" sz="3200"/>
              <a:t>Ethernet compartida (1990-1995)</a:t>
            </a:r>
            <a:endParaRPr lang="es-ES" sz="2400"/>
          </a:p>
        </p:txBody>
      </p:sp>
      <p:sp>
        <p:nvSpPr>
          <p:cNvPr id="23574" name="Line 25"/>
          <p:cNvSpPr>
            <a:spLocks noChangeShapeType="1"/>
          </p:cNvSpPr>
          <p:nvPr/>
        </p:nvSpPr>
        <p:spPr bwMode="auto">
          <a:xfrm>
            <a:off x="4500563" y="1627188"/>
            <a:ext cx="0" cy="431800"/>
          </a:xfrm>
          <a:prstGeom prst="line">
            <a:avLst/>
          </a:prstGeom>
          <a:noFill/>
          <a:ln w="9525">
            <a:solidFill>
              <a:schemeClr val="accent2"/>
            </a:solidFill>
            <a:round/>
            <a:headEnd/>
            <a:tailEnd type="triangle" w="med" len="med"/>
          </a:ln>
        </p:spPr>
        <p:txBody>
          <a:bodyPr/>
          <a:lstStyle/>
          <a:p>
            <a:endParaRPr lang="es-ES"/>
          </a:p>
        </p:txBody>
      </p:sp>
      <p:sp>
        <p:nvSpPr>
          <p:cNvPr id="23575" name="Text Box 26"/>
          <p:cNvSpPr txBox="1">
            <a:spLocks noChangeArrowheads="1"/>
          </p:cNvSpPr>
          <p:nvPr/>
        </p:nvSpPr>
        <p:spPr bwMode="auto">
          <a:xfrm>
            <a:off x="1476375" y="4941888"/>
            <a:ext cx="930275" cy="336550"/>
          </a:xfrm>
          <a:prstGeom prst="rect">
            <a:avLst/>
          </a:prstGeom>
          <a:noFill/>
          <a:ln w="9525">
            <a:noFill/>
            <a:miter lim="800000"/>
            <a:headEnd/>
            <a:tailEnd/>
          </a:ln>
        </p:spPr>
        <p:txBody>
          <a:bodyPr wrap="none">
            <a:spAutoFit/>
          </a:bodyPr>
          <a:lstStyle/>
          <a:p>
            <a:r>
              <a:rPr lang="es-ES" sz="1600" b="1"/>
              <a:t>10 Mb/s</a:t>
            </a:r>
          </a:p>
        </p:txBody>
      </p:sp>
      <p:sp>
        <p:nvSpPr>
          <p:cNvPr id="23576" name="Text Box 27"/>
          <p:cNvSpPr txBox="1">
            <a:spLocks noChangeArrowheads="1"/>
          </p:cNvSpPr>
          <p:nvPr/>
        </p:nvSpPr>
        <p:spPr bwMode="auto">
          <a:xfrm>
            <a:off x="2771775" y="4941888"/>
            <a:ext cx="930275" cy="336550"/>
          </a:xfrm>
          <a:prstGeom prst="rect">
            <a:avLst/>
          </a:prstGeom>
          <a:noFill/>
          <a:ln w="9525">
            <a:noFill/>
            <a:miter lim="800000"/>
            <a:headEnd/>
            <a:tailEnd/>
          </a:ln>
        </p:spPr>
        <p:txBody>
          <a:bodyPr wrap="none">
            <a:spAutoFit/>
          </a:bodyPr>
          <a:lstStyle/>
          <a:p>
            <a:r>
              <a:rPr lang="es-ES" sz="1600" b="1"/>
              <a:t>10 Mb/s</a:t>
            </a:r>
          </a:p>
        </p:txBody>
      </p:sp>
      <p:sp>
        <p:nvSpPr>
          <p:cNvPr id="23577" name="Text Box 28"/>
          <p:cNvSpPr txBox="1">
            <a:spLocks noChangeArrowheads="1"/>
          </p:cNvSpPr>
          <p:nvPr/>
        </p:nvSpPr>
        <p:spPr bwMode="auto">
          <a:xfrm>
            <a:off x="4068763" y="4941888"/>
            <a:ext cx="930275" cy="336550"/>
          </a:xfrm>
          <a:prstGeom prst="rect">
            <a:avLst/>
          </a:prstGeom>
          <a:noFill/>
          <a:ln w="9525">
            <a:noFill/>
            <a:miter lim="800000"/>
            <a:headEnd/>
            <a:tailEnd/>
          </a:ln>
        </p:spPr>
        <p:txBody>
          <a:bodyPr wrap="none">
            <a:spAutoFit/>
          </a:bodyPr>
          <a:lstStyle/>
          <a:p>
            <a:r>
              <a:rPr lang="es-ES" sz="1600" b="1"/>
              <a:t>10 Mb/s</a:t>
            </a:r>
          </a:p>
        </p:txBody>
      </p:sp>
      <p:sp>
        <p:nvSpPr>
          <p:cNvPr id="23578" name="Text Box 29"/>
          <p:cNvSpPr txBox="1">
            <a:spLocks noChangeArrowheads="1"/>
          </p:cNvSpPr>
          <p:nvPr/>
        </p:nvSpPr>
        <p:spPr bwMode="auto">
          <a:xfrm>
            <a:off x="5370513" y="4941888"/>
            <a:ext cx="930275" cy="336550"/>
          </a:xfrm>
          <a:prstGeom prst="rect">
            <a:avLst/>
          </a:prstGeom>
          <a:noFill/>
          <a:ln w="9525">
            <a:noFill/>
            <a:miter lim="800000"/>
            <a:headEnd/>
            <a:tailEnd/>
          </a:ln>
        </p:spPr>
        <p:txBody>
          <a:bodyPr wrap="none">
            <a:spAutoFit/>
          </a:bodyPr>
          <a:lstStyle/>
          <a:p>
            <a:r>
              <a:rPr lang="es-ES" sz="1600" b="1"/>
              <a:t>10 Mb/s</a:t>
            </a:r>
          </a:p>
        </p:txBody>
      </p:sp>
      <p:sp>
        <p:nvSpPr>
          <p:cNvPr id="23579" name="Text Box 30"/>
          <p:cNvSpPr txBox="1">
            <a:spLocks noChangeArrowheads="1"/>
          </p:cNvSpPr>
          <p:nvPr/>
        </p:nvSpPr>
        <p:spPr bwMode="auto">
          <a:xfrm>
            <a:off x="6665913" y="4941888"/>
            <a:ext cx="930275" cy="336550"/>
          </a:xfrm>
          <a:prstGeom prst="rect">
            <a:avLst/>
          </a:prstGeom>
          <a:noFill/>
          <a:ln w="9525">
            <a:noFill/>
            <a:miter lim="800000"/>
            <a:headEnd/>
            <a:tailEnd/>
          </a:ln>
        </p:spPr>
        <p:txBody>
          <a:bodyPr wrap="none">
            <a:spAutoFit/>
          </a:bodyPr>
          <a:lstStyle/>
          <a:p>
            <a:r>
              <a:rPr lang="es-ES" sz="1600" b="1"/>
              <a:t>10 Mb/s</a:t>
            </a:r>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s-ES_tradnl" smtClean="0"/>
              <a:t>Sumario</a:t>
            </a:r>
          </a:p>
        </p:txBody>
      </p:sp>
      <p:sp>
        <p:nvSpPr>
          <p:cNvPr id="4099" name="Rectangle 3"/>
          <p:cNvSpPr>
            <a:spLocks noGrp="1" noChangeArrowheads="1"/>
          </p:cNvSpPr>
          <p:nvPr>
            <p:ph type="body" idx="1"/>
          </p:nvPr>
        </p:nvSpPr>
        <p:spPr>
          <a:xfrm>
            <a:off x="685800" y="1752600"/>
            <a:ext cx="8062664" cy="4343400"/>
          </a:xfrm>
        </p:spPr>
        <p:txBody>
          <a:bodyPr/>
          <a:lstStyle/>
          <a:p>
            <a:pPr eaLnBrk="1" hangingPunct="1">
              <a:lnSpc>
                <a:spcPct val="90000"/>
              </a:lnSpc>
            </a:pPr>
            <a:r>
              <a:rPr lang="es-ES_tradnl" b="1" dirty="0" smtClean="0">
                <a:solidFill>
                  <a:srgbClr val="FF0000"/>
                </a:solidFill>
              </a:rPr>
              <a:t>Repaso de Telemática</a:t>
            </a:r>
          </a:p>
          <a:p>
            <a:pPr eaLnBrk="1" hangingPunct="1">
              <a:lnSpc>
                <a:spcPct val="90000"/>
              </a:lnSpc>
            </a:pPr>
            <a:r>
              <a:rPr lang="es-ES_tradnl" dirty="0" smtClean="0"/>
              <a:t>Repaso de Ethernet</a:t>
            </a:r>
          </a:p>
          <a:p>
            <a:pPr eaLnBrk="1" hangingPunct="1">
              <a:lnSpc>
                <a:spcPct val="90000"/>
              </a:lnSpc>
            </a:pPr>
            <a:r>
              <a:rPr lang="es-ES_tradnl" dirty="0" smtClean="0"/>
              <a:t>Puentes transparentes y conmutadores</a:t>
            </a:r>
          </a:p>
          <a:p>
            <a:pPr eaLnBrk="1" hangingPunct="1">
              <a:lnSpc>
                <a:spcPct val="90000"/>
              </a:lnSpc>
            </a:pPr>
            <a:r>
              <a:rPr lang="es-ES_tradnl" dirty="0" err="1" smtClean="0"/>
              <a:t>Microsegmentación</a:t>
            </a:r>
            <a:r>
              <a:rPr lang="es-ES_tradnl" dirty="0" smtClean="0"/>
              <a:t>. Full dúplex.</a:t>
            </a:r>
          </a:p>
          <a:p>
            <a:pPr eaLnBrk="1" hangingPunct="1">
              <a:lnSpc>
                <a:spcPct val="90000"/>
              </a:lnSpc>
            </a:pPr>
            <a:r>
              <a:rPr lang="es-ES_tradnl" dirty="0" smtClean="0"/>
              <a:t>Ataques en conmutadores</a:t>
            </a:r>
          </a:p>
          <a:p>
            <a:pPr eaLnBrk="1" hangingPunct="1">
              <a:lnSpc>
                <a:spcPct val="90000"/>
              </a:lnSpc>
            </a:pPr>
            <a:r>
              <a:rPr lang="es-ES_tradnl" dirty="0" smtClean="0"/>
              <a:t>Conmutadores gestionables y no gestionables</a:t>
            </a:r>
          </a:p>
          <a:p>
            <a:pPr eaLnBrk="1" hangingPunct="1">
              <a:lnSpc>
                <a:spcPct val="90000"/>
              </a:lnSpc>
            </a:pPr>
            <a:r>
              <a:rPr lang="es-ES_tradnl" dirty="0" smtClean="0"/>
              <a:t>Bucles entre puentes. </a:t>
            </a:r>
            <a:r>
              <a:rPr lang="es-ES_tradnl" dirty="0" err="1" smtClean="0"/>
              <a:t>Spanning</a:t>
            </a:r>
            <a:r>
              <a:rPr lang="es-ES_tradnl" dirty="0" smtClean="0"/>
              <a:t> </a:t>
            </a:r>
            <a:r>
              <a:rPr lang="es-ES_tradnl" dirty="0" err="1" smtClean="0"/>
              <a:t>Tree</a:t>
            </a:r>
            <a:endParaRPr lang="es-ES_tradnl" dirty="0" smtClean="0"/>
          </a:p>
          <a:p>
            <a:pPr eaLnBrk="1" hangingPunct="1">
              <a:lnSpc>
                <a:spcPct val="90000"/>
              </a:lnSpc>
            </a:pPr>
            <a:r>
              <a:rPr lang="es-ES_tradnl" dirty="0" smtClean="0"/>
              <a:t>Redes locales virtuales (</a:t>
            </a:r>
            <a:r>
              <a:rPr lang="es-ES_tradnl" dirty="0" err="1" smtClean="0"/>
              <a:t>VLANs</a:t>
            </a:r>
            <a:r>
              <a:rPr lang="es-ES_tradnl" dirty="0" smtClean="0"/>
              <a:t>)</a:t>
            </a:r>
          </a:p>
        </p:txBody>
      </p:sp>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249613" y="1135063"/>
            <a:ext cx="2779712" cy="336550"/>
          </a:xfrm>
          <a:prstGeom prst="rect">
            <a:avLst/>
          </a:prstGeom>
          <a:noFill/>
          <a:ln w="9525">
            <a:noFill/>
            <a:miter lim="800000"/>
            <a:headEnd/>
            <a:tailEnd/>
          </a:ln>
        </p:spPr>
        <p:txBody>
          <a:bodyPr wrap="none">
            <a:spAutoFit/>
          </a:bodyPr>
          <a:lstStyle/>
          <a:p>
            <a:r>
              <a:rPr lang="es-ES" sz="1600" b="1"/>
              <a:t>Switch 10/100/1000BASE-T</a:t>
            </a:r>
          </a:p>
        </p:txBody>
      </p:sp>
      <p:sp>
        <p:nvSpPr>
          <p:cNvPr id="24579" name="Line 4"/>
          <p:cNvSpPr>
            <a:spLocks noChangeShapeType="1"/>
          </p:cNvSpPr>
          <p:nvPr/>
        </p:nvSpPr>
        <p:spPr bwMode="auto">
          <a:xfrm flipV="1">
            <a:off x="1905000" y="2320925"/>
            <a:ext cx="2300288" cy="2125663"/>
          </a:xfrm>
          <a:prstGeom prst="line">
            <a:avLst/>
          </a:prstGeom>
          <a:noFill/>
          <a:ln w="19050">
            <a:solidFill>
              <a:schemeClr val="tx1"/>
            </a:solidFill>
            <a:round/>
            <a:headEnd/>
            <a:tailEnd/>
          </a:ln>
        </p:spPr>
        <p:txBody>
          <a:bodyPr/>
          <a:lstStyle/>
          <a:p>
            <a:endParaRPr lang="es-ES"/>
          </a:p>
        </p:txBody>
      </p:sp>
      <p:sp>
        <p:nvSpPr>
          <p:cNvPr id="24580" name="Line 5"/>
          <p:cNvSpPr>
            <a:spLocks noChangeShapeType="1"/>
          </p:cNvSpPr>
          <p:nvPr/>
        </p:nvSpPr>
        <p:spPr bwMode="auto">
          <a:xfrm flipV="1">
            <a:off x="3200400" y="2312988"/>
            <a:ext cx="1103313" cy="2209800"/>
          </a:xfrm>
          <a:prstGeom prst="line">
            <a:avLst/>
          </a:prstGeom>
          <a:noFill/>
          <a:ln w="38100">
            <a:solidFill>
              <a:schemeClr val="tx1"/>
            </a:solidFill>
            <a:round/>
            <a:headEnd/>
            <a:tailEnd/>
          </a:ln>
        </p:spPr>
        <p:txBody>
          <a:bodyPr/>
          <a:lstStyle/>
          <a:p>
            <a:endParaRPr lang="es-ES"/>
          </a:p>
        </p:txBody>
      </p:sp>
      <p:sp>
        <p:nvSpPr>
          <p:cNvPr id="24581" name="Line 6"/>
          <p:cNvSpPr>
            <a:spLocks noChangeShapeType="1"/>
          </p:cNvSpPr>
          <p:nvPr/>
        </p:nvSpPr>
        <p:spPr bwMode="auto">
          <a:xfrm flipH="1" flipV="1">
            <a:off x="4410075" y="2316163"/>
            <a:ext cx="85725" cy="2206625"/>
          </a:xfrm>
          <a:prstGeom prst="line">
            <a:avLst/>
          </a:prstGeom>
          <a:noFill/>
          <a:ln w="19050">
            <a:solidFill>
              <a:schemeClr val="tx1"/>
            </a:solidFill>
            <a:round/>
            <a:headEnd/>
            <a:tailEnd/>
          </a:ln>
        </p:spPr>
        <p:txBody>
          <a:bodyPr/>
          <a:lstStyle/>
          <a:p>
            <a:endParaRPr lang="es-ES"/>
          </a:p>
        </p:txBody>
      </p:sp>
      <p:sp>
        <p:nvSpPr>
          <p:cNvPr id="24582" name="Line 7"/>
          <p:cNvSpPr>
            <a:spLocks noChangeShapeType="1"/>
          </p:cNvSpPr>
          <p:nvPr/>
        </p:nvSpPr>
        <p:spPr bwMode="auto">
          <a:xfrm flipH="1" flipV="1">
            <a:off x="4510088" y="2317750"/>
            <a:ext cx="1357312" cy="2205038"/>
          </a:xfrm>
          <a:prstGeom prst="line">
            <a:avLst/>
          </a:prstGeom>
          <a:noFill/>
          <a:ln w="57150">
            <a:solidFill>
              <a:schemeClr val="tx1"/>
            </a:solidFill>
            <a:round/>
            <a:headEnd/>
            <a:tailEnd/>
          </a:ln>
        </p:spPr>
        <p:txBody>
          <a:bodyPr/>
          <a:lstStyle/>
          <a:p>
            <a:endParaRPr lang="es-ES"/>
          </a:p>
        </p:txBody>
      </p:sp>
      <p:sp>
        <p:nvSpPr>
          <p:cNvPr id="24583" name="Line 8"/>
          <p:cNvSpPr>
            <a:spLocks noChangeShapeType="1"/>
          </p:cNvSpPr>
          <p:nvPr/>
        </p:nvSpPr>
        <p:spPr bwMode="auto">
          <a:xfrm flipH="1" flipV="1">
            <a:off x="4610100" y="2317750"/>
            <a:ext cx="2482850" cy="1912938"/>
          </a:xfrm>
          <a:prstGeom prst="line">
            <a:avLst/>
          </a:prstGeom>
          <a:noFill/>
          <a:ln w="38100">
            <a:solidFill>
              <a:schemeClr val="tx1"/>
            </a:solidFill>
            <a:round/>
            <a:headEnd/>
            <a:tailEnd/>
          </a:ln>
        </p:spPr>
        <p:txBody>
          <a:bodyPr/>
          <a:lstStyle/>
          <a:p>
            <a:endParaRPr lang="es-ES"/>
          </a:p>
        </p:txBody>
      </p:sp>
      <p:pic>
        <p:nvPicPr>
          <p:cNvPr id="24584" name="Picture 9"/>
          <p:cNvPicPr>
            <a:picLocks noChangeArrowheads="1"/>
          </p:cNvPicPr>
          <p:nvPr/>
        </p:nvPicPr>
        <p:blipFill>
          <a:blip r:embed="rId3" cstate="print"/>
          <a:srcRect/>
          <a:stretch>
            <a:fillRect/>
          </a:stretch>
        </p:blipFill>
        <p:spPr bwMode="auto">
          <a:xfrm>
            <a:off x="2667000" y="3656013"/>
            <a:ext cx="1143000" cy="1219200"/>
          </a:xfrm>
          <a:prstGeom prst="rect">
            <a:avLst/>
          </a:prstGeom>
          <a:noFill/>
          <a:ln w="12700">
            <a:noFill/>
            <a:miter lim="800000"/>
            <a:headEnd/>
            <a:tailEnd/>
          </a:ln>
        </p:spPr>
      </p:pic>
      <p:pic>
        <p:nvPicPr>
          <p:cNvPr id="24585" name="Picture 10"/>
          <p:cNvPicPr>
            <a:picLocks noChangeArrowheads="1"/>
          </p:cNvPicPr>
          <p:nvPr/>
        </p:nvPicPr>
        <p:blipFill>
          <a:blip r:embed="rId3" cstate="print"/>
          <a:srcRect/>
          <a:stretch>
            <a:fillRect/>
          </a:stretch>
        </p:blipFill>
        <p:spPr bwMode="auto">
          <a:xfrm>
            <a:off x="5257800" y="3656013"/>
            <a:ext cx="1143000" cy="1219200"/>
          </a:xfrm>
          <a:prstGeom prst="rect">
            <a:avLst/>
          </a:prstGeom>
          <a:noFill/>
          <a:ln w="12700">
            <a:noFill/>
            <a:miter lim="800000"/>
            <a:headEnd/>
            <a:tailEnd/>
          </a:ln>
        </p:spPr>
      </p:pic>
      <p:pic>
        <p:nvPicPr>
          <p:cNvPr id="24586" name="Picture 11"/>
          <p:cNvPicPr>
            <a:picLocks noChangeArrowheads="1"/>
          </p:cNvPicPr>
          <p:nvPr/>
        </p:nvPicPr>
        <p:blipFill>
          <a:blip r:embed="rId3" cstate="print"/>
          <a:srcRect/>
          <a:stretch>
            <a:fillRect/>
          </a:stretch>
        </p:blipFill>
        <p:spPr bwMode="auto">
          <a:xfrm>
            <a:off x="3962400" y="3656013"/>
            <a:ext cx="1143000" cy="1219200"/>
          </a:xfrm>
          <a:prstGeom prst="rect">
            <a:avLst/>
          </a:prstGeom>
          <a:noFill/>
          <a:ln w="12700">
            <a:noFill/>
            <a:miter lim="800000"/>
            <a:headEnd/>
            <a:tailEnd/>
          </a:ln>
        </p:spPr>
      </p:pic>
      <p:pic>
        <p:nvPicPr>
          <p:cNvPr id="24587" name="Picture 12"/>
          <p:cNvPicPr>
            <a:picLocks noChangeArrowheads="1"/>
          </p:cNvPicPr>
          <p:nvPr/>
        </p:nvPicPr>
        <p:blipFill>
          <a:blip r:embed="rId3" cstate="print"/>
          <a:srcRect/>
          <a:stretch>
            <a:fillRect/>
          </a:stretch>
        </p:blipFill>
        <p:spPr bwMode="auto">
          <a:xfrm>
            <a:off x="1371600" y="3656013"/>
            <a:ext cx="1143000" cy="1219200"/>
          </a:xfrm>
          <a:prstGeom prst="rect">
            <a:avLst/>
          </a:prstGeom>
          <a:noFill/>
          <a:ln w="12700">
            <a:noFill/>
            <a:miter lim="800000"/>
            <a:headEnd/>
            <a:tailEnd/>
          </a:ln>
        </p:spPr>
      </p:pic>
      <p:pic>
        <p:nvPicPr>
          <p:cNvPr id="24588" name="Picture 13"/>
          <p:cNvPicPr>
            <a:picLocks noChangeArrowheads="1"/>
          </p:cNvPicPr>
          <p:nvPr/>
        </p:nvPicPr>
        <p:blipFill>
          <a:blip r:embed="rId3" cstate="print"/>
          <a:srcRect/>
          <a:stretch>
            <a:fillRect/>
          </a:stretch>
        </p:blipFill>
        <p:spPr bwMode="auto">
          <a:xfrm>
            <a:off x="6553200" y="3656013"/>
            <a:ext cx="1143000" cy="1219200"/>
          </a:xfrm>
          <a:prstGeom prst="rect">
            <a:avLst/>
          </a:prstGeom>
          <a:noFill/>
          <a:ln w="12700">
            <a:noFill/>
            <a:miter lim="800000"/>
            <a:headEnd/>
            <a:tailEnd/>
          </a:ln>
        </p:spPr>
      </p:pic>
      <p:sp>
        <p:nvSpPr>
          <p:cNvPr id="24589" name="Text Box 14"/>
          <p:cNvSpPr txBox="1">
            <a:spLocks noChangeArrowheads="1"/>
          </p:cNvSpPr>
          <p:nvPr/>
        </p:nvSpPr>
        <p:spPr bwMode="auto">
          <a:xfrm>
            <a:off x="5610225" y="2166938"/>
            <a:ext cx="1841500" cy="336550"/>
          </a:xfrm>
          <a:prstGeom prst="rect">
            <a:avLst/>
          </a:prstGeom>
          <a:noFill/>
          <a:ln w="9525">
            <a:noFill/>
            <a:miter lim="800000"/>
            <a:headEnd/>
            <a:tailEnd/>
          </a:ln>
        </p:spPr>
        <p:txBody>
          <a:bodyPr wrap="none">
            <a:spAutoFit/>
          </a:bodyPr>
          <a:lstStyle/>
          <a:p>
            <a:r>
              <a:rPr lang="es-ES" sz="1600" b="1"/>
              <a:t>Conectores RJ45</a:t>
            </a:r>
          </a:p>
        </p:txBody>
      </p:sp>
      <p:sp>
        <p:nvSpPr>
          <p:cNvPr id="24590" name="Text Box 15"/>
          <p:cNvSpPr txBox="1">
            <a:spLocks noChangeArrowheads="1"/>
          </p:cNvSpPr>
          <p:nvPr/>
        </p:nvSpPr>
        <p:spPr bwMode="auto">
          <a:xfrm>
            <a:off x="1116013" y="2389188"/>
            <a:ext cx="1554162" cy="581025"/>
          </a:xfrm>
          <a:prstGeom prst="rect">
            <a:avLst/>
          </a:prstGeom>
          <a:noFill/>
          <a:ln w="9525">
            <a:noFill/>
            <a:miter lim="800000"/>
            <a:headEnd/>
            <a:tailEnd/>
          </a:ln>
        </p:spPr>
        <p:txBody>
          <a:bodyPr>
            <a:spAutoFit/>
          </a:bodyPr>
          <a:lstStyle/>
          <a:p>
            <a:pPr algn="ctr"/>
            <a:r>
              <a:rPr lang="es-ES" sz="1600" b="1"/>
              <a:t>Cables UTP-5 (máx. 100m)</a:t>
            </a:r>
          </a:p>
        </p:txBody>
      </p:sp>
      <p:sp>
        <p:nvSpPr>
          <p:cNvPr id="24591" name="Line 16"/>
          <p:cNvSpPr>
            <a:spLocks noChangeShapeType="1"/>
          </p:cNvSpPr>
          <p:nvPr/>
        </p:nvSpPr>
        <p:spPr bwMode="auto">
          <a:xfrm>
            <a:off x="2667000" y="2922588"/>
            <a:ext cx="381000" cy="381000"/>
          </a:xfrm>
          <a:prstGeom prst="line">
            <a:avLst/>
          </a:prstGeom>
          <a:noFill/>
          <a:ln w="9525">
            <a:solidFill>
              <a:schemeClr val="tx1"/>
            </a:solidFill>
            <a:round/>
            <a:headEnd/>
            <a:tailEnd type="triangle" w="med" len="med"/>
          </a:ln>
        </p:spPr>
        <p:txBody>
          <a:bodyPr/>
          <a:lstStyle/>
          <a:p>
            <a:endParaRPr lang="es-ES"/>
          </a:p>
        </p:txBody>
      </p:sp>
      <p:sp>
        <p:nvSpPr>
          <p:cNvPr id="24592" name="Line 17"/>
          <p:cNvSpPr>
            <a:spLocks noChangeShapeType="1"/>
          </p:cNvSpPr>
          <p:nvPr/>
        </p:nvSpPr>
        <p:spPr bwMode="auto">
          <a:xfrm flipH="1">
            <a:off x="4940300" y="2351088"/>
            <a:ext cx="685800" cy="0"/>
          </a:xfrm>
          <a:prstGeom prst="line">
            <a:avLst/>
          </a:prstGeom>
          <a:noFill/>
          <a:ln w="9525">
            <a:solidFill>
              <a:schemeClr val="tx1"/>
            </a:solidFill>
            <a:round/>
            <a:headEnd/>
            <a:tailEnd type="triangle" w="med" len="med"/>
          </a:ln>
        </p:spPr>
        <p:txBody>
          <a:bodyPr/>
          <a:lstStyle/>
          <a:p>
            <a:endParaRPr lang="es-ES"/>
          </a:p>
        </p:txBody>
      </p:sp>
      <p:sp>
        <p:nvSpPr>
          <p:cNvPr id="24593" name="Text Box 18"/>
          <p:cNvSpPr txBox="1">
            <a:spLocks noChangeArrowheads="1"/>
          </p:cNvSpPr>
          <p:nvPr/>
        </p:nvSpPr>
        <p:spPr bwMode="auto">
          <a:xfrm>
            <a:off x="396875" y="5449888"/>
            <a:ext cx="3311525" cy="581025"/>
          </a:xfrm>
          <a:prstGeom prst="rect">
            <a:avLst/>
          </a:prstGeom>
          <a:noFill/>
          <a:ln w="9525">
            <a:noFill/>
            <a:miter lim="800000"/>
            <a:headEnd/>
            <a:tailEnd/>
          </a:ln>
        </p:spPr>
        <p:txBody>
          <a:bodyPr>
            <a:spAutoFit/>
          </a:bodyPr>
          <a:lstStyle/>
          <a:p>
            <a:pPr algn="ctr"/>
            <a:r>
              <a:rPr lang="es-ES" sz="1600" b="1"/>
              <a:t>Cada ordenador se conecta según la velocidad de su tarjeta</a:t>
            </a:r>
          </a:p>
        </p:txBody>
      </p:sp>
      <p:sp>
        <p:nvSpPr>
          <p:cNvPr id="24594" name="Line 19"/>
          <p:cNvSpPr>
            <a:spLocks noChangeShapeType="1"/>
          </p:cNvSpPr>
          <p:nvPr/>
        </p:nvSpPr>
        <p:spPr bwMode="auto">
          <a:xfrm>
            <a:off x="6011863" y="2574925"/>
            <a:ext cx="576262" cy="1152525"/>
          </a:xfrm>
          <a:prstGeom prst="line">
            <a:avLst/>
          </a:prstGeom>
          <a:noFill/>
          <a:ln w="9525">
            <a:solidFill>
              <a:schemeClr val="tx1"/>
            </a:solidFill>
            <a:round/>
            <a:headEnd/>
            <a:tailEnd type="triangle" w="med" len="med"/>
          </a:ln>
        </p:spPr>
        <p:txBody>
          <a:bodyPr/>
          <a:lstStyle/>
          <a:p>
            <a:endParaRPr lang="es-ES"/>
          </a:p>
        </p:txBody>
      </p:sp>
      <p:sp>
        <p:nvSpPr>
          <p:cNvPr id="24595" name="Text Box 20"/>
          <p:cNvSpPr txBox="1">
            <a:spLocks noChangeArrowheads="1"/>
          </p:cNvSpPr>
          <p:nvPr/>
        </p:nvSpPr>
        <p:spPr bwMode="auto">
          <a:xfrm>
            <a:off x="4500563" y="5449888"/>
            <a:ext cx="4392612" cy="830262"/>
          </a:xfrm>
          <a:prstGeom prst="rect">
            <a:avLst/>
          </a:prstGeom>
          <a:noFill/>
          <a:ln w="9525">
            <a:noFill/>
            <a:miter lim="800000"/>
            <a:headEnd/>
            <a:tailEnd/>
          </a:ln>
        </p:spPr>
        <p:txBody>
          <a:bodyPr>
            <a:spAutoFit/>
          </a:bodyPr>
          <a:lstStyle/>
          <a:p>
            <a:pPr algn="ctr"/>
            <a:r>
              <a:rPr lang="es-ES" sz="1600" b="1"/>
              <a:t>Cada ordenador tiene una red ethernet para él solo. No hay colisiones, cada puerto es un dominio de colisión diferente</a:t>
            </a:r>
          </a:p>
        </p:txBody>
      </p:sp>
      <p:sp>
        <p:nvSpPr>
          <p:cNvPr id="24596" name="Text Box 21"/>
          <p:cNvSpPr txBox="1">
            <a:spLocks noChangeArrowheads="1"/>
          </p:cNvSpPr>
          <p:nvPr/>
        </p:nvSpPr>
        <p:spPr bwMode="auto">
          <a:xfrm>
            <a:off x="1714500" y="285750"/>
            <a:ext cx="5707063" cy="579438"/>
          </a:xfrm>
          <a:prstGeom prst="rect">
            <a:avLst/>
          </a:prstGeom>
          <a:noFill/>
          <a:ln w="9525">
            <a:noFill/>
            <a:miter lim="800000"/>
            <a:headEnd/>
            <a:tailEnd/>
          </a:ln>
        </p:spPr>
        <p:txBody>
          <a:bodyPr wrap="none">
            <a:spAutoFit/>
          </a:bodyPr>
          <a:lstStyle/>
          <a:p>
            <a:pPr algn="ctr"/>
            <a:r>
              <a:rPr lang="es-ES_tradnl" sz="3200"/>
              <a:t>Ethernet conmutada (1995-    )</a:t>
            </a:r>
            <a:endParaRPr lang="es-ES" sz="2400"/>
          </a:p>
        </p:txBody>
      </p:sp>
      <p:sp>
        <p:nvSpPr>
          <p:cNvPr id="24597" name="Line 22"/>
          <p:cNvSpPr>
            <a:spLocks noChangeShapeType="1"/>
          </p:cNvSpPr>
          <p:nvPr/>
        </p:nvSpPr>
        <p:spPr bwMode="auto">
          <a:xfrm>
            <a:off x="4500563" y="1495425"/>
            <a:ext cx="0" cy="431800"/>
          </a:xfrm>
          <a:prstGeom prst="line">
            <a:avLst/>
          </a:prstGeom>
          <a:noFill/>
          <a:ln w="9525">
            <a:solidFill>
              <a:schemeClr val="accent2"/>
            </a:solidFill>
            <a:round/>
            <a:headEnd/>
            <a:tailEnd type="triangle" w="med" len="med"/>
          </a:ln>
        </p:spPr>
        <p:txBody>
          <a:bodyPr/>
          <a:lstStyle/>
          <a:p>
            <a:endParaRPr lang="es-ES"/>
          </a:p>
        </p:txBody>
      </p:sp>
      <p:pic>
        <p:nvPicPr>
          <p:cNvPr id="24598" name="Picture 23"/>
          <p:cNvPicPr>
            <a:picLocks noChangeArrowheads="1"/>
          </p:cNvPicPr>
          <p:nvPr/>
        </p:nvPicPr>
        <p:blipFill>
          <a:blip r:embed="rId4" cstate="print"/>
          <a:srcRect/>
          <a:stretch>
            <a:fillRect/>
          </a:stretch>
        </p:blipFill>
        <p:spPr bwMode="auto">
          <a:xfrm>
            <a:off x="3995738" y="2016125"/>
            <a:ext cx="915987" cy="414338"/>
          </a:xfrm>
          <a:prstGeom prst="rect">
            <a:avLst/>
          </a:prstGeom>
          <a:noFill/>
          <a:ln w="12700">
            <a:noFill/>
            <a:miter lim="800000"/>
            <a:headEnd/>
            <a:tailEnd/>
          </a:ln>
        </p:spPr>
      </p:pic>
      <p:sp>
        <p:nvSpPr>
          <p:cNvPr id="24599" name="Text Box 24"/>
          <p:cNvSpPr txBox="1">
            <a:spLocks noChangeArrowheads="1"/>
          </p:cNvSpPr>
          <p:nvPr/>
        </p:nvSpPr>
        <p:spPr bwMode="auto">
          <a:xfrm>
            <a:off x="1476375" y="4951413"/>
            <a:ext cx="930275" cy="336550"/>
          </a:xfrm>
          <a:prstGeom prst="rect">
            <a:avLst/>
          </a:prstGeom>
          <a:noFill/>
          <a:ln w="9525">
            <a:noFill/>
            <a:miter lim="800000"/>
            <a:headEnd/>
            <a:tailEnd/>
          </a:ln>
        </p:spPr>
        <p:txBody>
          <a:bodyPr wrap="none">
            <a:spAutoFit/>
          </a:bodyPr>
          <a:lstStyle/>
          <a:p>
            <a:r>
              <a:rPr lang="es-ES" sz="1600" b="1"/>
              <a:t>10 Mb/s</a:t>
            </a:r>
          </a:p>
        </p:txBody>
      </p:sp>
      <p:sp>
        <p:nvSpPr>
          <p:cNvPr id="24600" name="Text Box 25"/>
          <p:cNvSpPr txBox="1">
            <a:spLocks noChangeArrowheads="1"/>
          </p:cNvSpPr>
          <p:nvPr/>
        </p:nvSpPr>
        <p:spPr bwMode="auto">
          <a:xfrm>
            <a:off x="2700338" y="4951413"/>
            <a:ext cx="1042987" cy="336550"/>
          </a:xfrm>
          <a:prstGeom prst="rect">
            <a:avLst/>
          </a:prstGeom>
          <a:noFill/>
          <a:ln w="9525">
            <a:noFill/>
            <a:miter lim="800000"/>
            <a:headEnd/>
            <a:tailEnd/>
          </a:ln>
        </p:spPr>
        <p:txBody>
          <a:bodyPr wrap="none">
            <a:spAutoFit/>
          </a:bodyPr>
          <a:lstStyle/>
          <a:p>
            <a:r>
              <a:rPr lang="es-ES" sz="1600" b="1"/>
              <a:t>100 Mb/s</a:t>
            </a:r>
          </a:p>
        </p:txBody>
      </p:sp>
      <p:sp>
        <p:nvSpPr>
          <p:cNvPr id="24601" name="Text Box 26"/>
          <p:cNvSpPr txBox="1">
            <a:spLocks noChangeArrowheads="1"/>
          </p:cNvSpPr>
          <p:nvPr/>
        </p:nvSpPr>
        <p:spPr bwMode="auto">
          <a:xfrm>
            <a:off x="4068763" y="4951413"/>
            <a:ext cx="930275" cy="336550"/>
          </a:xfrm>
          <a:prstGeom prst="rect">
            <a:avLst/>
          </a:prstGeom>
          <a:noFill/>
          <a:ln w="9525">
            <a:noFill/>
            <a:miter lim="800000"/>
            <a:headEnd/>
            <a:tailEnd/>
          </a:ln>
        </p:spPr>
        <p:txBody>
          <a:bodyPr wrap="none">
            <a:spAutoFit/>
          </a:bodyPr>
          <a:lstStyle/>
          <a:p>
            <a:r>
              <a:rPr lang="es-ES" sz="1600" b="1"/>
              <a:t>10 Mb/s</a:t>
            </a:r>
          </a:p>
        </p:txBody>
      </p:sp>
      <p:sp>
        <p:nvSpPr>
          <p:cNvPr id="24602" name="Text Box 27"/>
          <p:cNvSpPr txBox="1">
            <a:spLocks noChangeArrowheads="1"/>
          </p:cNvSpPr>
          <p:nvPr/>
        </p:nvSpPr>
        <p:spPr bwMode="auto">
          <a:xfrm>
            <a:off x="5219700" y="4951413"/>
            <a:ext cx="1155700" cy="336550"/>
          </a:xfrm>
          <a:prstGeom prst="rect">
            <a:avLst/>
          </a:prstGeom>
          <a:noFill/>
          <a:ln w="9525">
            <a:noFill/>
            <a:miter lim="800000"/>
            <a:headEnd/>
            <a:tailEnd/>
          </a:ln>
        </p:spPr>
        <p:txBody>
          <a:bodyPr wrap="none">
            <a:spAutoFit/>
          </a:bodyPr>
          <a:lstStyle/>
          <a:p>
            <a:r>
              <a:rPr lang="es-ES" sz="1600" b="1"/>
              <a:t>1000 Mb/s</a:t>
            </a:r>
          </a:p>
        </p:txBody>
      </p:sp>
      <p:sp>
        <p:nvSpPr>
          <p:cNvPr id="24603" name="Text Box 28"/>
          <p:cNvSpPr txBox="1">
            <a:spLocks noChangeArrowheads="1"/>
          </p:cNvSpPr>
          <p:nvPr/>
        </p:nvSpPr>
        <p:spPr bwMode="auto">
          <a:xfrm>
            <a:off x="6624638" y="4951413"/>
            <a:ext cx="1042987" cy="336550"/>
          </a:xfrm>
          <a:prstGeom prst="rect">
            <a:avLst/>
          </a:prstGeom>
          <a:noFill/>
          <a:ln w="9525">
            <a:noFill/>
            <a:miter lim="800000"/>
            <a:headEnd/>
            <a:tailEnd/>
          </a:ln>
        </p:spPr>
        <p:txBody>
          <a:bodyPr wrap="none">
            <a:spAutoFit/>
          </a:bodyPr>
          <a:lstStyle/>
          <a:p>
            <a:r>
              <a:rPr lang="es-ES" sz="1600" b="1"/>
              <a:t>100 Mb/s</a:t>
            </a:r>
          </a:p>
        </p:txBody>
      </p:sp>
    </p:spTree>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64"/>
          <p:cNvSpPr>
            <a:spLocks/>
          </p:cNvSpPr>
          <p:nvPr/>
        </p:nvSpPr>
        <p:spPr bwMode="auto">
          <a:xfrm rot="1800000">
            <a:off x="796925" y="2671763"/>
            <a:ext cx="927100" cy="79375"/>
          </a:xfrm>
          <a:custGeom>
            <a:avLst/>
            <a:gdLst>
              <a:gd name="T0" fmla="*/ 0 w 1452"/>
              <a:gd name="T1" fmla="*/ 0 h 45"/>
              <a:gd name="T2" fmla="*/ 303314279 w 1452"/>
              <a:gd name="T3" fmla="*/ 0 h 45"/>
              <a:gd name="T4" fmla="*/ 270699780 w 1452"/>
              <a:gd name="T5" fmla="*/ 136897189 h 45"/>
              <a:gd name="T6" fmla="*/ 591544672 w 1452"/>
              <a:gd name="T7" fmla="*/ 136897189 h 45"/>
              <a:gd name="T8" fmla="*/ 0 60000 65536"/>
              <a:gd name="T9" fmla="*/ 0 60000 65536"/>
              <a:gd name="T10" fmla="*/ 0 60000 65536"/>
              <a:gd name="T11" fmla="*/ 0 60000 65536"/>
              <a:gd name="T12" fmla="*/ 0 w 1452"/>
              <a:gd name="T13" fmla="*/ 0 h 45"/>
              <a:gd name="T14" fmla="*/ 1452 w 1452"/>
              <a:gd name="T15" fmla="*/ 45 h 45"/>
            </a:gdLst>
            <a:ahLst/>
            <a:cxnLst>
              <a:cxn ang="T8">
                <a:pos x="T0" y="T1"/>
              </a:cxn>
              <a:cxn ang="T9">
                <a:pos x="T2" y="T3"/>
              </a:cxn>
              <a:cxn ang="T10">
                <a:pos x="T4" y="T5"/>
              </a:cxn>
              <a:cxn ang="T11">
                <a:pos x="T6" y="T7"/>
              </a:cxn>
            </a:cxnLst>
            <a:rect l="T12" t="T13" r="T14" b="T15"/>
            <a:pathLst>
              <a:path w="1452" h="45">
                <a:moveTo>
                  <a:pt x="0" y="0"/>
                </a:moveTo>
                <a:lnTo>
                  <a:pt x="744" y="0"/>
                </a:lnTo>
                <a:lnTo>
                  <a:pt x="664" y="44"/>
                </a:lnTo>
                <a:lnTo>
                  <a:pt x="1451" y="44"/>
                </a:lnTo>
              </a:path>
            </a:pathLst>
          </a:custGeom>
          <a:noFill/>
          <a:ln w="25400" cap="rnd">
            <a:solidFill>
              <a:schemeClr val="accent2"/>
            </a:solidFill>
            <a:round/>
            <a:headEnd/>
            <a:tailEnd/>
          </a:ln>
        </p:spPr>
        <p:txBody>
          <a:bodyPr/>
          <a:lstStyle/>
          <a:p>
            <a:endParaRPr lang="es-ES"/>
          </a:p>
        </p:txBody>
      </p:sp>
      <p:sp>
        <p:nvSpPr>
          <p:cNvPr id="25603" name="Line 3"/>
          <p:cNvSpPr>
            <a:spLocks noChangeShapeType="1"/>
          </p:cNvSpPr>
          <p:nvPr/>
        </p:nvSpPr>
        <p:spPr bwMode="auto">
          <a:xfrm flipV="1">
            <a:off x="1835150" y="1658938"/>
            <a:ext cx="2370138" cy="1409700"/>
          </a:xfrm>
          <a:prstGeom prst="line">
            <a:avLst/>
          </a:prstGeom>
          <a:noFill/>
          <a:ln w="38100">
            <a:solidFill>
              <a:schemeClr val="tx1"/>
            </a:solidFill>
            <a:round/>
            <a:headEnd/>
            <a:tailEnd/>
          </a:ln>
        </p:spPr>
        <p:txBody>
          <a:bodyPr/>
          <a:lstStyle/>
          <a:p>
            <a:endParaRPr lang="es-ES"/>
          </a:p>
        </p:txBody>
      </p:sp>
      <p:sp>
        <p:nvSpPr>
          <p:cNvPr id="25604" name="Line 4"/>
          <p:cNvSpPr>
            <a:spLocks noChangeShapeType="1"/>
          </p:cNvSpPr>
          <p:nvPr/>
        </p:nvSpPr>
        <p:spPr bwMode="auto">
          <a:xfrm flipV="1">
            <a:off x="2771775" y="1651000"/>
            <a:ext cx="1531938" cy="1778000"/>
          </a:xfrm>
          <a:prstGeom prst="line">
            <a:avLst/>
          </a:prstGeom>
          <a:noFill/>
          <a:ln w="19050">
            <a:solidFill>
              <a:schemeClr val="tx1"/>
            </a:solidFill>
            <a:round/>
            <a:headEnd/>
            <a:tailEnd/>
          </a:ln>
        </p:spPr>
        <p:txBody>
          <a:bodyPr/>
          <a:lstStyle/>
          <a:p>
            <a:endParaRPr lang="es-ES"/>
          </a:p>
        </p:txBody>
      </p:sp>
      <p:sp>
        <p:nvSpPr>
          <p:cNvPr id="25605" name="Line 5"/>
          <p:cNvSpPr>
            <a:spLocks noChangeShapeType="1"/>
          </p:cNvSpPr>
          <p:nvPr/>
        </p:nvSpPr>
        <p:spPr bwMode="auto">
          <a:xfrm flipV="1">
            <a:off x="4211638" y="1654175"/>
            <a:ext cx="198437" cy="1343025"/>
          </a:xfrm>
          <a:prstGeom prst="line">
            <a:avLst/>
          </a:prstGeom>
          <a:noFill/>
          <a:ln w="19050">
            <a:solidFill>
              <a:schemeClr val="tx1"/>
            </a:solidFill>
            <a:round/>
            <a:headEnd/>
            <a:tailEnd/>
          </a:ln>
        </p:spPr>
        <p:txBody>
          <a:bodyPr/>
          <a:lstStyle/>
          <a:p>
            <a:endParaRPr lang="es-ES"/>
          </a:p>
        </p:txBody>
      </p:sp>
      <p:sp>
        <p:nvSpPr>
          <p:cNvPr id="25606" name="Line 6"/>
          <p:cNvSpPr>
            <a:spLocks noChangeShapeType="1"/>
          </p:cNvSpPr>
          <p:nvPr/>
        </p:nvSpPr>
        <p:spPr bwMode="auto">
          <a:xfrm flipH="1" flipV="1">
            <a:off x="4427538" y="1484313"/>
            <a:ext cx="936625" cy="1512887"/>
          </a:xfrm>
          <a:prstGeom prst="line">
            <a:avLst/>
          </a:prstGeom>
          <a:noFill/>
          <a:ln w="38100">
            <a:solidFill>
              <a:schemeClr val="tx1"/>
            </a:solidFill>
            <a:round/>
            <a:headEnd/>
            <a:tailEnd/>
          </a:ln>
        </p:spPr>
        <p:txBody>
          <a:bodyPr/>
          <a:lstStyle/>
          <a:p>
            <a:endParaRPr lang="es-ES"/>
          </a:p>
        </p:txBody>
      </p:sp>
      <p:sp>
        <p:nvSpPr>
          <p:cNvPr id="25607" name="Line 7"/>
          <p:cNvSpPr>
            <a:spLocks noChangeShapeType="1"/>
          </p:cNvSpPr>
          <p:nvPr/>
        </p:nvSpPr>
        <p:spPr bwMode="auto">
          <a:xfrm flipH="1" flipV="1">
            <a:off x="4610100" y="1655763"/>
            <a:ext cx="2625725" cy="1917700"/>
          </a:xfrm>
          <a:prstGeom prst="line">
            <a:avLst/>
          </a:prstGeom>
          <a:noFill/>
          <a:ln w="38100">
            <a:solidFill>
              <a:schemeClr val="tx1"/>
            </a:solidFill>
            <a:round/>
            <a:headEnd/>
            <a:tailEnd/>
          </a:ln>
        </p:spPr>
        <p:txBody>
          <a:bodyPr/>
          <a:lstStyle/>
          <a:p>
            <a:endParaRPr lang="es-ES"/>
          </a:p>
        </p:txBody>
      </p:sp>
      <p:sp>
        <p:nvSpPr>
          <p:cNvPr id="25608" name="Text Box 17"/>
          <p:cNvSpPr txBox="1">
            <a:spLocks noChangeArrowheads="1"/>
          </p:cNvSpPr>
          <p:nvPr/>
        </p:nvSpPr>
        <p:spPr bwMode="auto">
          <a:xfrm>
            <a:off x="1403350" y="5829300"/>
            <a:ext cx="2303463" cy="336550"/>
          </a:xfrm>
          <a:prstGeom prst="rect">
            <a:avLst/>
          </a:prstGeom>
          <a:noFill/>
          <a:ln w="9525">
            <a:noFill/>
            <a:miter lim="800000"/>
            <a:headEnd/>
            <a:tailEnd/>
          </a:ln>
        </p:spPr>
        <p:txBody>
          <a:bodyPr>
            <a:spAutoFit/>
          </a:bodyPr>
          <a:lstStyle/>
          <a:p>
            <a:pPr algn="ctr"/>
            <a:r>
              <a:rPr lang="es-ES" sz="1600" b="1"/>
              <a:t>Dominio de colisión</a:t>
            </a:r>
          </a:p>
        </p:txBody>
      </p:sp>
      <p:sp>
        <p:nvSpPr>
          <p:cNvPr id="25609" name="Text Box 20"/>
          <p:cNvSpPr txBox="1">
            <a:spLocks noChangeArrowheads="1"/>
          </p:cNvSpPr>
          <p:nvPr/>
        </p:nvSpPr>
        <p:spPr bwMode="auto">
          <a:xfrm>
            <a:off x="1568450" y="331788"/>
            <a:ext cx="5956300" cy="579437"/>
          </a:xfrm>
          <a:prstGeom prst="rect">
            <a:avLst/>
          </a:prstGeom>
          <a:noFill/>
          <a:ln w="9525">
            <a:noFill/>
            <a:miter lim="800000"/>
            <a:headEnd/>
            <a:tailEnd/>
          </a:ln>
        </p:spPr>
        <p:txBody>
          <a:bodyPr wrap="none">
            <a:spAutoFit/>
          </a:bodyPr>
          <a:lstStyle/>
          <a:p>
            <a:r>
              <a:rPr lang="es-ES_tradnl" sz="3200"/>
              <a:t>Ethernet conmutada/compartida</a:t>
            </a:r>
            <a:endParaRPr lang="es-ES" sz="3200"/>
          </a:p>
        </p:txBody>
      </p:sp>
      <p:pic>
        <p:nvPicPr>
          <p:cNvPr id="25610" name="Picture 25"/>
          <p:cNvPicPr>
            <a:picLocks noChangeArrowheads="1"/>
          </p:cNvPicPr>
          <p:nvPr/>
        </p:nvPicPr>
        <p:blipFill>
          <a:blip r:embed="rId3" cstate="print"/>
          <a:srcRect/>
          <a:stretch>
            <a:fillRect/>
          </a:stretch>
        </p:blipFill>
        <p:spPr bwMode="auto">
          <a:xfrm>
            <a:off x="5003800" y="2636838"/>
            <a:ext cx="781050" cy="828675"/>
          </a:xfrm>
          <a:prstGeom prst="rect">
            <a:avLst/>
          </a:prstGeom>
          <a:noFill/>
          <a:ln w="12700">
            <a:noFill/>
            <a:miter lim="800000"/>
            <a:headEnd/>
            <a:tailEnd/>
          </a:ln>
        </p:spPr>
      </p:pic>
      <p:pic>
        <p:nvPicPr>
          <p:cNvPr id="25611" name="Picture 26"/>
          <p:cNvPicPr>
            <a:picLocks noChangeArrowheads="1"/>
          </p:cNvPicPr>
          <p:nvPr/>
        </p:nvPicPr>
        <p:blipFill>
          <a:blip r:embed="rId3" cstate="print"/>
          <a:srcRect/>
          <a:stretch>
            <a:fillRect/>
          </a:stretch>
        </p:blipFill>
        <p:spPr bwMode="auto">
          <a:xfrm>
            <a:off x="3851275" y="2636838"/>
            <a:ext cx="781050" cy="828675"/>
          </a:xfrm>
          <a:prstGeom prst="rect">
            <a:avLst/>
          </a:prstGeom>
          <a:noFill/>
          <a:ln w="12700">
            <a:noFill/>
            <a:miter lim="800000"/>
            <a:headEnd/>
            <a:tailEnd/>
          </a:ln>
        </p:spPr>
      </p:pic>
      <p:sp>
        <p:nvSpPr>
          <p:cNvPr id="25612" name="Line 27"/>
          <p:cNvSpPr>
            <a:spLocks noChangeShapeType="1"/>
          </p:cNvSpPr>
          <p:nvPr/>
        </p:nvSpPr>
        <p:spPr bwMode="auto">
          <a:xfrm flipV="1">
            <a:off x="971550" y="3427413"/>
            <a:ext cx="1871663" cy="1296987"/>
          </a:xfrm>
          <a:prstGeom prst="line">
            <a:avLst/>
          </a:prstGeom>
          <a:noFill/>
          <a:ln w="19050">
            <a:solidFill>
              <a:schemeClr val="tx1"/>
            </a:solidFill>
            <a:round/>
            <a:headEnd/>
            <a:tailEnd/>
          </a:ln>
        </p:spPr>
        <p:txBody>
          <a:bodyPr/>
          <a:lstStyle/>
          <a:p>
            <a:endParaRPr lang="es-ES"/>
          </a:p>
        </p:txBody>
      </p:sp>
      <p:sp>
        <p:nvSpPr>
          <p:cNvPr id="25613" name="Line 28"/>
          <p:cNvSpPr>
            <a:spLocks noChangeShapeType="1"/>
          </p:cNvSpPr>
          <p:nvPr/>
        </p:nvSpPr>
        <p:spPr bwMode="auto">
          <a:xfrm flipV="1">
            <a:off x="5148263" y="3502025"/>
            <a:ext cx="2152650" cy="1223963"/>
          </a:xfrm>
          <a:prstGeom prst="line">
            <a:avLst/>
          </a:prstGeom>
          <a:noFill/>
          <a:ln w="38100">
            <a:solidFill>
              <a:schemeClr val="tx1"/>
            </a:solidFill>
            <a:round/>
            <a:headEnd/>
            <a:tailEnd/>
          </a:ln>
        </p:spPr>
        <p:txBody>
          <a:bodyPr/>
          <a:lstStyle/>
          <a:p>
            <a:endParaRPr lang="es-ES"/>
          </a:p>
        </p:txBody>
      </p:sp>
      <p:sp>
        <p:nvSpPr>
          <p:cNvPr id="25614" name="Line 29"/>
          <p:cNvSpPr>
            <a:spLocks noChangeShapeType="1"/>
          </p:cNvSpPr>
          <p:nvPr/>
        </p:nvSpPr>
        <p:spPr bwMode="auto">
          <a:xfrm flipH="1" flipV="1">
            <a:off x="7316788" y="3502025"/>
            <a:ext cx="927100" cy="1150938"/>
          </a:xfrm>
          <a:prstGeom prst="line">
            <a:avLst/>
          </a:prstGeom>
          <a:noFill/>
          <a:ln w="38100">
            <a:solidFill>
              <a:schemeClr val="tx1"/>
            </a:solidFill>
            <a:round/>
            <a:headEnd/>
            <a:tailEnd/>
          </a:ln>
        </p:spPr>
        <p:txBody>
          <a:bodyPr/>
          <a:lstStyle/>
          <a:p>
            <a:endParaRPr lang="es-ES"/>
          </a:p>
        </p:txBody>
      </p:sp>
      <p:sp>
        <p:nvSpPr>
          <p:cNvPr id="25615" name="Line 30"/>
          <p:cNvSpPr>
            <a:spLocks noChangeShapeType="1"/>
          </p:cNvSpPr>
          <p:nvPr/>
        </p:nvSpPr>
        <p:spPr bwMode="auto">
          <a:xfrm flipH="1" flipV="1">
            <a:off x="7289800" y="3502025"/>
            <a:ext cx="90488" cy="1223963"/>
          </a:xfrm>
          <a:prstGeom prst="line">
            <a:avLst/>
          </a:prstGeom>
          <a:noFill/>
          <a:ln w="38100">
            <a:solidFill>
              <a:schemeClr val="tx1"/>
            </a:solidFill>
            <a:round/>
            <a:headEnd/>
            <a:tailEnd/>
          </a:ln>
        </p:spPr>
        <p:txBody>
          <a:bodyPr/>
          <a:lstStyle/>
          <a:p>
            <a:endParaRPr lang="es-ES"/>
          </a:p>
        </p:txBody>
      </p:sp>
      <p:sp>
        <p:nvSpPr>
          <p:cNvPr id="25616" name="Line 31"/>
          <p:cNvSpPr>
            <a:spLocks noChangeShapeType="1"/>
          </p:cNvSpPr>
          <p:nvPr/>
        </p:nvSpPr>
        <p:spPr bwMode="auto">
          <a:xfrm flipV="1">
            <a:off x="6372225" y="3524250"/>
            <a:ext cx="887413" cy="1344613"/>
          </a:xfrm>
          <a:prstGeom prst="line">
            <a:avLst/>
          </a:prstGeom>
          <a:noFill/>
          <a:ln w="38100">
            <a:solidFill>
              <a:schemeClr val="tx1"/>
            </a:solidFill>
            <a:round/>
            <a:headEnd/>
            <a:tailEnd/>
          </a:ln>
        </p:spPr>
        <p:txBody>
          <a:bodyPr/>
          <a:lstStyle/>
          <a:p>
            <a:endParaRPr lang="es-ES"/>
          </a:p>
        </p:txBody>
      </p:sp>
      <p:sp>
        <p:nvSpPr>
          <p:cNvPr id="25617" name="Line 40"/>
          <p:cNvSpPr>
            <a:spLocks noChangeShapeType="1"/>
          </p:cNvSpPr>
          <p:nvPr/>
        </p:nvSpPr>
        <p:spPr bwMode="auto">
          <a:xfrm flipH="1" flipV="1">
            <a:off x="2924175" y="3427413"/>
            <a:ext cx="927100" cy="1150937"/>
          </a:xfrm>
          <a:prstGeom prst="line">
            <a:avLst/>
          </a:prstGeom>
          <a:noFill/>
          <a:ln w="19050">
            <a:solidFill>
              <a:schemeClr val="tx1"/>
            </a:solidFill>
            <a:round/>
            <a:headEnd/>
            <a:tailEnd/>
          </a:ln>
        </p:spPr>
        <p:txBody>
          <a:bodyPr/>
          <a:lstStyle/>
          <a:p>
            <a:endParaRPr lang="es-ES"/>
          </a:p>
        </p:txBody>
      </p:sp>
      <p:sp>
        <p:nvSpPr>
          <p:cNvPr id="25618" name="Line 41"/>
          <p:cNvSpPr>
            <a:spLocks noChangeShapeType="1"/>
          </p:cNvSpPr>
          <p:nvPr/>
        </p:nvSpPr>
        <p:spPr bwMode="auto">
          <a:xfrm flipH="1" flipV="1">
            <a:off x="2897188" y="3427413"/>
            <a:ext cx="90487" cy="1223962"/>
          </a:xfrm>
          <a:prstGeom prst="line">
            <a:avLst/>
          </a:prstGeom>
          <a:noFill/>
          <a:ln w="19050">
            <a:solidFill>
              <a:schemeClr val="tx1"/>
            </a:solidFill>
            <a:round/>
            <a:headEnd/>
            <a:tailEnd/>
          </a:ln>
        </p:spPr>
        <p:txBody>
          <a:bodyPr/>
          <a:lstStyle/>
          <a:p>
            <a:endParaRPr lang="es-ES"/>
          </a:p>
        </p:txBody>
      </p:sp>
      <p:sp>
        <p:nvSpPr>
          <p:cNvPr id="25619" name="Line 42"/>
          <p:cNvSpPr>
            <a:spLocks noChangeShapeType="1"/>
          </p:cNvSpPr>
          <p:nvPr/>
        </p:nvSpPr>
        <p:spPr bwMode="auto">
          <a:xfrm flipV="1">
            <a:off x="1979613" y="3449638"/>
            <a:ext cx="887412" cy="1344612"/>
          </a:xfrm>
          <a:prstGeom prst="line">
            <a:avLst/>
          </a:prstGeom>
          <a:noFill/>
          <a:ln w="19050">
            <a:solidFill>
              <a:schemeClr val="tx1"/>
            </a:solidFill>
            <a:round/>
            <a:headEnd/>
            <a:tailEnd/>
          </a:ln>
        </p:spPr>
        <p:txBody>
          <a:bodyPr/>
          <a:lstStyle/>
          <a:p>
            <a:endParaRPr lang="es-ES"/>
          </a:p>
        </p:txBody>
      </p:sp>
      <p:pic>
        <p:nvPicPr>
          <p:cNvPr id="25620" name="Picture 32"/>
          <p:cNvPicPr>
            <a:picLocks noChangeArrowheads="1"/>
          </p:cNvPicPr>
          <p:nvPr/>
        </p:nvPicPr>
        <p:blipFill>
          <a:blip r:embed="rId3" cstate="print"/>
          <a:srcRect/>
          <a:stretch>
            <a:fillRect/>
          </a:stretch>
        </p:blipFill>
        <p:spPr bwMode="auto">
          <a:xfrm>
            <a:off x="7967663" y="4292600"/>
            <a:ext cx="781050" cy="828675"/>
          </a:xfrm>
          <a:prstGeom prst="rect">
            <a:avLst/>
          </a:prstGeom>
          <a:noFill/>
          <a:ln w="12700">
            <a:noFill/>
            <a:miter lim="800000"/>
            <a:headEnd/>
            <a:tailEnd/>
          </a:ln>
        </p:spPr>
      </p:pic>
      <p:pic>
        <p:nvPicPr>
          <p:cNvPr id="25621" name="Picture 33"/>
          <p:cNvPicPr>
            <a:picLocks noChangeArrowheads="1"/>
          </p:cNvPicPr>
          <p:nvPr/>
        </p:nvPicPr>
        <p:blipFill>
          <a:blip r:embed="rId3" cstate="print"/>
          <a:srcRect/>
          <a:stretch>
            <a:fillRect/>
          </a:stretch>
        </p:blipFill>
        <p:spPr bwMode="auto">
          <a:xfrm>
            <a:off x="6948488" y="4292600"/>
            <a:ext cx="781050" cy="828675"/>
          </a:xfrm>
          <a:prstGeom prst="rect">
            <a:avLst/>
          </a:prstGeom>
          <a:noFill/>
          <a:ln w="12700">
            <a:noFill/>
            <a:miter lim="800000"/>
            <a:headEnd/>
            <a:tailEnd/>
          </a:ln>
        </p:spPr>
      </p:pic>
      <p:pic>
        <p:nvPicPr>
          <p:cNvPr id="25622" name="Picture 34"/>
          <p:cNvPicPr>
            <a:picLocks noChangeArrowheads="1"/>
          </p:cNvPicPr>
          <p:nvPr/>
        </p:nvPicPr>
        <p:blipFill>
          <a:blip r:embed="rId3" cstate="print"/>
          <a:srcRect/>
          <a:stretch>
            <a:fillRect/>
          </a:stretch>
        </p:blipFill>
        <p:spPr bwMode="auto">
          <a:xfrm>
            <a:off x="6011863" y="4292600"/>
            <a:ext cx="781050" cy="828675"/>
          </a:xfrm>
          <a:prstGeom prst="rect">
            <a:avLst/>
          </a:prstGeom>
          <a:noFill/>
          <a:ln w="12700">
            <a:noFill/>
            <a:miter lim="800000"/>
            <a:headEnd/>
            <a:tailEnd/>
          </a:ln>
        </p:spPr>
      </p:pic>
      <p:pic>
        <p:nvPicPr>
          <p:cNvPr id="25623" name="Picture 35"/>
          <p:cNvPicPr>
            <a:picLocks noChangeArrowheads="1"/>
          </p:cNvPicPr>
          <p:nvPr/>
        </p:nvPicPr>
        <p:blipFill>
          <a:blip r:embed="rId3" cstate="print"/>
          <a:srcRect/>
          <a:stretch>
            <a:fillRect/>
          </a:stretch>
        </p:blipFill>
        <p:spPr bwMode="auto">
          <a:xfrm>
            <a:off x="5003800" y="4292600"/>
            <a:ext cx="781050" cy="828675"/>
          </a:xfrm>
          <a:prstGeom prst="rect">
            <a:avLst/>
          </a:prstGeom>
          <a:noFill/>
          <a:ln w="12700">
            <a:noFill/>
            <a:miter lim="800000"/>
            <a:headEnd/>
            <a:tailEnd/>
          </a:ln>
        </p:spPr>
      </p:pic>
      <p:pic>
        <p:nvPicPr>
          <p:cNvPr id="25624" name="Picture 36"/>
          <p:cNvPicPr>
            <a:picLocks noChangeArrowheads="1"/>
          </p:cNvPicPr>
          <p:nvPr/>
        </p:nvPicPr>
        <p:blipFill>
          <a:blip r:embed="rId3" cstate="print"/>
          <a:srcRect/>
          <a:stretch>
            <a:fillRect/>
          </a:stretch>
        </p:blipFill>
        <p:spPr bwMode="auto">
          <a:xfrm>
            <a:off x="3575050" y="4292600"/>
            <a:ext cx="781050" cy="828675"/>
          </a:xfrm>
          <a:prstGeom prst="rect">
            <a:avLst/>
          </a:prstGeom>
          <a:noFill/>
          <a:ln w="12700">
            <a:noFill/>
            <a:miter lim="800000"/>
            <a:headEnd/>
            <a:tailEnd/>
          </a:ln>
        </p:spPr>
      </p:pic>
      <p:pic>
        <p:nvPicPr>
          <p:cNvPr id="25625" name="Picture 37"/>
          <p:cNvPicPr>
            <a:picLocks noChangeArrowheads="1"/>
          </p:cNvPicPr>
          <p:nvPr/>
        </p:nvPicPr>
        <p:blipFill>
          <a:blip r:embed="rId3" cstate="print"/>
          <a:srcRect/>
          <a:stretch>
            <a:fillRect/>
          </a:stretch>
        </p:blipFill>
        <p:spPr bwMode="auto">
          <a:xfrm>
            <a:off x="2555875" y="4292600"/>
            <a:ext cx="781050" cy="828675"/>
          </a:xfrm>
          <a:prstGeom prst="rect">
            <a:avLst/>
          </a:prstGeom>
          <a:noFill/>
          <a:ln w="12700">
            <a:noFill/>
            <a:miter lim="800000"/>
            <a:headEnd/>
            <a:tailEnd/>
          </a:ln>
        </p:spPr>
      </p:pic>
      <p:pic>
        <p:nvPicPr>
          <p:cNvPr id="25626" name="Picture 38"/>
          <p:cNvPicPr>
            <a:picLocks noChangeArrowheads="1"/>
          </p:cNvPicPr>
          <p:nvPr/>
        </p:nvPicPr>
        <p:blipFill>
          <a:blip r:embed="rId3" cstate="print"/>
          <a:srcRect/>
          <a:stretch>
            <a:fillRect/>
          </a:stretch>
        </p:blipFill>
        <p:spPr bwMode="auto">
          <a:xfrm>
            <a:off x="1619250" y="4292600"/>
            <a:ext cx="781050" cy="828675"/>
          </a:xfrm>
          <a:prstGeom prst="rect">
            <a:avLst/>
          </a:prstGeom>
          <a:noFill/>
          <a:ln w="12700">
            <a:noFill/>
            <a:miter lim="800000"/>
            <a:headEnd/>
            <a:tailEnd/>
          </a:ln>
        </p:spPr>
      </p:pic>
      <p:pic>
        <p:nvPicPr>
          <p:cNvPr id="25627" name="Picture 39"/>
          <p:cNvPicPr>
            <a:picLocks noChangeArrowheads="1"/>
          </p:cNvPicPr>
          <p:nvPr/>
        </p:nvPicPr>
        <p:blipFill>
          <a:blip r:embed="rId3" cstate="print"/>
          <a:srcRect/>
          <a:stretch>
            <a:fillRect/>
          </a:stretch>
        </p:blipFill>
        <p:spPr bwMode="auto">
          <a:xfrm>
            <a:off x="611188" y="4292600"/>
            <a:ext cx="781050" cy="828675"/>
          </a:xfrm>
          <a:prstGeom prst="rect">
            <a:avLst/>
          </a:prstGeom>
          <a:noFill/>
          <a:ln w="12700">
            <a:noFill/>
            <a:miter lim="800000"/>
            <a:headEnd/>
            <a:tailEnd/>
          </a:ln>
        </p:spPr>
      </p:pic>
      <p:pic>
        <p:nvPicPr>
          <p:cNvPr id="25628" name="Picture 23"/>
          <p:cNvPicPr>
            <a:picLocks noChangeAspect="1" noChangeArrowheads="1"/>
          </p:cNvPicPr>
          <p:nvPr/>
        </p:nvPicPr>
        <p:blipFill>
          <a:blip r:embed="rId4" cstate="print"/>
          <a:srcRect/>
          <a:stretch>
            <a:fillRect/>
          </a:stretch>
        </p:blipFill>
        <p:spPr bwMode="auto">
          <a:xfrm>
            <a:off x="2484438" y="3284538"/>
            <a:ext cx="735012" cy="314325"/>
          </a:xfrm>
          <a:prstGeom prst="rect">
            <a:avLst/>
          </a:prstGeom>
          <a:noFill/>
          <a:ln w="9525">
            <a:noFill/>
            <a:miter lim="800000"/>
            <a:headEnd/>
            <a:tailEnd/>
          </a:ln>
        </p:spPr>
      </p:pic>
      <p:pic>
        <p:nvPicPr>
          <p:cNvPr id="25629" name="Picture 24"/>
          <p:cNvPicPr>
            <a:picLocks noChangeAspect="1" noChangeArrowheads="1"/>
          </p:cNvPicPr>
          <p:nvPr/>
        </p:nvPicPr>
        <p:blipFill>
          <a:blip r:embed="rId4" cstate="print"/>
          <a:srcRect/>
          <a:stretch>
            <a:fillRect/>
          </a:stretch>
        </p:blipFill>
        <p:spPr bwMode="auto">
          <a:xfrm>
            <a:off x="6875463" y="3429000"/>
            <a:ext cx="735012" cy="314325"/>
          </a:xfrm>
          <a:prstGeom prst="rect">
            <a:avLst/>
          </a:prstGeom>
          <a:noFill/>
          <a:ln w="9525">
            <a:noFill/>
            <a:miter lim="800000"/>
            <a:headEnd/>
            <a:tailEnd/>
          </a:ln>
        </p:spPr>
      </p:pic>
      <p:sp>
        <p:nvSpPr>
          <p:cNvPr id="25630" name="Line 43"/>
          <p:cNvSpPr>
            <a:spLocks noChangeShapeType="1"/>
          </p:cNvSpPr>
          <p:nvPr/>
        </p:nvSpPr>
        <p:spPr bwMode="auto">
          <a:xfrm flipH="1" flipV="1">
            <a:off x="4427538" y="1484313"/>
            <a:ext cx="3816350" cy="1296987"/>
          </a:xfrm>
          <a:prstGeom prst="line">
            <a:avLst/>
          </a:prstGeom>
          <a:noFill/>
          <a:ln w="38100">
            <a:solidFill>
              <a:schemeClr val="tx1"/>
            </a:solidFill>
            <a:round/>
            <a:headEnd/>
            <a:tailEnd/>
          </a:ln>
        </p:spPr>
        <p:txBody>
          <a:bodyPr/>
          <a:lstStyle/>
          <a:p>
            <a:endParaRPr lang="es-ES"/>
          </a:p>
        </p:txBody>
      </p:sp>
      <p:pic>
        <p:nvPicPr>
          <p:cNvPr id="25631" name="Picture 44"/>
          <p:cNvPicPr>
            <a:picLocks noChangeArrowheads="1"/>
          </p:cNvPicPr>
          <p:nvPr/>
        </p:nvPicPr>
        <p:blipFill>
          <a:blip r:embed="rId3" cstate="print"/>
          <a:srcRect/>
          <a:stretch>
            <a:fillRect/>
          </a:stretch>
        </p:blipFill>
        <p:spPr bwMode="auto">
          <a:xfrm>
            <a:off x="7823200" y="2420938"/>
            <a:ext cx="781050" cy="828675"/>
          </a:xfrm>
          <a:prstGeom prst="rect">
            <a:avLst/>
          </a:prstGeom>
          <a:noFill/>
          <a:ln w="12700">
            <a:noFill/>
            <a:miter lim="800000"/>
            <a:headEnd/>
            <a:tailEnd/>
          </a:ln>
        </p:spPr>
      </p:pic>
      <p:sp>
        <p:nvSpPr>
          <p:cNvPr id="25632" name="Text Box 45"/>
          <p:cNvSpPr txBox="1">
            <a:spLocks noChangeArrowheads="1"/>
          </p:cNvSpPr>
          <p:nvPr/>
        </p:nvSpPr>
        <p:spPr bwMode="auto">
          <a:xfrm>
            <a:off x="539750" y="5111750"/>
            <a:ext cx="833438" cy="304800"/>
          </a:xfrm>
          <a:prstGeom prst="rect">
            <a:avLst/>
          </a:prstGeom>
          <a:noFill/>
          <a:ln w="9525">
            <a:noFill/>
            <a:miter lim="800000"/>
            <a:headEnd/>
            <a:tailEnd/>
          </a:ln>
        </p:spPr>
        <p:txBody>
          <a:bodyPr wrap="none">
            <a:spAutoFit/>
          </a:bodyPr>
          <a:lstStyle/>
          <a:p>
            <a:r>
              <a:rPr lang="es-ES" sz="1400" b="1"/>
              <a:t>10 Mb/s</a:t>
            </a:r>
          </a:p>
        </p:txBody>
      </p:sp>
      <p:sp>
        <p:nvSpPr>
          <p:cNvPr id="25633" name="Text Box 46"/>
          <p:cNvSpPr txBox="1">
            <a:spLocks noChangeArrowheads="1"/>
          </p:cNvSpPr>
          <p:nvPr/>
        </p:nvSpPr>
        <p:spPr bwMode="auto">
          <a:xfrm>
            <a:off x="1577975" y="5140325"/>
            <a:ext cx="833438" cy="304800"/>
          </a:xfrm>
          <a:prstGeom prst="rect">
            <a:avLst/>
          </a:prstGeom>
          <a:noFill/>
          <a:ln w="9525">
            <a:noFill/>
            <a:miter lim="800000"/>
            <a:headEnd/>
            <a:tailEnd/>
          </a:ln>
        </p:spPr>
        <p:txBody>
          <a:bodyPr wrap="none">
            <a:spAutoFit/>
          </a:bodyPr>
          <a:lstStyle/>
          <a:p>
            <a:r>
              <a:rPr lang="es-ES" sz="1400" b="1"/>
              <a:t>10 Mb/s</a:t>
            </a:r>
          </a:p>
        </p:txBody>
      </p:sp>
      <p:sp>
        <p:nvSpPr>
          <p:cNvPr id="25634" name="Text Box 47"/>
          <p:cNvSpPr txBox="1">
            <a:spLocks noChangeArrowheads="1"/>
          </p:cNvSpPr>
          <p:nvPr/>
        </p:nvSpPr>
        <p:spPr bwMode="auto">
          <a:xfrm>
            <a:off x="2514600" y="5140325"/>
            <a:ext cx="833438" cy="304800"/>
          </a:xfrm>
          <a:prstGeom prst="rect">
            <a:avLst/>
          </a:prstGeom>
          <a:noFill/>
          <a:ln w="9525">
            <a:noFill/>
            <a:miter lim="800000"/>
            <a:headEnd/>
            <a:tailEnd/>
          </a:ln>
        </p:spPr>
        <p:txBody>
          <a:bodyPr wrap="none">
            <a:spAutoFit/>
          </a:bodyPr>
          <a:lstStyle/>
          <a:p>
            <a:r>
              <a:rPr lang="es-ES" sz="1400" b="1"/>
              <a:t>10 Mb/s</a:t>
            </a:r>
          </a:p>
        </p:txBody>
      </p:sp>
      <p:sp>
        <p:nvSpPr>
          <p:cNvPr id="25635" name="Text Box 48"/>
          <p:cNvSpPr txBox="1">
            <a:spLocks noChangeArrowheads="1"/>
          </p:cNvSpPr>
          <p:nvPr/>
        </p:nvSpPr>
        <p:spPr bwMode="auto">
          <a:xfrm>
            <a:off x="3522663" y="5140325"/>
            <a:ext cx="833437" cy="304800"/>
          </a:xfrm>
          <a:prstGeom prst="rect">
            <a:avLst/>
          </a:prstGeom>
          <a:noFill/>
          <a:ln w="9525">
            <a:noFill/>
            <a:miter lim="800000"/>
            <a:headEnd/>
            <a:tailEnd/>
          </a:ln>
        </p:spPr>
        <p:txBody>
          <a:bodyPr wrap="none">
            <a:spAutoFit/>
          </a:bodyPr>
          <a:lstStyle/>
          <a:p>
            <a:r>
              <a:rPr lang="es-ES" sz="1400" b="1"/>
              <a:t>10 Mb/s</a:t>
            </a:r>
          </a:p>
        </p:txBody>
      </p:sp>
      <p:sp>
        <p:nvSpPr>
          <p:cNvPr id="25636" name="Text Box 49"/>
          <p:cNvSpPr txBox="1">
            <a:spLocks noChangeArrowheads="1"/>
          </p:cNvSpPr>
          <p:nvPr/>
        </p:nvSpPr>
        <p:spPr bwMode="auto">
          <a:xfrm>
            <a:off x="4932363" y="5111750"/>
            <a:ext cx="931862" cy="304800"/>
          </a:xfrm>
          <a:prstGeom prst="rect">
            <a:avLst/>
          </a:prstGeom>
          <a:noFill/>
          <a:ln w="9525">
            <a:noFill/>
            <a:miter lim="800000"/>
            <a:headEnd/>
            <a:tailEnd/>
          </a:ln>
        </p:spPr>
        <p:txBody>
          <a:bodyPr wrap="none">
            <a:spAutoFit/>
          </a:bodyPr>
          <a:lstStyle/>
          <a:p>
            <a:r>
              <a:rPr lang="es-ES" sz="1400" b="1"/>
              <a:t>100 Mb/s</a:t>
            </a:r>
          </a:p>
        </p:txBody>
      </p:sp>
      <p:sp>
        <p:nvSpPr>
          <p:cNvPr id="25637" name="Text Box 50"/>
          <p:cNvSpPr txBox="1">
            <a:spLocks noChangeArrowheads="1"/>
          </p:cNvSpPr>
          <p:nvPr/>
        </p:nvSpPr>
        <p:spPr bwMode="auto">
          <a:xfrm>
            <a:off x="5970588" y="5140325"/>
            <a:ext cx="931862" cy="304800"/>
          </a:xfrm>
          <a:prstGeom prst="rect">
            <a:avLst/>
          </a:prstGeom>
          <a:noFill/>
          <a:ln w="9525">
            <a:noFill/>
            <a:miter lim="800000"/>
            <a:headEnd/>
            <a:tailEnd/>
          </a:ln>
        </p:spPr>
        <p:txBody>
          <a:bodyPr wrap="none">
            <a:spAutoFit/>
          </a:bodyPr>
          <a:lstStyle/>
          <a:p>
            <a:r>
              <a:rPr lang="es-ES" sz="1400" b="1"/>
              <a:t>100 Mb/s</a:t>
            </a:r>
          </a:p>
        </p:txBody>
      </p:sp>
      <p:sp>
        <p:nvSpPr>
          <p:cNvPr id="25638" name="Text Box 51"/>
          <p:cNvSpPr txBox="1">
            <a:spLocks noChangeArrowheads="1"/>
          </p:cNvSpPr>
          <p:nvPr/>
        </p:nvSpPr>
        <p:spPr bwMode="auto">
          <a:xfrm>
            <a:off x="6907213" y="5140325"/>
            <a:ext cx="931862" cy="304800"/>
          </a:xfrm>
          <a:prstGeom prst="rect">
            <a:avLst/>
          </a:prstGeom>
          <a:noFill/>
          <a:ln w="9525">
            <a:noFill/>
            <a:miter lim="800000"/>
            <a:headEnd/>
            <a:tailEnd/>
          </a:ln>
        </p:spPr>
        <p:txBody>
          <a:bodyPr wrap="none">
            <a:spAutoFit/>
          </a:bodyPr>
          <a:lstStyle/>
          <a:p>
            <a:r>
              <a:rPr lang="es-ES" sz="1400" b="1"/>
              <a:t>100 Mb/s</a:t>
            </a:r>
          </a:p>
        </p:txBody>
      </p:sp>
      <p:sp>
        <p:nvSpPr>
          <p:cNvPr id="25639" name="Text Box 52"/>
          <p:cNvSpPr txBox="1">
            <a:spLocks noChangeArrowheads="1"/>
          </p:cNvSpPr>
          <p:nvPr/>
        </p:nvSpPr>
        <p:spPr bwMode="auto">
          <a:xfrm>
            <a:off x="7915275" y="5140325"/>
            <a:ext cx="931863" cy="304800"/>
          </a:xfrm>
          <a:prstGeom prst="rect">
            <a:avLst/>
          </a:prstGeom>
          <a:noFill/>
          <a:ln w="9525">
            <a:noFill/>
            <a:miter lim="800000"/>
            <a:headEnd/>
            <a:tailEnd/>
          </a:ln>
        </p:spPr>
        <p:txBody>
          <a:bodyPr wrap="none">
            <a:spAutoFit/>
          </a:bodyPr>
          <a:lstStyle/>
          <a:p>
            <a:r>
              <a:rPr lang="es-ES" sz="1400" b="1"/>
              <a:t>100 Mb/s</a:t>
            </a:r>
          </a:p>
        </p:txBody>
      </p:sp>
      <p:sp>
        <p:nvSpPr>
          <p:cNvPr id="25640" name="Text Box 53"/>
          <p:cNvSpPr txBox="1">
            <a:spLocks noChangeArrowheads="1"/>
          </p:cNvSpPr>
          <p:nvPr/>
        </p:nvSpPr>
        <p:spPr bwMode="auto">
          <a:xfrm>
            <a:off x="3714750" y="3484563"/>
            <a:ext cx="833438" cy="304800"/>
          </a:xfrm>
          <a:prstGeom prst="rect">
            <a:avLst/>
          </a:prstGeom>
          <a:noFill/>
          <a:ln w="9525">
            <a:noFill/>
            <a:miter lim="800000"/>
            <a:headEnd/>
            <a:tailEnd/>
          </a:ln>
        </p:spPr>
        <p:txBody>
          <a:bodyPr wrap="none">
            <a:spAutoFit/>
          </a:bodyPr>
          <a:lstStyle/>
          <a:p>
            <a:r>
              <a:rPr lang="es-ES" sz="1400" b="1"/>
              <a:t>10 Mb/s</a:t>
            </a:r>
          </a:p>
        </p:txBody>
      </p:sp>
      <p:sp>
        <p:nvSpPr>
          <p:cNvPr id="25641" name="Text Box 54"/>
          <p:cNvSpPr txBox="1">
            <a:spLocks noChangeArrowheads="1"/>
          </p:cNvSpPr>
          <p:nvPr/>
        </p:nvSpPr>
        <p:spPr bwMode="auto">
          <a:xfrm>
            <a:off x="4935538" y="3484563"/>
            <a:ext cx="931862" cy="304800"/>
          </a:xfrm>
          <a:prstGeom prst="rect">
            <a:avLst/>
          </a:prstGeom>
          <a:noFill/>
          <a:ln w="9525">
            <a:noFill/>
            <a:miter lim="800000"/>
            <a:headEnd/>
            <a:tailEnd/>
          </a:ln>
        </p:spPr>
        <p:txBody>
          <a:bodyPr wrap="none">
            <a:spAutoFit/>
          </a:bodyPr>
          <a:lstStyle/>
          <a:p>
            <a:r>
              <a:rPr lang="es-ES" sz="1400" b="1"/>
              <a:t>100 Mb/s</a:t>
            </a:r>
          </a:p>
        </p:txBody>
      </p:sp>
      <p:sp>
        <p:nvSpPr>
          <p:cNvPr id="25642" name="Text Box 55"/>
          <p:cNvSpPr txBox="1">
            <a:spLocks noChangeArrowheads="1"/>
          </p:cNvSpPr>
          <p:nvPr/>
        </p:nvSpPr>
        <p:spPr bwMode="auto">
          <a:xfrm>
            <a:off x="7740650" y="3268663"/>
            <a:ext cx="931863" cy="304800"/>
          </a:xfrm>
          <a:prstGeom prst="rect">
            <a:avLst/>
          </a:prstGeom>
          <a:noFill/>
          <a:ln w="9525">
            <a:noFill/>
            <a:miter lim="800000"/>
            <a:headEnd/>
            <a:tailEnd/>
          </a:ln>
        </p:spPr>
        <p:txBody>
          <a:bodyPr wrap="none">
            <a:spAutoFit/>
          </a:bodyPr>
          <a:lstStyle/>
          <a:p>
            <a:r>
              <a:rPr lang="es-ES" sz="1400" b="1"/>
              <a:t>100 Mb/s</a:t>
            </a:r>
          </a:p>
        </p:txBody>
      </p:sp>
      <p:sp>
        <p:nvSpPr>
          <p:cNvPr id="25643" name="Text Box 56"/>
          <p:cNvSpPr txBox="1">
            <a:spLocks noChangeArrowheads="1"/>
          </p:cNvSpPr>
          <p:nvPr/>
        </p:nvSpPr>
        <p:spPr bwMode="auto">
          <a:xfrm>
            <a:off x="1768475" y="2332038"/>
            <a:ext cx="931863" cy="304800"/>
          </a:xfrm>
          <a:prstGeom prst="rect">
            <a:avLst/>
          </a:prstGeom>
          <a:noFill/>
          <a:ln w="9525">
            <a:noFill/>
            <a:miter lim="800000"/>
            <a:headEnd/>
            <a:tailEnd/>
          </a:ln>
        </p:spPr>
        <p:txBody>
          <a:bodyPr wrap="none">
            <a:spAutoFit/>
          </a:bodyPr>
          <a:lstStyle/>
          <a:p>
            <a:r>
              <a:rPr lang="es-ES" sz="1400" b="1"/>
              <a:t>100 Mb/s</a:t>
            </a:r>
          </a:p>
        </p:txBody>
      </p:sp>
      <p:sp>
        <p:nvSpPr>
          <p:cNvPr id="25644" name="Oval 57"/>
          <p:cNvSpPr>
            <a:spLocks noChangeArrowheads="1"/>
          </p:cNvSpPr>
          <p:nvPr/>
        </p:nvSpPr>
        <p:spPr bwMode="auto">
          <a:xfrm>
            <a:off x="250825" y="3895725"/>
            <a:ext cx="4418013" cy="1909763"/>
          </a:xfrm>
          <a:prstGeom prst="ellipse">
            <a:avLst/>
          </a:prstGeom>
          <a:noFill/>
          <a:ln w="9525">
            <a:solidFill>
              <a:schemeClr val="tx1"/>
            </a:solidFill>
            <a:prstDash val="dash"/>
            <a:round/>
            <a:headEnd/>
            <a:tailEnd/>
          </a:ln>
        </p:spPr>
        <p:txBody>
          <a:bodyPr wrap="none" anchor="ctr"/>
          <a:lstStyle/>
          <a:p>
            <a:endParaRPr lang="es-ES"/>
          </a:p>
        </p:txBody>
      </p:sp>
      <p:sp>
        <p:nvSpPr>
          <p:cNvPr id="25645" name="Oval 58"/>
          <p:cNvSpPr>
            <a:spLocks noChangeArrowheads="1"/>
          </p:cNvSpPr>
          <p:nvPr/>
        </p:nvSpPr>
        <p:spPr bwMode="auto">
          <a:xfrm>
            <a:off x="4691063" y="3860800"/>
            <a:ext cx="4418012" cy="1909763"/>
          </a:xfrm>
          <a:prstGeom prst="ellipse">
            <a:avLst/>
          </a:prstGeom>
          <a:noFill/>
          <a:ln w="9525">
            <a:solidFill>
              <a:schemeClr val="tx1"/>
            </a:solidFill>
            <a:prstDash val="dash"/>
            <a:round/>
            <a:headEnd/>
            <a:tailEnd/>
          </a:ln>
        </p:spPr>
        <p:txBody>
          <a:bodyPr wrap="none" anchor="ctr"/>
          <a:lstStyle/>
          <a:p>
            <a:endParaRPr lang="es-ES"/>
          </a:p>
        </p:txBody>
      </p:sp>
      <p:sp>
        <p:nvSpPr>
          <p:cNvPr id="25646" name="Text Box 59"/>
          <p:cNvSpPr txBox="1">
            <a:spLocks noChangeArrowheads="1"/>
          </p:cNvSpPr>
          <p:nvPr/>
        </p:nvSpPr>
        <p:spPr bwMode="auto">
          <a:xfrm>
            <a:off x="5797550" y="5805488"/>
            <a:ext cx="2303463" cy="336550"/>
          </a:xfrm>
          <a:prstGeom prst="rect">
            <a:avLst/>
          </a:prstGeom>
          <a:noFill/>
          <a:ln w="9525">
            <a:noFill/>
            <a:miter lim="800000"/>
            <a:headEnd/>
            <a:tailEnd/>
          </a:ln>
        </p:spPr>
        <p:txBody>
          <a:bodyPr>
            <a:spAutoFit/>
          </a:bodyPr>
          <a:lstStyle/>
          <a:p>
            <a:pPr algn="ctr"/>
            <a:r>
              <a:rPr lang="es-ES" sz="1600" b="1"/>
              <a:t>Dominio de colisión</a:t>
            </a:r>
          </a:p>
        </p:txBody>
      </p:sp>
      <p:sp>
        <p:nvSpPr>
          <p:cNvPr id="25647" name="Text Box 60"/>
          <p:cNvSpPr txBox="1">
            <a:spLocks noChangeArrowheads="1"/>
          </p:cNvSpPr>
          <p:nvPr/>
        </p:nvSpPr>
        <p:spPr bwMode="auto">
          <a:xfrm>
            <a:off x="5148263" y="1368425"/>
            <a:ext cx="2008187" cy="304800"/>
          </a:xfrm>
          <a:prstGeom prst="rect">
            <a:avLst/>
          </a:prstGeom>
          <a:noFill/>
          <a:ln w="9525">
            <a:noFill/>
            <a:miter lim="800000"/>
            <a:headEnd/>
            <a:tailEnd/>
          </a:ln>
        </p:spPr>
        <p:txBody>
          <a:bodyPr wrap="none">
            <a:spAutoFit/>
          </a:bodyPr>
          <a:lstStyle/>
          <a:p>
            <a:r>
              <a:rPr lang="es-ES" sz="1400" b="1"/>
              <a:t>Switch 10/100BASE-T</a:t>
            </a:r>
          </a:p>
        </p:txBody>
      </p:sp>
      <p:pic>
        <p:nvPicPr>
          <p:cNvPr id="25648" name="Picture 22"/>
          <p:cNvPicPr>
            <a:picLocks noChangeArrowheads="1"/>
          </p:cNvPicPr>
          <p:nvPr/>
        </p:nvPicPr>
        <p:blipFill>
          <a:blip r:embed="rId5" cstate="print"/>
          <a:srcRect/>
          <a:stretch>
            <a:fillRect/>
          </a:stretch>
        </p:blipFill>
        <p:spPr bwMode="auto">
          <a:xfrm>
            <a:off x="3995738" y="1354138"/>
            <a:ext cx="915987" cy="414337"/>
          </a:xfrm>
          <a:prstGeom prst="rect">
            <a:avLst/>
          </a:prstGeom>
          <a:noFill/>
          <a:ln w="12700">
            <a:noFill/>
            <a:miter lim="800000"/>
            <a:headEnd/>
            <a:tailEnd/>
          </a:ln>
        </p:spPr>
      </p:pic>
      <p:sp>
        <p:nvSpPr>
          <p:cNvPr id="25649" name="Text Box 61"/>
          <p:cNvSpPr txBox="1">
            <a:spLocks noChangeArrowheads="1"/>
          </p:cNvSpPr>
          <p:nvPr/>
        </p:nvSpPr>
        <p:spPr bwMode="auto">
          <a:xfrm>
            <a:off x="2225675" y="2781300"/>
            <a:ext cx="833438" cy="517525"/>
          </a:xfrm>
          <a:prstGeom prst="rect">
            <a:avLst/>
          </a:prstGeom>
          <a:noFill/>
          <a:ln w="9525">
            <a:noFill/>
            <a:miter lim="800000"/>
            <a:headEnd/>
            <a:tailEnd/>
          </a:ln>
        </p:spPr>
        <p:txBody>
          <a:bodyPr wrap="none">
            <a:spAutoFit/>
          </a:bodyPr>
          <a:lstStyle/>
          <a:p>
            <a:pPr algn="ctr"/>
            <a:r>
              <a:rPr lang="es-ES" sz="1400" b="1"/>
              <a:t>Hub</a:t>
            </a:r>
          </a:p>
          <a:p>
            <a:pPr algn="ctr"/>
            <a:r>
              <a:rPr lang="es-ES" sz="1400" b="1"/>
              <a:t>10 Mb/s</a:t>
            </a:r>
          </a:p>
        </p:txBody>
      </p:sp>
      <p:sp>
        <p:nvSpPr>
          <p:cNvPr id="25650" name="Text Box 62"/>
          <p:cNvSpPr txBox="1">
            <a:spLocks noChangeArrowheads="1"/>
          </p:cNvSpPr>
          <p:nvPr/>
        </p:nvSpPr>
        <p:spPr bwMode="auto">
          <a:xfrm>
            <a:off x="6732588" y="2808288"/>
            <a:ext cx="931862" cy="517525"/>
          </a:xfrm>
          <a:prstGeom prst="rect">
            <a:avLst/>
          </a:prstGeom>
          <a:noFill/>
          <a:ln w="9525">
            <a:noFill/>
            <a:miter lim="800000"/>
            <a:headEnd/>
            <a:tailEnd/>
          </a:ln>
        </p:spPr>
        <p:txBody>
          <a:bodyPr wrap="none">
            <a:spAutoFit/>
          </a:bodyPr>
          <a:lstStyle/>
          <a:p>
            <a:pPr algn="ctr"/>
            <a:r>
              <a:rPr lang="es-ES" sz="1400" b="1"/>
              <a:t>Hub</a:t>
            </a:r>
          </a:p>
          <a:p>
            <a:pPr algn="ctr"/>
            <a:r>
              <a:rPr lang="es-ES" sz="1400" b="1"/>
              <a:t>100 Mb/s</a:t>
            </a:r>
          </a:p>
        </p:txBody>
      </p:sp>
      <p:pic>
        <p:nvPicPr>
          <p:cNvPr id="25651" name="Picture 63"/>
          <p:cNvPicPr>
            <a:picLocks noChangeArrowheads="1"/>
          </p:cNvPicPr>
          <p:nvPr/>
        </p:nvPicPr>
        <p:blipFill>
          <a:blip r:embed="rId6" cstate="print"/>
          <a:srcRect/>
          <a:stretch>
            <a:fillRect/>
          </a:stretch>
        </p:blipFill>
        <p:spPr bwMode="auto">
          <a:xfrm>
            <a:off x="1263650" y="2781300"/>
            <a:ext cx="931863" cy="647700"/>
          </a:xfrm>
          <a:prstGeom prst="rect">
            <a:avLst/>
          </a:prstGeom>
          <a:noFill/>
          <a:ln w="12700">
            <a:noFill/>
            <a:miter lim="800000"/>
            <a:headEnd/>
            <a:tailEnd/>
          </a:ln>
        </p:spPr>
      </p:pic>
      <p:pic>
        <p:nvPicPr>
          <p:cNvPr id="25652" name="Picture 65"/>
          <p:cNvPicPr>
            <a:picLocks noChangeArrowheads="1"/>
          </p:cNvPicPr>
          <p:nvPr/>
        </p:nvPicPr>
        <p:blipFill>
          <a:blip r:embed="rId7" cstate="print"/>
          <a:srcRect/>
          <a:stretch>
            <a:fillRect/>
          </a:stretch>
        </p:blipFill>
        <p:spPr bwMode="auto">
          <a:xfrm>
            <a:off x="323850" y="2060575"/>
            <a:ext cx="796925" cy="698500"/>
          </a:xfrm>
          <a:prstGeom prst="rect">
            <a:avLst/>
          </a:prstGeom>
          <a:noFill/>
          <a:ln w="12700">
            <a:noFill/>
            <a:miter lim="800000"/>
            <a:headEnd/>
            <a:tailEnd/>
          </a:ln>
        </p:spPr>
      </p:pic>
      <p:sp>
        <p:nvSpPr>
          <p:cNvPr id="25653" name="Text Box 66"/>
          <p:cNvSpPr txBox="1">
            <a:spLocks noChangeArrowheads="1"/>
          </p:cNvSpPr>
          <p:nvPr/>
        </p:nvSpPr>
        <p:spPr bwMode="auto">
          <a:xfrm>
            <a:off x="1295400" y="3340100"/>
            <a:ext cx="755650" cy="304800"/>
          </a:xfrm>
          <a:prstGeom prst="rect">
            <a:avLst/>
          </a:prstGeom>
          <a:noFill/>
          <a:ln w="9525">
            <a:noFill/>
            <a:miter lim="800000"/>
            <a:headEnd/>
            <a:tailEnd/>
          </a:ln>
        </p:spPr>
        <p:txBody>
          <a:bodyPr wrap="none">
            <a:spAutoFit/>
          </a:bodyPr>
          <a:lstStyle/>
          <a:p>
            <a:r>
              <a:rPr lang="es-ES" sz="1400" b="1"/>
              <a:t>Router</a:t>
            </a:r>
          </a:p>
        </p:txBody>
      </p:sp>
      <p:sp>
        <p:nvSpPr>
          <p:cNvPr id="25654" name="Oval 57"/>
          <p:cNvSpPr>
            <a:spLocks noChangeArrowheads="1"/>
          </p:cNvSpPr>
          <p:nvPr/>
        </p:nvSpPr>
        <p:spPr bwMode="auto">
          <a:xfrm>
            <a:off x="3571875" y="2500313"/>
            <a:ext cx="1143000" cy="1357312"/>
          </a:xfrm>
          <a:prstGeom prst="ellipse">
            <a:avLst/>
          </a:prstGeom>
          <a:noFill/>
          <a:ln w="9525">
            <a:solidFill>
              <a:schemeClr val="tx1"/>
            </a:solidFill>
            <a:prstDash val="dash"/>
            <a:round/>
            <a:headEnd/>
            <a:tailEnd/>
          </a:ln>
        </p:spPr>
        <p:txBody>
          <a:bodyPr wrap="none" anchor="ctr"/>
          <a:lstStyle/>
          <a:p>
            <a:endParaRPr lang="es-ES"/>
          </a:p>
        </p:txBody>
      </p:sp>
      <p:sp>
        <p:nvSpPr>
          <p:cNvPr id="25655" name="Oval 57"/>
          <p:cNvSpPr>
            <a:spLocks noChangeArrowheads="1"/>
          </p:cNvSpPr>
          <p:nvPr/>
        </p:nvSpPr>
        <p:spPr bwMode="auto">
          <a:xfrm>
            <a:off x="4786313" y="2500313"/>
            <a:ext cx="1214437" cy="1357312"/>
          </a:xfrm>
          <a:prstGeom prst="ellipse">
            <a:avLst/>
          </a:prstGeom>
          <a:noFill/>
          <a:ln w="9525">
            <a:solidFill>
              <a:schemeClr val="tx1"/>
            </a:solidFill>
            <a:prstDash val="dash"/>
            <a:round/>
            <a:headEnd/>
            <a:tailEnd/>
          </a:ln>
        </p:spPr>
        <p:txBody>
          <a:bodyPr wrap="none" anchor="ctr"/>
          <a:lstStyle/>
          <a:p>
            <a:endParaRPr lang="es-ES"/>
          </a:p>
        </p:txBody>
      </p:sp>
      <p:sp>
        <p:nvSpPr>
          <p:cNvPr id="25656" name="Oval 57"/>
          <p:cNvSpPr>
            <a:spLocks noChangeArrowheads="1"/>
          </p:cNvSpPr>
          <p:nvPr/>
        </p:nvSpPr>
        <p:spPr bwMode="auto">
          <a:xfrm>
            <a:off x="7572375" y="2286000"/>
            <a:ext cx="1214438" cy="1357313"/>
          </a:xfrm>
          <a:prstGeom prst="ellipse">
            <a:avLst/>
          </a:prstGeom>
          <a:noFill/>
          <a:ln w="9525">
            <a:solidFill>
              <a:schemeClr val="tx1"/>
            </a:solidFill>
            <a:prstDash val="dash"/>
            <a:round/>
            <a:headEnd/>
            <a:tailEnd/>
          </a:ln>
        </p:spPr>
        <p:txBody>
          <a:bodyPr wrap="none" anchor="ctr"/>
          <a:lstStyle/>
          <a:p>
            <a:endParaRPr lang="es-ES"/>
          </a:p>
        </p:txBody>
      </p:sp>
    </p:spTree>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pPr eaLnBrk="1" hangingPunct="1"/>
            <a:r>
              <a:rPr lang="es-ES" smtClean="0"/>
              <a:t>Estructura de la Trama Ethernet</a:t>
            </a:r>
          </a:p>
        </p:txBody>
      </p:sp>
      <p:sp>
        <p:nvSpPr>
          <p:cNvPr id="27651" name="Rectangle 3"/>
          <p:cNvSpPr>
            <a:spLocks noGrp="1" noChangeArrowheads="1"/>
          </p:cNvSpPr>
          <p:nvPr>
            <p:ph type="body" idx="1"/>
          </p:nvPr>
        </p:nvSpPr>
        <p:spPr>
          <a:xfrm>
            <a:off x="714375" y="1071563"/>
            <a:ext cx="7772400" cy="1663700"/>
          </a:xfrm>
        </p:spPr>
        <p:txBody>
          <a:bodyPr/>
          <a:lstStyle/>
          <a:p>
            <a:pPr eaLnBrk="1" hangingPunct="1">
              <a:lnSpc>
                <a:spcPct val="90000"/>
              </a:lnSpc>
            </a:pPr>
            <a:r>
              <a:rPr lang="es-ES" sz="2400" smtClean="0"/>
              <a:t>La detección de colisiones de Ethernet requiere que las tramas tengan una </a:t>
            </a:r>
            <a:r>
              <a:rPr lang="es-ES" sz="2400" u="sng" smtClean="0"/>
              <a:t>longitud mínima de 64 bytes</a:t>
            </a:r>
            <a:r>
              <a:rPr lang="es-ES" sz="2400" smtClean="0"/>
              <a:t>.</a:t>
            </a:r>
          </a:p>
          <a:p>
            <a:pPr eaLnBrk="1" hangingPunct="1">
              <a:lnSpc>
                <a:spcPct val="90000"/>
              </a:lnSpc>
            </a:pPr>
            <a:r>
              <a:rPr lang="es-ES" sz="2400" smtClean="0"/>
              <a:t>La </a:t>
            </a:r>
            <a:r>
              <a:rPr lang="es-ES" sz="2400" u="sng" smtClean="0"/>
              <a:t>longitud máxima es de 1518 bytes </a:t>
            </a:r>
            <a:r>
              <a:rPr lang="es-ES" sz="2400" smtClean="0"/>
              <a:t>(1500 bytes de datos más la cabecera y el CRC)</a:t>
            </a:r>
          </a:p>
          <a:p>
            <a:pPr eaLnBrk="1" hangingPunct="1">
              <a:lnSpc>
                <a:spcPct val="90000"/>
              </a:lnSpc>
            </a:pPr>
            <a:r>
              <a:rPr lang="es-ES" sz="2400" smtClean="0"/>
              <a:t>El nivel físico añade 20 bytes a la trama ethernet</a:t>
            </a:r>
          </a:p>
        </p:txBody>
      </p:sp>
      <p:graphicFrame>
        <p:nvGraphicFramePr>
          <p:cNvPr id="1112068" name="Group 4"/>
          <p:cNvGraphicFramePr>
            <a:graphicFrameLocks noGrp="1"/>
          </p:cNvGraphicFramePr>
          <p:nvPr/>
        </p:nvGraphicFramePr>
        <p:xfrm>
          <a:off x="2413000" y="4357688"/>
          <a:ext cx="5296562" cy="932688"/>
        </p:xfrm>
        <a:graphic>
          <a:graphicData uri="http://schemas.openxmlformats.org/drawingml/2006/table">
            <a:tbl>
              <a:tblPr/>
              <a:tblGrid>
                <a:gridCol w="860298"/>
                <a:gridCol w="860298"/>
                <a:gridCol w="938530"/>
                <a:gridCol w="1127088"/>
                <a:gridCol w="955993"/>
                <a:gridCol w="554355"/>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Dir. MAC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Destino</a:t>
                      </a:r>
                      <a:endParaRPr kumimoji="0" lang="es-ES"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Dir. MAC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Origen</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rgbClr val="FF0000"/>
                          </a:solidFill>
                          <a:effectLst/>
                          <a:latin typeface="Arial" charset="0"/>
                        </a:rPr>
                        <a:t>Protocolo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rgbClr val="FF0000"/>
                          </a:solidFill>
                          <a:effectLst/>
                          <a:latin typeface="Arial" charset="0"/>
                        </a:rPr>
                        <a:t>si &gt; 1536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rgbClr val="FF0000"/>
                          </a:solidFill>
                          <a:effectLst/>
                          <a:latin typeface="Arial" charset="0"/>
                        </a:rPr>
                        <a:t>Longitud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rgbClr val="FF0000"/>
                          </a:solidFill>
                          <a:effectLst/>
                          <a:latin typeface="Arial" charset="0"/>
                        </a:rPr>
                        <a:t>si </a:t>
                      </a:r>
                      <a:r>
                        <a:rPr kumimoji="0" lang="es-ES_tradnl" sz="1200" b="1" i="0" u="none" strike="noStrike" cap="none" normalizeH="0" baseline="0" dirty="0" smtClean="0">
                          <a:ln>
                            <a:noFill/>
                          </a:ln>
                          <a:solidFill>
                            <a:srgbClr val="FF0000"/>
                          </a:solidFill>
                          <a:effectLst/>
                          <a:latin typeface="Arial" charset="0"/>
                          <a:sym typeface="Symbol" pitchFamily="18" charset="2"/>
                        </a:rPr>
                        <a:t></a:t>
                      </a:r>
                      <a:r>
                        <a:rPr kumimoji="0" lang="es-ES_tradnl" sz="1200" b="1" i="0" u="none" strike="noStrike" cap="none" normalizeH="0" baseline="0" dirty="0" smtClean="0">
                          <a:ln>
                            <a:noFill/>
                          </a:ln>
                          <a:solidFill>
                            <a:srgbClr val="FF0000"/>
                          </a:solidFill>
                          <a:effectLst/>
                          <a:latin typeface="Arial" charset="0"/>
                        </a:rPr>
                        <a:t>1536</a:t>
                      </a:r>
                      <a:endParaRPr kumimoji="0" lang="es-ES" sz="12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Datos</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Relleno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(opcional)</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CRC</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68" name="Text Box 20"/>
          <p:cNvSpPr txBox="1">
            <a:spLocks noChangeArrowheads="1"/>
          </p:cNvSpPr>
          <p:nvPr/>
        </p:nvSpPr>
        <p:spPr bwMode="auto">
          <a:xfrm>
            <a:off x="2690813" y="4044950"/>
            <a:ext cx="269875" cy="276225"/>
          </a:xfrm>
          <a:prstGeom prst="rect">
            <a:avLst/>
          </a:prstGeom>
          <a:noFill/>
          <a:ln w="9525">
            <a:noFill/>
            <a:miter lim="800000"/>
            <a:headEnd/>
            <a:tailEnd/>
          </a:ln>
        </p:spPr>
        <p:txBody>
          <a:bodyPr wrap="none">
            <a:spAutoFit/>
          </a:bodyPr>
          <a:lstStyle/>
          <a:p>
            <a:r>
              <a:rPr lang="es-ES_tradnl" sz="1200" b="1"/>
              <a:t>6</a:t>
            </a:r>
            <a:endParaRPr lang="es-ES" sz="1200" b="1"/>
          </a:p>
        </p:txBody>
      </p:sp>
      <p:sp>
        <p:nvSpPr>
          <p:cNvPr id="27669" name="Text Box 21"/>
          <p:cNvSpPr txBox="1">
            <a:spLocks noChangeArrowheads="1"/>
          </p:cNvSpPr>
          <p:nvPr/>
        </p:nvSpPr>
        <p:spPr bwMode="auto">
          <a:xfrm>
            <a:off x="4421188" y="4035425"/>
            <a:ext cx="269875" cy="276225"/>
          </a:xfrm>
          <a:prstGeom prst="rect">
            <a:avLst/>
          </a:prstGeom>
          <a:noFill/>
          <a:ln w="9525">
            <a:noFill/>
            <a:miter lim="800000"/>
            <a:headEnd/>
            <a:tailEnd/>
          </a:ln>
        </p:spPr>
        <p:txBody>
          <a:bodyPr wrap="none">
            <a:spAutoFit/>
          </a:bodyPr>
          <a:lstStyle/>
          <a:p>
            <a:r>
              <a:rPr lang="es-ES_tradnl" sz="1200" b="1"/>
              <a:t>2</a:t>
            </a:r>
            <a:endParaRPr lang="es-ES" sz="1200" b="1"/>
          </a:p>
        </p:txBody>
      </p:sp>
      <p:sp>
        <p:nvSpPr>
          <p:cNvPr id="27670" name="Text Box 22"/>
          <p:cNvSpPr txBox="1">
            <a:spLocks noChangeArrowheads="1"/>
          </p:cNvSpPr>
          <p:nvPr/>
        </p:nvSpPr>
        <p:spPr bwMode="auto">
          <a:xfrm>
            <a:off x="3548063" y="4044950"/>
            <a:ext cx="269875" cy="276225"/>
          </a:xfrm>
          <a:prstGeom prst="rect">
            <a:avLst/>
          </a:prstGeom>
          <a:noFill/>
          <a:ln w="9525">
            <a:noFill/>
            <a:miter lim="800000"/>
            <a:headEnd/>
            <a:tailEnd/>
          </a:ln>
        </p:spPr>
        <p:txBody>
          <a:bodyPr wrap="none">
            <a:spAutoFit/>
          </a:bodyPr>
          <a:lstStyle/>
          <a:p>
            <a:r>
              <a:rPr lang="es-ES_tradnl" sz="1200" b="1"/>
              <a:t>6</a:t>
            </a:r>
            <a:endParaRPr lang="es-ES" sz="1200" b="1"/>
          </a:p>
        </p:txBody>
      </p:sp>
      <p:sp>
        <p:nvSpPr>
          <p:cNvPr id="27671" name="Text Box 23"/>
          <p:cNvSpPr txBox="1">
            <a:spLocks noChangeArrowheads="1"/>
          </p:cNvSpPr>
          <p:nvPr/>
        </p:nvSpPr>
        <p:spPr bwMode="auto">
          <a:xfrm>
            <a:off x="5262563" y="4044950"/>
            <a:ext cx="660400" cy="276225"/>
          </a:xfrm>
          <a:prstGeom prst="rect">
            <a:avLst/>
          </a:prstGeom>
          <a:noFill/>
          <a:ln w="9525">
            <a:noFill/>
            <a:miter lim="800000"/>
            <a:headEnd/>
            <a:tailEnd/>
          </a:ln>
        </p:spPr>
        <p:txBody>
          <a:bodyPr wrap="none">
            <a:spAutoFit/>
          </a:bodyPr>
          <a:lstStyle/>
          <a:p>
            <a:r>
              <a:rPr lang="es-ES_tradnl" sz="1200" b="1"/>
              <a:t>0-1500</a:t>
            </a:r>
            <a:endParaRPr lang="es-ES" sz="1200" b="1"/>
          </a:p>
        </p:txBody>
      </p:sp>
      <p:sp>
        <p:nvSpPr>
          <p:cNvPr id="27672" name="Text Box 24"/>
          <p:cNvSpPr txBox="1">
            <a:spLocks noChangeArrowheads="1"/>
          </p:cNvSpPr>
          <p:nvPr/>
        </p:nvSpPr>
        <p:spPr bwMode="auto">
          <a:xfrm>
            <a:off x="6415088" y="4044950"/>
            <a:ext cx="490537" cy="276225"/>
          </a:xfrm>
          <a:prstGeom prst="rect">
            <a:avLst/>
          </a:prstGeom>
          <a:noFill/>
          <a:ln w="9525">
            <a:noFill/>
            <a:miter lim="800000"/>
            <a:headEnd/>
            <a:tailEnd/>
          </a:ln>
        </p:spPr>
        <p:txBody>
          <a:bodyPr wrap="none">
            <a:spAutoFit/>
          </a:bodyPr>
          <a:lstStyle/>
          <a:p>
            <a:r>
              <a:rPr lang="es-ES_tradnl" sz="1200" b="1"/>
              <a:t>0-46</a:t>
            </a:r>
            <a:endParaRPr lang="es-ES" sz="1200" b="1"/>
          </a:p>
        </p:txBody>
      </p:sp>
      <p:sp>
        <p:nvSpPr>
          <p:cNvPr id="27673" name="Text Box 25"/>
          <p:cNvSpPr txBox="1">
            <a:spLocks noChangeArrowheads="1"/>
          </p:cNvSpPr>
          <p:nvPr/>
        </p:nvSpPr>
        <p:spPr bwMode="auto">
          <a:xfrm>
            <a:off x="7278688" y="4035425"/>
            <a:ext cx="269875" cy="276225"/>
          </a:xfrm>
          <a:prstGeom prst="rect">
            <a:avLst/>
          </a:prstGeom>
          <a:noFill/>
          <a:ln w="9525">
            <a:noFill/>
            <a:miter lim="800000"/>
            <a:headEnd/>
            <a:tailEnd/>
          </a:ln>
        </p:spPr>
        <p:txBody>
          <a:bodyPr wrap="none">
            <a:spAutoFit/>
          </a:bodyPr>
          <a:lstStyle/>
          <a:p>
            <a:r>
              <a:rPr lang="es-ES_tradnl" sz="1200" b="1"/>
              <a:t>4</a:t>
            </a:r>
            <a:endParaRPr lang="es-ES" sz="1200" b="1"/>
          </a:p>
        </p:txBody>
      </p:sp>
      <p:sp>
        <p:nvSpPr>
          <p:cNvPr id="27674" name="Line 26"/>
          <p:cNvSpPr>
            <a:spLocks noChangeShapeType="1"/>
          </p:cNvSpPr>
          <p:nvPr/>
        </p:nvSpPr>
        <p:spPr bwMode="auto">
          <a:xfrm>
            <a:off x="1214438" y="4165600"/>
            <a:ext cx="252412" cy="0"/>
          </a:xfrm>
          <a:prstGeom prst="line">
            <a:avLst/>
          </a:prstGeom>
          <a:noFill/>
          <a:ln w="9525">
            <a:solidFill>
              <a:schemeClr val="tx1"/>
            </a:solidFill>
            <a:round/>
            <a:headEnd/>
            <a:tailEnd type="triangle" w="med" len="med"/>
          </a:ln>
        </p:spPr>
        <p:txBody>
          <a:bodyPr/>
          <a:lstStyle/>
          <a:p>
            <a:endParaRPr lang="es-ES"/>
          </a:p>
        </p:txBody>
      </p:sp>
      <p:sp>
        <p:nvSpPr>
          <p:cNvPr id="27675" name="Text Box 27"/>
          <p:cNvSpPr txBox="1">
            <a:spLocks noChangeArrowheads="1"/>
          </p:cNvSpPr>
          <p:nvPr/>
        </p:nvSpPr>
        <p:spPr bwMode="auto">
          <a:xfrm>
            <a:off x="357188" y="3922713"/>
            <a:ext cx="847725" cy="461962"/>
          </a:xfrm>
          <a:prstGeom prst="rect">
            <a:avLst/>
          </a:prstGeom>
          <a:noFill/>
          <a:ln w="9525">
            <a:noFill/>
            <a:miter lim="800000"/>
            <a:headEnd/>
            <a:tailEnd/>
          </a:ln>
        </p:spPr>
        <p:txBody>
          <a:bodyPr wrap="none">
            <a:spAutoFit/>
          </a:bodyPr>
          <a:lstStyle/>
          <a:p>
            <a:pPr algn="ctr"/>
            <a:r>
              <a:rPr lang="es-ES_tradnl" sz="1200" b="1"/>
              <a:t>Longitud</a:t>
            </a:r>
          </a:p>
          <a:p>
            <a:pPr algn="ctr"/>
            <a:r>
              <a:rPr lang="es-ES_tradnl" sz="1200" b="1"/>
              <a:t>(bytes)</a:t>
            </a:r>
            <a:endParaRPr lang="es-ES" sz="1200" b="1"/>
          </a:p>
        </p:txBody>
      </p:sp>
      <p:sp>
        <p:nvSpPr>
          <p:cNvPr id="27676" name="Text Box 28"/>
          <p:cNvSpPr txBox="1">
            <a:spLocks noChangeArrowheads="1"/>
          </p:cNvSpPr>
          <p:nvPr/>
        </p:nvSpPr>
        <p:spPr bwMode="auto">
          <a:xfrm>
            <a:off x="4851400" y="3190875"/>
            <a:ext cx="3721100" cy="523875"/>
          </a:xfrm>
          <a:prstGeom prst="rect">
            <a:avLst/>
          </a:prstGeom>
          <a:noFill/>
          <a:ln w="9525">
            <a:noFill/>
            <a:miter lim="800000"/>
            <a:headEnd/>
            <a:tailEnd/>
          </a:ln>
        </p:spPr>
        <p:txBody>
          <a:bodyPr>
            <a:spAutoFit/>
          </a:bodyPr>
          <a:lstStyle/>
          <a:p>
            <a:pPr algn="ctr"/>
            <a:r>
              <a:rPr lang="es-ES_tradnl" sz="1400" b="1"/>
              <a:t>El relleno solo está presente cuando es preciso para llegar al mínimo de 64 bytes</a:t>
            </a:r>
            <a:endParaRPr lang="es-ES" sz="1400" b="1"/>
          </a:p>
        </p:txBody>
      </p:sp>
      <p:sp>
        <p:nvSpPr>
          <p:cNvPr id="27677" name="Line 29"/>
          <p:cNvSpPr>
            <a:spLocks noChangeShapeType="1"/>
          </p:cNvSpPr>
          <p:nvPr/>
        </p:nvSpPr>
        <p:spPr bwMode="auto">
          <a:xfrm rot="10800000" flipV="1">
            <a:off x="6675438" y="3751263"/>
            <a:ext cx="0" cy="252412"/>
          </a:xfrm>
          <a:prstGeom prst="line">
            <a:avLst/>
          </a:prstGeom>
          <a:noFill/>
          <a:ln w="25400">
            <a:solidFill>
              <a:schemeClr val="accent2"/>
            </a:solidFill>
            <a:round/>
            <a:headEnd/>
            <a:tailEnd type="triangle" w="med" len="med"/>
          </a:ln>
        </p:spPr>
        <p:txBody>
          <a:bodyPr/>
          <a:lstStyle/>
          <a:p>
            <a:endParaRPr lang="es-ES"/>
          </a:p>
        </p:txBody>
      </p:sp>
      <p:cxnSp>
        <p:nvCxnSpPr>
          <p:cNvPr id="41" name="40 Conector recto"/>
          <p:cNvCxnSpPr/>
          <p:nvPr/>
        </p:nvCxnSpPr>
        <p:spPr bwMode="auto">
          <a:xfrm rot="10800000" flipV="1">
            <a:off x="1719263" y="4356100"/>
            <a:ext cx="962025"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41 Conector recto"/>
          <p:cNvCxnSpPr/>
          <p:nvPr/>
        </p:nvCxnSpPr>
        <p:spPr bwMode="auto">
          <a:xfrm rot="10800000" flipV="1">
            <a:off x="1714500" y="5295900"/>
            <a:ext cx="942975"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43 Conector recto"/>
          <p:cNvCxnSpPr/>
          <p:nvPr/>
        </p:nvCxnSpPr>
        <p:spPr bwMode="auto">
          <a:xfrm rot="5400000">
            <a:off x="1248569" y="4823619"/>
            <a:ext cx="9413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46 Conector recto"/>
          <p:cNvCxnSpPr/>
          <p:nvPr/>
        </p:nvCxnSpPr>
        <p:spPr bwMode="auto">
          <a:xfrm rot="10800000">
            <a:off x="7696200" y="4356100"/>
            <a:ext cx="712788"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47 Conector recto"/>
          <p:cNvCxnSpPr/>
          <p:nvPr/>
        </p:nvCxnSpPr>
        <p:spPr bwMode="auto">
          <a:xfrm rot="10800000" flipV="1">
            <a:off x="7693025" y="5284788"/>
            <a:ext cx="708025" cy="47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48 Conector recto"/>
          <p:cNvCxnSpPr/>
          <p:nvPr/>
        </p:nvCxnSpPr>
        <p:spPr bwMode="auto">
          <a:xfrm rot="5400000">
            <a:off x="7935119" y="4822032"/>
            <a:ext cx="94138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684" name="Text Box 25"/>
          <p:cNvSpPr txBox="1">
            <a:spLocks noChangeArrowheads="1"/>
          </p:cNvSpPr>
          <p:nvPr/>
        </p:nvSpPr>
        <p:spPr bwMode="auto">
          <a:xfrm>
            <a:off x="7921625" y="4035425"/>
            <a:ext cx="355600" cy="276225"/>
          </a:xfrm>
          <a:prstGeom prst="rect">
            <a:avLst/>
          </a:prstGeom>
          <a:noFill/>
          <a:ln w="9525">
            <a:noFill/>
            <a:miter lim="800000"/>
            <a:headEnd/>
            <a:tailEnd/>
          </a:ln>
        </p:spPr>
        <p:txBody>
          <a:bodyPr wrap="none">
            <a:spAutoFit/>
          </a:bodyPr>
          <a:lstStyle/>
          <a:p>
            <a:r>
              <a:rPr lang="es-ES_tradnl" sz="1200" b="1"/>
              <a:t>12</a:t>
            </a:r>
            <a:endParaRPr lang="es-ES" sz="1200" b="1"/>
          </a:p>
        </p:txBody>
      </p:sp>
      <p:sp>
        <p:nvSpPr>
          <p:cNvPr id="27685" name="Text Box 25"/>
          <p:cNvSpPr txBox="1">
            <a:spLocks noChangeArrowheads="1"/>
          </p:cNvSpPr>
          <p:nvPr/>
        </p:nvSpPr>
        <p:spPr bwMode="auto">
          <a:xfrm>
            <a:off x="7691438" y="4606925"/>
            <a:ext cx="776287" cy="277813"/>
          </a:xfrm>
          <a:prstGeom prst="rect">
            <a:avLst/>
          </a:prstGeom>
          <a:noFill/>
          <a:ln w="9525">
            <a:noFill/>
            <a:miter lim="800000"/>
            <a:headEnd/>
            <a:tailEnd/>
          </a:ln>
        </p:spPr>
        <p:txBody>
          <a:bodyPr wrap="none">
            <a:spAutoFit/>
          </a:bodyPr>
          <a:lstStyle/>
          <a:p>
            <a:r>
              <a:rPr lang="es-ES_tradnl" sz="1200" b="1"/>
              <a:t>Silencio</a:t>
            </a:r>
            <a:endParaRPr lang="es-ES" sz="1200" b="1"/>
          </a:p>
        </p:txBody>
      </p:sp>
      <p:sp>
        <p:nvSpPr>
          <p:cNvPr id="27686" name="Text Box 25"/>
          <p:cNvSpPr txBox="1">
            <a:spLocks noChangeArrowheads="1"/>
          </p:cNvSpPr>
          <p:nvPr/>
        </p:nvSpPr>
        <p:spPr bwMode="auto">
          <a:xfrm>
            <a:off x="1690688" y="4606925"/>
            <a:ext cx="704850" cy="461963"/>
          </a:xfrm>
          <a:prstGeom prst="rect">
            <a:avLst/>
          </a:prstGeom>
          <a:noFill/>
          <a:ln w="9525">
            <a:noFill/>
            <a:miter lim="800000"/>
            <a:headEnd/>
            <a:tailEnd/>
          </a:ln>
        </p:spPr>
        <p:txBody>
          <a:bodyPr wrap="none">
            <a:spAutoFit/>
          </a:bodyPr>
          <a:lstStyle/>
          <a:p>
            <a:pPr algn="ctr"/>
            <a:r>
              <a:rPr lang="es-ES_tradnl" sz="1200" b="1"/>
              <a:t>Preám-</a:t>
            </a:r>
          </a:p>
          <a:p>
            <a:pPr algn="ctr"/>
            <a:r>
              <a:rPr lang="es-ES_tradnl" sz="1200" b="1"/>
              <a:t>bulo</a:t>
            </a:r>
            <a:endParaRPr lang="es-ES" sz="1200" b="1"/>
          </a:p>
        </p:txBody>
      </p:sp>
      <p:sp>
        <p:nvSpPr>
          <p:cNvPr id="27687" name="Text Box 20"/>
          <p:cNvSpPr txBox="1">
            <a:spLocks noChangeArrowheads="1"/>
          </p:cNvSpPr>
          <p:nvPr/>
        </p:nvSpPr>
        <p:spPr bwMode="auto">
          <a:xfrm>
            <a:off x="1966913" y="4035425"/>
            <a:ext cx="269875" cy="276225"/>
          </a:xfrm>
          <a:prstGeom prst="rect">
            <a:avLst/>
          </a:prstGeom>
          <a:noFill/>
          <a:ln w="9525">
            <a:noFill/>
            <a:miter lim="800000"/>
            <a:headEnd/>
            <a:tailEnd/>
          </a:ln>
        </p:spPr>
        <p:txBody>
          <a:bodyPr wrap="none">
            <a:spAutoFit/>
          </a:bodyPr>
          <a:lstStyle/>
          <a:p>
            <a:r>
              <a:rPr lang="es-ES_tradnl" sz="1200" b="1"/>
              <a:t>8</a:t>
            </a:r>
            <a:endParaRPr lang="es-ES" sz="1200" b="1"/>
          </a:p>
        </p:txBody>
      </p:sp>
      <p:cxnSp>
        <p:nvCxnSpPr>
          <p:cNvPr id="27688" name="25 Conector recto de flecha"/>
          <p:cNvCxnSpPr>
            <a:cxnSpLocks noChangeShapeType="1"/>
          </p:cNvCxnSpPr>
          <p:nvPr/>
        </p:nvCxnSpPr>
        <p:spPr bwMode="auto">
          <a:xfrm rot="5400000" flipH="1" flipV="1">
            <a:off x="2213769" y="5572919"/>
            <a:ext cx="428625" cy="1587"/>
          </a:xfrm>
          <a:prstGeom prst="straightConnector1">
            <a:avLst/>
          </a:prstGeom>
          <a:noFill/>
          <a:ln w="25400" algn="ctr">
            <a:solidFill>
              <a:schemeClr val="accent2"/>
            </a:solidFill>
            <a:round/>
            <a:headEnd/>
            <a:tailEnd type="arrow" w="med" len="med"/>
          </a:ln>
        </p:spPr>
      </p:cxnSp>
      <p:cxnSp>
        <p:nvCxnSpPr>
          <p:cNvPr id="27689" name="26 Conector recto de flecha"/>
          <p:cNvCxnSpPr>
            <a:cxnSpLocks noChangeShapeType="1"/>
          </p:cNvCxnSpPr>
          <p:nvPr/>
        </p:nvCxnSpPr>
        <p:spPr bwMode="auto">
          <a:xfrm rot="5400000" flipH="1" flipV="1">
            <a:off x="7500144" y="5571332"/>
            <a:ext cx="428625" cy="1587"/>
          </a:xfrm>
          <a:prstGeom prst="straightConnector1">
            <a:avLst/>
          </a:prstGeom>
          <a:noFill/>
          <a:ln w="25400" algn="ctr">
            <a:solidFill>
              <a:schemeClr val="accent2"/>
            </a:solidFill>
            <a:round/>
            <a:headEnd/>
            <a:tailEnd type="arrow" w="med" len="med"/>
          </a:ln>
        </p:spPr>
      </p:cxnSp>
      <p:cxnSp>
        <p:nvCxnSpPr>
          <p:cNvPr id="27690" name="27 Conector recto de flecha"/>
          <p:cNvCxnSpPr>
            <a:cxnSpLocks noChangeShapeType="1"/>
          </p:cNvCxnSpPr>
          <p:nvPr/>
        </p:nvCxnSpPr>
        <p:spPr bwMode="auto">
          <a:xfrm rot="5400000" flipH="1" flipV="1">
            <a:off x="8068469" y="5782469"/>
            <a:ext cx="720725" cy="1587"/>
          </a:xfrm>
          <a:prstGeom prst="straightConnector1">
            <a:avLst/>
          </a:prstGeom>
          <a:noFill/>
          <a:ln w="25400" algn="ctr">
            <a:solidFill>
              <a:schemeClr val="accent2"/>
            </a:solidFill>
            <a:round/>
            <a:headEnd/>
            <a:tailEnd type="arrow" w="med" len="med"/>
          </a:ln>
        </p:spPr>
      </p:cxnSp>
      <p:cxnSp>
        <p:nvCxnSpPr>
          <p:cNvPr id="27691" name="28 Conector recto de flecha"/>
          <p:cNvCxnSpPr>
            <a:cxnSpLocks noChangeShapeType="1"/>
          </p:cNvCxnSpPr>
          <p:nvPr/>
        </p:nvCxnSpPr>
        <p:spPr bwMode="auto">
          <a:xfrm rot="5400000" flipH="1" flipV="1">
            <a:off x="1354931" y="5782469"/>
            <a:ext cx="720725" cy="1588"/>
          </a:xfrm>
          <a:prstGeom prst="straightConnector1">
            <a:avLst/>
          </a:prstGeom>
          <a:noFill/>
          <a:ln w="25400" algn="ctr">
            <a:solidFill>
              <a:schemeClr val="accent2"/>
            </a:solidFill>
            <a:round/>
            <a:headEnd/>
            <a:tailEnd type="arrow" w="med" len="med"/>
          </a:ln>
        </p:spPr>
      </p:cxnSp>
      <p:cxnSp>
        <p:nvCxnSpPr>
          <p:cNvPr id="27692" name="30 Conector recto de flecha"/>
          <p:cNvCxnSpPr>
            <a:cxnSpLocks noChangeShapeType="1"/>
          </p:cNvCxnSpPr>
          <p:nvPr/>
        </p:nvCxnSpPr>
        <p:spPr bwMode="auto">
          <a:xfrm>
            <a:off x="2571750" y="5572125"/>
            <a:ext cx="5072063" cy="1588"/>
          </a:xfrm>
          <a:prstGeom prst="straightConnector1">
            <a:avLst/>
          </a:prstGeom>
          <a:noFill/>
          <a:ln w="25400" algn="ctr">
            <a:solidFill>
              <a:schemeClr val="accent2"/>
            </a:solidFill>
            <a:round/>
            <a:headEnd type="arrow" w="med" len="med"/>
            <a:tailEnd type="arrow" w="med" len="med"/>
          </a:ln>
        </p:spPr>
      </p:cxnSp>
      <p:cxnSp>
        <p:nvCxnSpPr>
          <p:cNvPr id="27693" name="31 Conector recto de flecha"/>
          <p:cNvCxnSpPr>
            <a:cxnSpLocks noChangeShapeType="1"/>
          </p:cNvCxnSpPr>
          <p:nvPr/>
        </p:nvCxnSpPr>
        <p:spPr bwMode="auto">
          <a:xfrm>
            <a:off x="1785938" y="5992813"/>
            <a:ext cx="6572250" cy="1587"/>
          </a:xfrm>
          <a:prstGeom prst="straightConnector1">
            <a:avLst/>
          </a:prstGeom>
          <a:noFill/>
          <a:ln w="25400" algn="ctr">
            <a:solidFill>
              <a:schemeClr val="accent2"/>
            </a:solidFill>
            <a:round/>
            <a:headEnd type="arrow" w="med" len="med"/>
            <a:tailEnd type="arrow" w="med" len="med"/>
          </a:ln>
        </p:spPr>
      </p:cxnSp>
      <p:sp>
        <p:nvSpPr>
          <p:cNvPr id="27694" name="33 CuadroTexto"/>
          <p:cNvSpPr txBox="1">
            <a:spLocks noChangeArrowheads="1"/>
          </p:cNvSpPr>
          <p:nvPr/>
        </p:nvSpPr>
        <p:spPr bwMode="auto">
          <a:xfrm>
            <a:off x="3579813" y="5429250"/>
            <a:ext cx="2511425" cy="307975"/>
          </a:xfrm>
          <a:prstGeom prst="rect">
            <a:avLst/>
          </a:prstGeom>
          <a:solidFill>
            <a:schemeClr val="bg1"/>
          </a:solidFill>
          <a:ln w="9525">
            <a:noFill/>
            <a:miter lim="800000"/>
            <a:headEnd/>
            <a:tailEnd/>
          </a:ln>
        </p:spPr>
        <p:txBody>
          <a:bodyPr wrap="none">
            <a:spAutoFit/>
          </a:bodyPr>
          <a:lstStyle/>
          <a:p>
            <a:r>
              <a:rPr lang="es-ES" sz="1400" b="1"/>
              <a:t>Trama MAC (64-1518 bytes)</a:t>
            </a:r>
          </a:p>
        </p:txBody>
      </p:sp>
      <p:sp>
        <p:nvSpPr>
          <p:cNvPr id="27695" name="34 CuadroTexto"/>
          <p:cNvSpPr txBox="1">
            <a:spLocks noChangeArrowheads="1"/>
          </p:cNvSpPr>
          <p:nvPr/>
        </p:nvSpPr>
        <p:spPr bwMode="auto">
          <a:xfrm>
            <a:off x="3571875" y="5830888"/>
            <a:ext cx="2560638" cy="306387"/>
          </a:xfrm>
          <a:prstGeom prst="rect">
            <a:avLst/>
          </a:prstGeom>
          <a:solidFill>
            <a:schemeClr val="bg1"/>
          </a:solidFill>
          <a:ln w="9525">
            <a:noFill/>
            <a:miter lim="800000"/>
            <a:headEnd/>
            <a:tailEnd/>
          </a:ln>
        </p:spPr>
        <p:txBody>
          <a:bodyPr wrap="none">
            <a:spAutoFit/>
          </a:bodyPr>
          <a:lstStyle/>
          <a:p>
            <a:r>
              <a:rPr lang="es-ES" sz="1400" b="1"/>
              <a:t>Trama física (84-1538 bytes)</a:t>
            </a:r>
          </a:p>
        </p:txBody>
      </p:sp>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s-ES" smtClean="0"/>
              <a:t>Tipos de emisiones en una LAN</a:t>
            </a:r>
          </a:p>
        </p:txBody>
      </p:sp>
      <p:sp>
        <p:nvSpPr>
          <p:cNvPr id="28675" name="Rectangle 3"/>
          <p:cNvSpPr>
            <a:spLocks noGrp="1" noChangeArrowheads="1"/>
          </p:cNvSpPr>
          <p:nvPr>
            <p:ph type="body" idx="1"/>
          </p:nvPr>
        </p:nvSpPr>
        <p:spPr>
          <a:xfrm>
            <a:off x="685800" y="1981200"/>
            <a:ext cx="7989888" cy="4114800"/>
          </a:xfrm>
        </p:spPr>
        <p:txBody>
          <a:bodyPr/>
          <a:lstStyle/>
          <a:p>
            <a:pPr eaLnBrk="1" hangingPunct="1">
              <a:lnSpc>
                <a:spcPct val="90000"/>
              </a:lnSpc>
            </a:pPr>
            <a:r>
              <a:rPr lang="es-ES" sz="2400" b="1" smtClean="0"/>
              <a:t>Unicast</a:t>
            </a:r>
            <a:r>
              <a:rPr lang="es-ES" sz="2400" smtClean="0"/>
              <a:t>: La trama está dirigida a un host de la LAN en particular (en realidad a una interfaz de un host)</a:t>
            </a:r>
          </a:p>
          <a:p>
            <a:pPr eaLnBrk="1" hangingPunct="1">
              <a:lnSpc>
                <a:spcPct val="90000"/>
              </a:lnSpc>
            </a:pPr>
            <a:r>
              <a:rPr lang="es-ES" sz="2400" b="1" smtClean="0"/>
              <a:t>Multicast</a:t>
            </a:r>
            <a:r>
              <a:rPr lang="es-ES" sz="2400" smtClean="0"/>
              <a:t>: La trama está dirigida a un subconjunto de los hosts de la LAN. El subconjunto puede variar con el tiempo y abarcar todas, una parte o ninguna de las interfaces de la LAN</a:t>
            </a:r>
          </a:p>
          <a:p>
            <a:pPr eaLnBrk="1" hangingPunct="1">
              <a:lnSpc>
                <a:spcPct val="90000"/>
              </a:lnSpc>
            </a:pPr>
            <a:r>
              <a:rPr lang="es-ES" sz="2400" b="1" smtClean="0"/>
              <a:t>Broadcast</a:t>
            </a:r>
            <a:r>
              <a:rPr lang="es-ES" sz="2400" smtClean="0"/>
              <a:t> (dirección FF:FF:FF:FF:FF:FF): La trama va dirigida a todas las interfaces de la LAN. El broadcast se considera a veces un caso particular de multicast</a:t>
            </a:r>
          </a:p>
          <a:p>
            <a:pPr eaLnBrk="1" hangingPunct="1">
              <a:lnSpc>
                <a:spcPct val="90000"/>
              </a:lnSpc>
            </a:pPr>
            <a:r>
              <a:rPr lang="es-ES" sz="2400" smtClean="0"/>
              <a:t>Las direcciones multicast y broadcast no deben aparecer nunca en las tramas como direcciones de origen, solo como direcciones de destino</a:t>
            </a:r>
          </a:p>
        </p:txBody>
      </p:sp>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609600"/>
          </a:xfrm>
        </p:spPr>
        <p:txBody>
          <a:bodyPr/>
          <a:lstStyle/>
          <a:p>
            <a:pPr eaLnBrk="1" hangingPunct="1"/>
            <a:r>
              <a:rPr lang="es-ES_tradnl" sz="4000" smtClean="0">
                <a:latin typeface="Arial" charset="0"/>
              </a:rPr>
              <a:t>Direcciones MAC</a:t>
            </a:r>
            <a:endParaRPr lang="es-ES" sz="4000" smtClean="0">
              <a:latin typeface="Arial" charset="0"/>
            </a:endParaRPr>
          </a:p>
        </p:txBody>
      </p:sp>
      <p:sp>
        <p:nvSpPr>
          <p:cNvPr id="29699" name="Text Box 3"/>
          <p:cNvSpPr txBox="1">
            <a:spLocks noChangeArrowheads="1"/>
          </p:cNvSpPr>
          <p:nvPr/>
        </p:nvSpPr>
        <p:spPr bwMode="auto">
          <a:xfrm>
            <a:off x="2057400" y="2971800"/>
            <a:ext cx="4733925" cy="650875"/>
          </a:xfrm>
          <a:prstGeom prst="rect">
            <a:avLst/>
          </a:prstGeom>
          <a:noFill/>
          <a:ln w="9525">
            <a:solidFill>
              <a:schemeClr val="tx1"/>
            </a:solidFill>
            <a:miter lim="800000"/>
            <a:headEnd/>
            <a:tailEnd/>
          </a:ln>
        </p:spPr>
        <p:txBody>
          <a:bodyPr wrap="none">
            <a:spAutoFit/>
          </a:bodyPr>
          <a:lstStyle/>
          <a:p>
            <a:r>
              <a:rPr lang="es-ES_tradnl" sz="1800"/>
              <a:t>= 0 Dirección Individual (unicast)</a:t>
            </a:r>
          </a:p>
          <a:p>
            <a:r>
              <a:rPr lang="es-ES_tradnl" sz="1800"/>
              <a:t>= 1 Dirección de Grupo (multicast/broadcast)</a:t>
            </a:r>
            <a:endParaRPr lang="es-ES" sz="1800"/>
          </a:p>
        </p:txBody>
      </p:sp>
      <p:sp>
        <p:nvSpPr>
          <p:cNvPr id="29700" name="Text Box 4"/>
          <p:cNvSpPr txBox="1">
            <a:spLocks noChangeArrowheads="1"/>
          </p:cNvSpPr>
          <p:nvPr/>
        </p:nvSpPr>
        <p:spPr bwMode="auto">
          <a:xfrm>
            <a:off x="1895475" y="3962400"/>
            <a:ext cx="5192713" cy="646113"/>
          </a:xfrm>
          <a:prstGeom prst="rect">
            <a:avLst/>
          </a:prstGeom>
          <a:noFill/>
          <a:ln w="9525">
            <a:solidFill>
              <a:schemeClr val="tx1"/>
            </a:solidFill>
            <a:miter lim="800000"/>
            <a:headEnd/>
            <a:tailEnd/>
          </a:ln>
        </p:spPr>
        <p:txBody>
          <a:bodyPr wrap="none">
            <a:spAutoFit/>
          </a:bodyPr>
          <a:lstStyle/>
          <a:p>
            <a:r>
              <a:rPr lang="es-ES_tradnl" sz="1800"/>
              <a:t>= 0  Dirección Global (administrada globalmente)</a:t>
            </a:r>
          </a:p>
          <a:p>
            <a:r>
              <a:rPr lang="es-ES_tradnl" sz="1800"/>
              <a:t>= 1  Dirección Local (administrada localmente)</a:t>
            </a:r>
            <a:endParaRPr lang="es-ES" sz="1800"/>
          </a:p>
        </p:txBody>
      </p:sp>
      <p:sp>
        <p:nvSpPr>
          <p:cNvPr id="29701" name="Line 5"/>
          <p:cNvSpPr>
            <a:spLocks noChangeShapeType="1"/>
          </p:cNvSpPr>
          <p:nvPr/>
        </p:nvSpPr>
        <p:spPr bwMode="auto">
          <a:xfrm flipV="1">
            <a:off x="1600200" y="2667000"/>
            <a:ext cx="0" cy="609600"/>
          </a:xfrm>
          <a:prstGeom prst="line">
            <a:avLst/>
          </a:prstGeom>
          <a:noFill/>
          <a:ln w="9525">
            <a:solidFill>
              <a:schemeClr val="tx1"/>
            </a:solidFill>
            <a:round/>
            <a:headEnd/>
            <a:tailEnd type="triangle" w="med" len="med"/>
          </a:ln>
        </p:spPr>
        <p:txBody>
          <a:bodyPr/>
          <a:lstStyle/>
          <a:p>
            <a:endParaRPr lang="es-ES"/>
          </a:p>
        </p:txBody>
      </p:sp>
      <p:sp>
        <p:nvSpPr>
          <p:cNvPr id="29702" name="Line 6"/>
          <p:cNvSpPr>
            <a:spLocks noChangeShapeType="1"/>
          </p:cNvSpPr>
          <p:nvPr/>
        </p:nvSpPr>
        <p:spPr bwMode="auto">
          <a:xfrm flipV="1">
            <a:off x="1409700" y="2654300"/>
            <a:ext cx="0" cy="1600200"/>
          </a:xfrm>
          <a:prstGeom prst="line">
            <a:avLst/>
          </a:prstGeom>
          <a:noFill/>
          <a:ln w="9525">
            <a:solidFill>
              <a:schemeClr val="tx1"/>
            </a:solidFill>
            <a:round/>
            <a:headEnd/>
            <a:tailEnd type="triangle" w="med" len="med"/>
          </a:ln>
        </p:spPr>
        <p:txBody>
          <a:bodyPr/>
          <a:lstStyle/>
          <a:p>
            <a:endParaRPr lang="es-ES"/>
          </a:p>
        </p:txBody>
      </p:sp>
      <p:sp>
        <p:nvSpPr>
          <p:cNvPr id="29703" name="Line 7"/>
          <p:cNvSpPr>
            <a:spLocks noChangeShapeType="1"/>
          </p:cNvSpPr>
          <p:nvPr/>
        </p:nvSpPr>
        <p:spPr bwMode="auto">
          <a:xfrm>
            <a:off x="1409700" y="4267200"/>
            <a:ext cx="457200" cy="0"/>
          </a:xfrm>
          <a:prstGeom prst="line">
            <a:avLst/>
          </a:prstGeom>
          <a:noFill/>
          <a:ln w="9525">
            <a:solidFill>
              <a:schemeClr val="tx1"/>
            </a:solidFill>
            <a:round/>
            <a:headEnd/>
            <a:tailEnd/>
          </a:ln>
        </p:spPr>
        <p:txBody>
          <a:bodyPr/>
          <a:lstStyle/>
          <a:p>
            <a:endParaRPr lang="es-ES"/>
          </a:p>
        </p:txBody>
      </p:sp>
      <p:graphicFrame>
        <p:nvGraphicFramePr>
          <p:cNvPr id="1114120" name="Group 8"/>
          <p:cNvGraphicFramePr>
            <a:graphicFrameLocks noGrp="1"/>
          </p:cNvGraphicFramePr>
          <p:nvPr/>
        </p:nvGraphicFramePr>
        <p:xfrm>
          <a:off x="228600" y="2306638"/>
          <a:ext cx="8763000" cy="335280"/>
        </p:xfrm>
        <a:graphic>
          <a:graphicData uri="http://schemas.openxmlformats.org/drawingml/2006/table">
            <a:tbl>
              <a:tblPr/>
              <a:tblGrid>
                <a:gridCol w="1460500"/>
                <a:gridCol w="1460500"/>
                <a:gridCol w="1460500"/>
                <a:gridCol w="1460500"/>
                <a:gridCol w="1460500"/>
                <a:gridCol w="1460500"/>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9720" name="Group 24"/>
          <p:cNvGrpSpPr>
            <a:grpSpLocks/>
          </p:cNvGrpSpPr>
          <p:nvPr/>
        </p:nvGrpSpPr>
        <p:grpSpPr bwMode="auto">
          <a:xfrm>
            <a:off x="246063" y="2489200"/>
            <a:ext cx="1439862" cy="152400"/>
            <a:chOff x="2267" y="1200"/>
            <a:chExt cx="907" cy="96"/>
          </a:xfrm>
        </p:grpSpPr>
        <p:sp>
          <p:nvSpPr>
            <p:cNvPr id="29772" name="Line 25"/>
            <p:cNvSpPr>
              <a:spLocks noChangeShapeType="1"/>
            </p:cNvSpPr>
            <p:nvPr/>
          </p:nvSpPr>
          <p:spPr bwMode="auto">
            <a:xfrm>
              <a:off x="2267" y="1296"/>
              <a:ext cx="907" cy="0"/>
            </a:xfrm>
            <a:prstGeom prst="line">
              <a:avLst/>
            </a:prstGeom>
            <a:noFill/>
            <a:ln w="9525">
              <a:solidFill>
                <a:schemeClr val="tx1"/>
              </a:solidFill>
              <a:round/>
              <a:headEnd/>
              <a:tailEnd/>
            </a:ln>
          </p:spPr>
          <p:txBody>
            <a:bodyPr/>
            <a:lstStyle/>
            <a:p>
              <a:endParaRPr lang="es-ES"/>
            </a:p>
          </p:txBody>
        </p:sp>
        <p:sp>
          <p:nvSpPr>
            <p:cNvPr id="29773" name="Line 26"/>
            <p:cNvSpPr>
              <a:spLocks noChangeShapeType="1"/>
            </p:cNvSpPr>
            <p:nvPr/>
          </p:nvSpPr>
          <p:spPr bwMode="auto">
            <a:xfrm flipV="1">
              <a:off x="2720" y="1200"/>
              <a:ext cx="0" cy="96"/>
            </a:xfrm>
            <a:prstGeom prst="line">
              <a:avLst/>
            </a:prstGeom>
            <a:noFill/>
            <a:ln w="9525">
              <a:solidFill>
                <a:schemeClr val="tx1"/>
              </a:solidFill>
              <a:round/>
              <a:headEnd/>
              <a:tailEnd/>
            </a:ln>
          </p:spPr>
          <p:txBody>
            <a:bodyPr/>
            <a:lstStyle/>
            <a:p>
              <a:endParaRPr lang="es-ES"/>
            </a:p>
          </p:txBody>
        </p:sp>
        <p:sp>
          <p:nvSpPr>
            <p:cNvPr id="29774" name="Line 27"/>
            <p:cNvSpPr>
              <a:spLocks noChangeShapeType="1"/>
            </p:cNvSpPr>
            <p:nvPr/>
          </p:nvSpPr>
          <p:spPr bwMode="auto">
            <a:xfrm flipV="1">
              <a:off x="2380" y="1200"/>
              <a:ext cx="0" cy="96"/>
            </a:xfrm>
            <a:prstGeom prst="line">
              <a:avLst/>
            </a:prstGeom>
            <a:noFill/>
            <a:ln w="9525">
              <a:solidFill>
                <a:schemeClr val="tx1"/>
              </a:solidFill>
              <a:round/>
              <a:headEnd/>
              <a:tailEnd/>
            </a:ln>
          </p:spPr>
          <p:txBody>
            <a:bodyPr/>
            <a:lstStyle/>
            <a:p>
              <a:endParaRPr lang="es-ES"/>
            </a:p>
          </p:txBody>
        </p:sp>
        <p:sp>
          <p:nvSpPr>
            <p:cNvPr id="29775" name="Line 28"/>
            <p:cNvSpPr>
              <a:spLocks noChangeShapeType="1"/>
            </p:cNvSpPr>
            <p:nvPr/>
          </p:nvSpPr>
          <p:spPr bwMode="auto">
            <a:xfrm flipV="1">
              <a:off x="2833" y="1200"/>
              <a:ext cx="0" cy="96"/>
            </a:xfrm>
            <a:prstGeom prst="line">
              <a:avLst/>
            </a:prstGeom>
            <a:noFill/>
            <a:ln w="9525">
              <a:solidFill>
                <a:schemeClr val="tx1"/>
              </a:solidFill>
              <a:round/>
              <a:headEnd/>
              <a:tailEnd/>
            </a:ln>
          </p:spPr>
          <p:txBody>
            <a:bodyPr/>
            <a:lstStyle/>
            <a:p>
              <a:endParaRPr lang="es-ES"/>
            </a:p>
          </p:txBody>
        </p:sp>
        <p:sp>
          <p:nvSpPr>
            <p:cNvPr id="29776" name="Line 29"/>
            <p:cNvSpPr>
              <a:spLocks noChangeShapeType="1"/>
            </p:cNvSpPr>
            <p:nvPr/>
          </p:nvSpPr>
          <p:spPr bwMode="auto">
            <a:xfrm flipV="1">
              <a:off x="2947" y="1200"/>
              <a:ext cx="0" cy="96"/>
            </a:xfrm>
            <a:prstGeom prst="line">
              <a:avLst/>
            </a:prstGeom>
            <a:noFill/>
            <a:ln w="9525">
              <a:solidFill>
                <a:schemeClr val="tx1"/>
              </a:solidFill>
              <a:round/>
              <a:headEnd/>
              <a:tailEnd/>
            </a:ln>
          </p:spPr>
          <p:txBody>
            <a:bodyPr/>
            <a:lstStyle/>
            <a:p>
              <a:endParaRPr lang="es-ES"/>
            </a:p>
          </p:txBody>
        </p:sp>
        <p:sp>
          <p:nvSpPr>
            <p:cNvPr id="29777" name="Line 30"/>
            <p:cNvSpPr>
              <a:spLocks noChangeShapeType="1"/>
            </p:cNvSpPr>
            <p:nvPr/>
          </p:nvSpPr>
          <p:spPr bwMode="auto">
            <a:xfrm flipV="1">
              <a:off x="3060" y="1200"/>
              <a:ext cx="0" cy="96"/>
            </a:xfrm>
            <a:prstGeom prst="line">
              <a:avLst/>
            </a:prstGeom>
            <a:noFill/>
            <a:ln w="9525">
              <a:solidFill>
                <a:schemeClr val="tx1"/>
              </a:solidFill>
              <a:round/>
              <a:headEnd/>
              <a:tailEnd/>
            </a:ln>
          </p:spPr>
          <p:txBody>
            <a:bodyPr/>
            <a:lstStyle/>
            <a:p>
              <a:endParaRPr lang="es-ES"/>
            </a:p>
          </p:txBody>
        </p:sp>
        <p:sp>
          <p:nvSpPr>
            <p:cNvPr id="29778" name="Line 31"/>
            <p:cNvSpPr>
              <a:spLocks noChangeShapeType="1"/>
            </p:cNvSpPr>
            <p:nvPr/>
          </p:nvSpPr>
          <p:spPr bwMode="auto">
            <a:xfrm flipV="1">
              <a:off x="2607" y="1200"/>
              <a:ext cx="0" cy="96"/>
            </a:xfrm>
            <a:prstGeom prst="line">
              <a:avLst/>
            </a:prstGeom>
            <a:noFill/>
            <a:ln w="9525">
              <a:solidFill>
                <a:schemeClr val="tx1"/>
              </a:solidFill>
              <a:round/>
              <a:headEnd/>
              <a:tailEnd/>
            </a:ln>
          </p:spPr>
          <p:txBody>
            <a:bodyPr/>
            <a:lstStyle/>
            <a:p>
              <a:endParaRPr lang="es-ES"/>
            </a:p>
          </p:txBody>
        </p:sp>
        <p:sp>
          <p:nvSpPr>
            <p:cNvPr id="29779" name="Line 32"/>
            <p:cNvSpPr>
              <a:spLocks noChangeShapeType="1"/>
            </p:cNvSpPr>
            <p:nvPr/>
          </p:nvSpPr>
          <p:spPr bwMode="auto">
            <a:xfrm flipV="1">
              <a:off x="2493" y="1200"/>
              <a:ext cx="0" cy="96"/>
            </a:xfrm>
            <a:prstGeom prst="line">
              <a:avLst/>
            </a:prstGeom>
            <a:noFill/>
            <a:ln w="9525">
              <a:solidFill>
                <a:schemeClr val="tx1"/>
              </a:solidFill>
              <a:round/>
              <a:headEnd/>
              <a:tailEnd/>
            </a:ln>
          </p:spPr>
          <p:txBody>
            <a:bodyPr/>
            <a:lstStyle/>
            <a:p>
              <a:endParaRPr lang="es-ES"/>
            </a:p>
          </p:txBody>
        </p:sp>
      </p:grpSp>
      <p:grpSp>
        <p:nvGrpSpPr>
          <p:cNvPr id="29721" name="Group 33"/>
          <p:cNvGrpSpPr>
            <a:grpSpLocks/>
          </p:cNvGrpSpPr>
          <p:nvPr/>
        </p:nvGrpSpPr>
        <p:grpSpPr bwMode="auto">
          <a:xfrm>
            <a:off x="3151188" y="2489200"/>
            <a:ext cx="1439862" cy="152400"/>
            <a:chOff x="2267" y="1200"/>
            <a:chExt cx="907" cy="96"/>
          </a:xfrm>
        </p:grpSpPr>
        <p:sp>
          <p:nvSpPr>
            <p:cNvPr id="29764" name="Line 34"/>
            <p:cNvSpPr>
              <a:spLocks noChangeShapeType="1"/>
            </p:cNvSpPr>
            <p:nvPr/>
          </p:nvSpPr>
          <p:spPr bwMode="auto">
            <a:xfrm>
              <a:off x="2267" y="1296"/>
              <a:ext cx="907" cy="0"/>
            </a:xfrm>
            <a:prstGeom prst="line">
              <a:avLst/>
            </a:prstGeom>
            <a:noFill/>
            <a:ln w="9525">
              <a:solidFill>
                <a:schemeClr val="tx1"/>
              </a:solidFill>
              <a:round/>
              <a:headEnd/>
              <a:tailEnd/>
            </a:ln>
          </p:spPr>
          <p:txBody>
            <a:bodyPr/>
            <a:lstStyle/>
            <a:p>
              <a:endParaRPr lang="es-ES"/>
            </a:p>
          </p:txBody>
        </p:sp>
        <p:sp>
          <p:nvSpPr>
            <p:cNvPr id="29765" name="Line 35"/>
            <p:cNvSpPr>
              <a:spLocks noChangeShapeType="1"/>
            </p:cNvSpPr>
            <p:nvPr/>
          </p:nvSpPr>
          <p:spPr bwMode="auto">
            <a:xfrm flipV="1">
              <a:off x="2720" y="1200"/>
              <a:ext cx="0" cy="96"/>
            </a:xfrm>
            <a:prstGeom prst="line">
              <a:avLst/>
            </a:prstGeom>
            <a:noFill/>
            <a:ln w="9525">
              <a:solidFill>
                <a:schemeClr val="tx1"/>
              </a:solidFill>
              <a:round/>
              <a:headEnd/>
              <a:tailEnd/>
            </a:ln>
          </p:spPr>
          <p:txBody>
            <a:bodyPr/>
            <a:lstStyle/>
            <a:p>
              <a:endParaRPr lang="es-ES"/>
            </a:p>
          </p:txBody>
        </p:sp>
        <p:sp>
          <p:nvSpPr>
            <p:cNvPr id="29766" name="Line 36"/>
            <p:cNvSpPr>
              <a:spLocks noChangeShapeType="1"/>
            </p:cNvSpPr>
            <p:nvPr/>
          </p:nvSpPr>
          <p:spPr bwMode="auto">
            <a:xfrm flipV="1">
              <a:off x="2380" y="1200"/>
              <a:ext cx="0" cy="96"/>
            </a:xfrm>
            <a:prstGeom prst="line">
              <a:avLst/>
            </a:prstGeom>
            <a:noFill/>
            <a:ln w="9525">
              <a:solidFill>
                <a:schemeClr val="tx1"/>
              </a:solidFill>
              <a:round/>
              <a:headEnd/>
              <a:tailEnd/>
            </a:ln>
          </p:spPr>
          <p:txBody>
            <a:bodyPr/>
            <a:lstStyle/>
            <a:p>
              <a:endParaRPr lang="es-ES"/>
            </a:p>
          </p:txBody>
        </p:sp>
        <p:sp>
          <p:nvSpPr>
            <p:cNvPr id="29767" name="Line 37"/>
            <p:cNvSpPr>
              <a:spLocks noChangeShapeType="1"/>
            </p:cNvSpPr>
            <p:nvPr/>
          </p:nvSpPr>
          <p:spPr bwMode="auto">
            <a:xfrm flipV="1">
              <a:off x="2833" y="1200"/>
              <a:ext cx="0" cy="96"/>
            </a:xfrm>
            <a:prstGeom prst="line">
              <a:avLst/>
            </a:prstGeom>
            <a:noFill/>
            <a:ln w="9525">
              <a:solidFill>
                <a:schemeClr val="tx1"/>
              </a:solidFill>
              <a:round/>
              <a:headEnd/>
              <a:tailEnd/>
            </a:ln>
          </p:spPr>
          <p:txBody>
            <a:bodyPr/>
            <a:lstStyle/>
            <a:p>
              <a:endParaRPr lang="es-ES"/>
            </a:p>
          </p:txBody>
        </p:sp>
        <p:sp>
          <p:nvSpPr>
            <p:cNvPr id="29768" name="Line 38"/>
            <p:cNvSpPr>
              <a:spLocks noChangeShapeType="1"/>
            </p:cNvSpPr>
            <p:nvPr/>
          </p:nvSpPr>
          <p:spPr bwMode="auto">
            <a:xfrm flipV="1">
              <a:off x="2947" y="1200"/>
              <a:ext cx="0" cy="96"/>
            </a:xfrm>
            <a:prstGeom prst="line">
              <a:avLst/>
            </a:prstGeom>
            <a:noFill/>
            <a:ln w="9525">
              <a:solidFill>
                <a:schemeClr val="tx1"/>
              </a:solidFill>
              <a:round/>
              <a:headEnd/>
              <a:tailEnd/>
            </a:ln>
          </p:spPr>
          <p:txBody>
            <a:bodyPr/>
            <a:lstStyle/>
            <a:p>
              <a:endParaRPr lang="es-ES"/>
            </a:p>
          </p:txBody>
        </p:sp>
        <p:sp>
          <p:nvSpPr>
            <p:cNvPr id="29769" name="Line 39"/>
            <p:cNvSpPr>
              <a:spLocks noChangeShapeType="1"/>
            </p:cNvSpPr>
            <p:nvPr/>
          </p:nvSpPr>
          <p:spPr bwMode="auto">
            <a:xfrm flipV="1">
              <a:off x="3060" y="1200"/>
              <a:ext cx="0" cy="96"/>
            </a:xfrm>
            <a:prstGeom prst="line">
              <a:avLst/>
            </a:prstGeom>
            <a:noFill/>
            <a:ln w="9525">
              <a:solidFill>
                <a:schemeClr val="tx1"/>
              </a:solidFill>
              <a:round/>
              <a:headEnd/>
              <a:tailEnd/>
            </a:ln>
          </p:spPr>
          <p:txBody>
            <a:bodyPr/>
            <a:lstStyle/>
            <a:p>
              <a:endParaRPr lang="es-ES"/>
            </a:p>
          </p:txBody>
        </p:sp>
        <p:sp>
          <p:nvSpPr>
            <p:cNvPr id="29770" name="Line 40"/>
            <p:cNvSpPr>
              <a:spLocks noChangeShapeType="1"/>
            </p:cNvSpPr>
            <p:nvPr/>
          </p:nvSpPr>
          <p:spPr bwMode="auto">
            <a:xfrm flipV="1">
              <a:off x="2607" y="1200"/>
              <a:ext cx="0" cy="96"/>
            </a:xfrm>
            <a:prstGeom prst="line">
              <a:avLst/>
            </a:prstGeom>
            <a:noFill/>
            <a:ln w="9525">
              <a:solidFill>
                <a:schemeClr val="tx1"/>
              </a:solidFill>
              <a:round/>
              <a:headEnd/>
              <a:tailEnd/>
            </a:ln>
          </p:spPr>
          <p:txBody>
            <a:bodyPr/>
            <a:lstStyle/>
            <a:p>
              <a:endParaRPr lang="es-ES"/>
            </a:p>
          </p:txBody>
        </p:sp>
        <p:sp>
          <p:nvSpPr>
            <p:cNvPr id="29771" name="Line 41"/>
            <p:cNvSpPr>
              <a:spLocks noChangeShapeType="1"/>
            </p:cNvSpPr>
            <p:nvPr/>
          </p:nvSpPr>
          <p:spPr bwMode="auto">
            <a:xfrm flipV="1">
              <a:off x="2493" y="1200"/>
              <a:ext cx="0" cy="96"/>
            </a:xfrm>
            <a:prstGeom prst="line">
              <a:avLst/>
            </a:prstGeom>
            <a:noFill/>
            <a:ln w="9525">
              <a:solidFill>
                <a:schemeClr val="tx1"/>
              </a:solidFill>
              <a:round/>
              <a:headEnd/>
              <a:tailEnd/>
            </a:ln>
          </p:spPr>
          <p:txBody>
            <a:bodyPr/>
            <a:lstStyle/>
            <a:p>
              <a:endParaRPr lang="es-ES"/>
            </a:p>
          </p:txBody>
        </p:sp>
      </p:grpSp>
      <p:grpSp>
        <p:nvGrpSpPr>
          <p:cNvPr id="29722" name="Group 42"/>
          <p:cNvGrpSpPr>
            <a:grpSpLocks/>
          </p:cNvGrpSpPr>
          <p:nvPr/>
        </p:nvGrpSpPr>
        <p:grpSpPr bwMode="auto">
          <a:xfrm>
            <a:off x="1703388" y="2489200"/>
            <a:ext cx="1439862" cy="152400"/>
            <a:chOff x="2267" y="1200"/>
            <a:chExt cx="907" cy="96"/>
          </a:xfrm>
        </p:grpSpPr>
        <p:sp>
          <p:nvSpPr>
            <p:cNvPr id="29756" name="Line 43"/>
            <p:cNvSpPr>
              <a:spLocks noChangeShapeType="1"/>
            </p:cNvSpPr>
            <p:nvPr/>
          </p:nvSpPr>
          <p:spPr bwMode="auto">
            <a:xfrm>
              <a:off x="2267" y="1296"/>
              <a:ext cx="907" cy="0"/>
            </a:xfrm>
            <a:prstGeom prst="line">
              <a:avLst/>
            </a:prstGeom>
            <a:noFill/>
            <a:ln w="9525">
              <a:solidFill>
                <a:schemeClr val="tx1"/>
              </a:solidFill>
              <a:round/>
              <a:headEnd/>
              <a:tailEnd/>
            </a:ln>
          </p:spPr>
          <p:txBody>
            <a:bodyPr/>
            <a:lstStyle/>
            <a:p>
              <a:endParaRPr lang="es-ES"/>
            </a:p>
          </p:txBody>
        </p:sp>
        <p:sp>
          <p:nvSpPr>
            <p:cNvPr id="29757" name="Line 44"/>
            <p:cNvSpPr>
              <a:spLocks noChangeShapeType="1"/>
            </p:cNvSpPr>
            <p:nvPr/>
          </p:nvSpPr>
          <p:spPr bwMode="auto">
            <a:xfrm flipV="1">
              <a:off x="2720" y="1200"/>
              <a:ext cx="0" cy="96"/>
            </a:xfrm>
            <a:prstGeom prst="line">
              <a:avLst/>
            </a:prstGeom>
            <a:noFill/>
            <a:ln w="9525">
              <a:solidFill>
                <a:schemeClr val="tx1"/>
              </a:solidFill>
              <a:round/>
              <a:headEnd/>
              <a:tailEnd/>
            </a:ln>
          </p:spPr>
          <p:txBody>
            <a:bodyPr/>
            <a:lstStyle/>
            <a:p>
              <a:endParaRPr lang="es-ES"/>
            </a:p>
          </p:txBody>
        </p:sp>
        <p:sp>
          <p:nvSpPr>
            <p:cNvPr id="29758" name="Line 45"/>
            <p:cNvSpPr>
              <a:spLocks noChangeShapeType="1"/>
            </p:cNvSpPr>
            <p:nvPr/>
          </p:nvSpPr>
          <p:spPr bwMode="auto">
            <a:xfrm flipV="1">
              <a:off x="2380" y="1200"/>
              <a:ext cx="0" cy="96"/>
            </a:xfrm>
            <a:prstGeom prst="line">
              <a:avLst/>
            </a:prstGeom>
            <a:noFill/>
            <a:ln w="9525">
              <a:solidFill>
                <a:schemeClr val="tx1"/>
              </a:solidFill>
              <a:round/>
              <a:headEnd/>
              <a:tailEnd/>
            </a:ln>
          </p:spPr>
          <p:txBody>
            <a:bodyPr/>
            <a:lstStyle/>
            <a:p>
              <a:endParaRPr lang="es-ES"/>
            </a:p>
          </p:txBody>
        </p:sp>
        <p:sp>
          <p:nvSpPr>
            <p:cNvPr id="29759" name="Line 46"/>
            <p:cNvSpPr>
              <a:spLocks noChangeShapeType="1"/>
            </p:cNvSpPr>
            <p:nvPr/>
          </p:nvSpPr>
          <p:spPr bwMode="auto">
            <a:xfrm flipV="1">
              <a:off x="2833" y="1200"/>
              <a:ext cx="0" cy="96"/>
            </a:xfrm>
            <a:prstGeom prst="line">
              <a:avLst/>
            </a:prstGeom>
            <a:noFill/>
            <a:ln w="9525">
              <a:solidFill>
                <a:schemeClr val="tx1"/>
              </a:solidFill>
              <a:round/>
              <a:headEnd/>
              <a:tailEnd/>
            </a:ln>
          </p:spPr>
          <p:txBody>
            <a:bodyPr/>
            <a:lstStyle/>
            <a:p>
              <a:endParaRPr lang="es-ES"/>
            </a:p>
          </p:txBody>
        </p:sp>
        <p:sp>
          <p:nvSpPr>
            <p:cNvPr id="29760" name="Line 47"/>
            <p:cNvSpPr>
              <a:spLocks noChangeShapeType="1"/>
            </p:cNvSpPr>
            <p:nvPr/>
          </p:nvSpPr>
          <p:spPr bwMode="auto">
            <a:xfrm flipV="1">
              <a:off x="2947" y="1200"/>
              <a:ext cx="0" cy="96"/>
            </a:xfrm>
            <a:prstGeom prst="line">
              <a:avLst/>
            </a:prstGeom>
            <a:noFill/>
            <a:ln w="9525">
              <a:solidFill>
                <a:schemeClr val="tx1"/>
              </a:solidFill>
              <a:round/>
              <a:headEnd/>
              <a:tailEnd/>
            </a:ln>
          </p:spPr>
          <p:txBody>
            <a:bodyPr/>
            <a:lstStyle/>
            <a:p>
              <a:endParaRPr lang="es-ES"/>
            </a:p>
          </p:txBody>
        </p:sp>
        <p:sp>
          <p:nvSpPr>
            <p:cNvPr id="29761" name="Line 48"/>
            <p:cNvSpPr>
              <a:spLocks noChangeShapeType="1"/>
            </p:cNvSpPr>
            <p:nvPr/>
          </p:nvSpPr>
          <p:spPr bwMode="auto">
            <a:xfrm flipV="1">
              <a:off x="3060" y="1200"/>
              <a:ext cx="0" cy="96"/>
            </a:xfrm>
            <a:prstGeom prst="line">
              <a:avLst/>
            </a:prstGeom>
            <a:noFill/>
            <a:ln w="9525">
              <a:solidFill>
                <a:schemeClr val="tx1"/>
              </a:solidFill>
              <a:round/>
              <a:headEnd/>
              <a:tailEnd/>
            </a:ln>
          </p:spPr>
          <p:txBody>
            <a:bodyPr/>
            <a:lstStyle/>
            <a:p>
              <a:endParaRPr lang="es-ES"/>
            </a:p>
          </p:txBody>
        </p:sp>
        <p:sp>
          <p:nvSpPr>
            <p:cNvPr id="29762" name="Line 49"/>
            <p:cNvSpPr>
              <a:spLocks noChangeShapeType="1"/>
            </p:cNvSpPr>
            <p:nvPr/>
          </p:nvSpPr>
          <p:spPr bwMode="auto">
            <a:xfrm flipV="1">
              <a:off x="2607" y="1200"/>
              <a:ext cx="0" cy="96"/>
            </a:xfrm>
            <a:prstGeom prst="line">
              <a:avLst/>
            </a:prstGeom>
            <a:noFill/>
            <a:ln w="9525">
              <a:solidFill>
                <a:schemeClr val="tx1"/>
              </a:solidFill>
              <a:round/>
              <a:headEnd/>
              <a:tailEnd/>
            </a:ln>
          </p:spPr>
          <p:txBody>
            <a:bodyPr/>
            <a:lstStyle/>
            <a:p>
              <a:endParaRPr lang="es-ES"/>
            </a:p>
          </p:txBody>
        </p:sp>
        <p:sp>
          <p:nvSpPr>
            <p:cNvPr id="29763" name="Line 50"/>
            <p:cNvSpPr>
              <a:spLocks noChangeShapeType="1"/>
            </p:cNvSpPr>
            <p:nvPr/>
          </p:nvSpPr>
          <p:spPr bwMode="auto">
            <a:xfrm flipV="1">
              <a:off x="2493" y="1200"/>
              <a:ext cx="0" cy="96"/>
            </a:xfrm>
            <a:prstGeom prst="line">
              <a:avLst/>
            </a:prstGeom>
            <a:noFill/>
            <a:ln w="9525">
              <a:solidFill>
                <a:schemeClr val="tx1"/>
              </a:solidFill>
              <a:round/>
              <a:headEnd/>
              <a:tailEnd/>
            </a:ln>
          </p:spPr>
          <p:txBody>
            <a:bodyPr/>
            <a:lstStyle/>
            <a:p>
              <a:endParaRPr lang="es-ES"/>
            </a:p>
          </p:txBody>
        </p:sp>
      </p:grpSp>
      <p:grpSp>
        <p:nvGrpSpPr>
          <p:cNvPr id="29723" name="Group 51"/>
          <p:cNvGrpSpPr>
            <a:grpSpLocks/>
          </p:cNvGrpSpPr>
          <p:nvPr/>
        </p:nvGrpSpPr>
        <p:grpSpPr bwMode="auto">
          <a:xfrm>
            <a:off x="6075363" y="2479675"/>
            <a:ext cx="1439862" cy="152400"/>
            <a:chOff x="2267" y="1200"/>
            <a:chExt cx="907" cy="96"/>
          </a:xfrm>
        </p:grpSpPr>
        <p:sp>
          <p:nvSpPr>
            <p:cNvPr id="29748" name="Line 52"/>
            <p:cNvSpPr>
              <a:spLocks noChangeShapeType="1"/>
            </p:cNvSpPr>
            <p:nvPr/>
          </p:nvSpPr>
          <p:spPr bwMode="auto">
            <a:xfrm>
              <a:off x="2267" y="1296"/>
              <a:ext cx="907" cy="0"/>
            </a:xfrm>
            <a:prstGeom prst="line">
              <a:avLst/>
            </a:prstGeom>
            <a:noFill/>
            <a:ln w="9525">
              <a:solidFill>
                <a:schemeClr val="tx1"/>
              </a:solidFill>
              <a:round/>
              <a:headEnd/>
              <a:tailEnd/>
            </a:ln>
          </p:spPr>
          <p:txBody>
            <a:bodyPr/>
            <a:lstStyle/>
            <a:p>
              <a:endParaRPr lang="es-ES"/>
            </a:p>
          </p:txBody>
        </p:sp>
        <p:sp>
          <p:nvSpPr>
            <p:cNvPr id="29749" name="Line 53"/>
            <p:cNvSpPr>
              <a:spLocks noChangeShapeType="1"/>
            </p:cNvSpPr>
            <p:nvPr/>
          </p:nvSpPr>
          <p:spPr bwMode="auto">
            <a:xfrm flipV="1">
              <a:off x="2720" y="1200"/>
              <a:ext cx="0" cy="96"/>
            </a:xfrm>
            <a:prstGeom prst="line">
              <a:avLst/>
            </a:prstGeom>
            <a:noFill/>
            <a:ln w="9525">
              <a:solidFill>
                <a:schemeClr val="tx1"/>
              </a:solidFill>
              <a:round/>
              <a:headEnd/>
              <a:tailEnd/>
            </a:ln>
          </p:spPr>
          <p:txBody>
            <a:bodyPr/>
            <a:lstStyle/>
            <a:p>
              <a:endParaRPr lang="es-ES"/>
            </a:p>
          </p:txBody>
        </p:sp>
        <p:sp>
          <p:nvSpPr>
            <p:cNvPr id="29750" name="Line 54"/>
            <p:cNvSpPr>
              <a:spLocks noChangeShapeType="1"/>
            </p:cNvSpPr>
            <p:nvPr/>
          </p:nvSpPr>
          <p:spPr bwMode="auto">
            <a:xfrm flipV="1">
              <a:off x="2380" y="1200"/>
              <a:ext cx="0" cy="96"/>
            </a:xfrm>
            <a:prstGeom prst="line">
              <a:avLst/>
            </a:prstGeom>
            <a:noFill/>
            <a:ln w="9525">
              <a:solidFill>
                <a:schemeClr val="tx1"/>
              </a:solidFill>
              <a:round/>
              <a:headEnd/>
              <a:tailEnd/>
            </a:ln>
          </p:spPr>
          <p:txBody>
            <a:bodyPr/>
            <a:lstStyle/>
            <a:p>
              <a:endParaRPr lang="es-ES"/>
            </a:p>
          </p:txBody>
        </p:sp>
        <p:sp>
          <p:nvSpPr>
            <p:cNvPr id="29751" name="Line 55"/>
            <p:cNvSpPr>
              <a:spLocks noChangeShapeType="1"/>
            </p:cNvSpPr>
            <p:nvPr/>
          </p:nvSpPr>
          <p:spPr bwMode="auto">
            <a:xfrm flipV="1">
              <a:off x="2833" y="1200"/>
              <a:ext cx="0" cy="96"/>
            </a:xfrm>
            <a:prstGeom prst="line">
              <a:avLst/>
            </a:prstGeom>
            <a:noFill/>
            <a:ln w="9525">
              <a:solidFill>
                <a:schemeClr val="tx1"/>
              </a:solidFill>
              <a:round/>
              <a:headEnd/>
              <a:tailEnd/>
            </a:ln>
          </p:spPr>
          <p:txBody>
            <a:bodyPr/>
            <a:lstStyle/>
            <a:p>
              <a:endParaRPr lang="es-ES"/>
            </a:p>
          </p:txBody>
        </p:sp>
        <p:sp>
          <p:nvSpPr>
            <p:cNvPr id="29752" name="Line 56"/>
            <p:cNvSpPr>
              <a:spLocks noChangeShapeType="1"/>
            </p:cNvSpPr>
            <p:nvPr/>
          </p:nvSpPr>
          <p:spPr bwMode="auto">
            <a:xfrm flipV="1">
              <a:off x="2947" y="1200"/>
              <a:ext cx="0" cy="96"/>
            </a:xfrm>
            <a:prstGeom prst="line">
              <a:avLst/>
            </a:prstGeom>
            <a:noFill/>
            <a:ln w="9525">
              <a:solidFill>
                <a:schemeClr val="tx1"/>
              </a:solidFill>
              <a:round/>
              <a:headEnd/>
              <a:tailEnd/>
            </a:ln>
          </p:spPr>
          <p:txBody>
            <a:bodyPr/>
            <a:lstStyle/>
            <a:p>
              <a:endParaRPr lang="es-ES"/>
            </a:p>
          </p:txBody>
        </p:sp>
        <p:sp>
          <p:nvSpPr>
            <p:cNvPr id="29753" name="Line 57"/>
            <p:cNvSpPr>
              <a:spLocks noChangeShapeType="1"/>
            </p:cNvSpPr>
            <p:nvPr/>
          </p:nvSpPr>
          <p:spPr bwMode="auto">
            <a:xfrm flipV="1">
              <a:off x="3060" y="1200"/>
              <a:ext cx="0" cy="96"/>
            </a:xfrm>
            <a:prstGeom prst="line">
              <a:avLst/>
            </a:prstGeom>
            <a:noFill/>
            <a:ln w="9525">
              <a:solidFill>
                <a:schemeClr val="tx1"/>
              </a:solidFill>
              <a:round/>
              <a:headEnd/>
              <a:tailEnd/>
            </a:ln>
          </p:spPr>
          <p:txBody>
            <a:bodyPr/>
            <a:lstStyle/>
            <a:p>
              <a:endParaRPr lang="es-ES"/>
            </a:p>
          </p:txBody>
        </p:sp>
        <p:sp>
          <p:nvSpPr>
            <p:cNvPr id="29754" name="Line 58"/>
            <p:cNvSpPr>
              <a:spLocks noChangeShapeType="1"/>
            </p:cNvSpPr>
            <p:nvPr/>
          </p:nvSpPr>
          <p:spPr bwMode="auto">
            <a:xfrm flipV="1">
              <a:off x="2607" y="1200"/>
              <a:ext cx="0" cy="96"/>
            </a:xfrm>
            <a:prstGeom prst="line">
              <a:avLst/>
            </a:prstGeom>
            <a:noFill/>
            <a:ln w="9525">
              <a:solidFill>
                <a:schemeClr val="tx1"/>
              </a:solidFill>
              <a:round/>
              <a:headEnd/>
              <a:tailEnd/>
            </a:ln>
          </p:spPr>
          <p:txBody>
            <a:bodyPr/>
            <a:lstStyle/>
            <a:p>
              <a:endParaRPr lang="es-ES"/>
            </a:p>
          </p:txBody>
        </p:sp>
        <p:sp>
          <p:nvSpPr>
            <p:cNvPr id="29755" name="Line 59"/>
            <p:cNvSpPr>
              <a:spLocks noChangeShapeType="1"/>
            </p:cNvSpPr>
            <p:nvPr/>
          </p:nvSpPr>
          <p:spPr bwMode="auto">
            <a:xfrm flipV="1">
              <a:off x="2493" y="1200"/>
              <a:ext cx="0" cy="96"/>
            </a:xfrm>
            <a:prstGeom prst="line">
              <a:avLst/>
            </a:prstGeom>
            <a:noFill/>
            <a:ln w="9525">
              <a:solidFill>
                <a:schemeClr val="tx1"/>
              </a:solidFill>
              <a:round/>
              <a:headEnd/>
              <a:tailEnd/>
            </a:ln>
          </p:spPr>
          <p:txBody>
            <a:bodyPr/>
            <a:lstStyle/>
            <a:p>
              <a:endParaRPr lang="es-ES"/>
            </a:p>
          </p:txBody>
        </p:sp>
      </p:grpSp>
      <p:grpSp>
        <p:nvGrpSpPr>
          <p:cNvPr id="29724" name="Group 60"/>
          <p:cNvGrpSpPr>
            <a:grpSpLocks/>
          </p:cNvGrpSpPr>
          <p:nvPr/>
        </p:nvGrpSpPr>
        <p:grpSpPr bwMode="auto">
          <a:xfrm>
            <a:off x="4627563" y="2479675"/>
            <a:ext cx="1439862" cy="152400"/>
            <a:chOff x="2267" y="1200"/>
            <a:chExt cx="907" cy="96"/>
          </a:xfrm>
        </p:grpSpPr>
        <p:sp>
          <p:nvSpPr>
            <p:cNvPr id="29740" name="Line 61"/>
            <p:cNvSpPr>
              <a:spLocks noChangeShapeType="1"/>
            </p:cNvSpPr>
            <p:nvPr/>
          </p:nvSpPr>
          <p:spPr bwMode="auto">
            <a:xfrm>
              <a:off x="2267" y="1296"/>
              <a:ext cx="907" cy="0"/>
            </a:xfrm>
            <a:prstGeom prst="line">
              <a:avLst/>
            </a:prstGeom>
            <a:noFill/>
            <a:ln w="9525">
              <a:solidFill>
                <a:schemeClr val="tx1"/>
              </a:solidFill>
              <a:round/>
              <a:headEnd/>
              <a:tailEnd/>
            </a:ln>
          </p:spPr>
          <p:txBody>
            <a:bodyPr/>
            <a:lstStyle/>
            <a:p>
              <a:endParaRPr lang="es-ES"/>
            </a:p>
          </p:txBody>
        </p:sp>
        <p:sp>
          <p:nvSpPr>
            <p:cNvPr id="29741" name="Line 62"/>
            <p:cNvSpPr>
              <a:spLocks noChangeShapeType="1"/>
            </p:cNvSpPr>
            <p:nvPr/>
          </p:nvSpPr>
          <p:spPr bwMode="auto">
            <a:xfrm flipV="1">
              <a:off x="2720" y="1200"/>
              <a:ext cx="0" cy="96"/>
            </a:xfrm>
            <a:prstGeom prst="line">
              <a:avLst/>
            </a:prstGeom>
            <a:noFill/>
            <a:ln w="9525">
              <a:solidFill>
                <a:schemeClr val="tx1"/>
              </a:solidFill>
              <a:round/>
              <a:headEnd/>
              <a:tailEnd/>
            </a:ln>
          </p:spPr>
          <p:txBody>
            <a:bodyPr/>
            <a:lstStyle/>
            <a:p>
              <a:endParaRPr lang="es-ES"/>
            </a:p>
          </p:txBody>
        </p:sp>
        <p:sp>
          <p:nvSpPr>
            <p:cNvPr id="29742" name="Line 63"/>
            <p:cNvSpPr>
              <a:spLocks noChangeShapeType="1"/>
            </p:cNvSpPr>
            <p:nvPr/>
          </p:nvSpPr>
          <p:spPr bwMode="auto">
            <a:xfrm flipV="1">
              <a:off x="2380" y="1200"/>
              <a:ext cx="0" cy="96"/>
            </a:xfrm>
            <a:prstGeom prst="line">
              <a:avLst/>
            </a:prstGeom>
            <a:noFill/>
            <a:ln w="9525">
              <a:solidFill>
                <a:schemeClr val="tx1"/>
              </a:solidFill>
              <a:round/>
              <a:headEnd/>
              <a:tailEnd/>
            </a:ln>
          </p:spPr>
          <p:txBody>
            <a:bodyPr/>
            <a:lstStyle/>
            <a:p>
              <a:endParaRPr lang="es-ES"/>
            </a:p>
          </p:txBody>
        </p:sp>
        <p:sp>
          <p:nvSpPr>
            <p:cNvPr id="29743" name="Line 64"/>
            <p:cNvSpPr>
              <a:spLocks noChangeShapeType="1"/>
            </p:cNvSpPr>
            <p:nvPr/>
          </p:nvSpPr>
          <p:spPr bwMode="auto">
            <a:xfrm flipV="1">
              <a:off x="2833" y="1200"/>
              <a:ext cx="0" cy="96"/>
            </a:xfrm>
            <a:prstGeom prst="line">
              <a:avLst/>
            </a:prstGeom>
            <a:noFill/>
            <a:ln w="9525">
              <a:solidFill>
                <a:schemeClr val="tx1"/>
              </a:solidFill>
              <a:round/>
              <a:headEnd/>
              <a:tailEnd/>
            </a:ln>
          </p:spPr>
          <p:txBody>
            <a:bodyPr/>
            <a:lstStyle/>
            <a:p>
              <a:endParaRPr lang="es-ES"/>
            </a:p>
          </p:txBody>
        </p:sp>
        <p:sp>
          <p:nvSpPr>
            <p:cNvPr id="29744" name="Line 65"/>
            <p:cNvSpPr>
              <a:spLocks noChangeShapeType="1"/>
            </p:cNvSpPr>
            <p:nvPr/>
          </p:nvSpPr>
          <p:spPr bwMode="auto">
            <a:xfrm flipV="1">
              <a:off x="2947" y="1200"/>
              <a:ext cx="0" cy="96"/>
            </a:xfrm>
            <a:prstGeom prst="line">
              <a:avLst/>
            </a:prstGeom>
            <a:noFill/>
            <a:ln w="9525">
              <a:solidFill>
                <a:schemeClr val="tx1"/>
              </a:solidFill>
              <a:round/>
              <a:headEnd/>
              <a:tailEnd/>
            </a:ln>
          </p:spPr>
          <p:txBody>
            <a:bodyPr/>
            <a:lstStyle/>
            <a:p>
              <a:endParaRPr lang="es-ES"/>
            </a:p>
          </p:txBody>
        </p:sp>
        <p:sp>
          <p:nvSpPr>
            <p:cNvPr id="29745" name="Line 66"/>
            <p:cNvSpPr>
              <a:spLocks noChangeShapeType="1"/>
            </p:cNvSpPr>
            <p:nvPr/>
          </p:nvSpPr>
          <p:spPr bwMode="auto">
            <a:xfrm flipV="1">
              <a:off x="3060" y="1200"/>
              <a:ext cx="0" cy="96"/>
            </a:xfrm>
            <a:prstGeom prst="line">
              <a:avLst/>
            </a:prstGeom>
            <a:noFill/>
            <a:ln w="9525">
              <a:solidFill>
                <a:schemeClr val="tx1"/>
              </a:solidFill>
              <a:round/>
              <a:headEnd/>
              <a:tailEnd/>
            </a:ln>
          </p:spPr>
          <p:txBody>
            <a:bodyPr/>
            <a:lstStyle/>
            <a:p>
              <a:endParaRPr lang="es-ES"/>
            </a:p>
          </p:txBody>
        </p:sp>
        <p:sp>
          <p:nvSpPr>
            <p:cNvPr id="29746" name="Line 67"/>
            <p:cNvSpPr>
              <a:spLocks noChangeShapeType="1"/>
            </p:cNvSpPr>
            <p:nvPr/>
          </p:nvSpPr>
          <p:spPr bwMode="auto">
            <a:xfrm flipV="1">
              <a:off x="2607" y="1200"/>
              <a:ext cx="0" cy="96"/>
            </a:xfrm>
            <a:prstGeom prst="line">
              <a:avLst/>
            </a:prstGeom>
            <a:noFill/>
            <a:ln w="9525">
              <a:solidFill>
                <a:schemeClr val="tx1"/>
              </a:solidFill>
              <a:round/>
              <a:headEnd/>
              <a:tailEnd/>
            </a:ln>
          </p:spPr>
          <p:txBody>
            <a:bodyPr/>
            <a:lstStyle/>
            <a:p>
              <a:endParaRPr lang="es-ES"/>
            </a:p>
          </p:txBody>
        </p:sp>
        <p:sp>
          <p:nvSpPr>
            <p:cNvPr id="29747" name="Line 68"/>
            <p:cNvSpPr>
              <a:spLocks noChangeShapeType="1"/>
            </p:cNvSpPr>
            <p:nvPr/>
          </p:nvSpPr>
          <p:spPr bwMode="auto">
            <a:xfrm flipV="1">
              <a:off x="2493" y="1200"/>
              <a:ext cx="0" cy="96"/>
            </a:xfrm>
            <a:prstGeom prst="line">
              <a:avLst/>
            </a:prstGeom>
            <a:noFill/>
            <a:ln w="9525">
              <a:solidFill>
                <a:schemeClr val="tx1"/>
              </a:solidFill>
              <a:round/>
              <a:headEnd/>
              <a:tailEnd/>
            </a:ln>
          </p:spPr>
          <p:txBody>
            <a:bodyPr/>
            <a:lstStyle/>
            <a:p>
              <a:endParaRPr lang="es-ES"/>
            </a:p>
          </p:txBody>
        </p:sp>
      </p:grpSp>
      <p:grpSp>
        <p:nvGrpSpPr>
          <p:cNvPr id="29725" name="Group 69"/>
          <p:cNvGrpSpPr>
            <a:grpSpLocks/>
          </p:cNvGrpSpPr>
          <p:nvPr/>
        </p:nvGrpSpPr>
        <p:grpSpPr bwMode="auto">
          <a:xfrm>
            <a:off x="7570788" y="2489200"/>
            <a:ext cx="1439862" cy="152400"/>
            <a:chOff x="2267" y="1200"/>
            <a:chExt cx="907" cy="96"/>
          </a:xfrm>
        </p:grpSpPr>
        <p:sp>
          <p:nvSpPr>
            <p:cNvPr id="29732" name="Line 70"/>
            <p:cNvSpPr>
              <a:spLocks noChangeShapeType="1"/>
            </p:cNvSpPr>
            <p:nvPr/>
          </p:nvSpPr>
          <p:spPr bwMode="auto">
            <a:xfrm>
              <a:off x="2267" y="1296"/>
              <a:ext cx="907" cy="0"/>
            </a:xfrm>
            <a:prstGeom prst="line">
              <a:avLst/>
            </a:prstGeom>
            <a:noFill/>
            <a:ln w="9525">
              <a:solidFill>
                <a:schemeClr val="tx1"/>
              </a:solidFill>
              <a:round/>
              <a:headEnd/>
              <a:tailEnd/>
            </a:ln>
          </p:spPr>
          <p:txBody>
            <a:bodyPr/>
            <a:lstStyle/>
            <a:p>
              <a:endParaRPr lang="es-ES"/>
            </a:p>
          </p:txBody>
        </p:sp>
        <p:sp>
          <p:nvSpPr>
            <p:cNvPr id="29733" name="Line 71"/>
            <p:cNvSpPr>
              <a:spLocks noChangeShapeType="1"/>
            </p:cNvSpPr>
            <p:nvPr/>
          </p:nvSpPr>
          <p:spPr bwMode="auto">
            <a:xfrm flipV="1">
              <a:off x="2720" y="1200"/>
              <a:ext cx="0" cy="96"/>
            </a:xfrm>
            <a:prstGeom prst="line">
              <a:avLst/>
            </a:prstGeom>
            <a:noFill/>
            <a:ln w="9525">
              <a:solidFill>
                <a:schemeClr val="tx1"/>
              </a:solidFill>
              <a:round/>
              <a:headEnd/>
              <a:tailEnd/>
            </a:ln>
          </p:spPr>
          <p:txBody>
            <a:bodyPr/>
            <a:lstStyle/>
            <a:p>
              <a:endParaRPr lang="es-ES"/>
            </a:p>
          </p:txBody>
        </p:sp>
        <p:sp>
          <p:nvSpPr>
            <p:cNvPr id="29734" name="Line 72"/>
            <p:cNvSpPr>
              <a:spLocks noChangeShapeType="1"/>
            </p:cNvSpPr>
            <p:nvPr/>
          </p:nvSpPr>
          <p:spPr bwMode="auto">
            <a:xfrm flipV="1">
              <a:off x="2380" y="1200"/>
              <a:ext cx="0" cy="96"/>
            </a:xfrm>
            <a:prstGeom prst="line">
              <a:avLst/>
            </a:prstGeom>
            <a:noFill/>
            <a:ln w="9525">
              <a:solidFill>
                <a:schemeClr val="tx1"/>
              </a:solidFill>
              <a:round/>
              <a:headEnd/>
              <a:tailEnd/>
            </a:ln>
          </p:spPr>
          <p:txBody>
            <a:bodyPr/>
            <a:lstStyle/>
            <a:p>
              <a:endParaRPr lang="es-ES"/>
            </a:p>
          </p:txBody>
        </p:sp>
        <p:sp>
          <p:nvSpPr>
            <p:cNvPr id="29735" name="Line 73"/>
            <p:cNvSpPr>
              <a:spLocks noChangeShapeType="1"/>
            </p:cNvSpPr>
            <p:nvPr/>
          </p:nvSpPr>
          <p:spPr bwMode="auto">
            <a:xfrm flipV="1">
              <a:off x="2833" y="1200"/>
              <a:ext cx="0" cy="96"/>
            </a:xfrm>
            <a:prstGeom prst="line">
              <a:avLst/>
            </a:prstGeom>
            <a:noFill/>
            <a:ln w="9525">
              <a:solidFill>
                <a:schemeClr val="tx1"/>
              </a:solidFill>
              <a:round/>
              <a:headEnd/>
              <a:tailEnd/>
            </a:ln>
          </p:spPr>
          <p:txBody>
            <a:bodyPr/>
            <a:lstStyle/>
            <a:p>
              <a:endParaRPr lang="es-ES"/>
            </a:p>
          </p:txBody>
        </p:sp>
        <p:sp>
          <p:nvSpPr>
            <p:cNvPr id="29736" name="Line 74"/>
            <p:cNvSpPr>
              <a:spLocks noChangeShapeType="1"/>
            </p:cNvSpPr>
            <p:nvPr/>
          </p:nvSpPr>
          <p:spPr bwMode="auto">
            <a:xfrm flipV="1">
              <a:off x="2947" y="1200"/>
              <a:ext cx="0" cy="96"/>
            </a:xfrm>
            <a:prstGeom prst="line">
              <a:avLst/>
            </a:prstGeom>
            <a:noFill/>
            <a:ln w="9525">
              <a:solidFill>
                <a:schemeClr val="tx1"/>
              </a:solidFill>
              <a:round/>
              <a:headEnd/>
              <a:tailEnd/>
            </a:ln>
          </p:spPr>
          <p:txBody>
            <a:bodyPr/>
            <a:lstStyle/>
            <a:p>
              <a:endParaRPr lang="es-ES"/>
            </a:p>
          </p:txBody>
        </p:sp>
        <p:sp>
          <p:nvSpPr>
            <p:cNvPr id="29737" name="Line 75"/>
            <p:cNvSpPr>
              <a:spLocks noChangeShapeType="1"/>
            </p:cNvSpPr>
            <p:nvPr/>
          </p:nvSpPr>
          <p:spPr bwMode="auto">
            <a:xfrm flipV="1">
              <a:off x="3060" y="1200"/>
              <a:ext cx="0" cy="96"/>
            </a:xfrm>
            <a:prstGeom prst="line">
              <a:avLst/>
            </a:prstGeom>
            <a:noFill/>
            <a:ln w="9525">
              <a:solidFill>
                <a:schemeClr val="tx1"/>
              </a:solidFill>
              <a:round/>
              <a:headEnd/>
              <a:tailEnd/>
            </a:ln>
          </p:spPr>
          <p:txBody>
            <a:bodyPr/>
            <a:lstStyle/>
            <a:p>
              <a:endParaRPr lang="es-ES"/>
            </a:p>
          </p:txBody>
        </p:sp>
        <p:sp>
          <p:nvSpPr>
            <p:cNvPr id="29738" name="Line 76"/>
            <p:cNvSpPr>
              <a:spLocks noChangeShapeType="1"/>
            </p:cNvSpPr>
            <p:nvPr/>
          </p:nvSpPr>
          <p:spPr bwMode="auto">
            <a:xfrm flipV="1">
              <a:off x="2607" y="1200"/>
              <a:ext cx="0" cy="96"/>
            </a:xfrm>
            <a:prstGeom prst="line">
              <a:avLst/>
            </a:prstGeom>
            <a:noFill/>
            <a:ln w="9525">
              <a:solidFill>
                <a:schemeClr val="tx1"/>
              </a:solidFill>
              <a:round/>
              <a:headEnd/>
              <a:tailEnd/>
            </a:ln>
          </p:spPr>
          <p:txBody>
            <a:bodyPr/>
            <a:lstStyle/>
            <a:p>
              <a:endParaRPr lang="es-ES"/>
            </a:p>
          </p:txBody>
        </p:sp>
        <p:sp>
          <p:nvSpPr>
            <p:cNvPr id="29739" name="Line 77"/>
            <p:cNvSpPr>
              <a:spLocks noChangeShapeType="1"/>
            </p:cNvSpPr>
            <p:nvPr/>
          </p:nvSpPr>
          <p:spPr bwMode="auto">
            <a:xfrm flipV="1">
              <a:off x="2493" y="1200"/>
              <a:ext cx="0" cy="96"/>
            </a:xfrm>
            <a:prstGeom prst="line">
              <a:avLst/>
            </a:prstGeom>
            <a:noFill/>
            <a:ln w="9525">
              <a:solidFill>
                <a:schemeClr val="tx1"/>
              </a:solidFill>
              <a:round/>
              <a:headEnd/>
              <a:tailEnd/>
            </a:ln>
          </p:spPr>
          <p:txBody>
            <a:bodyPr/>
            <a:lstStyle/>
            <a:p>
              <a:endParaRPr lang="es-ES"/>
            </a:p>
          </p:txBody>
        </p:sp>
      </p:grpSp>
      <p:sp>
        <p:nvSpPr>
          <p:cNvPr id="29726" name="AutoShape 78"/>
          <p:cNvSpPr>
            <a:spLocks/>
          </p:cNvSpPr>
          <p:nvPr/>
        </p:nvSpPr>
        <p:spPr bwMode="auto">
          <a:xfrm rot="5400000">
            <a:off x="6623050" y="-146050"/>
            <a:ext cx="381000" cy="4330700"/>
          </a:xfrm>
          <a:prstGeom prst="leftBrace">
            <a:avLst>
              <a:gd name="adj1" fmla="val 94722"/>
              <a:gd name="adj2" fmla="val 50000"/>
            </a:avLst>
          </a:prstGeom>
          <a:noFill/>
          <a:ln w="9525">
            <a:solidFill>
              <a:schemeClr val="tx1"/>
            </a:solidFill>
            <a:round/>
            <a:headEnd/>
            <a:tailEnd/>
          </a:ln>
        </p:spPr>
        <p:txBody>
          <a:bodyPr wrap="none" anchor="ctr"/>
          <a:lstStyle/>
          <a:p>
            <a:endParaRPr lang="es-ES"/>
          </a:p>
        </p:txBody>
      </p:sp>
      <p:sp>
        <p:nvSpPr>
          <p:cNvPr id="29727" name="AutoShape 79"/>
          <p:cNvSpPr>
            <a:spLocks/>
          </p:cNvSpPr>
          <p:nvPr/>
        </p:nvSpPr>
        <p:spPr bwMode="auto">
          <a:xfrm rot="5400000">
            <a:off x="2203450" y="-146050"/>
            <a:ext cx="381000" cy="4330700"/>
          </a:xfrm>
          <a:prstGeom prst="leftBrace">
            <a:avLst>
              <a:gd name="adj1" fmla="val 94722"/>
              <a:gd name="adj2" fmla="val 50000"/>
            </a:avLst>
          </a:prstGeom>
          <a:noFill/>
          <a:ln w="9525">
            <a:solidFill>
              <a:schemeClr val="tx1"/>
            </a:solidFill>
            <a:round/>
            <a:headEnd/>
            <a:tailEnd/>
          </a:ln>
        </p:spPr>
        <p:txBody>
          <a:bodyPr wrap="none" anchor="ctr"/>
          <a:lstStyle/>
          <a:p>
            <a:endParaRPr lang="es-ES"/>
          </a:p>
        </p:txBody>
      </p:sp>
      <p:sp>
        <p:nvSpPr>
          <p:cNvPr id="29728" name="Text Box 80"/>
          <p:cNvSpPr txBox="1">
            <a:spLocks noChangeArrowheads="1"/>
          </p:cNvSpPr>
          <p:nvPr/>
        </p:nvSpPr>
        <p:spPr bwMode="auto">
          <a:xfrm>
            <a:off x="531813" y="1304925"/>
            <a:ext cx="3651250" cy="366713"/>
          </a:xfrm>
          <a:prstGeom prst="rect">
            <a:avLst/>
          </a:prstGeom>
          <a:noFill/>
          <a:ln w="9525">
            <a:noFill/>
            <a:miter lim="800000"/>
            <a:headEnd/>
            <a:tailEnd/>
          </a:ln>
        </p:spPr>
        <p:txBody>
          <a:bodyPr wrap="none">
            <a:spAutoFit/>
          </a:bodyPr>
          <a:lstStyle/>
          <a:p>
            <a:pPr algn="ctr"/>
            <a:r>
              <a:rPr lang="es-ES" sz="1800"/>
              <a:t>Parte asignada al fabricante (OUI)</a:t>
            </a:r>
          </a:p>
        </p:txBody>
      </p:sp>
      <p:sp>
        <p:nvSpPr>
          <p:cNvPr id="29729" name="Text Box 81"/>
          <p:cNvSpPr txBox="1">
            <a:spLocks noChangeArrowheads="1"/>
          </p:cNvSpPr>
          <p:nvPr/>
        </p:nvSpPr>
        <p:spPr bwMode="auto">
          <a:xfrm>
            <a:off x="5321300" y="1295400"/>
            <a:ext cx="2940050" cy="366713"/>
          </a:xfrm>
          <a:prstGeom prst="rect">
            <a:avLst/>
          </a:prstGeom>
          <a:noFill/>
          <a:ln w="9525">
            <a:noFill/>
            <a:miter lim="800000"/>
            <a:headEnd/>
            <a:tailEnd/>
          </a:ln>
        </p:spPr>
        <p:txBody>
          <a:bodyPr wrap="none">
            <a:spAutoFit/>
          </a:bodyPr>
          <a:lstStyle/>
          <a:p>
            <a:pPr algn="ctr"/>
            <a:r>
              <a:rPr lang="es-ES" sz="1800"/>
              <a:t>Parte específica del equipo</a:t>
            </a:r>
          </a:p>
        </p:txBody>
      </p:sp>
      <p:sp>
        <p:nvSpPr>
          <p:cNvPr id="29730" name="Line 82"/>
          <p:cNvSpPr>
            <a:spLocks noChangeShapeType="1"/>
          </p:cNvSpPr>
          <p:nvPr/>
        </p:nvSpPr>
        <p:spPr bwMode="auto">
          <a:xfrm>
            <a:off x="1600200" y="3276600"/>
            <a:ext cx="457200" cy="0"/>
          </a:xfrm>
          <a:prstGeom prst="line">
            <a:avLst/>
          </a:prstGeom>
          <a:noFill/>
          <a:ln w="9525">
            <a:solidFill>
              <a:schemeClr val="tx1"/>
            </a:solidFill>
            <a:round/>
            <a:headEnd/>
            <a:tailEnd/>
          </a:ln>
        </p:spPr>
        <p:txBody>
          <a:bodyPr/>
          <a:lstStyle/>
          <a:p>
            <a:endParaRPr lang="es-ES"/>
          </a:p>
        </p:txBody>
      </p:sp>
      <p:sp>
        <p:nvSpPr>
          <p:cNvPr id="29731" name="Text Box 84"/>
          <p:cNvSpPr txBox="1">
            <a:spLocks noChangeArrowheads="1"/>
          </p:cNvSpPr>
          <p:nvPr/>
        </p:nvSpPr>
        <p:spPr bwMode="auto">
          <a:xfrm>
            <a:off x="684213" y="4979988"/>
            <a:ext cx="7531100" cy="1314450"/>
          </a:xfrm>
          <a:prstGeom prst="rect">
            <a:avLst/>
          </a:prstGeom>
          <a:noFill/>
          <a:ln w="9525">
            <a:noFill/>
            <a:miter lim="800000"/>
            <a:headEnd/>
            <a:tailEnd/>
          </a:ln>
        </p:spPr>
        <p:txBody>
          <a:bodyPr>
            <a:spAutoFit/>
          </a:bodyPr>
          <a:lstStyle/>
          <a:p>
            <a:r>
              <a:rPr lang="es-ES" sz="1600"/>
              <a:t>Las direcciones se expresan con doce dígitos hexadecimales. No hay un formato estándar para expresarlas, los más habituales son:</a:t>
            </a:r>
          </a:p>
          <a:p>
            <a:r>
              <a:rPr lang="es-ES" sz="1600"/>
              <a:t>						00:30:A4:3C:0C:F1</a:t>
            </a:r>
          </a:p>
          <a:p>
            <a:r>
              <a:rPr lang="es-ES" sz="1600"/>
              <a:t>						00-30-A4-3C-0C-F1							0030.A43C.0CF1</a:t>
            </a:r>
          </a:p>
        </p:txBody>
      </p:sp>
    </p:spTree>
  </p:cSld>
  <p:clrMapOvr>
    <a:masterClrMapping/>
  </p:clrMapOvr>
  <p:transition>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ES" smtClean="0"/>
              <a:t>OUIs</a:t>
            </a:r>
          </a:p>
        </p:txBody>
      </p:sp>
      <p:sp>
        <p:nvSpPr>
          <p:cNvPr id="30723" name="Rectangle 3"/>
          <p:cNvSpPr>
            <a:spLocks noGrp="1" noChangeArrowheads="1"/>
          </p:cNvSpPr>
          <p:nvPr>
            <p:ph type="body" idx="1"/>
          </p:nvPr>
        </p:nvSpPr>
        <p:spPr/>
        <p:txBody>
          <a:bodyPr/>
          <a:lstStyle/>
          <a:p>
            <a:pPr eaLnBrk="1" hangingPunct="1">
              <a:lnSpc>
                <a:spcPct val="90000"/>
              </a:lnSpc>
            </a:pPr>
            <a:r>
              <a:rPr lang="es-ES" sz="2400" smtClean="0"/>
              <a:t>Los OUIs (Organizationally Unique Identifiers) los asigna el IEEE a cada fabricante. Cada OUI cuesta actualmente US$ 1650.</a:t>
            </a:r>
          </a:p>
          <a:p>
            <a:pPr eaLnBrk="1" hangingPunct="1">
              <a:lnSpc>
                <a:spcPct val="90000"/>
              </a:lnSpc>
            </a:pPr>
            <a:r>
              <a:rPr lang="es-ES" sz="2400" smtClean="0"/>
              <a:t>Puesto que el OUI identifica al fabricante es posible averiguar la marca de una interfaz a partir de su MAC</a:t>
            </a:r>
          </a:p>
          <a:p>
            <a:pPr eaLnBrk="1" hangingPunct="1">
              <a:lnSpc>
                <a:spcPct val="90000"/>
              </a:lnSpc>
            </a:pPr>
            <a:r>
              <a:rPr lang="es-ES" sz="2400" smtClean="0"/>
              <a:t>Muchos analizadores de protocolos llevan incorporadas tablas de los OUIs conocidos. Ej.: Wireshark (</a:t>
            </a:r>
            <a:r>
              <a:rPr lang="es-ES" sz="2400" smtClean="0">
                <a:hlinkClick r:id="rId3"/>
              </a:rPr>
              <a:t>www.wireshark.org</a:t>
            </a:r>
            <a:r>
              <a:rPr lang="es-ES" sz="2400" smtClean="0"/>
              <a:t>)</a:t>
            </a:r>
          </a:p>
          <a:p>
            <a:pPr eaLnBrk="1" hangingPunct="1">
              <a:lnSpc>
                <a:spcPct val="90000"/>
              </a:lnSpc>
            </a:pPr>
            <a:r>
              <a:rPr lang="es-ES" sz="2400" smtClean="0"/>
              <a:t>También se puede consultar por Internet el OUI de una dirección concreta: </a:t>
            </a:r>
            <a:r>
              <a:rPr lang="es-ES" sz="2400" smtClean="0">
                <a:hlinkClick r:id="rId4"/>
              </a:rPr>
              <a:t>http://www.8086.net/tools/mac/</a:t>
            </a:r>
            <a:r>
              <a:rPr lang="es-ES" sz="2400" smtClean="0"/>
              <a:t> </a:t>
            </a:r>
          </a:p>
        </p:txBody>
      </p:sp>
    </p:spTree>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cstate="print"/>
          <a:srcRect/>
          <a:stretch>
            <a:fillRect/>
          </a:stretch>
        </p:blipFill>
        <p:spPr bwMode="auto">
          <a:xfrm>
            <a:off x="519113" y="300038"/>
            <a:ext cx="8105775" cy="6257925"/>
          </a:xfrm>
          <a:prstGeom prst="rect">
            <a:avLst/>
          </a:prstGeom>
          <a:noFill/>
          <a:ln w="25400">
            <a:noFill/>
            <a:miter lim="800000"/>
            <a:headEnd/>
            <a:tailEnd/>
          </a:ln>
        </p:spPr>
      </p:pic>
      <p:sp>
        <p:nvSpPr>
          <p:cNvPr id="31747" name="Oval 5"/>
          <p:cNvSpPr>
            <a:spLocks noChangeArrowheads="1"/>
          </p:cNvSpPr>
          <p:nvPr/>
        </p:nvSpPr>
        <p:spPr bwMode="auto">
          <a:xfrm>
            <a:off x="6011863" y="3716338"/>
            <a:ext cx="1800225" cy="288925"/>
          </a:xfrm>
          <a:prstGeom prst="ellipse">
            <a:avLst/>
          </a:prstGeom>
          <a:noFill/>
          <a:ln w="25400">
            <a:solidFill>
              <a:schemeClr val="accent2"/>
            </a:solidFill>
            <a:round/>
            <a:headEnd/>
            <a:tailEnd/>
          </a:ln>
        </p:spPr>
        <p:txBody>
          <a:bodyPr wrap="none" anchor="ctr"/>
          <a:lstStyle/>
          <a:p>
            <a:endParaRPr lang="es-ES"/>
          </a:p>
        </p:txBody>
      </p:sp>
      <p:sp>
        <p:nvSpPr>
          <p:cNvPr id="31748" name="Oval 6"/>
          <p:cNvSpPr>
            <a:spLocks noChangeArrowheads="1"/>
          </p:cNvSpPr>
          <p:nvPr/>
        </p:nvSpPr>
        <p:spPr bwMode="auto">
          <a:xfrm>
            <a:off x="1908175" y="5013325"/>
            <a:ext cx="4608513" cy="720725"/>
          </a:xfrm>
          <a:prstGeom prst="ellipse">
            <a:avLst/>
          </a:prstGeom>
          <a:noFill/>
          <a:ln w="25400">
            <a:solidFill>
              <a:schemeClr val="accent2"/>
            </a:solidFill>
            <a:round/>
            <a:headEnd/>
            <a:tailEnd/>
          </a:ln>
        </p:spPr>
        <p:txBody>
          <a:bodyPr wrap="none" anchor="ctr"/>
          <a:lstStyle/>
          <a:p>
            <a:endParaRPr lang="es-ES"/>
          </a:p>
        </p:txBody>
      </p:sp>
      <p:sp>
        <p:nvSpPr>
          <p:cNvPr id="31749" name="Text Box 7"/>
          <p:cNvSpPr txBox="1">
            <a:spLocks noChangeArrowheads="1"/>
          </p:cNvSpPr>
          <p:nvPr/>
        </p:nvSpPr>
        <p:spPr bwMode="auto">
          <a:xfrm>
            <a:off x="3400425" y="3668713"/>
            <a:ext cx="1458913" cy="336550"/>
          </a:xfrm>
          <a:prstGeom prst="rect">
            <a:avLst/>
          </a:prstGeom>
          <a:noFill/>
          <a:ln w="25400">
            <a:noFill/>
            <a:miter lim="800000"/>
            <a:headEnd/>
            <a:tailEnd/>
          </a:ln>
        </p:spPr>
        <p:txBody>
          <a:bodyPr wrap="none">
            <a:spAutoFit/>
          </a:bodyPr>
          <a:lstStyle/>
          <a:p>
            <a:r>
              <a:rPr lang="es-ES" sz="1600"/>
              <a:t>MAC buscada</a:t>
            </a:r>
          </a:p>
        </p:txBody>
      </p:sp>
      <p:sp>
        <p:nvSpPr>
          <p:cNvPr id="31750" name="Line 8"/>
          <p:cNvSpPr>
            <a:spLocks noChangeShapeType="1"/>
          </p:cNvSpPr>
          <p:nvPr/>
        </p:nvSpPr>
        <p:spPr bwMode="auto">
          <a:xfrm>
            <a:off x="4859338" y="3860800"/>
            <a:ext cx="1008062" cy="0"/>
          </a:xfrm>
          <a:prstGeom prst="line">
            <a:avLst/>
          </a:prstGeom>
          <a:noFill/>
          <a:ln w="25400">
            <a:solidFill>
              <a:schemeClr val="accent2"/>
            </a:solidFill>
            <a:round/>
            <a:headEnd/>
            <a:tailEnd type="triangle" w="med" len="med"/>
          </a:ln>
        </p:spPr>
        <p:txBody>
          <a:bodyPr/>
          <a:lstStyle/>
          <a:p>
            <a:endParaRPr lang="es-ES"/>
          </a:p>
        </p:txBody>
      </p:sp>
      <p:sp>
        <p:nvSpPr>
          <p:cNvPr id="31751" name="Text Box 9"/>
          <p:cNvSpPr txBox="1">
            <a:spLocks noChangeArrowheads="1"/>
          </p:cNvSpPr>
          <p:nvPr/>
        </p:nvSpPr>
        <p:spPr bwMode="auto">
          <a:xfrm>
            <a:off x="3616325" y="5829300"/>
            <a:ext cx="1154113" cy="336550"/>
          </a:xfrm>
          <a:prstGeom prst="rect">
            <a:avLst/>
          </a:prstGeom>
          <a:noFill/>
          <a:ln w="25400">
            <a:noFill/>
            <a:miter lim="800000"/>
            <a:headEnd/>
            <a:tailEnd/>
          </a:ln>
        </p:spPr>
        <p:txBody>
          <a:bodyPr wrap="none">
            <a:spAutoFit/>
          </a:bodyPr>
          <a:lstStyle/>
          <a:p>
            <a:r>
              <a:rPr lang="es-ES" sz="1600"/>
              <a:t>Respuesta</a:t>
            </a:r>
          </a:p>
        </p:txBody>
      </p:sp>
    </p:spTree>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685800" y="71438"/>
            <a:ext cx="7772400" cy="1143000"/>
          </a:xfrm>
        </p:spPr>
        <p:txBody>
          <a:bodyPr/>
          <a:lstStyle/>
          <a:p>
            <a:r>
              <a:rPr lang="es-ES" sz="4000" smtClean="0"/>
              <a:t>Conversación políglota</a:t>
            </a:r>
          </a:p>
        </p:txBody>
      </p:sp>
      <p:sp>
        <p:nvSpPr>
          <p:cNvPr id="32771" name="2 Marcador de contenido"/>
          <p:cNvSpPr>
            <a:spLocks noGrp="1"/>
          </p:cNvSpPr>
          <p:nvPr>
            <p:ph idx="1"/>
          </p:nvPr>
        </p:nvSpPr>
        <p:spPr>
          <a:xfrm>
            <a:off x="685800" y="1214438"/>
            <a:ext cx="7772400" cy="4114800"/>
          </a:xfrm>
        </p:spPr>
        <p:txBody>
          <a:bodyPr/>
          <a:lstStyle/>
          <a:p>
            <a:r>
              <a:rPr lang="es-ES" sz="2400" smtClean="0"/>
              <a:t>Imaginemos que un grupo de personas mantiene una conversación informal en la que emplean varios idiomas indistintamente. </a:t>
            </a:r>
          </a:p>
          <a:p>
            <a:r>
              <a:rPr lang="es-ES" sz="2400" smtClean="0"/>
              <a:t>Imaginemos además que todos esos idiomas utilizan las mismas palabras y los mismos fonemas, de modo que no es posible deducir por contexto el idioma utilizado</a:t>
            </a:r>
          </a:p>
          <a:p>
            <a:r>
              <a:rPr lang="es-ES" sz="2400" smtClean="0"/>
              <a:t>Cada vez que alguien fuera a decir una frase debería primero indicar el idioma que va a utilizar, para evitar malentendidos</a:t>
            </a:r>
          </a:p>
          <a:p>
            <a:r>
              <a:rPr lang="es-ES" sz="2400" smtClean="0"/>
              <a:t>Podríamos hacer una lista de los idiomas asignándole a cada uno un número. Cuando alguien fuera a decir una frase diría antes un número en inglés indicando el idioma que va a utilizar</a:t>
            </a:r>
          </a:p>
          <a:p>
            <a:endParaRPr lang="es-ES" sz="2400" smtClean="0"/>
          </a:p>
        </p:txBody>
      </p:sp>
    </p:spTree>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s-ES" sz="4000" smtClean="0"/>
              <a:t>Campo Protocolo o ‘Ethertype’</a:t>
            </a:r>
          </a:p>
        </p:txBody>
      </p:sp>
      <p:sp>
        <p:nvSpPr>
          <p:cNvPr id="33795" name="Rectangle 3"/>
          <p:cNvSpPr>
            <a:spLocks noGrp="1" noChangeArrowheads="1"/>
          </p:cNvSpPr>
          <p:nvPr>
            <p:ph type="body" idx="1"/>
          </p:nvPr>
        </p:nvSpPr>
        <p:spPr>
          <a:xfrm>
            <a:off x="685800" y="1785938"/>
            <a:ext cx="7772400" cy="4114800"/>
          </a:xfrm>
        </p:spPr>
        <p:txBody>
          <a:bodyPr/>
          <a:lstStyle/>
          <a:p>
            <a:pPr eaLnBrk="1" hangingPunct="1">
              <a:lnSpc>
                <a:spcPct val="90000"/>
              </a:lnSpc>
            </a:pPr>
            <a:r>
              <a:rPr lang="es-ES" sz="2400" dirty="0" smtClean="0"/>
              <a:t>En una LAN Ethernet se puede estar hablando diferentes ‘idiomas’ (protocolos de nivel de red) simultáneamente</a:t>
            </a:r>
          </a:p>
          <a:p>
            <a:pPr eaLnBrk="1" hangingPunct="1">
              <a:lnSpc>
                <a:spcPct val="90000"/>
              </a:lnSpc>
            </a:pPr>
            <a:r>
              <a:rPr lang="es-ES" sz="2400" dirty="0" smtClean="0"/>
              <a:t>Para evitar ambigüedades es preciso identificar a que protocolo de red pertenece cada trama. Esto se consigue con un código de cuatro dígitos hexadecimales (dos bytes) llamado ‘</a:t>
            </a:r>
            <a:r>
              <a:rPr lang="es-ES" sz="2400" dirty="0" err="1" smtClean="0"/>
              <a:t>Ethertype</a:t>
            </a:r>
            <a:r>
              <a:rPr lang="es-ES" sz="2400" dirty="0" smtClean="0"/>
              <a:t>’ que va en la cabecera de la trama. Ejemplos:</a:t>
            </a:r>
          </a:p>
          <a:p>
            <a:pPr lvl="1" eaLnBrk="1" hangingPunct="1">
              <a:lnSpc>
                <a:spcPct val="90000"/>
              </a:lnSpc>
            </a:pPr>
            <a:r>
              <a:rPr lang="es-ES" sz="2000" dirty="0" smtClean="0"/>
              <a:t>IP: 0x0800</a:t>
            </a:r>
          </a:p>
          <a:p>
            <a:pPr lvl="1" eaLnBrk="1" hangingPunct="1">
              <a:lnSpc>
                <a:spcPct val="90000"/>
              </a:lnSpc>
            </a:pPr>
            <a:r>
              <a:rPr lang="es-ES" sz="2000" dirty="0" smtClean="0"/>
              <a:t>ARP: 0x0806</a:t>
            </a:r>
          </a:p>
          <a:p>
            <a:pPr lvl="1" eaLnBrk="1" hangingPunct="1">
              <a:lnSpc>
                <a:spcPct val="90000"/>
              </a:lnSpc>
            </a:pPr>
            <a:r>
              <a:rPr lang="es-ES" sz="2000" dirty="0" err="1" smtClean="0"/>
              <a:t>Appletalk</a:t>
            </a:r>
            <a:r>
              <a:rPr lang="es-ES" sz="2000" dirty="0" smtClean="0"/>
              <a:t>: 0x809b</a:t>
            </a:r>
          </a:p>
          <a:p>
            <a:pPr eaLnBrk="1" hangingPunct="1">
              <a:lnSpc>
                <a:spcPct val="90000"/>
              </a:lnSpc>
            </a:pPr>
            <a:r>
              <a:rPr lang="es-ES" sz="2400" dirty="0" smtClean="0"/>
              <a:t>Los </a:t>
            </a:r>
            <a:r>
              <a:rPr lang="es-ES" sz="2400" dirty="0" err="1" smtClean="0"/>
              <a:t>Ethertypes</a:t>
            </a:r>
            <a:r>
              <a:rPr lang="es-ES" sz="2400" dirty="0" smtClean="0"/>
              <a:t> los registra el IEEE (cada </a:t>
            </a:r>
            <a:r>
              <a:rPr lang="es-ES" sz="2400" dirty="0" err="1" smtClean="0"/>
              <a:t>ethertype</a:t>
            </a:r>
            <a:r>
              <a:rPr lang="es-ES" sz="2400" dirty="0" smtClean="0"/>
              <a:t> cuesta US$ 2.500)</a:t>
            </a:r>
          </a:p>
        </p:txBody>
      </p:sp>
    </p:spTree>
  </p:cSld>
  <p:clrMapOvr>
    <a:masterClrMapping/>
  </p:clrMapOvr>
  <p:transition>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ES" sz="4000" smtClean="0"/>
              <a:t>Campo Protocolo/longitud de Ethernet</a:t>
            </a:r>
          </a:p>
        </p:txBody>
      </p:sp>
      <p:sp>
        <p:nvSpPr>
          <p:cNvPr id="34819" name="Rectangle 3"/>
          <p:cNvSpPr>
            <a:spLocks noGrp="1" noChangeArrowheads="1"/>
          </p:cNvSpPr>
          <p:nvPr>
            <p:ph type="body" idx="1"/>
          </p:nvPr>
        </p:nvSpPr>
        <p:spPr/>
        <p:txBody>
          <a:bodyPr/>
          <a:lstStyle/>
          <a:p>
            <a:pPr eaLnBrk="1" hangingPunct="1">
              <a:lnSpc>
                <a:spcPct val="90000"/>
              </a:lnSpc>
            </a:pPr>
            <a:r>
              <a:rPr lang="es-ES" sz="2400" dirty="0" smtClean="0"/>
              <a:t>Por razones históricas este campo tiene dos posibles significados:</a:t>
            </a:r>
          </a:p>
          <a:p>
            <a:pPr lvl="1" eaLnBrk="1" hangingPunct="1">
              <a:lnSpc>
                <a:spcPct val="90000"/>
              </a:lnSpc>
            </a:pPr>
            <a:r>
              <a:rPr lang="es-ES" sz="2000" dirty="0" smtClean="0"/>
              <a:t>Si es mayor que 1536 indica el </a:t>
            </a:r>
            <a:r>
              <a:rPr lang="es-ES" sz="2000" b="1" dirty="0" smtClean="0"/>
              <a:t>protocolo</a:t>
            </a:r>
            <a:r>
              <a:rPr lang="es-ES" sz="2000" dirty="0" smtClean="0"/>
              <a:t> de nivel de red al que pertenecen  los datos. A este campo se le denomina ‘</a:t>
            </a:r>
            <a:r>
              <a:rPr lang="es-ES" sz="2000" dirty="0" err="1" smtClean="0"/>
              <a:t>Ethertype</a:t>
            </a:r>
            <a:r>
              <a:rPr lang="es-ES" sz="2000" dirty="0" smtClean="0"/>
              <a:t>’</a:t>
            </a:r>
          </a:p>
          <a:p>
            <a:pPr lvl="1" eaLnBrk="1" hangingPunct="1">
              <a:lnSpc>
                <a:spcPct val="90000"/>
              </a:lnSpc>
            </a:pPr>
            <a:r>
              <a:rPr lang="es-ES" sz="2000" dirty="0" smtClean="0"/>
              <a:t>Si es igual o menor que 1536 indica la </a:t>
            </a:r>
            <a:r>
              <a:rPr lang="es-ES" sz="2000" b="1" dirty="0" smtClean="0"/>
              <a:t>longitud</a:t>
            </a:r>
            <a:r>
              <a:rPr lang="es-ES" sz="2000" dirty="0" smtClean="0"/>
              <a:t> de la trama </a:t>
            </a:r>
            <a:r>
              <a:rPr lang="es-ES" sz="2000" dirty="0" err="1" smtClean="0"/>
              <a:t>ehternet</a:t>
            </a:r>
            <a:r>
              <a:rPr lang="es-ES" sz="2000" dirty="0" smtClean="0"/>
              <a:t>. La longitud realmente no hace falta porque siempre se puede deducir sabiendo el final de la trama (detectado por el silencio)</a:t>
            </a:r>
          </a:p>
          <a:p>
            <a:pPr eaLnBrk="1" hangingPunct="1">
              <a:lnSpc>
                <a:spcPct val="90000"/>
              </a:lnSpc>
            </a:pPr>
            <a:r>
              <a:rPr lang="es-ES" sz="2400" dirty="0" smtClean="0"/>
              <a:t>Cuando este campo indica la longitud el </a:t>
            </a:r>
            <a:r>
              <a:rPr lang="es-ES" sz="2400" dirty="0" err="1" smtClean="0"/>
              <a:t>Ethertype</a:t>
            </a:r>
            <a:r>
              <a:rPr lang="es-ES" sz="2400" dirty="0" smtClean="0"/>
              <a:t> está al principio de los datos, en una cabecera adicional llamada cabecera LLC/SNAP (</a:t>
            </a:r>
            <a:r>
              <a:rPr lang="es-ES" sz="2400" dirty="0" err="1" smtClean="0"/>
              <a:t>Logical</a:t>
            </a:r>
            <a:r>
              <a:rPr lang="es-ES" sz="2400" dirty="0" smtClean="0"/>
              <a:t> Link Control/</a:t>
            </a:r>
            <a:r>
              <a:rPr lang="es-ES" sz="2400" dirty="0" err="1" smtClean="0"/>
              <a:t>SubNetwork</a:t>
            </a:r>
            <a:r>
              <a:rPr lang="es-ES" sz="2400" dirty="0" smtClean="0"/>
              <a:t> Access </a:t>
            </a:r>
            <a:r>
              <a:rPr lang="es-ES" sz="2400" dirty="0" err="1" smtClean="0"/>
              <a:t>Protocol</a:t>
            </a:r>
            <a:r>
              <a:rPr lang="es-ES" sz="2400" dirty="0" smtClean="0"/>
              <a:t>)</a:t>
            </a:r>
          </a:p>
        </p:txBody>
      </p:sp>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5240338"/>
            <a:ext cx="1905000" cy="457200"/>
          </a:xfrm>
          <a:prstGeom prst="rect">
            <a:avLst/>
          </a:prstGeom>
          <a:noFill/>
          <a:ln w="12700">
            <a:noFill/>
            <a:miter lim="800000"/>
            <a:headEnd/>
            <a:tailEnd/>
          </a:ln>
        </p:spPr>
        <p:txBody>
          <a:bodyPr wrap="none" anchor="ctr"/>
          <a:lstStyle/>
          <a:p>
            <a:endParaRPr lang="es-ES"/>
          </a:p>
        </p:txBody>
      </p:sp>
      <p:sp>
        <p:nvSpPr>
          <p:cNvPr id="5123" name="Rectangle 3"/>
          <p:cNvSpPr>
            <a:spLocks noChangeArrowheads="1"/>
          </p:cNvSpPr>
          <p:nvPr/>
        </p:nvSpPr>
        <p:spPr bwMode="auto">
          <a:xfrm>
            <a:off x="3124200" y="5240338"/>
            <a:ext cx="2895600" cy="457200"/>
          </a:xfrm>
          <a:prstGeom prst="rect">
            <a:avLst/>
          </a:prstGeom>
          <a:noFill/>
          <a:ln w="12700">
            <a:noFill/>
            <a:miter lim="800000"/>
            <a:headEnd/>
            <a:tailEnd/>
          </a:ln>
        </p:spPr>
        <p:txBody>
          <a:bodyPr wrap="none" anchor="ctr"/>
          <a:lstStyle/>
          <a:p>
            <a:endParaRPr lang="es-ES"/>
          </a:p>
        </p:txBody>
      </p:sp>
      <p:sp>
        <p:nvSpPr>
          <p:cNvPr id="5124" name="Rectangle 4"/>
          <p:cNvSpPr>
            <a:spLocks noChangeArrowheads="1"/>
          </p:cNvSpPr>
          <p:nvPr/>
        </p:nvSpPr>
        <p:spPr bwMode="auto">
          <a:xfrm>
            <a:off x="533400" y="457200"/>
            <a:ext cx="8001000" cy="609600"/>
          </a:xfrm>
          <a:prstGeom prst="rect">
            <a:avLst/>
          </a:prstGeom>
          <a:noFill/>
          <a:ln w="12700">
            <a:noFill/>
            <a:miter lim="800000"/>
            <a:headEnd/>
            <a:tailEnd/>
          </a:ln>
        </p:spPr>
        <p:txBody>
          <a:bodyPr lIns="90488" tIns="44450" rIns="90488" bIns="44450" anchor="ctr"/>
          <a:lstStyle/>
          <a:p>
            <a:pPr algn="ctr"/>
            <a:r>
              <a:rPr lang="es-ES" sz="3600">
                <a:solidFill>
                  <a:schemeClr val="tx2"/>
                </a:solidFill>
              </a:rPr>
              <a:t>Modelos de referencia</a:t>
            </a:r>
          </a:p>
        </p:txBody>
      </p:sp>
      <p:sp>
        <p:nvSpPr>
          <p:cNvPr id="5125" name="Rectangle 5"/>
          <p:cNvSpPr>
            <a:spLocks noChangeArrowheads="1"/>
          </p:cNvSpPr>
          <p:nvPr/>
        </p:nvSpPr>
        <p:spPr bwMode="auto">
          <a:xfrm>
            <a:off x="1331913" y="5229225"/>
            <a:ext cx="2017712" cy="409575"/>
          </a:xfrm>
          <a:prstGeom prst="rect">
            <a:avLst/>
          </a:prstGeom>
          <a:noFill/>
          <a:ln w="12700">
            <a:noFill/>
            <a:miter lim="800000"/>
            <a:headEnd/>
            <a:tailEnd/>
          </a:ln>
        </p:spPr>
        <p:txBody>
          <a:bodyPr lIns="90488" tIns="44450" rIns="90488" bIns="44450"/>
          <a:lstStyle/>
          <a:p>
            <a:pPr marL="342900" indent="-342900" algn="ctr">
              <a:spcBef>
                <a:spcPct val="20000"/>
              </a:spcBef>
            </a:pPr>
            <a:r>
              <a:rPr lang="es-ES" sz="2400"/>
              <a:t>Modelo OSI</a:t>
            </a:r>
          </a:p>
          <a:p>
            <a:pPr marL="342900" indent="-342900" algn="ctr">
              <a:spcBef>
                <a:spcPct val="20000"/>
              </a:spcBef>
            </a:pPr>
            <a:r>
              <a:rPr lang="es-ES" sz="2400"/>
              <a:t>(7 capas)</a:t>
            </a:r>
          </a:p>
        </p:txBody>
      </p:sp>
      <p:sp>
        <p:nvSpPr>
          <p:cNvPr id="5126" name="Rectangle 7"/>
          <p:cNvSpPr>
            <a:spLocks noChangeArrowheads="1"/>
          </p:cNvSpPr>
          <p:nvPr/>
        </p:nvSpPr>
        <p:spPr bwMode="auto">
          <a:xfrm>
            <a:off x="1152525" y="1846263"/>
            <a:ext cx="2411413" cy="4318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de Aplicación</a:t>
            </a:r>
            <a:endParaRPr lang="es-ES" sz="2000" b="1"/>
          </a:p>
        </p:txBody>
      </p:sp>
      <p:sp>
        <p:nvSpPr>
          <p:cNvPr id="5127" name="Rectangle 8"/>
          <p:cNvSpPr>
            <a:spLocks noChangeArrowheads="1"/>
          </p:cNvSpPr>
          <p:nvPr/>
        </p:nvSpPr>
        <p:spPr bwMode="auto">
          <a:xfrm>
            <a:off x="484188" y="4441825"/>
            <a:ext cx="3727450" cy="4318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Física</a:t>
            </a:r>
            <a:endParaRPr lang="es-ES" sz="2000" b="1"/>
          </a:p>
        </p:txBody>
      </p:sp>
      <p:sp>
        <p:nvSpPr>
          <p:cNvPr id="5128" name="Rectangle 9"/>
          <p:cNvSpPr>
            <a:spLocks noChangeArrowheads="1"/>
          </p:cNvSpPr>
          <p:nvPr/>
        </p:nvSpPr>
        <p:spPr bwMode="auto">
          <a:xfrm>
            <a:off x="612775" y="4011613"/>
            <a:ext cx="3527425" cy="4318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de Enlace</a:t>
            </a:r>
            <a:endParaRPr lang="es-ES" sz="2000" b="1"/>
          </a:p>
        </p:txBody>
      </p:sp>
      <p:sp>
        <p:nvSpPr>
          <p:cNvPr id="5129" name="Rectangle 10"/>
          <p:cNvSpPr>
            <a:spLocks noChangeArrowheads="1"/>
          </p:cNvSpPr>
          <p:nvPr/>
        </p:nvSpPr>
        <p:spPr bwMode="auto">
          <a:xfrm>
            <a:off x="755650" y="3579813"/>
            <a:ext cx="3295650" cy="4318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de Red</a:t>
            </a:r>
            <a:endParaRPr lang="es-ES" sz="2000" b="1"/>
          </a:p>
        </p:txBody>
      </p:sp>
      <p:sp>
        <p:nvSpPr>
          <p:cNvPr id="5130" name="Rectangle 11"/>
          <p:cNvSpPr>
            <a:spLocks noChangeArrowheads="1"/>
          </p:cNvSpPr>
          <p:nvPr/>
        </p:nvSpPr>
        <p:spPr bwMode="auto">
          <a:xfrm>
            <a:off x="827088" y="3146425"/>
            <a:ext cx="3095625" cy="4318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de Transporte</a:t>
            </a:r>
            <a:endParaRPr lang="es-ES" sz="2000" b="1"/>
          </a:p>
        </p:txBody>
      </p:sp>
      <p:sp>
        <p:nvSpPr>
          <p:cNvPr id="5131" name="Rectangle 12"/>
          <p:cNvSpPr>
            <a:spLocks noChangeArrowheads="1"/>
          </p:cNvSpPr>
          <p:nvPr/>
        </p:nvSpPr>
        <p:spPr bwMode="auto">
          <a:xfrm>
            <a:off x="971550" y="2713038"/>
            <a:ext cx="2879725" cy="4318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de Sesión</a:t>
            </a:r>
            <a:endParaRPr lang="es-ES" sz="2000" b="1"/>
          </a:p>
        </p:txBody>
      </p:sp>
      <p:sp>
        <p:nvSpPr>
          <p:cNvPr id="5132" name="Rectangle 13"/>
          <p:cNvSpPr>
            <a:spLocks noChangeArrowheads="1"/>
          </p:cNvSpPr>
          <p:nvPr/>
        </p:nvSpPr>
        <p:spPr bwMode="auto">
          <a:xfrm>
            <a:off x="1001713" y="2278063"/>
            <a:ext cx="2778125" cy="4318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de Presentación</a:t>
            </a:r>
            <a:endParaRPr lang="es-ES" sz="2000" b="1"/>
          </a:p>
        </p:txBody>
      </p:sp>
      <p:sp>
        <p:nvSpPr>
          <p:cNvPr id="5133" name="Rectangle 14"/>
          <p:cNvSpPr>
            <a:spLocks noChangeArrowheads="1"/>
          </p:cNvSpPr>
          <p:nvPr/>
        </p:nvSpPr>
        <p:spPr bwMode="auto">
          <a:xfrm>
            <a:off x="5721350" y="5251450"/>
            <a:ext cx="2306638" cy="409575"/>
          </a:xfrm>
          <a:prstGeom prst="rect">
            <a:avLst/>
          </a:prstGeom>
          <a:noFill/>
          <a:ln w="12700">
            <a:noFill/>
            <a:miter lim="800000"/>
            <a:headEnd/>
            <a:tailEnd/>
          </a:ln>
        </p:spPr>
        <p:txBody>
          <a:bodyPr lIns="90488" tIns="44450" rIns="90488" bIns="44450"/>
          <a:lstStyle/>
          <a:p>
            <a:pPr marL="342900" indent="-342900" algn="ctr">
              <a:spcBef>
                <a:spcPct val="20000"/>
              </a:spcBef>
            </a:pPr>
            <a:r>
              <a:rPr lang="es-ES" sz="2400"/>
              <a:t>Modelo Internet</a:t>
            </a:r>
          </a:p>
          <a:p>
            <a:pPr marL="342900" indent="-342900" algn="ctr">
              <a:spcBef>
                <a:spcPct val="20000"/>
              </a:spcBef>
            </a:pPr>
            <a:r>
              <a:rPr lang="es-ES" sz="2400"/>
              <a:t>(4,5 capas)</a:t>
            </a:r>
          </a:p>
        </p:txBody>
      </p:sp>
      <p:sp>
        <p:nvSpPr>
          <p:cNvPr id="5134" name="Rectangle 15"/>
          <p:cNvSpPr>
            <a:spLocks noChangeArrowheads="1"/>
          </p:cNvSpPr>
          <p:nvPr/>
        </p:nvSpPr>
        <p:spPr bwMode="auto">
          <a:xfrm>
            <a:off x="5546725" y="1844675"/>
            <a:ext cx="2555875" cy="8636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de Aplicación</a:t>
            </a:r>
            <a:endParaRPr lang="es-ES" sz="2000" b="1"/>
          </a:p>
        </p:txBody>
      </p:sp>
      <p:sp>
        <p:nvSpPr>
          <p:cNvPr id="5135" name="Rectangle 17"/>
          <p:cNvSpPr>
            <a:spLocks noChangeArrowheads="1"/>
          </p:cNvSpPr>
          <p:nvPr/>
        </p:nvSpPr>
        <p:spPr bwMode="auto">
          <a:xfrm>
            <a:off x="5076825" y="4010025"/>
            <a:ext cx="3527425" cy="8636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spcBef>
                <a:spcPct val="40000"/>
              </a:spcBef>
            </a:pPr>
            <a:r>
              <a:rPr lang="es-ES_tradnl" sz="2000" b="1"/>
              <a:t>Capa de Enlace</a:t>
            </a:r>
          </a:p>
          <a:p>
            <a:pPr algn="ctr" eaLnBrk="0" hangingPunct="0">
              <a:spcBef>
                <a:spcPct val="40000"/>
              </a:spcBef>
            </a:pPr>
            <a:r>
              <a:rPr lang="es-ES_tradnl" sz="1600" b="1"/>
              <a:t>(capa física)</a:t>
            </a:r>
            <a:endParaRPr lang="es-ES" sz="1600" b="1"/>
          </a:p>
        </p:txBody>
      </p:sp>
      <p:sp>
        <p:nvSpPr>
          <p:cNvPr id="5136" name="Rectangle 18"/>
          <p:cNvSpPr>
            <a:spLocks noChangeArrowheads="1"/>
          </p:cNvSpPr>
          <p:nvPr/>
        </p:nvSpPr>
        <p:spPr bwMode="auto">
          <a:xfrm>
            <a:off x="5238750" y="3578225"/>
            <a:ext cx="3222625" cy="4318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de Red</a:t>
            </a:r>
            <a:endParaRPr lang="es-ES" sz="2000" b="1"/>
          </a:p>
        </p:txBody>
      </p:sp>
      <p:sp>
        <p:nvSpPr>
          <p:cNvPr id="5137" name="Rectangle 19"/>
          <p:cNvSpPr>
            <a:spLocks noChangeArrowheads="1"/>
          </p:cNvSpPr>
          <p:nvPr/>
        </p:nvSpPr>
        <p:spPr bwMode="auto">
          <a:xfrm>
            <a:off x="5365750" y="2709863"/>
            <a:ext cx="2952750" cy="86360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eaLnBrk="0" hangingPunct="0"/>
            <a:r>
              <a:rPr lang="es-ES_tradnl" sz="2000" b="1"/>
              <a:t>Capa de Transporte</a:t>
            </a:r>
            <a:endParaRPr lang="es-ES" sz="2000" b="1"/>
          </a:p>
        </p:txBody>
      </p:sp>
      <p:sp>
        <p:nvSpPr>
          <p:cNvPr id="5138" name="Line 22"/>
          <p:cNvSpPr>
            <a:spLocks noChangeShapeType="1"/>
          </p:cNvSpPr>
          <p:nvPr/>
        </p:nvSpPr>
        <p:spPr bwMode="auto">
          <a:xfrm>
            <a:off x="5076825" y="4437063"/>
            <a:ext cx="3527425" cy="0"/>
          </a:xfrm>
          <a:prstGeom prst="line">
            <a:avLst/>
          </a:prstGeom>
          <a:noFill/>
          <a:ln w="12700">
            <a:solidFill>
              <a:schemeClr val="tx1"/>
            </a:solidFill>
            <a:prstDash val="sysDot"/>
            <a:round/>
            <a:headEnd/>
            <a:tailEnd/>
          </a:ln>
        </p:spPr>
        <p:txBody>
          <a:bodyPr/>
          <a:lstStyle/>
          <a:p>
            <a:endParaRPr lang="es-E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P spid="5134" grpId="0" animBg="1"/>
      <p:bldP spid="5135" grpId="0" animBg="1"/>
      <p:bldP spid="5136" grpId="0" animBg="1"/>
      <p:bldP spid="5137" grpId="0" animBg="1"/>
      <p:bldP spid="51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1074" name="Group 2"/>
          <p:cNvGraphicFramePr>
            <a:graphicFrameLocks noGrp="1"/>
          </p:cNvGraphicFramePr>
          <p:nvPr/>
        </p:nvGraphicFramePr>
        <p:xfrm>
          <a:off x="1651000" y="2606675"/>
          <a:ext cx="6731000" cy="685800"/>
        </p:xfrm>
        <a:graphic>
          <a:graphicData uri="http://schemas.openxmlformats.org/drawingml/2006/table">
            <a:tbl>
              <a:tblPr/>
              <a:tblGrid>
                <a:gridCol w="1085850"/>
                <a:gridCol w="1085850"/>
                <a:gridCol w="1073150"/>
                <a:gridCol w="1720850"/>
                <a:gridCol w="1123950"/>
                <a:gridCol w="64135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Dir. MAC Destino</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Dir. MAC Origen</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err="1" smtClean="0">
                          <a:ln>
                            <a:noFill/>
                          </a:ln>
                          <a:solidFill>
                            <a:srgbClr val="FF0000"/>
                          </a:solidFill>
                          <a:effectLst/>
                          <a:latin typeface="Arial" pitchFamily="34" charset="0"/>
                          <a:cs typeface="Arial" pitchFamily="34" charset="0"/>
                        </a:rPr>
                        <a:t>Ethertype</a:t>
                      </a:r>
                      <a:endParaRPr kumimoji="0" lang="es-ES_tradnl"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rgbClr val="FF0000"/>
                          </a:solidFill>
                          <a:effectLst/>
                          <a:latin typeface="Arial" pitchFamily="34" charset="0"/>
                          <a:cs typeface="Arial" pitchFamily="34" charset="0"/>
                        </a:rPr>
                        <a:t>(&gt;1536)</a:t>
                      </a:r>
                      <a:endParaRPr kumimoji="0" lang="es-ES" sz="1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Datos</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Relleno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(opcional)</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CRC</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8" name="Text Box 18"/>
          <p:cNvSpPr txBox="1">
            <a:spLocks noChangeArrowheads="1"/>
          </p:cNvSpPr>
          <p:nvPr/>
        </p:nvSpPr>
        <p:spPr bwMode="auto">
          <a:xfrm>
            <a:off x="1981200" y="2265363"/>
            <a:ext cx="284163" cy="306387"/>
          </a:xfrm>
          <a:prstGeom prst="rect">
            <a:avLst/>
          </a:prstGeom>
          <a:noFill/>
          <a:ln w="9525">
            <a:noFill/>
            <a:miter lim="800000"/>
            <a:headEnd/>
            <a:tailEnd/>
          </a:ln>
        </p:spPr>
        <p:txBody>
          <a:bodyPr wrap="none">
            <a:spAutoFit/>
          </a:bodyPr>
          <a:lstStyle/>
          <a:p>
            <a:r>
              <a:rPr lang="es-ES_tradnl" sz="1400">
                <a:cs typeface="Arial" charset="0"/>
              </a:rPr>
              <a:t>6</a:t>
            </a:r>
            <a:endParaRPr lang="es-ES" sz="1400">
              <a:cs typeface="Arial" charset="0"/>
            </a:endParaRPr>
          </a:p>
        </p:txBody>
      </p:sp>
      <p:sp>
        <p:nvSpPr>
          <p:cNvPr id="35859" name="Text Box 19"/>
          <p:cNvSpPr txBox="1">
            <a:spLocks noChangeArrowheads="1"/>
          </p:cNvSpPr>
          <p:nvPr/>
        </p:nvSpPr>
        <p:spPr bwMode="auto">
          <a:xfrm>
            <a:off x="4191000" y="2251075"/>
            <a:ext cx="284163" cy="306388"/>
          </a:xfrm>
          <a:prstGeom prst="rect">
            <a:avLst/>
          </a:prstGeom>
          <a:noFill/>
          <a:ln w="9525">
            <a:noFill/>
            <a:miter lim="800000"/>
            <a:headEnd/>
            <a:tailEnd/>
          </a:ln>
        </p:spPr>
        <p:txBody>
          <a:bodyPr wrap="none">
            <a:spAutoFit/>
          </a:bodyPr>
          <a:lstStyle/>
          <a:p>
            <a:r>
              <a:rPr lang="es-ES_tradnl" sz="1400">
                <a:cs typeface="Arial" charset="0"/>
              </a:rPr>
              <a:t>2</a:t>
            </a:r>
            <a:endParaRPr lang="es-ES" sz="1400">
              <a:cs typeface="Arial" charset="0"/>
            </a:endParaRPr>
          </a:p>
        </p:txBody>
      </p:sp>
      <p:sp>
        <p:nvSpPr>
          <p:cNvPr id="35860" name="Text Box 20"/>
          <p:cNvSpPr txBox="1">
            <a:spLocks noChangeArrowheads="1"/>
          </p:cNvSpPr>
          <p:nvPr/>
        </p:nvSpPr>
        <p:spPr bwMode="auto">
          <a:xfrm>
            <a:off x="3130550" y="2251075"/>
            <a:ext cx="284163" cy="306388"/>
          </a:xfrm>
          <a:prstGeom prst="rect">
            <a:avLst/>
          </a:prstGeom>
          <a:noFill/>
          <a:ln w="9525">
            <a:noFill/>
            <a:miter lim="800000"/>
            <a:headEnd/>
            <a:tailEnd/>
          </a:ln>
        </p:spPr>
        <p:txBody>
          <a:bodyPr wrap="none">
            <a:spAutoFit/>
          </a:bodyPr>
          <a:lstStyle/>
          <a:p>
            <a:r>
              <a:rPr lang="es-ES_tradnl" sz="1400">
                <a:cs typeface="Arial" charset="0"/>
              </a:rPr>
              <a:t>6</a:t>
            </a:r>
            <a:endParaRPr lang="es-ES" sz="1400">
              <a:cs typeface="Arial" charset="0"/>
            </a:endParaRPr>
          </a:p>
        </p:txBody>
      </p:sp>
      <p:sp>
        <p:nvSpPr>
          <p:cNvPr id="35861" name="Text Box 21"/>
          <p:cNvSpPr txBox="1">
            <a:spLocks noChangeArrowheads="1"/>
          </p:cNvSpPr>
          <p:nvPr/>
        </p:nvSpPr>
        <p:spPr bwMode="auto">
          <a:xfrm>
            <a:off x="5334000" y="2251075"/>
            <a:ext cx="741363" cy="306388"/>
          </a:xfrm>
          <a:prstGeom prst="rect">
            <a:avLst/>
          </a:prstGeom>
          <a:noFill/>
          <a:ln w="9525">
            <a:noFill/>
            <a:miter lim="800000"/>
            <a:headEnd/>
            <a:tailEnd/>
          </a:ln>
        </p:spPr>
        <p:txBody>
          <a:bodyPr wrap="none">
            <a:spAutoFit/>
          </a:bodyPr>
          <a:lstStyle/>
          <a:p>
            <a:r>
              <a:rPr lang="es-ES_tradnl" sz="1400">
                <a:cs typeface="Arial" charset="0"/>
              </a:rPr>
              <a:t>0-1500</a:t>
            </a:r>
            <a:endParaRPr lang="es-ES" sz="1400">
              <a:cs typeface="Arial" charset="0"/>
            </a:endParaRPr>
          </a:p>
        </p:txBody>
      </p:sp>
      <p:sp>
        <p:nvSpPr>
          <p:cNvPr id="35862" name="Text Box 22"/>
          <p:cNvSpPr txBox="1">
            <a:spLocks noChangeArrowheads="1"/>
          </p:cNvSpPr>
          <p:nvPr/>
        </p:nvSpPr>
        <p:spPr bwMode="auto">
          <a:xfrm>
            <a:off x="6858000" y="2251075"/>
            <a:ext cx="542925" cy="306388"/>
          </a:xfrm>
          <a:prstGeom prst="rect">
            <a:avLst/>
          </a:prstGeom>
          <a:noFill/>
          <a:ln w="9525">
            <a:noFill/>
            <a:miter lim="800000"/>
            <a:headEnd/>
            <a:tailEnd/>
          </a:ln>
        </p:spPr>
        <p:txBody>
          <a:bodyPr wrap="none">
            <a:spAutoFit/>
          </a:bodyPr>
          <a:lstStyle/>
          <a:p>
            <a:r>
              <a:rPr lang="es-ES_tradnl" sz="1400">
                <a:cs typeface="Arial" charset="0"/>
              </a:rPr>
              <a:t>0-46</a:t>
            </a:r>
            <a:endParaRPr lang="es-ES" sz="1400">
              <a:cs typeface="Arial" charset="0"/>
            </a:endParaRPr>
          </a:p>
        </p:txBody>
      </p:sp>
      <p:sp>
        <p:nvSpPr>
          <p:cNvPr id="35863" name="Text Box 23"/>
          <p:cNvSpPr txBox="1">
            <a:spLocks noChangeArrowheads="1"/>
          </p:cNvSpPr>
          <p:nvPr/>
        </p:nvSpPr>
        <p:spPr bwMode="auto">
          <a:xfrm>
            <a:off x="7931150" y="2251075"/>
            <a:ext cx="284163" cy="306388"/>
          </a:xfrm>
          <a:prstGeom prst="rect">
            <a:avLst/>
          </a:prstGeom>
          <a:noFill/>
          <a:ln w="9525">
            <a:noFill/>
            <a:miter lim="800000"/>
            <a:headEnd/>
            <a:tailEnd/>
          </a:ln>
        </p:spPr>
        <p:txBody>
          <a:bodyPr wrap="none">
            <a:spAutoFit/>
          </a:bodyPr>
          <a:lstStyle/>
          <a:p>
            <a:r>
              <a:rPr lang="es-ES_tradnl" sz="1400">
                <a:cs typeface="Arial" charset="0"/>
              </a:rPr>
              <a:t>4</a:t>
            </a:r>
            <a:endParaRPr lang="es-ES" sz="1400">
              <a:cs typeface="Arial" charset="0"/>
            </a:endParaRPr>
          </a:p>
        </p:txBody>
      </p:sp>
      <p:sp>
        <p:nvSpPr>
          <p:cNvPr id="35864" name="Text Box 24"/>
          <p:cNvSpPr txBox="1">
            <a:spLocks noChangeArrowheads="1"/>
          </p:cNvSpPr>
          <p:nvPr/>
        </p:nvSpPr>
        <p:spPr bwMode="auto">
          <a:xfrm>
            <a:off x="117475" y="1444625"/>
            <a:ext cx="3454400" cy="461963"/>
          </a:xfrm>
          <a:prstGeom prst="rect">
            <a:avLst/>
          </a:prstGeom>
          <a:noFill/>
          <a:ln w="9525">
            <a:noFill/>
            <a:miter lim="800000"/>
            <a:headEnd/>
            <a:tailEnd/>
          </a:ln>
        </p:spPr>
        <p:txBody>
          <a:bodyPr wrap="none">
            <a:spAutoFit/>
          </a:bodyPr>
          <a:lstStyle/>
          <a:p>
            <a:pPr algn="ctr"/>
            <a:r>
              <a:rPr lang="es-ES_tradnl" sz="2400">
                <a:cs typeface="Arial" charset="0"/>
              </a:rPr>
              <a:t>Trama Ethernet II (DIX):</a:t>
            </a:r>
            <a:endParaRPr lang="es-ES" sz="2400">
              <a:cs typeface="Arial" charset="0"/>
            </a:endParaRPr>
          </a:p>
        </p:txBody>
      </p:sp>
      <p:sp>
        <p:nvSpPr>
          <p:cNvPr id="35865" name="Text Box 25"/>
          <p:cNvSpPr txBox="1">
            <a:spLocks noChangeArrowheads="1"/>
          </p:cNvSpPr>
          <p:nvPr/>
        </p:nvSpPr>
        <p:spPr bwMode="auto">
          <a:xfrm>
            <a:off x="304800" y="2098675"/>
            <a:ext cx="871538" cy="522288"/>
          </a:xfrm>
          <a:prstGeom prst="rect">
            <a:avLst/>
          </a:prstGeom>
          <a:noFill/>
          <a:ln w="9525">
            <a:noFill/>
            <a:miter lim="800000"/>
            <a:headEnd/>
            <a:tailEnd/>
          </a:ln>
        </p:spPr>
        <p:txBody>
          <a:bodyPr wrap="none">
            <a:spAutoFit/>
          </a:bodyPr>
          <a:lstStyle/>
          <a:p>
            <a:pPr algn="ctr"/>
            <a:r>
              <a:rPr lang="es-ES_tradnl" sz="1400">
                <a:cs typeface="Arial" charset="0"/>
              </a:rPr>
              <a:t>Longitud</a:t>
            </a:r>
          </a:p>
          <a:p>
            <a:pPr algn="ctr"/>
            <a:r>
              <a:rPr lang="es-ES_tradnl" sz="1400">
                <a:cs typeface="Arial" charset="0"/>
              </a:rPr>
              <a:t>(bytes)</a:t>
            </a:r>
            <a:endParaRPr lang="es-ES" sz="1400">
              <a:cs typeface="Arial" charset="0"/>
            </a:endParaRPr>
          </a:p>
        </p:txBody>
      </p:sp>
      <p:sp>
        <p:nvSpPr>
          <p:cNvPr id="35866" name="Line 26"/>
          <p:cNvSpPr>
            <a:spLocks noChangeShapeType="1"/>
          </p:cNvSpPr>
          <p:nvPr/>
        </p:nvSpPr>
        <p:spPr bwMode="auto">
          <a:xfrm>
            <a:off x="1219200" y="2403475"/>
            <a:ext cx="533400" cy="0"/>
          </a:xfrm>
          <a:prstGeom prst="line">
            <a:avLst/>
          </a:prstGeom>
          <a:noFill/>
          <a:ln w="9525">
            <a:solidFill>
              <a:schemeClr val="tx1"/>
            </a:solidFill>
            <a:round/>
            <a:headEnd/>
            <a:tailEnd type="triangle" w="med" len="med"/>
          </a:ln>
        </p:spPr>
        <p:txBody>
          <a:bodyPr/>
          <a:lstStyle/>
          <a:p>
            <a:endParaRPr lang="es-ES"/>
          </a:p>
        </p:txBody>
      </p:sp>
      <p:graphicFrame>
        <p:nvGraphicFramePr>
          <p:cNvPr id="771099" name="Group 27"/>
          <p:cNvGraphicFramePr>
            <a:graphicFrameLocks noGrp="1"/>
          </p:cNvGraphicFramePr>
          <p:nvPr/>
        </p:nvGraphicFramePr>
        <p:xfrm>
          <a:off x="1651000" y="5129213"/>
          <a:ext cx="6785293" cy="685800"/>
        </p:xfrm>
        <a:graphic>
          <a:graphicData uri="http://schemas.openxmlformats.org/drawingml/2006/table">
            <a:tbl>
              <a:tblPr/>
              <a:tblGrid>
                <a:gridCol w="1085850"/>
                <a:gridCol w="1085850"/>
                <a:gridCol w="1073150"/>
                <a:gridCol w="606743"/>
                <a:gridCol w="1139747"/>
                <a:gridCol w="1133553"/>
                <a:gridCol w="6604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Dir. MAC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Destino</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Dir. MAC Origen</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rgbClr val="FF0000"/>
                          </a:solidFill>
                          <a:effectLst/>
                          <a:latin typeface="Arial" pitchFamily="34" charset="0"/>
                          <a:cs typeface="Arial" pitchFamily="34" charset="0"/>
                        </a:rPr>
                        <a:t>Longitud (</a:t>
                      </a:r>
                      <a:r>
                        <a:rPr kumimoji="0" lang="es-ES_tradnl" sz="1400" b="0" i="0" u="none" strike="noStrike" cap="none" normalizeH="0" baseline="0" dirty="0" smtClean="0">
                          <a:ln>
                            <a:noFill/>
                          </a:ln>
                          <a:solidFill>
                            <a:srgbClr val="FF0000"/>
                          </a:solidFill>
                          <a:effectLst/>
                          <a:latin typeface="Arial" pitchFamily="34" charset="0"/>
                          <a:cs typeface="Arial" pitchFamily="34" charset="0"/>
                          <a:sym typeface="Symbol" pitchFamily="18" charset="2"/>
                        </a:rPr>
                        <a:t>1536)</a:t>
                      </a:r>
                      <a:endParaRPr kumimoji="0" lang="es-ES" sz="1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err="1" smtClean="0">
                          <a:ln>
                            <a:noFill/>
                          </a:ln>
                          <a:solidFill>
                            <a:srgbClr val="FF0000"/>
                          </a:solidFill>
                          <a:effectLst/>
                          <a:latin typeface="Arial" pitchFamily="34" charset="0"/>
                          <a:cs typeface="Arial" pitchFamily="34" charset="0"/>
                        </a:rPr>
                        <a:t>Cab</a:t>
                      </a:r>
                      <a:r>
                        <a:rPr kumimoji="0" lang="es-ES_tradnl" sz="1400" b="0" i="0" u="none" strike="noStrike" cap="none" normalizeH="0" baseline="0" dirty="0" smtClean="0">
                          <a:ln>
                            <a:noFill/>
                          </a:ln>
                          <a:solidFill>
                            <a:srgbClr val="FF0000"/>
                          </a:solidFill>
                          <a:effectLst/>
                          <a:latin typeface="Arial" pitchFamily="34" charset="0"/>
                          <a:cs typeface="Arial"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rgbClr val="FF0000"/>
                          </a:solidFill>
                          <a:effectLst/>
                          <a:latin typeface="Arial" pitchFamily="34" charset="0"/>
                          <a:cs typeface="Arial" pitchFamily="34" charset="0"/>
                        </a:rPr>
                        <a:t>LLC</a:t>
                      </a:r>
                      <a:endParaRPr kumimoji="0" lang="es-ES" sz="1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Datos</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Relleno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(opcional)</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cs typeface="Arial" pitchFamily="34" charset="0"/>
                        </a:rPr>
                        <a:t>CRC</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85" name="Text Box 45"/>
          <p:cNvSpPr txBox="1">
            <a:spLocks noChangeArrowheads="1"/>
          </p:cNvSpPr>
          <p:nvPr/>
        </p:nvSpPr>
        <p:spPr bwMode="auto">
          <a:xfrm>
            <a:off x="1981200" y="4787900"/>
            <a:ext cx="284163" cy="307975"/>
          </a:xfrm>
          <a:prstGeom prst="rect">
            <a:avLst/>
          </a:prstGeom>
          <a:noFill/>
          <a:ln w="9525">
            <a:noFill/>
            <a:miter lim="800000"/>
            <a:headEnd/>
            <a:tailEnd/>
          </a:ln>
        </p:spPr>
        <p:txBody>
          <a:bodyPr wrap="none">
            <a:spAutoFit/>
          </a:bodyPr>
          <a:lstStyle/>
          <a:p>
            <a:r>
              <a:rPr lang="es-ES_tradnl" sz="1400">
                <a:cs typeface="Arial" charset="0"/>
              </a:rPr>
              <a:t>6</a:t>
            </a:r>
            <a:endParaRPr lang="es-ES" sz="1400">
              <a:cs typeface="Arial" charset="0"/>
            </a:endParaRPr>
          </a:p>
        </p:txBody>
      </p:sp>
      <p:sp>
        <p:nvSpPr>
          <p:cNvPr id="35886" name="Text Box 46"/>
          <p:cNvSpPr txBox="1">
            <a:spLocks noChangeArrowheads="1"/>
          </p:cNvSpPr>
          <p:nvPr/>
        </p:nvSpPr>
        <p:spPr bwMode="auto">
          <a:xfrm>
            <a:off x="4191000" y="4773613"/>
            <a:ext cx="284163" cy="307975"/>
          </a:xfrm>
          <a:prstGeom prst="rect">
            <a:avLst/>
          </a:prstGeom>
          <a:noFill/>
          <a:ln w="9525">
            <a:noFill/>
            <a:miter lim="800000"/>
            <a:headEnd/>
            <a:tailEnd/>
          </a:ln>
        </p:spPr>
        <p:txBody>
          <a:bodyPr wrap="none">
            <a:spAutoFit/>
          </a:bodyPr>
          <a:lstStyle/>
          <a:p>
            <a:r>
              <a:rPr lang="es-ES_tradnl" sz="1400">
                <a:cs typeface="Arial" charset="0"/>
              </a:rPr>
              <a:t>2</a:t>
            </a:r>
            <a:endParaRPr lang="es-ES" sz="1400">
              <a:cs typeface="Arial" charset="0"/>
            </a:endParaRPr>
          </a:p>
        </p:txBody>
      </p:sp>
      <p:sp>
        <p:nvSpPr>
          <p:cNvPr id="35887" name="Text Box 47"/>
          <p:cNvSpPr txBox="1">
            <a:spLocks noChangeArrowheads="1"/>
          </p:cNvSpPr>
          <p:nvPr/>
        </p:nvSpPr>
        <p:spPr bwMode="auto">
          <a:xfrm>
            <a:off x="3130550" y="4773613"/>
            <a:ext cx="284163" cy="307975"/>
          </a:xfrm>
          <a:prstGeom prst="rect">
            <a:avLst/>
          </a:prstGeom>
          <a:noFill/>
          <a:ln w="9525">
            <a:noFill/>
            <a:miter lim="800000"/>
            <a:headEnd/>
            <a:tailEnd/>
          </a:ln>
        </p:spPr>
        <p:txBody>
          <a:bodyPr wrap="none">
            <a:spAutoFit/>
          </a:bodyPr>
          <a:lstStyle/>
          <a:p>
            <a:r>
              <a:rPr lang="es-ES_tradnl" sz="1400">
                <a:cs typeface="Arial" charset="0"/>
              </a:rPr>
              <a:t>6</a:t>
            </a:r>
            <a:endParaRPr lang="es-ES" sz="1400">
              <a:cs typeface="Arial" charset="0"/>
            </a:endParaRPr>
          </a:p>
        </p:txBody>
      </p:sp>
      <p:sp>
        <p:nvSpPr>
          <p:cNvPr id="35888" name="Text Box 48"/>
          <p:cNvSpPr txBox="1">
            <a:spLocks noChangeArrowheads="1"/>
          </p:cNvSpPr>
          <p:nvPr/>
        </p:nvSpPr>
        <p:spPr bwMode="auto">
          <a:xfrm>
            <a:off x="5645150" y="4773613"/>
            <a:ext cx="741363" cy="307975"/>
          </a:xfrm>
          <a:prstGeom prst="rect">
            <a:avLst/>
          </a:prstGeom>
          <a:noFill/>
          <a:ln w="9525">
            <a:noFill/>
            <a:miter lim="800000"/>
            <a:headEnd/>
            <a:tailEnd/>
          </a:ln>
        </p:spPr>
        <p:txBody>
          <a:bodyPr wrap="none">
            <a:spAutoFit/>
          </a:bodyPr>
          <a:lstStyle/>
          <a:p>
            <a:r>
              <a:rPr lang="es-ES_tradnl" sz="1400">
                <a:cs typeface="Arial" charset="0"/>
              </a:rPr>
              <a:t>0-1492</a:t>
            </a:r>
            <a:endParaRPr lang="es-ES" sz="1400">
              <a:cs typeface="Arial" charset="0"/>
            </a:endParaRPr>
          </a:p>
        </p:txBody>
      </p:sp>
      <p:sp>
        <p:nvSpPr>
          <p:cNvPr id="35889" name="Text Box 49"/>
          <p:cNvSpPr txBox="1">
            <a:spLocks noChangeArrowheads="1"/>
          </p:cNvSpPr>
          <p:nvPr/>
        </p:nvSpPr>
        <p:spPr bwMode="auto">
          <a:xfrm>
            <a:off x="6959600" y="4773613"/>
            <a:ext cx="541338" cy="307975"/>
          </a:xfrm>
          <a:prstGeom prst="rect">
            <a:avLst/>
          </a:prstGeom>
          <a:noFill/>
          <a:ln w="9525">
            <a:noFill/>
            <a:miter lim="800000"/>
            <a:headEnd/>
            <a:tailEnd/>
          </a:ln>
        </p:spPr>
        <p:txBody>
          <a:bodyPr wrap="none">
            <a:spAutoFit/>
          </a:bodyPr>
          <a:lstStyle/>
          <a:p>
            <a:r>
              <a:rPr lang="es-ES_tradnl" sz="1400">
                <a:cs typeface="Arial" charset="0"/>
              </a:rPr>
              <a:t>0-38</a:t>
            </a:r>
            <a:endParaRPr lang="es-ES" sz="1400">
              <a:cs typeface="Arial" charset="0"/>
            </a:endParaRPr>
          </a:p>
        </p:txBody>
      </p:sp>
      <p:sp>
        <p:nvSpPr>
          <p:cNvPr id="35890" name="Text Box 50"/>
          <p:cNvSpPr txBox="1">
            <a:spLocks noChangeArrowheads="1"/>
          </p:cNvSpPr>
          <p:nvPr/>
        </p:nvSpPr>
        <p:spPr bwMode="auto">
          <a:xfrm>
            <a:off x="8002588" y="4773613"/>
            <a:ext cx="284162" cy="307975"/>
          </a:xfrm>
          <a:prstGeom prst="rect">
            <a:avLst/>
          </a:prstGeom>
          <a:noFill/>
          <a:ln w="9525">
            <a:noFill/>
            <a:miter lim="800000"/>
            <a:headEnd/>
            <a:tailEnd/>
          </a:ln>
        </p:spPr>
        <p:txBody>
          <a:bodyPr wrap="none">
            <a:spAutoFit/>
          </a:bodyPr>
          <a:lstStyle/>
          <a:p>
            <a:r>
              <a:rPr lang="es-ES_tradnl" sz="1400">
                <a:cs typeface="Arial" charset="0"/>
              </a:rPr>
              <a:t>4</a:t>
            </a:r>
            <a:endParaRPr lang="es-ES" sz="1400">
              <a:cs typeface="Arial" charset="0"/>
            </a:endParaRPr>
          </a:p>
        </p:txBody>
      </p:sp>
      <p:sp>
        <p:nvSpPr>
          <p:cNvPr id="35891" name="Text Box 51"/>
          <p:cNvSpPr txBox="1">
            <a:spLocks noChangeArrowheads="1"/>
          </p:cNvSpPr>
          <p:nvPr/>
        </p:nvSpPr>
        <p:spPr bwMode="auto">
          <a:xfrm>
            <a:off x="20638" y="3944938"/>
            <a:ext cx="4038600" cy="461962"/>
          </a:xfrm>
          <a:prstGeom prst="rect">
            <a:avLst/>
          </a:prstGeom>
          <a:noFill/>
          <a:ln w="9525">
            <a:noFill/>
            <a:miter lim="800000"/>
            <a:headEnd/>
            <a:tailEnd/>
          </a:ln>
        </p:spPr>
        <p:txBody>
          <a:bodyPr wrap="none">
            <a:spAutoFit/>
          </a:bodyPr>
          <a:lstStyle/>
          <a:p>
            <a:pPr algn="ctr"/>
            <a:r>
              <a:rPr lang="es-ES_tradnl" sz="2400">
                <a:cs typeface="Arial" charset="0"/>
              </a:rPr>
              <a:t>Trama Ethernet IEEE 802.3:</a:t>
            </a:r>
            <a:endParaRPr lang="es-ES" sz="2400">
              <a:cs typeface="Arial" charset="0"/>
            </a:endParaRPr>
          </a:p>
        </p:txBody>
      </p:sp>
      <p:sp>
        <p:nvSpPr>
          <p:cNvPr id="35892" name="Text Box 52"/>
          <p:cNvSpPr txBox="1">
            <a:spLocks noChangeArrowheads="1"/>
          </p:cNvSpPr>
          <p:nvPr/>
        </p:nvSpPr>
        <p:spPr bwMode="auto">
          <a:xfrm>
            <a:off x="304800" y="4621213"/>
            <a:ext cx="871538" cy="523875"/>
          </a:xfrm>
          <a:prstGeom prst="rect">
            <a:avLst/>
          </a:prstGeom>
          <a:noFill/>
          <a:ln w="9525">
            <a:noFill/>
            <a:miter lim="800000"/>
            <a:headEnd/>
            <a:tailEnd/>
          </a:ln>
        </p:spPr>
        <p:txBody>
          <a:bodyPr wrap="none">
            <a:spAutoFit/>
          </a:bodyPr>
          <a:lstStyle/>
          <a:p>
            <a:pPr algn="ctr"/>
            <a:r>
              <a:rPr lang="es-ES_tradnl" sz="1400">
                <a:cs typeface="Arial" charset="0"/>
              </a:rPr>
              <a:t>Longitud</a:t>
            </a:r>
          </a:p>
          <a:p>
            <a:pPr algn="ctr"/>
            <a:r>
              <a:rPr lang="es-ES_tradnl" sz="1400">
                <a:cs typeface="Arial" charset="0"/>
              </a:rPr>
              <a:t>(bytes)</a:t>
            </a:r>
            <a:endParaRPr lang="es-ES" sz="1400">
              <a:cs typeface="Arial" charset="0"/>
            </a:endParaRPr>
          </a:p>
        </p:txBody>
      </p:sp>
      <p:sp>
        <p:nvSpPr>
          <p:cNvPr id="35893" name="Line 53"/>
          <p:cNvSpPr>
            <a:spLocks noChangeShapeType="1"/>
          </p:cNvSpPr>
          <p:nvPr/>
        </p:nvSpPr>
        <p:spPr bwMode="auto">
          <a:xfrm>
            <a:off x="1219200" y="4926013"/>
            <a:ext cx="533400" cy="0"/>
          </a:xfrm>
          <a:prstGeom prst="line">
            <a:avLst/>
          </a:prstGeom>
          <a:noFill/>
          <a:ln w="9525">
            <a:solidFill>
              <a:schemeClr val="tx1"/>
            </a:solidFill>
            <a:round/>
            <a:headEnd/>
            <a:tailEnd type="triangle" w="med" len="med"/>
          </a:ln>
        </p:spPr>
        <p:txBody>
          <a:bodyPr/>
          <a:lstStyle/>
          <a:p>
            <a:endParaRPr lang="es-ES"/>
          </a:p>
        </p:txBody>
      </p:sp>
      <p:sp>
        <p:nvSpPr>
          <p:cNvPr id="35894" name="Text Box 54"/>
          <p:cNvSpPr txBox="1">
            <a:spLocks noChangeArrowheads="1"/>
          </p:cNvSpPr>
          <p:nvPr/>
        </p:nvSpPr>
        <p:spPr bwMode="auto">
          <a:xfrm>
            <a:off x="5029200" y="4808538"/>
            <a:ext cx="284163" cy="307975"/>
          </a:xfrm>
          <a:prstGeom prst="rect">
            <a:avLst/>
          </a:prstGeom>
          <a:noFill/>
          <a:ln w="9525">
            <a:noFill/>
            <a:miter lim="800000"/>
            <a:headEnd/>
            <a:tailEnd/>
          </a:ln>
        </p:spPr>
        <p:txBody>
          <a:bodyPr wrap="none">
            <a:spAutoFit/>
          </a:bodyPr>
          <a:lstStyle/>
          <a:p>
            <a:r>
              <a:rPr lang="es-ES_tradnl" sz="1400">
                <a:cs typeface="Arial" charset="0"/>
              </a:rPr>
              <a:t>8</a:t>
            </a:r>
            <a:endParaRPr lang="es-ES" sz="1400">
              <a:cs typeface="Arial" charset="0"/>
            </a:endParaRPr>
          </a:p>
        </p:txBody>
      </p:sp>
      <p:sp>
        <p:nvSpPr>
          <p:cNvPr id="35895" name="Line 55"/>
          <p:cNvSpPr>
            <a:spLocks noChangeShapeType="1"/>
          </p:cNvSpPr>
          <p:nvPr/>
        </p:nvSpPr>
        <p:spPr bwMode="auto">
          <a:xfrm>
            <a:off x="4900613" y="3340100"/>
            <a:ext cx="0" cy="1752600"/>
          </a:xfrm>
          <a:prstGeom prst="line">
            <a:avLst/>
          </a:prstGeom>
          <a:noFill/>
          <a:ln w="9525">
            <a:solidFill>
              <a:schemeClr val="tx1"/>
            </a:solidFill>
            <a:prstDash val="dash"/>
            <a:round/>
            <a:headEnd/>
            <a:tailEnd type="triangle" w="med" len="med"/>
          </a:ln>
        </p:spPr>
        <p:txBody>
          <a:bodyPr/>
          <a:lstStyle/>
          <a:p>
            <a:endParaRPr lang="es-ES"/>
          </a:p>
        </p:txBody>
      </p:sp>
      <p:sp>
        <p:nvSpPr>
          <p:cNvPr id="35896" name="Line 56"/>
          <p:cNvSpPr>
            <a:spLocks noChangeShapeType="1"/>
          </p:cNvSpPr>
          <p:nvPr/>
        </p:nvSpPr>
        <p:spPr bwMode="auto">
          <a:xfrm>
            <a:off x="6629400" y="3335338"/>
            <a:ext cx="0" cy="1752600"/>
          </a:xfrm>
          <a:prstGeom prst="line">
            <a:avLst/>
          </a:prstGeom>
          <a:noFill/>
          <a:ln w="9525">
            <a:solidFill>
              <a:schemeClr val="tx1"/>
            </a:solidFill>
            <a:prstDash val="dash"/>
            <a:round/>
            <a:headEnd/>
            <a:tailEnd type="triangle" w="med" len="med"/>
          </a:ln>
        </p:spPr>
        <p:txBody>
          <a:bodyPr/>
          <a:lstStyle/>
          <a:p>
            <a:endParaRPr lang="es-ES"/>
          </a:p>
        </p:txBody>
      </p:sp>
      <p:sp>
        <p:nvSpPr>
          <p:cNvPr id="35897" name="24 Abrir llave"/>
          <p:cNvSpPr>
            <a:spLocks/>
          </p:cNvSpPr>
          <p:nvPr/>
        </p:nvSpPr>
        <p:spPr bwMode="auto">
          <a:xfrm rot="-5400000">
            <a:off x="5357813" y="5835650"/>
            <a:ext cx="142875" cy="142875"/>
          </a:xfrm>
          <a:prstGeom prst="leftBrace">
            <a:avLst>
              <a:gd name="adj1" fmla="val 8333"/>
              <a:gd name="adj2" fmla="val 50000"/>
            </a:avLst>
          </a:prstGeom>
          <a:noFill/>
          <a:ln w="25400" algn="ctr">
            <a:solidFill>
              <a:schemeClr val="accent2"/>
            </a:solidFill>
            <a:round/>
            <a:headEnd/>
            <a:tailEnd/>
          </a:ln>
        </p:spPr>
        <p:txBody>
          <a:bodyPr/>
          <a:lstStyle/>
          <a:p>
            <a:endParaRPr lang="es-ES"/>
          </a:p>
        </p:txBody>
      </p:sp>
      <p:sp>
        <p:nvSpPr>
          <p:cNvPr id="35898" name="25 CuadroTexto"/>
          <p:cNvSpPr txBox="1">
            <a:spLocks noChangeArrowheads="1"/>
          </p:cNvSpPr>
          <p:nvPr/>
        </p:nvSpPr>
        <p:spPr bwMode="auto">
          <a:xfrm>
            <a:off x="4978400" y="6192838"/>
            <a:ext cx="950913" cy="307975"/>
          </a:xfrm>
          <a:prstGeom prst="rect">
            <a:avLst/>
          </a:prstGeom>
          <a:noFill/>
          <a:ln w="9525">
            <a:noFill/>
            <a:miter lim="800000"/>
            <a:headEnd/>
            <a:tailEnd/>
          </a:ln>
        </p:spPr>
        <p:txBody>
          <a:bodyPr wrap="none">
            <a:spAutoFit/>
          </a:bodyPr>
          <a:lstStyle/>
          <a:p>
            <a:r>
              <a:rPr lang="es-ES" sz="1400"/>
              <a:t>Ethertype</a:t>
            </a:r>
          </a:p>
        </p:txBody>
      </p:sp>
      <p:cxnSp>
        <p:nvCxnSpPr>
          <p:cNvPr id="35899" name="27 Conector recto de flecha"/>
          <p:cNvCxnSpPr>
            <a:cxnSpLocks noChangeShapeType="1"/>
          </p:cNvCxnSpPr>
          <p:nvPr/>
        </p:nvCxnSpPr>
        <p:spPr bwMode="auto">
          <a:xfrm rot="16200000" flipV="1">
            <a:off x="5319713" y="6159500"/>
            <a:ext cx="222250" cy="3175"/>
          </a:xfrm>
          <a:prstGeom prst="straightConnector1">
            <a:avLst/>
          </a:prstGeom>
          <a:noFill/>
          <a:ln w="25400" algn="ctr">
            <a:solidFill>
              <a:schemeClr val="accent2"/>
            </a:solidFill>
            <a:round/>
            <a:headEnd/>
            <a:tailEnd type="arrow" w="med" len="med"/>
          </a:ln>
        </p:spPr>
      </p:cxnSp>
      <p:sp>
        <p:nvSpPr>
          <p:cNvPr id="31" name="Rectangle 2"/>
          <p:cNvSpPr txBox="1">
            <a:spLocks noChangeArrowheads="1"/>
          </p:cNvSpPr>
          <p:nvPr/>
        </p:nvSpPr>
        <p:spPr>
          <a:xfrm>
            <a:off x="328613" y="334963"/>
            <a:ext cx="8458200" cy="808037"/>
          </a:xfrm>
          <a:prstGeom prst="rect">
            <a:avLst/>
          </a:prstGeom>
        </p:spPr>
        <p:txBody>
          <a:bodyPr/>
          <a:lstStyle/>
          <a:p>
            <a:pPr algn="ctr">
              <a:defRPr/>
            </a:pPr>
            <a:r>
              <a:rPr lang="es-ES" sz="3600" kern="0" dirty="0">
                <a:solidFill>
                  <a:schemeClr val="tx2"/>
                </a:solidFill>
                <a:latin typeface="Arial" pitchFamily="34" charset="0"/>
                <a:ea typeface="+mj-ea"/>
                <a:cs typeface="Arial" pitchFamily="34" charset="0"/>
              </a:rPr>
              <a:t>Diferentes formatos de la trama Ethernet</a:t>
            </a:r>
          </a:p>
        </p:txBody>
      </p:sp>
    </p:spTree>
  </p:cSld>
  <p:clrMapOvr>
    <a:masterClrMapping/>
  </p:clrMapOvr>
  <p:transition>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ES_tradnl" smtClean="0"/>
              <a:t>Sumario</a:t>
            </a:r>
          </a:p>
        </p:txBody>
      </p:sp>
      <p:sp>
        <p:nvSpPr>
          <p:cNvPr id="36867" name="Rectangle 3"/>
          <p:cNvSpPr>
            <a:spLocks noGrp="1" noChangeArrowheads="1"/>
          </p:cNvSpPr>
          <p:nvPr>
            <p:ph type="body" idx="1"/>
          </p:nvPr>
        </p:nvSpPr>
        <p:spPr>
          <a:xfrm>
            <a:off x="685800" y="1752600"/>
            <a:ext cx="8062664" cy="4343400"/>
          </a:xfrm>
        </p:spPr>
        <p:txBody>
          <a:bodyPr/>
          <a:lstStyle/>
          <a:p>
            <a:pPr eaLnBrk="1" hangingPunct="1">
              <a:lnSpc>
                <a:spcPct val="90000"/>
              </a:lnSpc>
            </a:pPr>
            <a:r>
              <a:rPr lang="es-ES_tradnl" dirty="0" smtClean="0"/>
              <a:t>Repaso de Telemática</a:t>
            </a:r>
          </a:p>
          <a:p>
            <a:pPr eaLnBrk="1" hangingPunct="1">
              <a:lnSpc>
                <a:spcPct val="90000"/>
              </a:lnSpc>
            </a:pPr>
            <a:r>
              <a:rPr lang="es-ES_tradnl" dirty="0" smtClean="0"/>
              <a:t>Repaso de Ethernet</a:t>
            </a:r>
          </a:p>
          <a:p>
            <a:pPr eaLnBrk="1" hangingPunct="1">
              <a:lnSpc>
                <a:spcPct val="90000"/>
              </a:lnSpc>
            </a:pPr>
            <a:r>
              <a:rPr lang="es-ES_tradnl" b="1" dirty="0" smtClean="0">
                <a:solidFill>
                  <a:srgbClr val="FF0000"/>
                </a:solidFill>
              </a:rPr>
              <a:t>Puentes transparentes y conmutadores</a:t>
            </a:r>
          </a:p>
          <a:p>
            <a:pPr eaLnBrk="1" hangingPunct="1">
              <a:lnSpc>
                <a:spcPct val="90000"/>
              </a:lnSpc>
            </a:pPr>
            <a:r>
              <a:rPr lang="es-ES_tradnl" dirty="0" err="1" smtClean="0"/>
              <a:t>Microsegmentación</a:t>
            </a:r>
            <a:r>
              <a:rPr lang="es-ES_tradnl" dirty="0" smtClean="0"/>
              <a:t>. Full dúplex.</a:t>
            </a:r>
          </a:p>
          <a:p>
            <a:pPr eaLnBrk="1" hangingPunct="1">
              <a:lnSpc>
                <a:spcPct val="90000"/>
              </a:lnSpc>
            </a:pPr>
            <a:r>
              <a:rPr lang="es-ES_tradnl" dirty="0" smtClean="0"/>
              <a:t>Ataques en conmutadores</a:t>
            </a:r>
          </a:p>
          <a:p>
            <a:pPr eaLnBrk="1" hangingPunct="1">
              <a:lnSpc>
                <a:spcPct val="90000"/>
              </a:lnSpc>
            </a:pPr>
            <a:r>
              <a:rPr lang="es-ES_tradnl" dirty="0" smtClean="0"/>
              <a:t>Conmutadores gestionables y no gestionables</a:t>
            </a:r>
          </a:p>
          <a:p>
            <a:pPr eaLnBrk="1" hangingPunct="1">
              <a:lnSpc>
                <a:spcPct val="90000"/>
              </a:lnSpc>
            </a:pPr>
            <a:r>
              <a:rPr lang="es-ES_tradnl" dirty="0" smtClean="0"/>
              <a:t>Bucles entre puentes. </a:t>
            </a:r>
            <a:r>
              <a:rPr lang="es-ES_tradnl" dirty="0" err="1" smtClean="0"/>
              <a:t>Spanning</a:t>
            </a:r>
            <a:r>
              <a:rPr lang="es-ES_tradnl" dirty="0" smtClean="0"/>
              <a:t> </a:t>
            </a:r>
            <a:r>
              <a:rPr lang="es-ES_tradnl" dirty="0" err="1" smtClean="0"/>
              <a:t>Tree</a:t>
            </a:r>
            <a:endParaRPr lang="es-ES_tradnl" dirty="0" smtClean="0"/>
          </a:p>
          <a:p>
            <a:pPr eaLnBrk="1" hangingPunct="1">
              <a:lnSpc>
                <a:spcPct val="90000"/>
              </a:lnSpc>
            </a:pPr>
            <a:r>
              <a:rPr lang="es-ES_tradnl" dirty="0" smtClean="0"/>
              <a:t>Redes locales virtuales (</a:t>
            </a:r>
            <a:r>
              <a:rPr lang="es-ES_tradnl" dirty="0" err="1" smtClean="0"/>
              <a:t>VLANs</a:t>
            </a:r>
            <a:r>
              <a:rPr lang="es-ES_tradnl" dirty="0" smtClean="0"/>
              <a:t>)</a:t>
            </a:r>
          </a:p>
        </p:txBody>
      </p:sp>
    </p:spTree>
  </p:cSld>
  <p:clrMapOvr>
    <a:masterClrMapping/>
  </p:clrMapOvr>
  <p:transition>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33375"/>
            <a:ext cx="7772400" cy="1143000"/>
          </a:xfrm>
        </p:spPr>
        <p:txBody>
          <a:bodyPr/>
          <a:lstStyle/>
          <a:p>
            <a:pPr eaLnBrk="1" hangingPunct="1"/>
            <a:r>
              <a:rPr lang="es-ES_tradnl" smtClean="0"/>
              <a:t>Puentes</a:t>
            </a:r>
          </a:p>
        </p:txBody>
      </p:sp>
      <p:sp>
        <p:nvSpPr>
          <p:cNvPr id="37891" name="Rectangle 3"/>
          <p:cNvSpPr>
            <a:spLocks noGrp="1" noChangeArrowheads="1"/>
          </p:cNvSpPr>
          <p:nvPr>
            <p:ph type="body" idx="1"/>
          </p:nvPr>
        </p:nvSpPr>
        <p:spPr>
          <a:xfrm>
            <a:off x="685800" y="1700213"/>
            <a:ext cx="7772400" cy="4395787"/>
          </a:xfrm>
        </p:spPr>
        <p:txBody>
          <a:bodyPr/>
          <a:lstStyle/>
          <a:p>
            <a:pPr eaLnBrk="1" hangingPunct="1">
              <a:lnSpc>
                <a:spcPct val="90000"/>
              </a:lnSpc>
            </a:pPr>
            <a:r>
              <a:rPr lang="es-ES_tradnl" sz="2800" smtClean="0"/>
              <a:t>Separan redes a nivel MAC</a:t>
            </a:r>
          </a:p>
          <a:p>
            <a:pPr eaLnBrk="1" hangingPunct="1">
              <a:lnSpc>
                <a:spcPct val="90000"/>
              </a:lnSpc>
            </a:pPr>
            <a:r>
              <a:rPr lang="es-ES_tradnl" sz="2800" smtClean="0"/>
              <a:t>Objetivos:</a:t>
            </a:r>
          </a:p>
          <a:p>
            <a:pPr lvl="1" eaLnBrk="1" hangingPunct="1">
              <a:lnSpc>
                <a:spcPct val="90000"/>
              </a:lnSpc>
            </a:pPr>
            <a:r>
              <a:rPr lang="es-ES_tradnl" sz="2400" smtClean="0"/>
              <a:t>Mejorar rendimiento (separan tráfico local)</a:t>
            </a:r>
          </a:p>
          <a:p>
            <a:pPr lvl="1" eaLnBrk="1" hangingPunct="1">
              <a:lnSpc>
                <a:spcPct val="90000"/>
              </a:lnSpc>
            </a:pPr>
            <a:r>
              <a:rPr lang="es-ES_tradnl" sz="2400" smtClean="0"/>
              <a:t>Aumentar seguridad (los sniffers ya no capturan todo el tráfico)</a:t>
            </a:r>
          </a:p>
          <a:p>
            <a:pPr lvl="1" eaLnBrk="1" hangingPunct="1">
              <a:lnSpc>
                <a:spcPct val="90000"/>
              </a:lnSpc>
            </a:pPr>
            <a:r>
              <a:rPr lang="es-ES_tradnl" sz="2400" smtClean="0"/>
              <a:t>Aumentar la fiabilidad (actúan como puertas cortafuegos, un problema ya no afecta a toda la red)</a:t>
            </a:r>
          </a:p>
          <a:p>
            <a:pPr lvl="1" eaLnBrk="1" hangingPunct="1">
              <a:lnSpc>
                <a:spcPct val="90000"/>
              </a:lnSpc>
            </a:pPr>
            <a:r>
              <a:rPr lang="es-ES_tradnl" sz="2400" smtClean="0"/>
              <a:t>Permitir la interoperabilidad entre redes diferentes (Ethernet-WiFi)</a:t>
            </a:r>
          </a:p>
          <a:p>
            <a:pPr lvl="1" eaLnBrk="1" hangingPunct="1">
              <a:lnSpc>
                <a:spcPct val="90000"/>
              </a:lnSpc>
            </a:pPr>
            <a:r>
              <a:rPr lang="es-ES_tradnl" sz="2400" smtClean="0"/>
              <a:t>Mejorar alcance</a:t>
            </a:r>
          </a:p>
          <a:p>
            <a:pPr lvl="1" eaLnBrk="1" hangingPunct="1">
              <a:lnSpc>
                <a:spcPct val="90000"/>
              </a:lnSpc>
            </a:pPr>
            <a:r>
              <a:rPr lang="es-ES_tradnl" sz="2400" smtClean="0"/>
              <a:t>Permitir un mayor número de estaciones</a:t>
            </a:r>
          </a:p>
        </p:txBody>
      </p:sp>
    </p:spTree>
  </p:cSld>
  <p:clrMapOvr>
    <a:masterClrMapping/>
  </p:clrMapOvr>
  <p:transition>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54 Tabla"/>
          <p:cNvGraphicFramePr>
            <a:graphicFrameLocks noGrp="1"/>
          </p:cNvGraphicFramePr>
          <p:nvPr/>
        </p:nvGraphicFramePr>
        <p:xfrm>
          <a:off x="3357554" y="2412362"/>
          <a:ext cx="1902460" cy="1483360"/>
        </p:xfrm>
        <a:graphic>
          <a:graphicData uri="http://schemas.openxmlformats.org/drawingml/2006/table">
            <a:tbl>
              <a:tblPr firstRow="1" bandRow="1">
                <a:tableStyleId>{5C22544A-7EE6-4342-B048-85BDC9FD1C3A}</a:tableStyleId>
              </a:tblPr>
              <a:tblGrid>
                <a:gridCol w="1040130"/>
                <a:gridCol w="862330"/>
              </a:tblGrid>
              <a:tr h="370840">
                <a:tc>
                  <a:txBody>
                    <a:bodyPr/>
                    <a:lstStyle/>
                    <a:p>
                      <a:r>
                        <a:rPr lang="es-ES" sz="1400" b="1" dirty="0" smtClean="0">
                          <a:solidFill>
                            <a:schemeClr val="tx1"/>
                          </a:solidFill>
                          <a:latin typeface="Arial" pitchFamily="34" charset="0"/>
                          <a:cs typeface="Arial" pitchFamily="34" charset="0"/>
                        </a:rPr>
                        <a:t>Dirección</a:t>
                      </a:r>
                      <a:endParaRPr lang="es-ES" sz="1400" b="1" dirty="0">
                        <a:solidFill>
                          <a:schemeClr val="tx1"/>
                        </a:solidFill>
                        <a:latin typeface="Arial" pitchFamily="34" charset="0"/>
                        <a:cs typeface="Arial" pitchFamily="34" charset="0"/>
                      </a:endParaRPr>
                    </a:p>
                  </a:txBody>
                  <a:tcPr/>
                </a:tc>
                <a:tc>
                  <a:txBody>
                    <a:bodyPr/>
                    <a:lstStyle/>
                    <a:p>
                      <a:r>
                        <a:rPr lang="es-ES" sz="1400" b="1" dirty="0" smtClean="0">
                          <a:solidFill>
                            <a:schemeClr val="tx1"/>
                          </a:solidFill>
                          <a:latin typeface="Arial" pitchFamily="34" charset="0"/>
                          <a:cs typeface="Arial" pitchFamily="34" charset="0"/>
                        </a:rPr>
                        <a:t>Interfaz</a:t>
                      </a:r>
                      <a:endParaRPr lang="es-ES" sz="1400" b="1" dirty="0">
                        <a:solidFill>
                          <a:schemeClr val="tx1"/>
                        </a:solidFill>
                        <a:latin typeface="Arial" pitchFamily="34" charset="0"/>
                        <a:cs typeface="Arial" pitchFamily="34" charset="0"/>
                      </a:endParaRPr>
                    </a:p>
                  </a:txBody>
                  <a:tcPr/>
                </a:tc>
              </a:tr>
              <a:tr h="370840">
                <a:tc>
                  <a:txBody>
                    <a:bodyPr/>
                    <a:lstStyle/>
                    <a:p>
                      <a:endParaRPr lang="es-ES" sz="1400" b="1" dirty="0">
                        <a:solidFill>
                          <a:schemeClr val="tx1"/>
                        </a:solidFill>
                        <a:latin typeface="Arial" pitchFamily="34" charset="0"/>
                        <a:cs typeface="Arial" pitchFamily="34" charset="0"/>
                      </a:endParaRPr>
                    </a:p>
                  </a:txBody>
                  <a:tcPr/>
                </a:tc>
                <a:tc>
                  <a:txBody>
                    <a:bodyPr/>
                    <a:lstStyle/>
                    <a:p>
                      <a:endParaRPr lang="es-ES" sz="1400" b="1" dirty="0">
                        <a:solidFill>
                          <a:schemeClr val="tx1"/>
                        </a:solidFill>
                        <a:latin typeface="Arial" pitchFamily="34" charset="0"/>
                        <a:cs typeface="Arial" pitchFamily="34" charset="0"/>
                      </a:endParaRPr>
                    </a:p>
                  </a:txBody>
                  <a:tcPr/>
                </a:tc>
              </a:tr>
              <a:tr h="370840">
                <a:tc>
                  <a:txBody>
                    <a:bodyPr/>
                    <a:lstStyle/>
                    <a:p>
                      <a:endParaRPr lang="es-ES" sz="1400" b="1" dirty="0">
                        <a:solidFill>
                          <a:schemeClr val="tx1"/>
                        </a:solidFill>
                        <a:latin typeface="Arial" pitchFamily="34" charset="0"/>
                        <a:cs typeface="Arial" pitchFamily="34" charset="0"/>
                      </a:endParaRPr>
                    </a:p>
                  </a:txBody>
                  <a:tcPr/>
                </a:tc>
                <a:tc>
                  <a:txBody>
                    <a:bodyPr/>
                    <a:lstStyle/>
                    <a:p>
                      <a:endParaRPr lang="es-ES" sz="1400" b="1">
                        <a:solidFill>
                          <a:schemeClr val="tx1"/>
                        </a:solidFill>
                        <a:latin typeface="Arial" pitchFamily="34" charset="0"/>
                        <a:cs typeface="Arial" pitchFamily="34" charset="0"/>
                      </a:endParaRPr>
                    </a:p>
                  </a:txBody>
                  <a:tcPr/>
                </a:tc>
              </a:tr>
              <a:tr h="370840">
                <a:tc>
                  <a:txBody>
                    <a:bodyPr/>
                    <a:lstStyle/>
                    <a:p>
                      <a:endParaRPr lang="es-ES" sz="1400" b="1">
                        <a:solidFill>
                          <a:schemeClr val="tx1"/>
                        </a:solidFill>
                        <a:latin typeface="Arial" pitchFamily="34" charset="0"/>
                        <a:cs typeface="Arial" pitchFamily="34" charset="0"/>
                      </a:endParaRPr>
                    </a:p>
                  </a:txBody>
                  <a:tcPr/>
                </a:tc>
                <a:tc>
                  <a:txBody>
                    <a:bodyPr/>
                    <a:lstStyle/>
                    <a:p>
                      <a:endParaRPr lang="es-ES" sz="1400" b="1" dirty="0">
                        <a:solidFill>
                          <a:schemeClr val="tx1"/>
                        </a:solidFill>
                        <a:latin typeface="Arial" pitchFamily="34" charset="0"/>
                        <a:cs typeface="Arial" pitchFamily="34" charset="0"/>
                      </a:endParaRPr>
                    </a:p>
                  </a:txBody>
                  <a:tcPr/>
                </a:tc>
              </a:tr>
            </a:tbl>
          </a:graphicData>
        </a:graphic>
      </p:graphicFrame>
      <p:sp>
        <p:nvSpPr>
          <p:cNvPr id="40964" name="Line 6"/>
          <p:cNvSpPr>
            <a:spLocks noChangeShapeType="1"/>
          </p:cNvSpPr>
          <p:nvPr/>
        </p:nvSpPr>
        <p:spPr bwMode="auto">
          <a:xfrm>
            <a:off x="1892300" y="2071678"/>
            <a:ext cx="914400" cy="0"/>
          </a:xfrm>
          <a:prstGeom prst="line">
            <a:avLst/>
          </a:prstGeom>
          <a:noFill/>
          <a:ln w="25400">
            <a:solidFill>
              <a:srgbClr val="0000FF"/>
            </a:solidFill>
            <a:round/>
            <a:headEnd/>
            <a:tailEnd/>
          </a:ln>
        </p:spPr>
        <p:txBody>
          <a:bodyPr/>
          <a:lstStyle/>
          <a:p>
            <a:endParaRPr lang="es-ES"/>
          </a:p>
        </p:txBody>
      </p:sp>
      <p:sp>
        <p:nvSpPr>
          <p:cNvPr id="782353" name="Line 17"/>
          <p:cNvSpPr>
            <a:spLocks noChangeShapeType="1"/>
          </p:cNvSpPr>
          <p:nvPr/>
        </p:nvSpPr>
        <p:spPr bwMode="auto">
          <a:xfrm>
            <a:off x="2806700" y="2071678"/>
            <a:ext cx="1143000" cy="0"/>
          </a:xfrm>
          <a:prstGeom prst="line">
            <a:avLst/>
          </a:prstGeom>
          <a:noFill/>
          <a:ln w="25400">
            <a:solidFill>
              <a:srgbClr val="0000FF"/>
            </a:solidFill>
            <a:round/>
            <a:headEnd/>
            <a:tailEnd/>
          </a:ln>
        </p:spPr>
        <p:txBody>
          <a:bodyPr/>
          <a:lstStyle/>
          <a:p>
            <a:endParaRPr lang="es-ES"/>
          </a:p>
        </p:txBody>
      </p:sp>
      <p:sp>
        <p:nvSpPr>
          <p:cNvPr id="41006" name="Line 83"/>
          <p:cNvSpPr>
            <a:spLocks noChangeShapeType="1"/>
          </p:cNvSpPr>
          <p:nvPr/>
        </p:nvSpPr>
        <p:spPr bwMode="auto">
          <a:xfrm flipV="1">
            <a:off x="1892300" y="2054194"/>
            <a:ext cx="808038" cy="1041400"/>
          </a:xfrm>
          <a:prstGeom prst="line">
            <a:avLst/>
          </a:prstGeom>
          <a:noFill/>
          <a:ln w="25400">
            <a:solidFill>
              <a:srgbClr val="0000FF"/>
            </a:solidFill>
            <a:round/>
            <a:headEnd/>
            <a:tailEnd/>
          </a:ln>
        </p:spPr>
        <p:txBody>
          <a:bodyPr/>
          <a:lstStyle/>
          <a:p>
            <a:endParaRPr lang="es-ES"/>
          </a:p>
        </p:txBody>
      </p:sp>
      <p:pic>
        <p:nvPicPr>
          <p:cNvPr id="41012" name="Picture 89"/>
          <p:cNvPicPr>
            <a:picLocks noChangeAspect="1" noChangeArrowheads="1"/>
          </p:cNvPicPr>
          <p:nvPr/>
        </p:nvPicPr>
        <p:blipFill>
          <a:blip r:embed="rId3" cstate="print"/>
          <a:srcRect/>
          <a:stretch>
            <a:fillRect/>
          </a:stretch>
        </p:blipFill>
        <p:spPr bwMode="auto">
          <a:xfrm>
            <a:off x="2468563" y="1911319"/>
            <a:ext cx="735012" cy="314325"/>
          </a:xfrm>
          <a:prstGeom prst="rect">
            <a:avLst/>
          </a:prstGeom>
          <a:noFill/>
          <a:ln w="9525">
            <a:noFill/>
            <a:miter lim="800000"/>
            <a:headEnd/>
            <a:tailEnd/>
          </a:ln>
        </p:spPr>
      </p:pic>
      <p:sp>
        <p:nvSpPr>
          <p:cNvPr id="40965" name="Line 9"/>
          <p:cNvSpPr>
            <a:spLocks noChangeShapeType="1"/>
          </p:cNvSpPr>
          <p:nvPr/>
        </p:nvSpPr>
        <p:spPr bwMode="auto">
          <a:xfrm>
            <a:off x="6007100" y="2071678"/>
            <a:ext cx="914400" cy="0"/>
          </a:xfrm>
          <a:prstGeom prst="line">
            <a:avLst/>
          </a:prstGeom>
          <a:noFill/>
          <a:ln w="25400">
            <a:solidFill>
              <a:srgbClr val="0000FF"/>
            </a:solidFill>
            <a:round/>
            <a:headEnd/>
            <a:tailEnd/>
          </a:ln>
        </p:spPr>
        <p:txBody>
          <a:bodyPr/>
          <a:lstStyle/>
          <a:p>
            <a:endParaRPr lang="es-ES"/>
          </a:p>
        </p:txBody>
      </p:sp>
      <p:sp>
        <p:nvSpPr>
          <p:cNvPr id="782354" name="Line 18"/>
          <p:cNvSpPr>
            <a:spLocks noChangeShapeType="1"/>
          </p:cNvSpPr>
          <p:nvPr/>
        </p:nvSpPr>
        <p:spPr bwMode="auto">
          <a:xfrm>
            <a:off x="4787900" y="2071678"/>
            <a:ext cx="1219200" cy="0"/>
          </a:xfrm>
          <a:prstGeom prst="line">
            <a:avLst/>
          </a:prstGeom>
          <a:noFill/>
          <a:ln w="25400">
            <a:solidFill>
              <a:srgbClr val="0000FF"/>
            </a:solidFill>
            <a:round/>
            <a:headEnd/>
            <a:tailEnd/>
          </a:ln>
        </p:spPr>
        <p:txBody>
          <a:bodyPr/>
          <a:lstStyle/>
          <a:p>
            <a:endParaRPr lang="es-ES"/>
          </a:p>
        </p:txBody>
      </p:sp>
      <p:sp>
        <p:nvSpPr>
          <p:cNvPr id="41009" name="Line 86"/>
          <p:cNvSpPr>
            <a:spLocks noChangeShapeType="1"/>
          </p:cNvSpPr>
          <p:nvPr/>
        </p:nvSpPr>
        <p:spPr bwMode="auto">
          <a:xfrm>
            <a:off x="6011863" y="2054194"/>
            <a:ext cx="909637" cy="969963"/>
          </a:xfrm>
          <a:prstGeom prst="line">
            <a:avLst/>
          </a:prstGeom>
          <a:noFill/>
          <a:ln w="25400">
            <a:solidFill>
              <a:srgbClr val="0000FF"/>
            </a:solidFill>
            <a:round/>
            <a:headEnd/>
            <a:tailEnd/>
          </a:ln>
        </p:spPr>
        <p:txBody>
          <a:bodyPr/>
          <a:lstStyle/>
          <a:p>
            <a:endParaRPr lang="es-ES"/>
          </a:p>
        </p:txBody>
      </p:sp>
      <p:pic>
        <p:nvPicPr>
          <p:cNvPr id="41013" name="Picture 90"/>
          <p:cNvPicPr>
            <a:picLocks noChangeAspect="1" noChangeArrowheads="1"/>
          </p:cNvPicPr>
          <p:nvPr/>
        </p:nvPicPr>
        <p:blipFill>
          <a:blip r:embed="rId3" cstate="print"/>
          <a:srcRect/>
          <a:stretch>
            <a:fillRect/>
          </a:stretch>
        </p:blipFill>
        <p:spPr bwMode="auto">
          <a:xfrm>
            <a:off x="5637213" y="1911319"/>
            <a:ext cx="735012" cy="314325"/>
          </a:xfrm>
          <a:prstGeom prst="rect">
            <a:avLst/>
          </a:prstGeom>
          <a:noFill/>
          <a:ln w="9525">
            <a:noFill/>
            <a:miter lim="800000"/>
            <a:headEnd/>
            <a:tailEnd/>
          </a:ln>
        </p:spPr>
      </p:pic>
      <p:pic>
        <p:nvPicPr>
          <p:cNvPr id="40962" name="Picture 91"/>
          <p:cNvPicPr>
            <a:picLocks noChangeArrowheads="1"/>
          </p:cNvPicPr>
          <p:nvPr/>
        </p:nvPicPr>
        <p:blipFill>
          <a:blip r:embed="rId4" cstate="print"/>
          <a:srcRect/>
          <a:stretch>
            <a:fillRect/>
          </a:stretch>
        </p:blipFill>
        <p:spPr bwMode="auto">
          <a:xfrm>
            <a:off x="6892925" y="1450966"/>
            <a:ext cx="487363" cy="692150"/>
          </a:xfrm>
          <a:prstGeom prst="rect">
            <a:avLst/>
          </a:prstGeom>
          <a:noFill/>
          <a:ln w="12700">
            <a:noFill/>
            <a:miter lim="800000"/>
            <a:headEnd/>
            <a:tailEnd/>
          </a:ln>
        </p:spPr>
      </p:pic>
      <p:sp>
        <p:nvSpPr>
          <p:cNvPr id="40963" name="Text Box 2"/>
          <p:cNvSpPr txBox="1">
            <a:spLocks noChangeArrowheads="1"/>
          </p:cNvSpPr>
          <p:nvPr/>
        </p:nvSpPr>
        <p:spPr bwMode="auto">
          <a:xfrm>
            <a:off x="2268538" y="875868"/>
            <a:ext cx="776175" cy="338554"/>
          </a:xfrm>
          <a:prstGeom prst="rect">
            <a:avLst/>
          </a:prstGeom>
          <a:noFill/>
          <a:ln w="9525">
            <a:noFill/>
            <a:miter lim="800000"/>
            <a:headEnd/>
            <a:tailEnd/>
          </a:ln>
        </p:spPr>
        <p:txBody>
          <a:bodyPr wrap="none">
            <a:spAutoFit/>
          </a:bodyPr>
          <a:lstStyle/>
          <a:p>
            <a:r>
              <a:rPr lang="es-ES_tradnl" sz="1600" b="1" dirty="0"/>
              <a:t>LAN 1</a:t>
            </a:r>
            <a:endParaRPr lang="es-ES" sz="1600" b="1" dirty="0"/>
          </a:p>
        </p:txBody>
      </p:sp>
      <p:pic>
        <p:nvPicPr>
          <p:cNvPr id="40966" name="Picture 16"/>
          <p:cNvPicPr>
            <a:picLocks noChangeArrowheads="1"/>
          </p:cNvPicPr>
          <p:nvPr/>
        </p:nvPicPr>
        <p:blipFill>
          <a:blip r:embed="rId5" cstate="print"/>
          <a:srcRect/>
          <a:stretch>
            <a:fillRect/>
          </a:stretch>
        </p:blipFill>
        <p:spPr bwMode="auto">
          <a:xfrm>
            <a:off x="1282700" y="1371592"/>
            <a:ext cx="762000" cy="914400"/>
          </a:xfrm>
          <a:prstGeom prst="rect">
            <a:avLst/>
          </a:prstGeom>
          <a:noFill/>
          <a:ln w="12700">
            <a:noFill/>
            <a:miter lim="800000"/>
            <a:headEnd/>
            <a:tailEnd/>
          </a:ln>
        </p:spPr>
      </p:pic>
      <p:pic>
        <p:nvPicPr>
          <p:cNvPr id="782355" name="Picture 19"/>
          <p:cNvPicPr>
            <a:picLocks noChangeArrowheads="1"/>
          </p:cNvPicPr>
          <p:nvPr/>
        </p:nvPicPr>
        <p:blipFill>
          <a:blip r:embed="rId6" cstate="print"/>
          <a:srcRect/>
          <a:stretch>
            <a:fillRect/>
          </a:stretch>
        </p:blipFill>
        <p:spPr bwMode="auto">
          <a:xfrm>
            <a:off x="3873500" y="1538257"/>
            <a:ext cx="1074738" cy="838200"/>
          </a:xfrm>
          <a:prstGeom prst="rect">
            <a:avLst/>
          </a:prstGeom>
          <a:noFill/>
          <a:ln w="12700">
            <a:noFill/>
            <a:miter lim="800000"/>
            <a:headEnd/>
            <a:tailEnd/>
          </a:ln>
        </p:spPr>
      </p:pic>
      <p:sp>
        <p:nvSpPr>
          <p:cNvPr id="40970" name="Text Box 20"/>
          <p:cNvSpPr txBox="1">
            <a:spLocks noChangeArrowheads="1"/>
          </p:cNvSpPr>
          <p:nvPr/>
        </p:nvSpPr>
        <p:spPr bwMode="auto">
          <a:xfrm>
            <a:off x="5768975" y="875868"/>
            <a:ext cx="776175" cy="338554"/>
          </a:xfrm>
          <a:prstGeom prst="rect">
            <a:avLst/>
          </a:prstGeom>
          <a:noFill/>
          <a:ln w="9525">
            <a:noFill/>
            <a:miter lim="800000"/>
            <a:headEnd/>
            <a:tailEnd/>
          </a:ln>
        </p:spPr>
        <p:txBody>
          <a:bodyPr wrap="none">
            <a:spAutoFit/>
          </a:bodyPr>
          <a:lstStyle/>
          <a:p>
            <a:r>
              <a:rPr lang="es-ES_tradnl" sz="1600" b="1"/>
              <a:t>LAN 2</a:t>
            </a:r>
            <a:endParaRPr lang="es-ES" sz="1600" b="1"/>
          </a:p>
        </p:txBody>
      </p:sp>
      <p:sp>
        <p:nvSpPr>
          <p:cNvPr id="782358" name="Text Box 22"/>
          <p:cNvSpPr txBox="1">
            <a:spLocks noChangeArrowheads="1"/>
          </p:cNvSpPr>
          <p:nvPr/>
        </p:nvSpPr>
        <p:spPr bwMode="auto">
          <a:xfrm>
            <a:off x="4017963" y="2012919"/>
            <a:ext cx="698500" cy="304800"/>
          </a:xfrm>
          <a:prstGeom prst="rect">
            <a:avLst/>
          </a:prstGeom>
          <a:solidFill>
            <a:schemeClr val="bg1"/>
          </a:solidFill>
          <a:ln w="9525">
            <a:noFill/>
            <a:miter lim="800000"/>
            <a:headEnd/>
            <a:tailEnd/>
          </a:ln>
        </p:spPr>
        <p:txBody>
          <a:bodyPr wrap="none" lIns="54000" rIns="54000">
            <a:spAutoFit/>
          </a:bodyPr>
          <a:lstStyle/>
          <a:p>
            <a:r>
              <a:rPr lang="es-ES_tradnl" sz="1400" b="1"/>
              <a:t>Puente</a:t>
            </a:r>
            <a:endParaRPr lang="es-ES" sz="1400" b="1"/>
          </a:p>
        </p:txBody>
      </p:sp>
      <p:sp>
        <p:nvSpPr>
          <p:cNvPr id="782359" name="Line 23"/>
          <p:cNvSpPr>
            <a:spLocks noChangeShapeType="1"/>
          </p:cNvSpPr>
          <p:nvPr/>
        </p:nvSpPr>
        <p:spPr bwMode="auto">
          <a:xfrm>
            <a:off x="3733800" y="1431912"/>
            <a:ext cx="12700" cy="396000"/>
          </a:xfrm>
          <a:prstGeom prst="line">
            <a:avLst/>
          </a:prstGeom>
          <a:noFill/>
          <a:ln w="9525">
            <a:solidFill>
              <a:schemeClr val="tx1"/>
            </a:solidFill>
            <a:round/>
            <a:headEnd/>
            <a:tailEnd type="triangle" w="med" len="med"/>
          </a:ln>
        </p:spPr>
        <p:txBody>
          <a:bodyPr/>
          <a:lstStyle/>
          <a:p>
            <a:endParaRPr lang="es-ES"/>
          </a:p>
        </p:txBody>
      </p:sp>
      <p:sp>
        <p:nvSpPr>
          <p:cNvPr id="782360" name="Line 24"/>
          <p:cNvSpPr>
            <a:spLocks noChangeShapeType="1"/>
          </p:cNvSpPr>
          <p:nvPr/>
        </p:nvSpPr>
        <p:spPr bwMode="auto">
          <a:xfrm flipH="1">
            <a:off x="5000628" y="1431912"/>
            <a:ext cx="0" cy="419100"/>
          </a:xfrm>
          <a:prstGeom prst="line">
            <a:avLst/>
          </a:prstGeom>
          <a:noFill/>
          <a:ln w="9525">
            <a:solidFill>
              <a:schemeClr val="tx1"/>
            </a:solidFill>
            <a:round/>
            <a:headEnd/>
            <a:tailEnd type="triangle" w="med" len="med"/>
          </a:ln>
        </p:spPr>
        <p:txBody>
          <a:bodyPr/>
          <a:lstStyle/>
          <a:p>
            <a:endParaRPr lang="es-ES"/>
          </a:p>
        </p:txBody>
      </p:sp>
      <p:sp>
        <p:nvSpPr>
          <p:cNvPr id="782361" name="Text Box 25"/>
          <p:cNvSpPr txBox="1">
            <a:spLocks noChangeArrowheads="1"/>
          </p:cNvSpPr>
          <p:nvPr/>
        </p:nvSpPr>
        <p:spPr bwMode="auto">
          <a:xfrm>
            <a:off x="3610631" y="905516"/>
            <a:ext cx="1636987" cy="523220"/>
          </a:xfrm>
          <a:prstGeom prst="rect">
            <a:avLst/>
          </a:prstGeom>
          <a:noFill/>
          <a:ln w="9525">
            <a:solidFill>
              <a:schemeClr val="tx1"/>
            </a:solidFill>
            <a:miter lim="800000"/>
            <a:headEnd/>
            <a:tailEnd/>
          </a:ln>
        </p:spPr>
        <p:txBody>
          <a:bodyPr wrap="none">
            <a:spAutoFit/>
          </a:bodyPr>
          <a:lstStyle/>
          <a:p>
            <a:pPr algn="ctr"/>
            <a:r>
              <a:rPr lang="es-ES_tradnl" sz="1400" b="1" dirty="0"/>
              <a:t>Interfaces en</a:t>
            </a:r>
          </a:p>
          <a:p>
            <a:pPr algn="ctr"/>
            <a:r>
              <a:rPr lang="es-ES_tradnl" sz="1400" b="1" dirty="0"/>
              <a:t>modo promiscuo</a:t>
            </a:r>
            <a:endParaRPr lang="es-ES" sz="1400" b="1" dirty="0"/>
          </a:p>
        </p:txBody>
      </p:sp>
      <p:sp>
        <p:nvSpPr>
          <p:cNvPr id="782362" name="Text Box 26"/>
          <p:cNvSpPr txBox="1">
            <a:spLocks noChangeArrowheads="1"/>
          </p:cNvSpPr>
          <p:nvPr/>
        </p:nvSpPr>
        <p:spPr bwMode="auto">
          <a:xfrm>
            <a:off x="3616321" y="1785926"/>
            <a:ext cx="312737" cy="336550"/>
          </a:xfrm>
          <a:prstGeom prst="rect">
            <a:avLst/>
          </a:prstGeom>
          <a:noFill/>
          <a:ln w="9525">
            <a:noFill/>
            <a:miter lim="800000"/>
            <a:headEnd/>
            <a:tailEnd/>
          </a:ln>
        </p:spPr>
        <p:txBody>
          <a:bodyPr wrap="none">
            <a:spAutoFit/>
          </a:bodyPr>
          <a:lstStyle/>
          <a:p>
            <a:r>
              <a:rPr lang="es-ES_tradnl" sz="1600" b="1" dirty="0">
                <a:sym typeface="Symbol" pitchFamily="18" charset="2"/>
              </a:rPr>
              <a:t></a:t>
            </a:r>
            <a:endParaRPr lang="es-ES" sz="1600" b="1" dirty="0"/>
          </a:p>
        </p:txBody>
      </p:sp>
      <p:sp>
        <p:nvSpPr>
          <p:cNvPr id="782363" name="Text Box 27"/>
          <p:cNvSpPr txBox="1">
            <a:spLocks noChangeArrowheads="1"/>
          </p:cNvSpPr>
          <p:nvPr/>
        </p:nvSpPr>
        <p:spPr bwMode="auto">
          <a:xfrm>
            <a:off x="4876800" y="1792257"/>
            <a:ext cx="295275" cy="336550"/>
          </a:xfrm>
          <a:prstGeom prst="rect">
            <a:avLst/>
          </a:prstGeom>
          <a:noFill/>
          <a:ln w="9525">
            <a:noFill/>
            <a:miter lim="800000"/>
            <a:headEnd/>
            <a:tailEnd/>
          </a:ln>
        </p:spPr>
        <p:txBody>
          <a:bodyPr wrap="none">
            <a:spAutoFit/>
          </a:bodyPr>
          <a:lstStyle/>
          <a:p>
            <a:r>
              <a:rPr lang="es-ES_tradnl" sz="1600" b="1" dirty="0">
                <a:sym typeface="Symbol" pitchFamily="18" charset="2"/>
              </a:rPr>
              <a:t></a:t>
            </a:r>
            <a:endParaRPr lang="es-ES" sz="1600" b="1" dirty="0"/>
          </a:p>
        </p:txBody>
      </p:sp>
      <p:sp>
        <p:nvSpPr>
          <p:cNvPr id="40985" name="Text Box 45"/>
          <p:cNvSpPr txBox="1">
            <a:spLocks noChangeArrowheads="1"/>
          </p:cNvSpPr>
          <p:nvPr/>
        </p:nvSpPr>
        <p:spPr bwMode="auto">
          <a:xfrm>
            <a:off x="755650" y="142852"/>
            <a:ext cx="7200900" cy="519113"/>
          </a:xfrm>
          <a:prstGeom prst="rect">
            <a:avLst/>
          </a:prstGeom>
          <a:noFill/>
          <a:ln w="9525">
            <a:noFill/>
            <a:miter lim="800000"/>
            <a:headEnd/>
            <a:tailEnd/>
          </a:ln>
        </p:spPr>
        <p:txBody>
          <a:bodyPr>
            <a:spAutoFit/>
          </a:bodyPr>
          <a:lstStyle/>
          <a:p>
            <a:pPr>
              <a:spcBef>
                <a:spcPct val="50000"/>
              </a:spcBef>
            </a:pPr>
            <a:r>
              <a:rPr lang="es-ES_tradnl" dirty="0"/>
              <a:t>Funcionamiento de un puente transparente</a:t>
            </a:r>
            <a:endParaRPr lang="es-ES" dirty="0"/>
          </a:p>
        </p:txBody>
      </p:sp>
      <p:sp>
        <p:nvSpPr>
          <p:cNvPr id="40987" name="Text Box 47"/>
          <p:cNvSpPr txBox="1">
            <a:spLocks noChangeArrowheads="1"/>
          </p:cNvSpPr>
          <p:nvPr/>
        </p:nvSpPr>
        <p:spPr bwMode="auto">
          <a:xfrm>
            <a:off x="1476375" y="1479537"/>
            <a:ext cx="330200" cy="336550"/>
          </a:xfrm>
          <a:prstGeom prst="rect">
            <a:avLst/>
          </a:prstGeom>
          <a:noFill/>
          <a:ln w="25400">
            <a:noFill/>
            <a:miter lim="800000"/>
            <a:headEnd/>
            <a:tailEnd/>
          </a:ln>
        </p:spPr>
        <p:txBody>
          <a:bodyPr wrap="none">
            <a:spAutoFit/>
          </a:bodyPr>
          <a:lstStyle/>
          <a:p>
            <a:r>
              <a:rPr lang="es-ES" sz="1600" b="1" dirty="0"/>
              <a:t>A</a:t>
            </a:r>
          </a:p>
        </p:txBody>
      </p:sp>
      <p:sp>
        <p:nvSpPr>
          <p:cNvPr id="40988" name="Text Box 48"/>
          <p:cNvSpPr txBox="1">
            <a:spLocks noChangeArrowheads="1"/>
          </p:cNvSpPr>
          <p:nvPr/>
        </p:nvSpPr>
        <p:spPr bwMode="auto">
          <a:xfrm>
            <a:off x="7050088" y="1524009"/>
            <a:ext cx="330200" cy="336550"/>
          </a:xfrm>
          <a:prstGeom prst="rect">
            <a:avLst/>
          </a:prstGeom>
          <a:noFill/>
          <a:ln w="25400">
            <a:noFill/>
            <a:miter lim="800000"/>
            <a:headEnd/>
            <a:tailEnd/>
          </a:ln>
        </p:spPr>
        <p:txBody>
          <a:bodyPr wrap="none">
            <a:spAutoFit/>
          </a:bodyPr>
          <a:lstStyle/>
          <a:p>
            <a:r>
              <a:rPr lang="es-ES" sz="1600" b="1" dirty="0"/>
              <a:t>B</a:t>
            </a:r>
          </a:p>
        </p:txBody>
      </p:sp>
      <p:sp>
        <p:nvSpPr>
          <p:cNvPr id="782392" name="Rectangle 56"/>
          <p:cNvSpPr>
            <a:spLocks noChangeArrowheads="1"/>
          </p:cNvSpPr>
          <p:nvPr/>
        </p:nvSpPr>
        <p:spPr bwMode="auto">
          <a:xfrm>
            <a:off x="611188" y="4064012"/>
            <a:ext cx="8077200" cy="358775"/>
          </a:xfrm>
          <a:prstGeom prst="rect">
            <a:avLst/>
          </a:prstGeom>
          <a:noFill/>
          <a:ln w="9525">
            <a:noFill/>
            <a:miter lim="800000"/>
            <a:headEnd/>
            <a:tailEnd/>
          </a:ln>
        </p:spPr>
        <p:txBody>
          <a:bodyPr/>
          <a:lstStyle/>
          <a:p>
            <a:pPr marL="609600" indent="-609600">
              <a:lnSpc>
                <a:spcPct val="90000"/>
              </a:lnSpc>
              <a:spcBef>
                <a:spcPct val="20000"/>
              </a:spcBef>
              <a:buFontTx/>
              <a:buAutoNum type="arabicPeriod"/>
            </a:pPr>
            <a:r>
              <a:rPr lang="es-ES_tradnl" sz="1400" b="1" dirty="0"/>
              <a:t>A genera una trama con destino B que el puente recibe por </a:t>
            </a:r>
            <a:r>
              <a:rPr lang="es-ES_tradnl" sz="1400" b="1" dirty="0">
                <a:sym typeface="Symbol" pitchFamily="18" charset="2"/>
              </a:rPr>
              <a:t></a:t>
            </a:r>
            <a:endParaRPr lang="es-ES_tradnl" sz="1400" b="1" dirty="0"/>
          </a:p>
        </p:txBody>
      </p:sp>
      <p:sp>
        <p:nvSpPr>
          <p:cNvPr id="782408" name="Rectangle 72"/>
          <p:cNvSpPr>
            <a:spLocks noChangeArrowheads="1"/>
          </p:cNvSpPr>
          <p:nvPr/>
        </p:nvSpPr>
        <p:spPr bwMode="auto">
          <a:xfrm>
            <a:off x="611188" y="4351350"/>
            <a:ext cx="8077200" cy="504825"/>
          </a:xfrm>
          <a:prstGeom prst="rect">
            <a:avLst/>
          </a:prstGeom>
          <a:noFill/>
          <a:ln w="9525">
            <a:noFill/>
            <a:miter lim="800000"/>
            <a:headEnd/>
            <a:tailEnd/>
          </a:ln>
        </p:spPr>
        <p:txBody>
          <a:bodyPr/>
          <a:lstStyle/>
          <a:p>
            <a:pPr marL="609600" indent="-609600">
              <a:lnSpc>
                <a:spcPct val="90000"/>
              </a:lnSpc>
              <a:spcBef>
                <a:spcPct val="20000"/>
              </a:spcBef>
              <a:buFontTx/>
              <a:buAutoNum type="arabicPeriod" startAt="2"/>
            </a:pPr>
            <a:r>
              <a:rPr lang="es-ES_tradnl" sz="1400" b="1" dirty="0"/>
              <a:t>El puente busca a B en su tabla de </a:t>
            </a:r>
            <a:r>
              <a:rPr lang="es-ES_tradnl" sz="1400" b="1" dirty="0" smtClean="0"/>
              <a:t>direcciones; </a:t>
            </a:r>
            <a:r>
              <a:rPr lang="es-ES_tradnl" sz="1400" b="1" dirty="0"/>
              <a:t>como no la encuentra reenvía la trama por </a:t>
            </a:r>
            <a:r>
              <a:rPr lang="es-ES_tradnl" sz="1400" b="1" dirty="0">
                <a:sym typeface="Symbol" pitchFamily="18" charset="2"/>
              </a:rPr>
              <a:t></a:t>
            </a:r>
          </a:p>
        </p:txBody>
      </p:sp>
      <p:sp>
        <p:nvSpPr>
          <p:cNvPr id="782409" name="Rectangle 73"/>
          <p:cNvSpPr>
            <a:spLocks noChangeArrowheads="1"/>
          </p:cNvSpPr>
          <p:nvPr/>
        </p:nvSpPr>
        <p:spPr bwMode="auto">
          <a:xfrm>
            <a:off x="611188" y="4856175"/>
            <a:ext cx="8077200" cy="287337"/>
          </a:xfrm>
          <a:prstGeom prst="rect">
            <a:avLst/>
          </a:prstGeom>
          <a:noFill/>
          <a:ln w="9525">
            <a:noFill/>
            <a:miter lim="800000"/>
            <a:headEnd/>
            <a:tailEnd/>
          </a:ln>
        </p:spPr>
        <p:txBody>
          <a:bodyPr/>
          <a:lstStyle/>
          <a:p>
            <a:pPr marL="609600" indent="-609600">
              <a:lnSpc>
                <a:spcPct val="90000"/>
              </a:lnSpc>
              <a:spcBef>
                <a:spcPct val="20000"/>
              </a:spcBef>
              <a:buFontTx/>
              <a:buAutoNum type="arabicPeriod" startAt="3"/>
            </a:pPr>
            <a:r>
              <a:rPr lang="es-ES_tradnl" sz="1400" b="1" dirty="0"/>
              <a:t>El puente incluye </a:t>
            </a:r>
            <a:r>
              <a:rPr lang="es-ES_tradnl" sz="1400" b="1" dirty="0" smtClean="0"/>
              <a:t>la dirección de A </a:t>
            </a:r>
            <a:r>
              <a:rPr lang="es-ES_tradnl" sz="1400" b="1" dirty="0"/>
              <a:t>en su tabla de direcciones </a:t>
            </a:r>
            <a:r>
              <a:rPr lang="es-ES_tradnl" sz="1400" b="1" dirty="0" smtClean="0"/>
              <a:t>asociada </a:t>
            </a:r>
            <a:r>
              <a:rPr lang="es-ES_tradnl" sz="1400" b="1" dirty="0"/>
              <a:t>a la interfaz </a:t>
            </a:r>
            <a:r>
              <a:rPr lang="es-ES_tradnl" sz="1400" b="1" dirty="0">
                <a:sym typeface="Symbol" pitchFamily="18" charset="2"/>
              </a:rPr>
              <a:t></a:t>
            </a:r>
          </a:p>
        </p:txBody>
      </p:sp>
      <p:sp>
        <p:nvSpPr>
          <p:cNvPr id="782410" name="Rectangle 74"/>
          <p:cNvSpPr>
            <a:spLocks noChangeArrowheads="1"/>
          </p:cNvSpPr>
          <p:nvPr/>
        </p:nvSpPr>
        <p:spPr bwMode="auto">
          <a:xfrm>
            <a:off x="611188" y="5178419"/>
            <a:ext cx="8077200" cy="576263"/>
          </a:xfrm>
          <a:prstGeom prst="rect">
            <a:avLst/>
          </a:prstGeom>
          <a:noFill/>
          <a:ln w="9525">
            <a:noFill/>
            <a:miter lim="800000"/>
            <a:headEnd/>
            <a:tailEnd/>
          </a:ln>
        </p:spPr>
        <p:txBody>
          <a:bodyPr/>
          <a:lstStyle/>
          <a:p>
            <a:pPr marL="609600" indent="-609600">
              <a:lnSpc>
                <a:spcPct val="90000"/>
              </a:lnSpc>
              <a:spcBef>
                <a:spcPct val="20000"/>
              </a:spcBef>
              <a:buFontTx/>
              <a:buAutoNum type="arabicPeriod" startAt="4"/>
            </a:pPr>
            <a:r>
              <a:rPr lang="es-ES_tradnl" sz="1400" b="1" dirty="0">
                <a:sym typeface="Symbol" pitchFamily="18" charset="2"/>
              </a:rPr>
              <a:t>Cuando B envía una trama de respuesta el </a:t>
            </a:r>
            <a:r>
              <a:rPr lang="es-ES_tradnl" sz="1400" b="1" dirty="0" smtClean="0">
                <a:sym typeface="Symbol" pitchFamily="18" charset="2"/>
              </a:rPr>
              <a:t>puente </a:t>
            </a:r>
            <a:r>
              <a:rPr lang="es-ES_tradnl" sz="1400" b="1" dirty="0">
                <a:sym typeface="Symbol" pitchFamily="18" charset="2"/>
              </a:rPr>
              <a:t>incluirá </a:t>
            </a:r>
            <a:r>
              <a:rPr lang="es-ES_tradnl" sz="1400" b="1" dirty="0" smtClean="0">
                <a:sym typeface="Symbol" pitchFamily="18" charset="2"/>
              </a:rPr>
              <a:t>la dirección de B en </a:t>
            </a:r>
            <a:r>
              <a:rPr lang="es-ES_tradnl" sz="1400" b="1" dirty="0">
                <a:sym typeface="Symbol" pitchFamily="18" charset="2"/>
              </a:rPr>
              <a:t>la </a:t>
            </a:r>
            <a:r>
              <a:rPr lang="es-ES_tradnl" sz="1400" b="1" dirty="0" smtClean="0">
                <a:sym typeface="Symbol" pitchFamily="18" charset="2"/>
              </a:rPr>
              <a:t>tabla, asociada </a:t>
            </a:r>
            <a:r>
              <a:rPr lang="es-ES_tradnl" sz="1400" b="1" dirty="0">
                <a:sym typeface="Symbol" pitchFamily="18" charset="2"/>
              </a:rPr>
              <a:t>a la interfaz </a:t>
            </a:r>
            <a:endParaRPr lang="es-ES_tradnl" sz="1400" b="1" dirty="0"/>
          </a:p>
        </p:txBody>
      </p:sp>
      <p:sp>
        <p:nvSpPr>
          <p:cNvPr id="782411" name="Rectangle 75"/>
          <p:cNvSpPr>
            <a:spLocks noChangeArrowheads="1"/>
          </p:cNvSpPr>
          <p:nvPr/>
        </p:nvSpPr>
        <p:spPr bwMode="auto">
          <a:xfrm>
            <a:off x="598488" y="5683244"/>
            <a:ext cx="8294687" cy="503238"/>
          </a:xfrm>
          <a:prstGeom prst="rect">
            <a:avLst/>
          </a:prstGeom>
          <a:noFill/>
          <a:ln w="9525">
            <a:noFill/>
            <a:miter lim="800000"/>
            <a:headEnd/>
            <a:tailEnd/>
          </a:ln>
        </p:spPr>
        <p:txBody>
          <a:bodyPr/>
          <a:lstStyle/>
          <a:p>
            <a:pPr marL="609600" indent="-609600">
              <a:lnSpc>
                <a:spcPct val="90000"/>
              </a:lnSpc>
              <a:spcBef>
                <a:spcPct val="20000"/>
              </a:spcBef>
            </a:pPr>
            <a:r>
              <a:rPr lang="es-ES_tradnl" sz="1400" b="1" dirty="0" smtClean="0"/>
              <a:t>5.	Más tarde C envía una trama hacia A. El puente la recibe por </a:t>
            </a:r>
            <a:r>
              <a:rPr lang="es-ES_tradnl" sz="1400" b="1" dirty="0" smtClean="0">
                <a:sym typeface="Symbol" pitchFamily="18" charset="2"/>
              </a:rPr>
              <a:t> </a:t>
            </a:r>
            <a:r>
              <a:rPr lang="es-ES_tradnl" sz="1400" b="1" dirty="0" smtClean="0"/>
              <a:t>pero no la reenvía por </a:t>
            </a:r>
            <a:r>
              <a:rPr lang="es-ES_tradnl" sz="1400" b="1" dirty="0" smtClean="0">
                <a:sym typeface="Symbol" pitchFamily="18" charset="2"/>
              </a:rPr>
              <a:t> pues ya sabe que A está en . </a:t>
            </a:r>
            <a:endParaRPr lang="es-ES" sz="1400" b="1" dirty="0"/>
          </a:p>
        </p:txBody>
      </p:sp>
      <p:grpSp>
        <p:nvGrpSpPr>
          <p:cNvPr id="2" name="Group 79"/>
          <p:cNvGrpSpPr>
            <a:grpSpLocks/>
          </p:cNvGrpSpPr>
          <p:nvPr/>
        </p:nvGrpSpPr>
        <p:grpSpPr bwMode="auto">
          <a:xfrm>
            <a:off x="1416050" y="1838294"/>
            <a:ext cx="554038" cy="244475"/>
            <a:chOff x="892" y="1434"/>
            <a:chExt cx="349" cy="154"/>
          </a:xfrm>
        </p:grpSpPr>
        <p:sp>
          <p:nvSpPr>
            <p:cNvPr id="41016" name="Rectangle 76"/>
            <p:cNvSpPr>
              <a:spLocks noChangeArrowheads="1"/>
            </p:cNvSpPr>
            <p:nvPr/>
          </p:nvSpPr>
          <p:spPr bwMode="auto">
            <a:xfrm>
              <a:off x="892" y="1452"/>
              <a:ext cx="317" cy="136"/>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41017" name="Text Box 77"/>
            <p:cNvSpPr txBox="1">
              <a:spLocks noChangeArrowheads="1"/>
            </p:cNvSpPr>
            <p:nvPr/>
          </p:nvSpPr>
          <p:spPr bwMode="auto">
            <a:xfrm>
              <a:off x="930" y="1434"/>
              <a:ext cx="311" cy="154"/>
            </a:xfrm>
            <a:prstGeom prst="rect">
              <a:avLst/>
            </a:prstGeom>
            <a:noFill/>
            <a:ln w="25400">
              <a:noFill/>
              <a:miter lim="800000"/>
              <a:headEnd/>
              <a:tailEnd/>
            </a:ln>
          </p:spPr>
          <p:txBody>
            <a:bodyPr wrap="none">
              <a:spAutoFit/>
            </a:bodyPr>
            <a:lstStyle/>
            <a:p>
              <a:r>
                <a:rPr lang="es-ES" sz="1000" b="1"/>
                <a:t>A</a:t>
              </a:r>
              <a:r>
                <a:rPr lang="es-ES" sz="1000" b="1">
                  <a:sym typeface="Symbol" pitchFamily="18" charset="2"/>
                </a:rPr>
                <a:t></a:t>
              </a:r>
              <a:r>
                <a:rPr lang="es-ES" sz="1000" b="1"/>
                <a:t>B</a:t>
              </a:r>
            </a:p>
          </p:txBody>
        </p:sp>
      </p:grpSp>
      <p:grpSp>
        <p:nvGrpSpPr>
          <p:cNvPr id="3" name="Group 80"/>
          <p:cNvGrpSpPr>
            <a:grpSpLocks/>
          </p:cNvGrpSpPr>
          <p:nvPr/>
        </p:nvGrpSpPr>
        <p:grpSpPr bwMode="auto">
          <a:xfrm>
            <a:off x="6948488" y="1809719"/>
            <a:ext cx="554037" cy="244475"/>
            <a:chOff x="892" y="1434"/>
            <a:chExt cx="349" cy="154"/>
          </a:xfrm>
        </p:grpSpPr>
        <p:sp>
          <p:nvSpPr>
            <p:cNvPr id="41014" name="Rectangle 81"/>
            <p:cNvSpPr>
              <a:spLocks noChangeArrowheads="1"/>
            </p:cNvSpPr>
            <p:nvPr/>
          </p:nvSpPr>
          <p:spPr bwMode="auto">
            <a:xfrm>
              <a:off x="892" y="1452"/>
              <a:ext cx="317" cy="136"/>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41015" name="Text Box 82"/>
            <p:cNvSpPr txBox="1">
              <a:spLocks noChangeArrowheads="1"/>
            </p:cNvSpPr>
            <p:nvPr/>
          </p:nvSpPr>
          <p:spPr bwMode="auto">
            <a:xfrm>
              <a:off x="930" y="1434"/>
              <a:ext cx="311" cy="154"/>
            </a:xfrm>
            <a:prstGeom prst="rect">
              <a:avLst/>
            </a:prstGeom>
            <a:noFill/>
            <a:ln w="25400">
              <a:noFill/>
              <a:miter lim="800000"/>
              <a:headEnd/>
              <a:tailEnd/>
            </a:ln>
          </p:spPr>
          <p:txBody>
            <a:bodyPr wrap="none">
              <a:spAutoFit/>
            </a:bodyPr>
            <a:lstStyle/>
            <a:p>
              <a:r>
                <a:rPr lang="es-ES" sz="1000" b="1" dirty="0"/>
                <a:t>B</a:t>
              </a:r>
              <a:r>
                <a:rPr lang="es-ES" sz="1000" b="1" dirty="0">
                  <a:sym typeface="Symbol" pitchFamily="18" charset="2"/>
                </a:rPr>
                <a:t></a:t>
              </a:r>
              <a:r>
                <a:rPr lang="es-ES" sz="1000" b="1" dirty="0"/>
                <a:t>A</a:t>
              </a:r>
            </a:p>
          </p:txBody>
        </p:sp>
      </p:grpSp>
      <p:pic>
        <p:nvPicPr>
          <p:cNvPr id="41007" name="Picture 84"/>
          <p:cNvPicPr>
            <a:picLocks noChangeArrowheads="1"/>
          </p:cNvPicPr>
          <p:nvPr/>
        </p:nvPicPr>
        <p:blipFill>
          <a:blip r:embed="rId5" cstate="print"/>
          <a:srcRect/>
          <a:stretch>
            <a:fillRect/>
          </a:stretch>
        </p:blipFill>
        <p:spPr bwMode="auto">
          <a:xfrm>
            <a:off x="1282700" y="2485994"/>
            <a:ext cx="762000" cy="914400"/>
          </a:xfrm>
          <a:prstGeom prst="rect">
            <a:avLst/>
          </a:prstGeom>
          <a:noFill/>
          <a:ln w="12700">
            <a:noFill/>
            <a:miter lim="800000"/>
            <a:headEnd/>
            <a:tailEnd/>
          </a:ln>
        </p:spPr>
      </p:pic>
      <p:sp>
        <p:nvSpPr>
          <p:cNvPr id="41008" name="Text Box 85"/>
          <p:cNvSpPr txBox="1">
            <a:spLocks noChangeArrowheads="1"/>
          </p:cNvSpPr>
          <p:nvPr/>
        </p:nvSpPr>
        <p:spPr bwMode="auto">
          <a:xfrm>
            <a:off x="1476375" y="2586007"/>
            <a:ext cx="330200" cy="336550"/>
          </a:xfrm>
          <a:prstGeom prst="rect">
            <a:avLst/>
          </a:prstGeom>
          <a:noFill/>
          <a:ln w="25400">
            <a:noFill/>
            <a:miter lim="800000"/>
            <a:headEnd/>
            <a:tailEnd/>
          </a:ln>
        </p:spPr>
        <p:txBody>
          <a:bodyPr wrap="none">
            <a:spAutoFit/>
          </a:bodyPr>
          <a:lstStyle/>
          <a:p>
            <a:r>
              <a:rPr lang="es-ES" sz="1600" b="1" dirty="0"/>
              <a:t>C</a:t>
            </a:r>
          </a:p>
        </p:txBody>
      </p:sp>
      <p:pic>
        <p:nvPicPr>
          <p:cNvPr id="41010" name="Picture 87"/>
          <p:cNvPicPr>
            <a:picLocks noChangeArrowheads="1"/>
          </p:cNvPicPr>
          <p:nvPr/>
        </p:nvPicPr>
        <p:blipFill>
          <a:blip r:embed="rId5" cstate="print"/>
          <a:srcRect/>
          <a:stretch>
            <a:fillRect/>
          </a:stretch>
        </p:blipFill>
        <p:spPr bwMode="auto">
          <a:xfrm>
            <a:off x="6845300" y="2414557"/>
            <a:ext cx="762000" cy="914400"/>
          </a:xfrm>
          <a:prstGeom prst="rect">
            <a:avLst/>
          </a:prstGeom>
          <a:noFill/>
          <a:ln w="12700">
            <a:noFill/>
            <a:miter lim="800000"/>
            <a:headEnd/>
            <a:tailEnd/>
          </a:ln>
        </p:spPr>
      </p:pic>
      <p:sp>
        <p:nvSpPr>
          <p:cNvPr id="41011" name="Text Box 88"/>
          <p:cNvSpPr txBox="1">
            <a:spLocks noChangeArrowheads="1"/>
          </p:cNvSpPr>
          <p:nvPr/>
        </p:nvSpPr>
        <p:spPr bwMode="auto">
          <a:xfrm>
            <a:off x="7050088" y="2543144"/>
            <a:ext cx="330200" cy="336550"/>
          </a:xfrm>
          <a:prstGeom prst="rect">
            <a:avLst/>
          </a:prstGeom>
          <a:noFill/>
          <a:ln w="25400">
            <a:noFill/>
            <a:miter lim="800000"/>
            <a:headEnd/>
            <a:tailEnd/>
          </a:ln>
        </p:spPr>
        <p:txBody>
          <a:bodyPr wrap="none">
            <a:spAutoFit/>
          </a:bodyPr>
          <a:lstStyle/>
          <a:p>
            <a:r>
              <a:rPr lang="es-ES" sz="1600" b="1"/>
              <a:t>D</a:t>
            </a:r>
          </a:p>
        </p:txBody>
      </p:sp>
      <p:grpSp>
        <p:nvGrpSpPr>
          <p:cNvPr id="4" name="Group 79"/>
          <p:cNvGrpSpPr>
            <a:grpSpLocks/>
          </p:cNvGrpSpPr>
          <p:nvPr/>
        </p:nvGrpSpPr>
        <p:grpSpPr bwMode="auto">
          <a:xfrm>
            <a:off x="1428728" y="3062262"/>
            <a:ext cx="557213" cy="246063"/>
            <a:chOff x="892" y="1434"/>
            <a:chExt cx="351" cy="155"/>
          </a:xfrm>
        </p:grpSpPr>
        <p:sp>
          <p:nvSpPr>
            <p:cNvPr id="48" name="Rectangle 76"/>
            <p:cNvSpPr>
              <a:spLocks noChangeArrowheads="1"/>
            </p:cNvSpPr>
            <p:nvPr/>
          </p:nvSpPr>
          <p:spPr bwMode="auto">
            <a:xfrm>
              <a:off x="892" y="1452"/>
              <a:ext cx="317" cy="136"/>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49" name="Text Box 77"/>
            <p:cNvSpPr txBox="1">
              <a:spLocks noChangeArrowheads="1"/>
            </p:cNvSpPr>
            <p:nvPr/>
          </p:nvSpPr>
          <p:spPr bwMode="auto">
            <a:xfrm>
              <a:off x="930" y="1434"/>
              <a:ext cx="313" cy="155"/>
            </a:xfrm>
            <a:prstGeom prst="rect">
              <a:avLst/>
            </a:prstGeom>
            <a:noFill/>
            <a:ln w="25400">
              <a:noFill/>
              <a:miter lim="800000"/>
              <a:headEnd/>
              <a:tailEnd/>
            </a:ln>
          </p:spPr>
          <p:txBody>
            <a:bodyPr wrap="none">
              <a:spAutoFit/>
            </a:bodyPr>
            <a:lstStyle/>
            <a:p>
              <a:r>
                <a:rPr lang="es-ES" sz="1000" b="1" dirty="0">
                  <a:sym typeface="Symbol" pitchFamily="18" charset="2"/>
                </a:rPr>
                <a:t>C</a:t>
              </a:r>
              <a:r>
                <a:rPr lang="es-ES" sz="1000" b="1" dirty="0" smtClean="0">
                  <a:sym typeface="Symbol" pitchFamily="18" charset="2"/>
                </a:rPr>
                <a:t></a:t>
              </a:r>
              <a:r>
                <a:rPr lang="es-ES" sz="1000" b="1" dirty="0">
                  <a:sym typeface="Symbol" pitchFamily="18" charset="2"/>
                </a:rPr>
                <a:t>A</a:t>
              </a:r>
              <a:endParaRPr lang="es-ES" sz="1000" b="1" dirty="0"/>
            </a:p>
          </p:txBody>
        </p:sp>
      </p:grpSp>
      <p:grpSp>
        <p:nvGrpSpPr>
          <p:cNvPr id="5" name="Group 79"/>
          <p:cNvGrpSpPr>
            <a:grpSpLocks/>
          </p:cNvGrpSpPr>
          <p:nvPr/>
        </p:nvGrpSpPr>
        <p:grpSpPr bwMode="auto">
          <a:xfrm>
            <a:off x="2514589" y="1919249"/>
            <a:ext cx="557213" cy="246063"/>
            <a:chOff x="892" y="1434"/>
            <a:chExt cx="351" cy="155"/>
          </a:xfrm>
        </p:grpSpPr>
        <p:sp>
          <p:nvSpPr>
            <p:cNvPr id="51" name="Rectangle 76"/>
            <p:cNvSpPr>
              <a:spLocks noChangeArrowheads="1"/>
            </p:cNvSpPr>
            <p:nvPr/>
          </p:nvSpPr>
          <p:spPr bwMode="auto">
            <a:xfrm>
              <a:off x="892" y="1452"/>
              <a:ext cx="317" cy="136"/>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52" name="Text Box 77"/>
            <p:cNvSpPr txBox="1">
              <a:spLocks noChangeArrowheads="1"/>
            </p:cNvSpPr>
            <p:nvPr/>
          </p:nvSpPr>
          <p:spPr bwMode="auto">
            <a:xfrm>
              <a:off x="930" y="1434"/>
              <a:ext cx="313" cy="155"/>
            </a:xfrm>
            <a:prstGeom prst="rect">
              <a:avLst/>
            </a:prstGeom>
            <a:noFill/>
            <a:ln w="25400">
              <a:noFill/>
              <a:miter lim="800000"/>
              <a:headEnd/>
              <a:tailEnd/>
            </a:ln>
          </p:spPr>
          <p:txBody>
            <a:bodyPr wrap="none">
              <a:spAutoFit/>
            </a:bodyPr>
            <a:lstStyle/>
            <a:p>
              <a:r>
                <a:rPr lang="es-ES" sz="1000" b="1" dirty="0">
                  <a:sym typeface="Symbol" pitchFamily="18" charset="2"/>
                </a:rPr>
                <a:t>C</a:t>
              </a:r>
              <a:r>
                <a:rPr lang="es-ES" sz="1000" b="1" dirty="0" smtClean="0">
                  <a:sym typeface="Symbol" pitchFamily="18" charset="2"/>
                </a:rPr>
                <a:t></a:t>
              </a:r>
              <a:r>
                <a:rPr lang="es-ES" sz="1000" b="1" dirty="0">
                  <a:sym typeface="Symbol" pitchFamily="18" charset="2"/>
                </a:rPr>
                <a:t>A</a:t>
              </a:r>
              <a:endParaRPr lang="es-ES" sz="1000" b="1" dirty="0"/>
            </a:p>
          </p:txBody>
        </p:sp>
      </p:grpSp>
      <p:sp>
        <p:nvSpPr>
          <p:cNvPr id="54" name="Rectangle 75"/>
          <p:cNvSpPr>
            <a:spLocks noChangeArrowheads="1"/>
          </p:cNvSpPr>
          <p:nvPr/>
        </p:nvSpPr>
        <p:spPr bwMode="auto">
          <a:xfrm>
            <a:off x="571472" y="6159519"/>
            <a:ext cx="8294687" cy="503238"/>
          </a:xfrm>
          <a:prstGeom prst="rect">
            <a:avLst/>
          </a:prstGeom>
          <a:noFill/>
          <a:ln w="9525">
            <a:noFill/>
            <a:miter lim="800000"/>
            <a:headEnd/>
            <a:tailEnd/>
          </a:ln>
        </p:spPr>
        <p:txBody>
          <a:bodyPr/>
          <a:lstStyle/>
          <a:p>
            <a:pPr marL="609600" indent="-609600">
              <a:lnSpc>
                <a:spcPct val="90000"/>
              </a:lnSpc>
              <a:spcBef>
                <a:spcPct val="20000"/>
              </a:spcBef>
            </a:pPr>
            <a:r>
              <a:rPr lang="es-ES_tradnl" sz="1400" b="1" dirty="0" smtClean="0"/>
              <a:t>6.	Al ver la dirección de origen de esta trama el puente asocia C con</a:t>
            </a:r>
            <a:r>
              <a:rPr lang="es-ES_tradnl" sz="1400" b="1" dirty="0" smtClean="0">
                <a:sym typeface="Symbol" pitchFamily="18" charset="2"/>
              </a:rPr>
              <a:t> . </a:t>
            </a:r>
            <a:endParaRPr lang="es-ES" sz="1400" b="1" dirty="0"/>
          </a:p>
        </p:txBody>
      </p:sp>
      <p:sp>
        <p:nvSpPr>
          <p:cNvPr id="56" name="Text Box 47"/>
          <p:cNvSpPr txBox="1">
            <a:spLocks noChangeArrowheads="1"/>
          </p:cNvSpPr>
          <p:nvPr/>
        </p:nvSpPr>
        <p:spPr bwMode="auto">
          <a:xfrm>
            <a:off x="3670296" y="2805105"/>
            <a:ext cx="314510" cy="307777"/>
          </a:xfrm>
          <a:prstGeom prst="rect">
            <a:avLst/>
          </a:prstGeom>
          <a:noFill/>
          <a:ln w="25400">
            <a:noFill/>
            <a:miter lim="800000"/>
            <a:headEnd/>
            <a:tailEnd/>
          </a:ln>
        </p:spPr>
        <p:txBody>
          <a:bodyPr wrap="none">
            <a:spAutoFit/>
          </a:bodyPr>
          <a:lstStyle/>
          <a:p>
            <a:r>
              <a:rPr lang="es-ES" sz="1400" b="1" dirty="0"/>
              <a:t>A</a:t>
            </a:r>
          </a:p>
        </p:txBody>
      </p:sp>
      <p:sp>
        <p:nvSpPr>
          <p:cNvPr id="57" name="Text Box 27"/>
          <p:cNvSpPr txBox="1">
            <a:spLocks noChangeArrowheads="1"/>
          </p:cNvSpPr>
          <p:nvPr/>
        </p:nvSpPr>
        <p:spPr bwMode="auto">
          <a:xfrm>
            <a:off x="4643438" y="3182935"/>
            <a:ext cx="284052" cy="307777"/>
          </a:xfrm>
          <a:prstGeom prst="rect">
            <a:avLst/>
          </a:prstGeom>
          <a:noFill/>
          <a:ln w="9525">
            <a:noFill/>
            <a:miter lim="800000"/>
            <a:headEnd/>
            <a:tailEnd/>
          </a:ln>
        </p:spPr>
        <p:txBody>
          <a:bodyPr wrap="none">
            <a:spAutoFit/>
          </a:bodyPr>
          <a:lstStyle/>
          <a:p>
            <a:r>
              <a:rPr lang="es-ES_tradnl" sz="1400" b="1" dirty="0">
                <a:sym typeface="Symbol" pitchFamily="18" charset="2"/>
              </a:rPr>
              <a:t></a:t>
            </a:r>
            <a:endParaRPr lang="es-ES" sz="1400" b="1" dirty="0"/>
          </a:p>
        </p:txBody>
      </p:sp>
      <p:sp>
        <p:nvSpPr>
          <p:cNvPr id="58" name="Text Box 48"/>
          <p:cNvSpPr txBox="1">
            <a:spLocks noChangeArrowheads="1"/>
          </p:cNvSpPr>
          <p:nvPr/>
        </p:nvSpPr>
        <p:spPr bwMode="auto">
          <a:xfrm>
            <a:off x="3670296" y="3162295"/>
            <a:ext cx="314510" cy="307777"/>
          </a:xfrm>
          <a:prstGeom prst="rect">
            <a:avLst/>
          </a:prstGeom>
          <a:noFill/>
          <a:ln w="25400">
            <a:noFill/>
            <a:miter lim="800000"/>
            <a:headEnd/>
            <a:tailEnd/>
          </a:ln>
        </p:spPr>
        <p:txBody>
          <a:bodyPr wrap="none">
            <a:spAutoFit/>
          </a:bodyPr>
          <a:lstStyle/>
          <a:p>
            <a:r>
              <a:rPr lang="es-ES" sz="1400" b="1" dirty="0"/>
              <a:t>B</a:t>
            </a:r>
          </a:p>
        </p:txBody>
      </p:sp>
      <p:sp>
        <p:nvSpPr>
          <p:cNvPr id="59" name="Text Box 85"/>
          <p:cNvSpPr txBox="1">
            <a:spLocks noChangeArrowheads="1"/>
          </p:cNvSpPr>
          <p:nvPr/>
        </p:nvSpPr>
        <p:spPr bwMode="auto">
          <a:xfrm>
            <a:off x="3670296" y="3540125"/>
            <a:ext cx="314510" cy="307777"/>
          </a:xfrm>
          <a:prstGeom prst="rect">
            <a:avLst/>
          </a:prstGeom>
          <a:noFill/>
          <a:ln w="25400">
            <a:noFill/>
            <a:miter lim="800000"/>
            <a:headEnd/>
            <a:tailEnd/>
          </a:ln>
        </p:spPr>
        <p:txBody>
          <a:bodyPr wrap="none">
            <a:spAutoFit/>
          </a:bodyPr>
          <a:lstStyle/>
          <a:p>
            <a:r>
              <a:rPr lang="es-ES" sz="1400" b="1" dirty="0"/>
              <a:t>C</a:t>
            </a:r>
          </a:p>
        </p:txBody>
      </p:sp>
      <p:sp>
        <p:nvSpPr>
          <p:cNvPr id="60" name="Text Box 26"/>
          <p:cNvSpPr txBox="1">
            <a:spLocks noChangeArrowheads="1"/>
          </p:cNvSpPr>
          <p:nvPr/>
        </p:nvSpPr>
        <p:spPr bwMode="auto">
          <a:xfrm>
            <a:off x="4643438" y="2805105"/>
            <a:ext cx="298480" cy="307777"/>
          </a:xfrm>
          <a:prstGeom prst="rect">
            <a:avLst/>
          </a:prstGeom>
          <a:noFill/>
          <a:ln w="9525">
            <a:noFill/>
            <a:miter lim="800000"/>
            <a:headEnd/>
            <a:tailEnd/>
          </a:ln>
        </p:spPr>
        <p:txBody>
          <a:bodyPr wrap="none">
            <a:spAutoFit/>
          </a:bodyPr>
          <a:lstStyle/>
          <a:p>
            <a:r>
              <a:rPr lang="es-ES_tradnl" sz="1400" b="1" dirty="0">
                <a:sym typeface="Symbol" pitchFamily="18" charset="2"/>
              </a:rPr>
              <a:t></a:t>
            </a:r>
            <a:endParaRPr lang="es-ES" sz="1400" b="1" dirty="0"/>
          </a:p>
        </p:txBody>
      </p:sp>
      <p:sp>
        <p:nvSpPr>
          <p:cNvPr id="61" name="Text Box 26"/>
          <p:cNvSpPr txBox="1">
            <a:spLocks noChangeArrowheads="1"/>
          </p:cNvSpPr>
          <p:nvPr/>
        </p:nvSpPr>
        <p:spPr bwMode="auto">
          <a:xfrm>
            <a:off x="4643438" y="3540125"/>
            <a:ext cx="298480" cy="307777"/>
          </a:xfrm>
          <a:prstGeom prst="rect">
            <a:avLst/>
          </a:prstGeom>
          <a:noFill/>
          <a:ln w="9525">
            <a:noFill/>
            <a:miter lim="800000"/>
            <a:headEnd/>
            <a:tailEnd/>
          </a:ln>
        </p:spPr>
        <p:txBody>
          <a:bodyPr wrap="none">
            <a:spAutoFit/>
          </a:bodyPr>
          <a:lstStyle/>
          <a:p>
            <a:r>
              <a:rPr lang="es-ES_tradnl" sz="1400" b="1" dirty="0">
                <a:sym typeface="Symbol" pitchFamily="18" charset="2"/>
              </a:rPr>
              <a:t></a:t>
            </a:r>
            <a:endParaRPr lang="es-ES" sz="1400" b="1"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23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23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23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23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23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2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23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23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23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23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p:stCondLst>
                              <p:cond delay="0"/>
                            </p:stCondLst>
                            <p:childTnLst>
                              <p:par>
                                <p:cTn id="38" presetID="0" presetClass="path" presetSubtype="0" accel="50000" decel="50000" fill="hold" nodeType="afterEffect">
                                  <p:stCondLst>
                                    <p:cond delay="1500"/>
                                  </p:stCondLst>
                                  <p:childTnLst>
                                    <p:animMotion origin="layout" path="M 5.55556E-7 -7.40741E-7 L 0.29132 -7.40741E-7 " pathEditMode="relative" ptsTypes="AA">
                                      <p:cBhvr>
                                        <p:cTn id="39" dur="2000" fill="hold"/>
                                        <p:tgtEl>
                                          <p:spTgt spid="2"/>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82408"/>
                                        </p:tgtEl>
                                        <p:attrNameLst>
                                          <p:attrName>style.visibility</p:attrName>
                                        </p:attrNameLst>
                                      </p:cBhvr>
                                      <p:to>
                                        <p:strVal val="visible"/>
                                      </p:to>
                                    </p:set>
                                  </p:childTnLst>
                                </p:cTn>
                              </p:par>
                            </p:childTnLst>
                          </p:cTn>
                        </p:par>
                        <p:par>
                          <p:cTn id="44" fill="hold">
                            <p:stCondLst>
                              <p:cond delay="0"/>
                            </p:stCondLst>
                            <p:childTnLst>
                              <p:par>
                                <p:cTn id="45" presetID="0" presetClass="path" presetSubtype="0" accel="50000" decel="50000" fill="hold" nodeType="afterEffect">
                                  <p:stCondLst>
                                    <p:cond delay="1500"/>
                                  </p:stCondLst>
                                  <p:childTnLst>
                                    <p:animMotion origin="layout" path="M 0.29132 -7.40741E-7 L 0.60625 -7.40741E-7 " pathEditMode="relative" ptsTypes="AA">
                                      <p:cBhvr>
                                        <p:cTn id="46" dur="2000" fill="hold"/>
                                        <p:tgtEl>
                                          <p:spTgt spid="2"/>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82409"/>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60"/>
                                        </p:tgtEl>
                                        <p:attrNameLst>
                                          <p:attrName>style.visibility</p:attrName>
                                        </p:attrNameLst>
                                      </p:cBhvr>
                                      <p:to>
                                        <p:strVal val="visible"/>
                                      </p:to>
                                    </p:set>
                                  </p:childTnLst>
                                </p:cTn>
                              </p:par>
                            </p:childTnLst>
                          </p:cTn>
                        </p:par>
                        <p:par>
                          <p:cTn id="56" fill="hold">
                            <p:stCondLst>
                              <p:cond delay="0"/>
                            </p:stCondLst>
                            <p:childTnLst>
                              <p:par>
                                <p:cTn id="57" presetID="1" presetClass="exit" presetSubtype="0" fill="hold" nodeType="after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82410"/>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childTnLst>
                                </p:cTn>
                              </p:par>
                            </p:childTnLst>
                          </p:cTn>
                        </p:par>
                        <p:par>
                          <p:cTn id="66" fill="hold">
                            <p:stCondLst>
                              <p:cond delay="0"/>
                            </p:stCondLst>
                            <p:childTnLst>
                              <p:par>
                                <p:cTn id="67" presetID="0" presetClass="path" presetSubtype="0" accel="50000" decel="50000" fill="hold" nodeType="afterEffect">
                                  <p:stCondLst>
                                    <p:cond delay="0"/>
                                  </p:stCondLst>
                                  <p:childTnLst>
                                    <p:animMotion origin="layout" path="M 7.22222E-6 2.59259E-6 L -0.30711 2.59259E-6 " pathEditMode="relative" ptsTypes="AA">
                                      <p:cBhvr>
                                        <p:cTn id="68" dur="2000" fill="hold"/>
                                        <p:tgtEl>
                                          <p:spTgt spid="3"/>
                                        </p:tgtEl>
                                        <p:attrNameLst>
                                          <p:attrName>ppt_x</p:attrName>
                                          <p:attrName>ppt_y</p:attrName>
                                        </p:attrNameLst>
                                      </p:cBhvr>
                                    </p:animMotion>
                                  </p:childTnLst>
                                </p:cTn>
                              </p:par>
                            </p:childTnLst>
                          </p:cTn>
                        </p:par>
                        <p:par>
                          <p:cTn id="69" fill="hold">
                            <p:stCondLst>
                              <p:cond delay="2000"/>
                            </p:stCondLst>
                            <p:childTnLst>
                              <p:par>
                                <p:cTn id="70" presetID="0" presetClass="path" presetSubtype="0" accel="50000" decel="50000" fill="hold" nodeType="afterEffect">
                                  <p:stCondLst>
                                    <p:cond delay="0"/>
                                  </p:stCondLst>
                                  <p:childTnLst>
                                    <p:animMotion origin="layout" path="M -0.31371 0.00417 L -0.61284 0.00417 " pathEditMode="relative" ptsTypes="AA">
                                      <p:cBhvr>
                                        <p:cTn id="71" dur="2000" fill="hold"/>
                                        <p:tgtEl>
                                          <p:spTgt spid="3"/>
                                        </p:tgtEl>
                                        <p:attrNameLst>
                                          <p:attrName>ppt_x</p:attrName>
                                          <p:attrName>ppt_y</p:attrName>
                                        </p:attrNameLst>
                                      </p:cBhvr>
                                    </p:animMotion>
                                  </p:childTnLst>
                                </p:cTn>
                              </p:par>
                            </p:childTnLst>
                          </p:cTn>
                        </p:par>
                        <p:par>
                          <p:cTn id="72" fill="hold">
                            <p:stCondLst>
                              <p:cond delay="4000"/>
                            </p:stCondLst>
                            <p:childTnLst>
                              <p:par>
                                <p:cTn id="73" presetID="1" presetClass="entr" presetSubtype="0" fill="hold" grpId="1" nodeType="afterEffect">
                                  <p:stCondLst>
                                    <p:cond delay="1000"/>
                                  </p:stCondLst>
                                  <p:childTnLst>
                                    <p:set>
                                      <p:cBhvr>
                                        <p:cTn id="74" dur="1" fill="hold">
                                          <p:stCondLst>
                                            <p:cond delay="0"/>
                                          </p:stCondLst>
                                        </p:cTn>
                                        <p:tgtEl>
                                          <p:spTgt spid="57"/>
                                        </p:tgtEl>
                                        <p:attrNameLst>
                                          <p:attrName>style.visibility</p:attrName>
                                        </p:attrNameLst>
                                      </p:cBhvr>
                                      <p:to>
                                        <p:strVal val="visible"/>
                                      </p:to>
                                    </p:set>
                                  </p:childTnLst>
                                </p:cTn>
                              </p:par>
                            </p:childTnLst>
                          </p:cTn>
                        </p:par>
                        <p:par>
                          <p:cTn id="75" fill="hold">
                            <p:stCondLst>
                              <p:cond delay="5000"/>
                            </p:stCondLst>
                            <p:childTnLst>
                              <p:par>
                                <p:cTn id="76" presetID="1" presetClass="entr" presetSubtype="0"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par>
                          <p:cTn id="78" fill="hold">
                            <p:stCondLst>
                              <p:cond delay="5000"/>
                            </p:stCondLst>
                            <p:childTnLst>
                              <p:par>
                                <p:cTn id="79" presetID="1" presetClass="exit" presetSubtype="0" fill="hold" nodeType="afterEffect">
                                  <p:stCondLst>
                                    <p:cond delay="0"/>
                                  </p:stCondLst>
                                  <p:childTnLst>
                                    <p:set>
                                      <p:cBhvr>
                                        <p:cTn id="80" dur="1" fill="hold">
                                          <p:stCondLst>
                                            <p:cond delay="0"/>
                                          </p:stCondLst>
                                        </p:cTn>
                                        <p:tgtEl>
                                          <p:spTgt spid="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8241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par>
                          <p:cTn id="87" fill="hold">
                            <p:stCondLst>
                              <p:cond delay="0"/>
                            </p:stCondLst>
                            <p:childTnLst>
                              <p:par>
                                <p:cTn id="88" presetID="0" presetClass="path" presetSubtype="0" accel="50000" decel="50000" fill="hold" nodeType="afterEffect">
                                  <p:stCondLst>
                                    <p:cond delay="1500"/>
                                  </p:stCondLst>
                                  <p:childTnLst>
                                    <p:animMotion origin="layout" path="M -1.94444E-6 -7.40741E-7 L 0.1165 -0.16481 " pathEditMode="relative" rAng="0" ptsTypes="AA">
                                      <p:cBhvr>
                                        <p:cTn id="89" dur="2000" fill="hold"/>
                                        <p:tgtEl>
                                          <p:spTgt spid="4"/>
                                        </p:tgtEl>
                                        <p:attrNameLst>
                                          <p:attrName>ppt_x</p:attrName>
                                          <p:attrName>ppt_y</p:attrName>
                                        </p:attrNameLst>
                                      </p:cBhvr>
                                      <p:rCtr x="58" y="-82"/>
                                    </p:animMotion>
                                  </p:childTnLst>
                                </p:cTn>
                              </p:par>
                            </p:childTnLst>
                          </p:cTn>
                        </p:par>
                        <p:par>
                          <p:cTn id="90" fill="hold">
                            <p:stCondLst>
                              <p:cond delay="3500"/>
                            </p:stCondLst>
                            <p:childTnLst>
                              <p:par>
                                <p:cTn id="91" presetID="0" presetClass="path" presetSubtype="0" accel="50000" decel="50000" fill="hold" nodeType="afterEffect">
                                  <p:stCondLst>
                                    <p:cond delay="1500"/>
                                  </p:stCondLst>
                                  <p:childTnLst>
                                    <p:animMotion origin="layout" path="M 0.1165 -0.16481 L 0.25035 -0.16481 " pathEditMode="relative" rAng="0" ptsTypes="AA">
                                      <p:cBhvr>
                                        <p:cTn id="92" dur="2000" fill="hold"/>
                                        <p:tgtEl>
                                          <p:spTgt spid="4"/>
                                        </p:tgtEl>
                                        <p:attrNameLst>
                                          <p:attrName>ppt_x</p:attrName>
                                          <p:attrName>ppt_y</p:attrName>
                                        </p:attrNameLst>
                                      </p:cBhvr>
                                      <p:rCtr x="67" y="0"/>
                                    </p:animMotion>
                                  </p:childTnLst>
                                </p:cTn>
                              </p:par>
                              <p:par>
                                <p:cTn id="93" presetID="1"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childTnLst>
                                </p:cTn>
                              </p:par>
                              <p:par>
                                <p:cTn id="95" presetID="0" presetClass="path" presetSubtype="0" accel="50000" decel="50000" fill="hold" nodeType="withEffect">
                                  <p:stCondLst>
                                    <p:cond delay="1500"/>
                                  </p:stCondLst>
                                  <p:childTnLst>
                                    <p:animMotion origin="layout" path="M -0.00226 0.00185 L -0.11476 0.00371 " pathEditMode="relative" rAng="0" ptsTypes="AA">
                                      <p:cBhvr>
                                        <p:cTn id="96" dur="2000" fill="hold"/>
                                        <p:tgtEl>
                                          <p:spTgt spid="5"/>
                                        </p:tgtEl>
                                        <p:attrNameLst>
                                          <p:attrName>ppt_x</p:attrName>
                                          <p:attrName>ppt_y</p:attrName>
                                        </p:attrNameLst>
                                      </p:cBhvr>
                                      <p:rCtr x="-56" y="1"/>
                                    </p:animMotion>
                                  </p:childTnLst>
                                </p:cTn>
                              </p:par>
                            </p:childTnLst>
                          </p:cTn>
                        </p:par>
                        <p:par>
                          <p:cTn id="97" fill="hold">
                            <p:stCondLst>
                              <p:cond delay="7000"/>
                            </p:stCondLst>
                            <p:childTnLst>
                              <p:par>
                                <p:cTn id="98" presetID="1" presetClass="exit" presetSubtype="0" fill="hold" nodeType="afterEffect">
                                  <p:stCondLst>
                                    <p:cond delay="1500"/>
                                  </p:stCondLst>
                                  <p:childTnLst>
                                    <p:set>
                                      <p:cBhvr>
                                        <p:cTn id="99" dur="1" fill="hold">
                                          <p:stCondLst>
                                            <p:cond delay="0"/>
                                          </p:stCondLst>
                                        </p:cTn>
                                        <p:tgtEl>
                                          <p:spTgt spid="4"/>
                                        </p:tgtEl>
                                        <p:attrNameLst>
                                          <p:attrName>style.visibility</p:attrName>
                                        </p:attrNameLst>
                                      </p:cBhvr>
                                      <p:to>
                                        <p:strVal val="hidden"/>
                                      </p:to>
                                    </p:set>
                                  </p:childTnLst>
                                </p:cTn>
                              </p:par>
                            </p:childTnLst>
                          </p:cTn>
                        </p:par>
                        <p:par>
                          <p:cTn id="100" fill="hold">
                            <p:stCondLst>
                              <p:cond delay="8500"/>
                            </p:stCondLst>
                            <p:childTnLst>
                              <p:par>
                                <p:cTn id="101" presetID="1" presetClass="exit" presetSubtype="0" fill="hold" nodeType="afterEffect">
                                  <p:stCondLst>
                                    <p:cond delay="1500"/>
                                  </p:stCondLst>
                                  <p:childTnLst>
                                    <p:set>
                                      <p:cBhvr>
                                        <p:cTn id="102" dur="1" fill="hold">
                                          <p:stCondLst>
                                            <p:cond delay="0"/>
                                          </p:stCondLst>
                                        </p:cTn>
                                        <p:tgtEl>
                                          <p:spTgt spid="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59"/>
                                        </p:tgtEl>
                                        <p:attrNameLst>
                                          <p:attrName>style.visibility</p:attrName>
                                        </p:attrNameLst>
                                      </p:cBhvr>
                                      <p:to>
                                        <p:strVal val="visible"/>
                                      </p:to>
                                    </p:set>
                                  </p:childTnLst>
                                </p:cTn>
                              </p:par>
                              <p:par>
                                <p:cTn id="110" presetID="1" presetClass="entr" presetSubtype="0" fill="hold" grpId="1" nodeType="withEffect">
                                  <p:stCondLst>
                                    <p:cond delay="0"/>
                                  </p:stCondLst>
                                  <p:childTnLst>
                                    <p:set>
                                      <p:cBhvr>
                                        <p:cTn id="111"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53" grpId="0" animBg="1"/>
      <p:bldP spid="782354" grpId="0" animBg="1"/>
      <p:bldP spid="782358" grpId="0" animBg="1"/>
      <p:bldP spid="782359" grpId="0" animBg="1"/>
      <p:bldP spid="782360" grpId="0" animBg="1"/>
      <p:bldP spid="782361" grpId="0" animBg="1"/>
      <p:bldP spid="782362" grpId="0"/>
      <p:bldP spid="782363" grpId="0"/>
      <p:bldP spid="782392" grpId="0"/>
      <p:bldP spid="782408" grpId="0"/>
      <p:bldP spid="782409" grpId="0"/>
      <p:bldP spid="782410" grpId="0"/>
      <p:bldP spid="782411" grpId="0"/>
      <p:bldP spid="54" grpId="0"/>
      <p:bldP spid="56" grpId="0"/>
      <p:bldP spid="57" grpId="1"/>
      <p:bldP spid="58" grpId="0"/>
      <p:bldP spid="59" grpId="0"/>
      <p:bldP spid="60" grpId="1"/>
      <p:bldP spid="6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9355" name="Group 91"/>
          <p:cNvGraphicFramePr>
            <a:graphicFrameLocks noGrp="1"/>
          </p:cNvGraphicFramePr>
          <p:nvPr/>
        </p:nvGraphicFramePr>
        <p:xfrm>
          <a:off x="609600" y="2560638"/>
          <a:ext cx="8066088" cy="694944"/>
        </p:xfrm>
        <a:graphic>
          <a:graphicData uri="http://schemas.openxmlformats.org/drawingml/2006/table">
            <a:tbl>
              <a:tblPr/>
              <a:tblGrid>
                <a:gridCol w="1382713"/>
                <a:gridCol w="1624012"/>
                <a:gridCol w="1624013"/>
                <a:gridCol w="1443037"/>
                <a:gridCol w="927100"/>
                <a:gridCol w="1065213"/>
              </a:tblGrid>
              <a:tr h="635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Preámbulo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de trama</a:t>
                      </a:r>
                      <a:endParaRPr kumimoji="0" lang="es-E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Direcc. MAC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de destino</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Direcc. MAC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de origen</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Datos               </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CRC   </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Final 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Trama</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2" name="Text Box 78"/>
          <p:cNvSpPr txBox="1">
            <a:spLocks noChangeArrowheads="1"/>
          </p:cNvSpPr>
          <p:nvPr/>
        </p:nvSpPr>
        <p:spPr bwMode="auto">
          <a:xfrm>
            <a:off x="1350963" y="688975"/>
            <a:ext cx="6316662" cy="579438"/>
          </a:xfrm>
          <a:prstGeom prst="rect">
            <a:avLst/>
          </a:prstGeom>
          <a:noFill/>
          <a:ln w="25400">
            <a:noFill/>
            <a:miter lim="800000"/>
            <a:headEnd/>
            <a:tailEnd/>
          </a:ln>
        </p:spPr>
        <p:txBody>
          <a:bodyPr wrap="none">
            <a:spAutoFit/>
          </a:bodyPr>
          <a:lstStyle/>
          <a:p>
            <a:pPr algn="ctr"/>
            <a:r>
              <a:rPr lang="es-ES" sz="3200"/>
              <a:t>Formato de una trama MAC 802.x</a:t>
            </a:r>
          </a:p>
        </p:txBody>
      </p:sp>
      <p:sp>
        <p:nvSpPr>
          <p:cNvPr id="42003" name="Line 85"/>
          <p:cNvSpPr>
            <a:spLocks noChangeShapeType="1"/>
          </p:cNvSpPr>
          <p:nvPr/>
        </p:nvSpPr>
        <p:spPr bwMode="auto">
          <a:xfrm flipV="1">
            <a:off x="4427538" y="3425825"/>
            <a:ext cx="0" cy="650875"/>
          </a:xfrm>
          <a:prstGeom prst="line">
            <a:avLst/>
          </a:prstGeom>
          <a:noFill/>
          <a:ln w="25400">
            <a:solidFill>
              <a:schemeClr val="tx1"/>
            </a:solidFill>
            <a:round/>
            <a:headEnd/>
            <a:tailEnd type="triangle" w="med" len="med"/>
          </a:ln>
        </p:spPr>
        <p:txBody>
          <a:bodyPr/>
          <a:lstStyle/>
          <a:p>
            <a:endParaRPr lang="es-ES"/>
          </a:p>
        </p:txBody>
      </p:sp>
      <p:sp>
        <p:nvSpPr>
          <p:cNvPr id="42004" name="Text Box 86"/>
          <p:cNvSpPr txBox="1">
            <a:spLocks noChangeArrowheads="1"/>
          </p:cNvSpPr>
          <p:nvPr/>
        </p:nvSpPr>
        <p:spPr bwMode="auto">
          <a:xfrm>
            <a:off x="2676525" y="2028825"/>
            <a:ext cx="296863" cy="336550"/>
          </a:xfrm>
          <a:prstGeom prst="rect">
            <a:avLst/>
          </a:prstGeom>
          <a:noFill/>
          <a:ln w="25400">
            <a:noFill/>
            <a:miter lim="800000"/>
            <a:headEnd/>
            <a:tailEnd/>
          </a:ln>
        </p:spPr>
        <p:txBody>
          <a:bodyPr wrap="none">
            <a:spAutoFit/>
          </a:bodyPr>
          <a:lstStyle/>
          <a:p>
            <a:r>
              <a:rPr lang="es-ES" sz="1600" b="1"/>
              <a:t>6</a:t>
            </a:r>
          </a:p>
        </p:txBody>
      </p:sp>
      <p:sp>
        <p:nvSpPr>
          <p:cNvPr id="42005" name="Text Box 87"/>
          <p:cNvSpPr txBox="1">
            <a:spLocks noChangeArrowheads="1"/>
          </p:cNvSpPr>
          <p:nvPr/>
        </p:nvSpPr>
        <p:spPr bwMode="auto">
          <a:xfrm>
            <a:off x="4260850" y="2030413"/>
            <a:ext cx="296863" cy="336550"/>
          </a:xfrm>
          <a:prstGeom prst="rect">
            <a:avLst/>
          </a:prstGeom>
          <a:noFill/>
          <a:ln w="25400">
            <a:noFill/>
            <a:miter lim="800000"/>
            <a:headEnd/>
            <a:tailEnd/>
          </a:ln>
        </p:spPr>
        <p:txBody>
          <a:bodyPr wrap="none">
            <a:spAutoFit/>
          </a:bodyPr>
          <a:lstStyle/>
          <a:p>
            <a:r>
              <a:rPr lang="es-ES" sz="1600" b="1"/>
              <a:t>6</a:t>
            </a:r>
          </a:p>
        </p:txBody>
      </p:sp>
      <p:sp>
        <p:nvSpPr>
          <p:cNvPr id="42006" name="Text Box 88"/>
          <p:cNvSpPr txBox="1">
            <a:spLocks noChangeArrowheads="1"/>
          </p:cNvSpPr>
          <p:nvPr/>
        </p:nvSpPr>
        <p:spPr bwMode="auto">
          <a:xfrm>
            <a:off x="6924675" y="2030413"/>
            <a:ext cx="296863" cy="336550"/>
          </a:xfrm>
          <a:prstGeom prst="rect">
            <a:avLst/>
          </a:prstGeom>
          <a:noFill/>
          <a:ln w="25400">
            <a:noFill/>
            <a:miter lim="800000"/>
            <a:headEnd/>
            <a:tailEnd/>
          </a:ln>
        </p:spPr>
        <p:txBody>
          <a:bodyPr wrap="none">
            <a:spAutoFit/>
          </a:bodyPr>
          <a:lstStyle/>
          <a:p>
            <a:r>
              <a:rPr lang="es-ES" sz="1600" b="1"/>
              <a:t>4</a:t>
            </a:r>
          </a:p>
        </p:txBody>
      </p:sp>
      <p:sp>
        <p:nvSpPr>
          <p:cNvPr id="42007" name="Text Box 89"/>
          <p:cNvSpPr txBox="1">
            <a:spLocks noChangeArrowheads="1"/>
          </p:cNvSpPr>
          <p:nvPr/>
        </p:nvSpPr>
        <p:spPr bwMode="auto">
          <a:xfrm>
            <a:off x="2627313" y="4144963"/>
            <a:ext cx="3548062" cy="517525"/>
          </a:xfrm>
          <a:prstGeom prst="rect">
            <a:avLst/>
          </a:prstGeom>
          <a:noFill/>
          <a:ln w="25400">
            <a:noFill/>
            <a:miter lim="800000"/>
            <a:headEnd/>
            <a:tailEnd/>
          </a:ln>
        </p:spPr>
        <p:txBody>
          <a:bodyPr>
            <a:spAutoFit/>
          </a:bodyPr>
          <a:lstStyle/>
          <a:p>
            <a:pPr algn="ctr"/>
            <a:r>
              <a:rPr lang="es-ES" sz="1400" b="1"/>
              <a:t>En muchos casos el protocolo MAC no usa la Dirección de origen para nada</a:t>
            </a:r>
          </a:p>
        </p:txBody>
      </p:sp>
      <p:sp>
        <p:nvSpPr>
          <p:cNvPr id="42008" name="Text Box 92"/>
          <p:cNvSpPr txBox="1">
            <a:spLocks noChangeArrowheads="1"/>
          </p:cNvSpPr>
          <p:nvPr/>
        </p:nvSpPr>
        <p:spPr bwMode="auto">
          <a:xfrm>
            <a:off x="1187450" y="5153025"/>
            <a:ext cx="7075488" cy="581025"/>
          </a:xfrm>
          <a:prstGeom prst="rect">
            <a:avLst/>
          </a:prstGeom>
          <a:noFill/>
          <a:ln w="25400">
            <a:noFill/>
            <a:miter lim="800000"/>
            <a:headEnd/>
            <a:tailEnd/>
          </a:ln>
        </p:spPr>
        <p:txBody>
          <a:bodyPr>
            <a:spAutoFit/>
          </a:bodyPr>
          <a:lstStyle/>
          <a:p>
            <a:r>
              <a:rPr lang="es-ES" sz="1600"/>
              <a:t>La principal (y en la mayoría de los casos la única) utilidad de la dirección MAC de origen es permitir el funcionamiento de los puentes transparentes</a:t>
            </a:r>
          </a:p>
        </p:txBody>
      </p:sp>
    </p:spTree>
  </p:cSld>
  <p:clrMapOvr>
    <a:masterClrMapping/>
  </p:clrMapOvr>
  <p:transition>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476250"/>
            <a:ext cx="7772400" cy="838200"/>
          </a:xfrm>
        </p:spPr>
        <p:txBody>
          <a:bodyPr/>
          <a:lstStyle/>
          <a:p>
            <a:pPr eaLnBrk="1" hangingPunct="1"/>
            <a:r>
              <a:rPr lang="es-ES_tradnl" sz="3600" smtClean="0"/>
              <a:t>Puentes transparentes (IEEE 802.1D)</a:t>
            </a:r>
          </a:p>
        </p:txBody>
      </p:sp>
      <p:sp>
        <p:nvSpPr>
          <p:cNvPr id="43011" name="Rectangle 3"/>
          <p:cNvSpPr>
            <a:spLocks noGrp="1" noChangeArrowheads="1"/>
          </p:cNvSpPr>
          <p:nvPr>
            <p:ph type="body" idx="1"/>
          </p:nvPr>
        </p:nvSpPr>
        <p:spPr>
          <a:xfrm>
            <a:off x="685800" y="1571625"/>
            <a:ext cx="7918450" cy="4857750"/>
          </a:xfrm>
        </p:spPr>
        <p:txBody>
          <a:bodyPr/>
          <a:lstStyle/>
          <a:p>
            <a:pPr eaLnBrk="1" hangingPunct="1">
              <a:lnSpc>
                <a:spcPct val="80000"/>
              </a:lnSpc>
            </a:pPr>
            <a:r>
              <a:rPr lang="es-ES_tradnl" sz="2200" smtClean="0"/>
              <a:t>Se pueden utilizar en todo tipo de LANs</a:t>
            </a:r>
          </a:p>
          <a:p>
            <a:pPr eaLnBrk="1" hangingPunct="1">
              <a:lnSpc>
                <a:spcPct val="80000"/>
              </a:lnSpc>
            </a:pPr>
            <a:r>
              <a:rPr lang="es-ES_tradnl" sz="2200" smtClean="0"/>
              <a:t>Funcionan en modo ‘promiscuo’ (lo oyen todo)</a:t>
            </a:r>
          </a:p>
          <a:p>
            <a:pPr eaLnBrk="1" hangingPunct="1">
              <a:lnSpc>
                <a:spcPct val="80000"/>
              </a:lnSpc>
            </a:pPr>
            <a:r>
              <a:rPr lang="es-ES_tradnl" sz="2200" smtClean="0"/>
              <a:t>El puente averigua que estaciones (direcciones MAC) tiene a cada lado, y solo reenvía las tramas que:</a:t>
            </a:r>
          </a:p>
          <a:p>
            <a:pPr lvl="1" eaLnBrk="1" hangingPunct="1">
              <a:lnSpc>
                <a:spcPct val="80000"/>
              </a:lnSpc>
            </a:pPr>
            <a:r>
              <a:rPr lang="es-ES_tradnl" sz="2200" smtClean="0"/>
              <a:t>Van dirigidas a una estación al otro lado, </a:t>
            </a:r>
            <a:r>
              <a:rPr lang="es-ES_tradnl" sz="2200" b="1" smtClean="0"/>
              <a:t>o</a:t>
            </a:r>
          </a:p>
          <a:p>
            <a:pPr lvl="1" eaLnBrk="1" hangingPunct="1">
              <a:lnSpc>
                <a:spcPct val="80000"/>
              </a:lnSpc>
            </a:pPr>
            <a:r>
              <a:rPr lang="es-ES_tradnl" sz="2200" smtClean="0"/>
              <a:t>Tienen un destino desconocido que no aparece en la tabla, </a:t>
            </a:r>
            <a:r>
              <a:rPr lang="es-ES_tradnl" sz="2200" b="1" smtClean="0"/>
              <a:t>o</a:t>
            </a:r>
          </a:p>
          <a:p>
            <a:pPr lvl="1" eaLnBrk="1" hangingPunct="1">
              <a:lnSpc>
                <a:spcPct val="80000"/>
              </a:lnSpc>
            </a:pPr>
            <a:r>
              <a:rPr lang="es-ES_tradnl" sz="2200" smtClean="0"/>
              <a:t>Tienen una </a:t>
            </a:r>
            <a:r>
              <a:rPr lang="es-ES_tradnl" sz="2200" u="sng" smtClean="0"/>
              <a:t>dirección de grupo (broadcast o multicast), </a:t>
            </a:r>
            <a:r>
              <a:rPr lang="es-ES_tradnl" sz="2200" smtClean="0"/>
              <a:t>ya que estas no figuran nunca como direcciones de origen y por tanto no están nunca en la tabla de direcciones</a:t>
            </a:r>
          </a:p>
          <a:p>
            <a:pPr eaLnBrk="1" hangingPunct="1">
              <a:lnSpc>
                <a:spcPct val="80000"/>
              </a:lnSpc>
            </a:pPr>
            <a:r>
              <a:rPr lang="es-ES_tradnl" sz="2200" smtClean="0"/>
              <a:t>La trama reenviada es idéntica a la original (la dirección MAC de origen no se cambia por la de la interfaz del puente).</a:t>
            </a:r>
          </a:p>
          <a:p>
            <a:pPr eaLnBrk="1" hangingPunct="1">
              <a:lnSpc>
                <a:spcPct val="80000"/>
              </a:lnSpc>
            </a:pPr>
            <a:r>
              <a:rPr lang="es-ES_tradnl" sz="2200" smtClean="0"/>
              <a:t>Aunque las interfaces del puente tengan direcciones MAC propias, estas direcciones </a:t>
            </a:r>
            <a:r>
              <a:rPr lang="es-ES_tradnl" sz="2200" u="sng" smtClean="0"/>
              <a:t>no aparecen nunca </a:t>
            </a:r>
            <a:r>
              <a:rPr lang="es-ES_tradnl" sz="2200" smtClean="0"/>
              <a:t>en las tramas reenviadas.</a:t>
            </a:r>
            <a:endParaRPr lang="es-ES" sz="2200" smtClean="0"/>
          </a:p>
        </p:txBody>
      </p:sp>
    </p:spTree>
  </p:cSld>
  <p:clrMapOvr>
    <a:masterClrMapping/>
  </p:clrMapOvr>
  <p:transition>
    <p:pull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4213" y="358775"/>
            <a:ext cx="7773987" cy="1090613"/>
          </a:xfrm>
          <a:prstGeom prst="rect">
            <a:avLst/>
          </a:prstGeom>
          <a:noFill/>
          <a:ln w="9525">
            <a:noFill/>
            <a:miter lim="800000"/>
            <a:headEnd/>
            <a:tailEnd/>
          </a:ln>
        </p:spPr>
        <p:txBody>
          <a:bodyPr anchor="ctr"/>
          <a:lstStyle/>
          <a:p>
            <a:pPr algn="ctr"/>
            <a:r>
              <a:rPr lang="es-ES_tradnl" sz="3600">
                <a:solidFill>
                  <a:schemeClr val="tx2"/>
                </a:solidFill>
              </a:rPr>
              <a:t>Los puentes transparentes en la arquitectura IEEE 802</a:t>
            </a:r>
          </a:p>
        </p:txBody>
      </p:sp>
      <p:sp>
        <p:nvSpPr>
          <p:cNvPr id="39939" name="Rectangle 3"/>
          <p:cNvSpPr>
            <a:spLocks noChangeArrowheads="1"/>
          </p:cNvSpPr>
          <p:nvPr/>
        </p:nvSpPr>
        <p:spPr bwMode="auto">
          <a:xfrm>
            <a:off x="1597025" y="4094163"/>
            <a:ext cx="701675" cy="1406525"/>
          </a:xfrm>
          <a:prstGeom prst="rect">
            <a:avLst/>
          </a:prstGeom>
          <a:noFill/>
          <a:ln w="25400">
            <a:solidFill>
              <a:schemeClr val="tx1"/>
            </a:solidFill>
            <a:miter lim="800000"/>
            <a:headEnd/>
            <a:tailEnd/>
          </a:ln>
        </p:spPr>
        <p:txBody>
          <a:bodyPr wrap="none" anchor="ctr"/>
          <a:lstStyle/>
          <a:p>
            <a:endParaRPr lang="es-ES"/>
          </a:p>
        </p:txBody>
      </p:sp>
      <p:sp>
        <p:nvSpPr>
          <p:cNvPr id="39940" name="Rectangle 11"/>
          <p:cNvSpPr>
            <a:spLocks noChangeArrowheads="1"/>
          </p:cNvSpPr>
          <p:nvPr/>
        </p:nvSpPr>
        <p:spPr bwMode="auto">
          <a:xfrm>
            <a:off x="1609725" y="3433763"/>
            <a:ext cx="6353175" cy="504825"/>
          </a:xfrm>
          <a:prstGeom prst="rect">
            <a:avLst/>
          </a:prstGeom>
          <a:solidFill>
            <a:srgbClr val="FFFF00"/>
          </a:solidFill>
          <a:ln w="25400">
            <a:solidFill>
              <a:schemeClr val="tx1"/>
            </a:solidFill>
            <a:miter lim="800000"/>
            <a:headEnd/>
            <a:tailEnd/>
          </a:ln>
        </p:spPr>
        <p:txBody>
          <a:bodyPr wrap="none" anchor="ctr"/>
          <a:lstStyle/>
          <a:p>
            <a:endParaRPr lang="es-ES"/>
          </a:p>
        </p:txBody>
      </p:sp>
      <p:sp>
        <p:nvSpPr>
          <p:cNvPr id="39941" name="Rectangle 12"/>
          <p:cNvSpPr>
            <a:spLocks noChangeArrowheads="1"/>
          </p:cNvSpPr>
          <p:nvPr/>
        </p:nvSpPr>
        <p:spPr bwMode="auto">
          <a:xfrm>
            <a:off x="1600200" y="2738438"/>
            <a:ext cx="6353175" cy="504825"/>
          </a:xfrm>
          <a:prstGeom prst="rect">
            <a:avLst/>
          </a:prstGeom>
          <a:noFill/>
          <a:ln w="25400">
            <a:solidFill>
              <a:schemeClr val="tx1"/>
            </a:solidFill>
            <a:miter lim="800000"/>
            <a:headEnd/>
            <a:tailEnd/>
          </a:ln>
        </p:spPr>
        <p:txBody>
          <a:bodyPr wrap="none" anchor="ctr"/>
          <a:lstStyle/>
          <a:p>
            <a:endParaRPr lang="es-ES"/>
          </a:p>
        </p:txBody>
      </p:sp>
      <p:sp>
        <p:nvSpPr>
          <p:cNvPr id="39942" name="Rectangle 13"/>
          <p:cNvSpPr>
            <a:spLocks noChangeArrowheads="1"/>
          </p:cNvSpPr>
          <p:nvPr/>
        </p:nvSpPr>
        <p:spPr bwMode="auto">
          <a:xfrm>
            <a:off x="1155700" y="2713038"/>
            <a:ext cx="336550" cy="2800350"/>
          </a:xfrm>
          <a:prstGeom prst="rect">
            <a:avLst/>
          </a:prstGeom>
          <a:noFill/>
          <a:ln w="25400">
            <a:solidFill>
              <a:schemeClr val="tx1"/>
            </a:solidFill>
            <a:miter lim="800000"/>
            <a:headEnd/>
            <a:tailEnd/>
          </a:ln>
        </p:spPr>
        <p:txBody>
          <a:bodyPr wrap="none" anchor="ctr"/>
          <a:lstStyle/>
          <a:p>
            <a:endParaRPr lang="es-ES"/>
          </a:p>
        </p:txBody>
      </p:sp>
      <p:sp>
        <p:nvSpPr>
          <p:cNvPr id="39943" name="Rectangle 14"/>
          <p:cNvSpPr>
            <a:spLocks noChangeArrowheads="1"/>
          </p:cNvSpPr>
          <p:nvPr/>
        </p:nvSpPr>
        <p:spPr bwMode="auto">
          <a:xfrm>
            <a:off x="736600" y="2700338"/>
            <a:ext cx="336550" cy="2800350"/>
          </a:xfrm>
          <a:prstGeom prst="rect">
            <a:avLst/>
          </a:prstGeom>
          <a:noFill/>
          <a:ln w="25400">
            <a:solidFill>
              <a:schemeClr val="tx1"/>
            </a:solidFill>
            <a:miter lim="800000"/>
            <a:headEnd/>
            <a:tailEnd/>
          </a:ln>
        </p:spPr>
        <p:txBody>
          <a:bodyPr wrap="none" anchor="ctr"/>
          <a:lstStyle/>
          <a:p>
            <a:endParaRPr lang="es-ES"/>
          </a:p>
        </p:txBody>
      </p:sp>
      <p:sp>
        <p:nvSpPr>
          <p:cNvPr id="39944" name="Rectangle 15"/>
          <p:cNvSpPr>
            <a:spLocks noChangeArrowheads="1"/>
          </p:cNvSpPr>
          <p:nvPr/>
        </p:nvSpPr>
        <p:spPr bwMode="auto">
          <a:xfrm>
            <a:off x="336550" y="2376488"/>
            <a:ext cx="342900" cy="1936750"/>
          </a:xfrm>
          <a:prstGeom prst="rect">
            <a:avLst/>
          </a:prstGeom>
          <a:noFill/>
          <a:ln w="25400">
            <a:solidFill>
              <a:schemeClr val="tx1"/>
            </a:solidFill>
            <a:miter lim="800000"/>
            <a:headEnd/>
            <a:tailEnd/>
          </a:ln>
        </p:spPr>
        <p:txBody>
          <a:bodyPr wrap="none" anchor="ctr"/>
          <a:lstStyle/>
          <a:p>
            <a:endParaRPr lang="es-ES"/>
          </a:p>
        </p:txBody>
      </p:sp>
      <p:sp>
        <p:nvSpPr>
          <p:cNvPr id="39945" name="Line 16"/>
          <p:cNvSpPr>
            <a:spLocks noChangeShapeType="1"/>
          </p:cNvSpPr>
          <p:nvPr/>
        </p:nvSpPr>
        <p:spPr bwMode="auto">
          <a:xfrm>
            <a:off x="8096250" y="5507038"/>
            <a:ext cx="641350" cy="0"/>
          </a:xfrm>
          <a:prstGeom prst="line">
            <a:avLst/>
          </a:prstGeom>
          <a:noFill/>
          <a:ln w="25400">
            <a:solidFill>
              <a:schemeClr val="tx1"/>
            </a:solidFill>
            <a:round/>
            <a:headEnd/>
            <a:tailEnd/>
          </a:ln>
        </p:spPr>
        <p:txBody>
          <a:bodyPr/>
          <a:lstStyle/>
          <a:p>
            <a:endParaRPr lang="es-ES"/>
          </a:p>
        </p:txBody>
      </p:sp>
      <p:sp>
        <p:nvSpPr>
          <p:cNvPr id="39946" name="Line 17"/>
          <p:cNvSpPr>
            <a:spLocks noChangeShapeType="1"/>
          </p:cNvSpPr>
          <p:nvPr/>
        </p:nvSpPr>
        <p:spPr bwMode="auto">
          <a:xfrm>
            <a:off x="8089900" y="4833938"/>
            <a:ext cx="641350" cy="0"/>
          </a:xfrm>
          <a:prstGeom prst="line">
            <a:avLst/>
          </a:prstGeom>
          <a:noFill/>
          <a:ln w="25400">
            <a:solidFill>
              <a:schemeClr val="tx1"/>
            </a:solidFill>
            <a:round/>
            <a:headEnd/>
            <a:tailEnd/>
          </a:ln>
        </p:spPr>
        <p:txBody>
          <a:bodyPr/>
          <a:lstStyle/>
          <a:p>
            <a:endParaRPr lang="es-ES"/>
          </a:p>
        </p:txBody>
      </p:sp>
      <p:sp>
        <p:nvSpPr>
          <p:cNvPr id="39947" name="Line 18"/>
          <p:cNvSpPr>
            <a:spLocks noChangeShapeType="1"/>
          </p:cNvSpPr>
          <p:nvPr/>
        </p:nvSpPr>
        <p:spPr bwMode="auto">
          <a:xfrm>
            <a:off x="8102600" y="2738438"/>
            <a:ext cx="641350" cy="0"/>
          </a:xfrm>
          <a:prstGeom prst="line">
            <a:avLst/>
          </a:prstGeom>
          <a:noFill/>
          <a:ln w="25400">
            <a:solidFill>
              <a:schemeClr val="tx1"/>
            </a:solidFill>
            <a:round/>
            <a:headEnd/>
            <a:tailEnd/>
          </a:ln>
        </p:spPr>
        <p:txBody>
          <a:bodyPr/>
          <a:lstStyle/>
          <a:p>
            <a:endParaRPr lang="es-ES"/>
          </a:p>
        </p:txBody>
      </p:sp>
      <p:sp>
        <p:nvSpPr>
          <p:cNvPr id="39948" name="Text Box 19"/>
          <p:cNvSpPr txBox="1">
            <a:spLocks noChangeArrowheads="1"/>
          </p:cNvSpPr>
          <p:nvPr/>
        </p:nvSpPr>
        <p:spPr bwMode="auto">
          <a:xfrm>
            <a:off x="1498600" y="4465638"/>
            <a:ext cx="903288" cy="639762"/>
          </a:xfrm>
          <a:prstGeom prst="rect">
            <a:avLst/>
          </a:prstGeom>
          <a:noFill/>
          <a:ln w="9525">
            <a:noFill/>
            <a:miter lim="800000"/>
            <a:headEnd/>
            <a:tailEnd/>
          </a:ln>
        </p:spPr>
        <p:txBody>
          <a:bodyPr wrap="none">
            <a:spAutoFit/>
          </a:bodyPr>
          <a:lstStyle/>
          <a:p>
            <a:pPr algn="ctr"/>
            <a:r>
              <a:rPr lang="es-ES_tradnl" sz="1200" b="1"/>
              <a:t>802.3:</a:t>
            </a:r>
          </a:p>
          <a:p>
            <a:pPr algn="ctr"/>
            <a:r>
              <a:rPr lang="es-ES_tradnl" sz="1200" b="1"/>
              <a:t>CSMA/CD</a:t>
            </a:r>
          </a:p>
          <a:p>
            <a:pPr algn="ctr"/>
            <a:r>
              <a:rPr lang="es-ES_tradnl" sz="1200" b="1"/>
              <a:t>(Ethernet)</a:t>
            </a:r>
            <a:endParaRPr lang="es-ES" sz="1200" b="1"/>
          </a:p>
        </p:txBody>
      </p:sp>
      <p:sp>
        <p:nvSpPr>
          <p:cNvPr id="39949" name="Text Box 27"/>
          <p:cNvSpPr txBox="1">
            <a:spLocks noChangeArrowheads="1"/>
          </p:cNvSpPr>
          <p:nvPr/>
        </p:nvSpPr>
        <p:spPr bwMode="auto">
          <a:xfrm>
            <a:off x="3816350" y="3500438"/>
            <a:ext cx="2339975" cy="274637"/>
          </a:xfrm>
          <a:prstGeom prst="rect">
            <a:avLst/>
          </a:prstGeom>
          <a:noFill/>
          <a:ln w="9525">
            <a:noFill/>
            <a:miter lim="800000"/>
            <a:headEnd/>
            <a:tailEnd/>
          </a:ln>
        </p:spPr>
        <p:txBody>
          <a:bodyPr wrap="none">
            <a:spAutoFit/>
          </a:bodyPr>
          <a:lstStyle/>
          <a:p>
            <a:pPr algn="ctr"/>
            <a:r>
              <a:rPr lang="es-ES_tradnl" sz="1200" b="1"/>
              <a:t>802.1: Puentes Transparentes</a:t>
            </a:r>
            <a:endParaRPr lang="es-ES" sz="1200" b="1"/>
          </a:p>
        </p:txBody>
      </p:sp>
      <p:sp>
        <p:nvSpPr>
          <p:cNvPr id="39950" name="Text Box 28"/>
          <p:cNvSpPr txBox="1">
            <a:spLocks noChangeArrowheads="1"/>
          </p:cNvSpPr>
          <p:nvPr/>
        </p:nvSpPr>
        <p:spPr bwMode="auto">
          <a:xfrm>
            <a:off x="3851275" y="2836863"/>
            <a:ext cx="2576513" cy="274637"/>
          </a:xfrm>
          <a:prstGeom prst="rect">
            <a:avLst/>
          </a:prstGeom>
          <a:noFill/>
          <a:ln w="9525">
            <a:noFill/>
            <a:miter lim="800000"/>
            <a:headEnd/>
            <a:tailEnd/>
          </a:ln>
        </p:spPr>
        <p:txBody>
          <a:bodyPr wrap="none">
            <a:spAutoFit/>
          </a:bodyPr>
          <a:lstStyle/>
          <a:p>
            <a:pPr algn="ctr"/>
            <a:r>
              <a:rPr lang="es-ES_tradnl" sz="1200" b="1"/>
              <a:t>802.2: LLC (Logical Link Control)</a:t>
            </a:r>
            <a:endParaRPr lang="es-ES" sz="1200" b="1"/>
          </a:p>
        </p:txBody>
      </p:sp>
      <p:sp>
        <p:nvSpPr>
          <p:cNvPr id="39951" name="Text Box 29"/>
          <p:cNvSpPr txBox="1">
            <a:spLocks noChangeArrowheads="1"/>
          </p:cNvSpPr>
          <p:nvPr/>
        </p:nvSpPr>
        <p:spPr bwMode="auto">
          <a:xfrm>
            <a:off x="8116888" y="4941888"/>
            <a:ext cx="615950" cy="457200"/>
          </a:xfrm>
          <a:prstGeom prst="rect">
            <a:avLst/>
          </a:prstGeom>
          <a:noFill/>
          <a:ln w="9525">
            <a:noFill/>
            <a:miter lim="800000"/>
            <a:headEnd/>
            <a:tailEnd/>
          </a:ln>
        </p:spPr>
        <p:txBody>
          <a:bodyPr wrap="none">
            <a:spAutoFit/>
          </a:bodyPr>
          <a:lstStyle/>
          <a:p>
            <a:pPr algn="ctr"/>
            <a:r>
              <a:rPr lang="es-ES_tradnl" sz="1200" b="1"/>
              <a:t>Capa</a:t>
            </a:r>
          </a:p>
          <a:p>
            <a:pPr algn="ctr"/>
            <a:r>
              <a:rPr lang="es-ES_tradnl" sz="1200" b="1"/>
              <a:t>Física</a:t>
            </a:r>
            <a:endParaRPr lang="es-ES" sz="1200" b="1"/>
          </a:p>
        </p:txBody>
      </p:sp>
      <p:sp>
        <p:nvSpPr>
          <p:cNvPr id="39952" name="Text Box 30"/>
          <p:cNvSpPr txBox="1">
            <a:spLocks noChangeArrowheads="1"/>
          </p:cNvSpPr>
          <p:nvPr/>
        </p:nvSpPr>
        <p:spPr bwMode="auto">
          <a:xfrm>
            <a:off x="8015288" y="2808288"/>
            <a:ext cx="819150" cy="457200"/>
          </a:xfrm>
          <a:prstGeom prst="rect">
            <a:avLst/>
          </a:prstGeom>
          <a:noFill/>
          <a:ln w="9525">
            <a:noFill/>
            <a:miter lim="800000"/>
            <a:headEnd/>
            <a:tailEnd/>
          </a:ln>
        </p:spPr>
        <p:txBody>
          <a:bodyPr wrap="none">
            <a:spAutoFit/>
          </a:bodyPr>
          <a:lstStyle/>
          <a:p>
            <a:pPr algn="ctr"/>
            <a:r>
              <a:rPr lang="es-ES_tradnl" sz="1200" b="1"/>
              <a:t>Subcapa</a:t>
            </a:r>
          </a:p>
          <a:p>
            <a:pPr algn="ctr"/>
            <a:r>
              <a:rPr lang="es-ES_tradnl" sz="1200" b="1"/>
              <a:t>LLC</a:t>
            </a:r>
            <a:endParaRPr lang="es-ES" sz="1200" b="1"/>
          </a:p>
        </p:txBody>
      </p:sp>
      <p:sp>
        <p:nvSpPr>
          <p:cNvPr id="39953" name="Line 31"/>
          <p:cNvSpPr>
            <a:spLocks noChangeShapeType="1"/>
          </p:cNvSpPr>
          <p:nvPr/>
        </p:nvSpPr>
        <p:spPr bwMode="auto">
          <a:xfrm>
            <a:off x="8108950" y="3328988"/>
            <a:ext cx="641350" cy="0"/>
          </a:xfrm>
          <a:prstGeom prst="line">
            <a:avLst/>
          </a:prstGeom>
          <a:noFill/>
          <a:ln w="25400">
            <a:solidFill>
              <a:schemeClr val="tx1"/>
            </a:solidFill>
            <a:prstDash val="sysDot"/>
            <a:round/>
            <a:headEnd/>
            <a:tailEnd/>
          </a:ln>
        </p:spPr>
        <p:txBody>
          <a:bodyPr/>
          <a:lstStyle/>
          <a:p>
            <a:endParaRPr lang="es-ES"/>
          </a:p>
        </p:txBody>
      </p:sp>
      <p:sp>
        <p:nvSpPr>
          <p:cNvPr id="39954" name="Text Box 32"/>
          <p:cNvSpPr txBox="1">
            <a:spLocks noChangeArrowheads="1"/>
          </p:cNvSpPr>
          <p:nvPr/>
        </p:nvSpPr>
        <p:spPr bwMode="auto">
          <a:xfrm>
            <a:off x="8015288" y="3630613"/>
            <a:ext cx="819150" cy="1004887"/>
          </a:xfrm>
          <a:prstGeom prst="rect">
            <a:avLst/>
          </a:prstGeom>
          <a:noFill/>
          <a:ln w="9525">
            <a:noFill/>
            <a:miter lim="800000"/>
            <a:headEnd/>
            <a:tailEnd/>
          </a:ln>
        </p:spPr>
        <p:txBody>
          <a:bodyPr wrap="none">
            <a:spAutoFit/>
          </a:bodyPr>
          <a:lstStyle/>
          <a:p>
            <a:pPr algn="ctr"/>
            <a:r>
              <a:rPr lang="es-ES_tradnl" sz="1200" b="1"/>
              <a:t>Subcapa</a:t>
            </a:r>
          </a:p>
          <a:p>
            <a:pPr algn="ctr"/>
            <a:r>
              <a:rPr lang="es-ES_tradnl" sz="1200" b="1"/>
              <a:t>MAC</a:t>
            </a:r>
          </a:p>
          <a:p>
            <a:pPr algn="ctr"/>
            <a:r>
              <a:rPr lang="es-ES_tradnl" sz="1200" b="1"/>
              <a:t>(Media</a:t>
            </a:r>
          </a:p>
          <a:p>
            <a:pPr algn="ctr"/>
            <a:r>
              <a:rPr lang="es-ES_tradnl" sz="1200" b="1"/>
              <a:t>Access</a:t>
            </a:r>
          </a:p>
          <a:p>
            <a:pPr algn="ctr"/>
            <a:r>
              <a:rPr lang="es-ES_tradnl" sz="1200" b="1"/>
              <a:t>Control)</a:t>
            </a:r>
            <a:endParaRPr lang="es-ES" sz="1200" b="1"/>
          </a:p>
        </p:txBody>
      </p:sp>
      <p:sp>
        <p:nvSpPr>
          <p:cNvPr id="39955" name="Text Box 33"/>
          <p:cNvSpPr txBox="1">
            <a:spLocks noChangeArrowheads="1"/>
          </p:cNvSpPr>
          <p:nvPr/>
        </p:nvSpPr>
        <p:spPr bwMode="auto">
          <a:xfrm rot="-5400000">
            <a:off x="700882" y="4036219"/>
            <a:ext cx="1225550" cy="274637"/>
          </a:xfrm>
          <a:prstGeom prst="rect">
            <a:avLst/>
          </a:prstGeom>
          <a:noFill/>
          <a:ln w="9525">
            <a:noFill/>
            <a:miter lim="800000"/>
            <a:headEnd/>
            <a:tailEnd/>
          </a:ln>
        </p:spPr>
        <p:txBody>
          <a:bodyPr wrap="none">
            <a:spAutoFit/>
          </a:bodyPr>
          <a:lstStyle/>
          <a:p>
            <a:pPr algn="ctr"/>
            <a:r>
              <a:rPr lang="es-ES_tradnl" sz="1200" b="1"/>
              <a:t>802.1: Gestión</a:t>
            </a:r>
            <a:endParaRPr lang="es-ES" sz="1200" b="1"/>
          </a:p>
        </p:txBody>
      </p:sp>
      <p:sp>
        <p:nvSpPr>
          <p:cNvPr id="39956" name="Text Box 34"/>
          <p:cNvSpPr txBox="1">
            <a:spLocks noChangeArrowheads="1"/>
          </p:cNvSpPr>
          <p:nvPr/>
        </p:nvSpPr>
        <p:spPr bwMode="auto">
          <a:xfrm rot="-5400000">
            <a:off x="-400843" y="3942556"/>
            <a:ext cx="2584450" cy="274637"/>
          </a:xfrm>
          <a:prstGeom prst="rect">
            <a:avLst/>
          </a:prstGeom>
          <a:noFill/>
          <a:ln w="9525">
            <a:noFill/>
            <a:miter lim="800000"/>
            <a:headEnd/>
            <a:tailEnd/>
          </a:ln>
        </p:spPr>
        <p:txBody>
          <a:bodyPr wrap="none">
            <a:spAutoFit/>
          </a:bodyPr>
          <a:lstStyle/>
          <a:p>
            <a:pPr algn="ctr"/>
            <a:r>
              <a:rPr lang="es-ES_tradnl" sz="1200" b="1"/>
              <a:t>802.1: Perspectiva y Arquitectura</a:t>
            </a:r>
            <a:endParaRPr lang="es-ES" sz="1200" b="1"/>
          </a:p>
        </p:txBody>
      </p:sp>
      <p:sp>
        <p:nvSpPr>
          <p:cNvPr id="39957" name="Text Box 35"/>
          <p:cNvSpPr txBox="1">
            <a:spLocks noChangeArrowheads="1"/>
          </p:cNvSpPr>
          <p:nvPr/>
        </p:nvSpPr>
        <p:spPr bwMode="auto">
          <a:xfrm rot="-5400000">
            <a:off x="-266700" y="3224213"/>
            <a:ext cx="1487487" cy="274638"/>
          </a:xfrm>
          <a:prstGeom prst="rect">
            <a:avLst/>
          </a:prstGeom>
          <a:noFill/>
          <a:ln w="9525">
            <a:noFill/>
            <a:miter lim="800000"/>
            <a:headEnd/>
            <a:tailEnd/>
          </a:ln>
        </p:spPr>
        <p:txBody>
          <a:bodyPr wrap="none">
            <a:spAutoFit/>
          </a:bodyPr>
          <a:lstStyle/>
          <a:p>
            <a:pPr algn="ctr"/>
            <a:r>
              <a:rPr lang="es-ES_tradnl" sz="1200" b="1"/>
              <a:t>802.10: Seguridad</a:t>
            </a:r>
            <a:endParaRPr lang="es-ES" sz="1200" b="1"/>
          </a:p>
        </p:txBody>
      </p:sp>
      <p:sp>
        <p:nvSpPr>
          <p:cNvPr id="574500" name="Arc 36"/>
          <p:cNvSpPr>
            <a:spLocks/>
          </p:cNvSpPr>
          <p:nvPr/>
        </p:nvSpPr>
        <p:spPr bwMode="auto">
          <a:xfrm>
            <a:off x="1800225" y="3816350"/>
            <a:ext cx="107950" cy="431800"/>
          </a:xfrm>
          <a:custGeom>
            <a:avLst/>
            <a:gdLst>
              <a:gd name="T0" fmla="*/ 0 w 21600"/>
              <a:gd name="T1" fmla="*/ 0 h 21600"/>
              <a:gd name="T2" fmla="*/ 2696251 w 21600"/>
              <a:gd name="T3" fmla="*/ 172560092 h 21600"/>
              <a:gd name="T4" fmla="*/ 0 w 21600"/>
              <a:gd name="T5" fmla="*/ 1725600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accent2"/>
            </a:solidFill>
            <a:round/>
            <a:headEnd/>
            <a:tailEnd type="triangle" w="med" len="med"/>
          </a:ln>
        </p:spPr>
        <p:txBody>
          <a:bodyPr wrap="none" anchor="ctr"/>
          <a:lstStyle/>
          <a:p>
            <a:endParaRPr lang="es-ES"/>
          </a:p>
        </p:txBody>
      </p:sp>
      <p:sp>
        <p:nvSpPr>
          <p:cNvPr id="574501" name="Arc 37"/>
          <p:cNvSpPr>
            <a:spLocks/>
          </p:cNvSpPr>
          <p:nvPr/>
        </p:nvSpPr>
        <p:spPr bwMode="auto">
          <a:xfrm flipH="1">
            <a:off x="1692275" y="3816350"/>
            <a:ext cx="107950" cy="431800"/>
          </a:xfrm>
          <a:custGeom>
            <a:avLst/>
            <a:gdLst>
              <a:gd name="T0" fmla="*/ 0 w 21600"/>
              <a:gd name="T1" fmla="*/ 0 h 21600"/>
              <a:gd name="T2" fmla="*/ 2696251 w 21600"/>
              <a:gd name="T3" fmla="*/ 172560092 h 21600"/>
              <a:gd name="T4" fmla="*/ 0 w 21600"/>
              <a:gd name="T5" fmla="*/ 1725600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accent2"/>
            </a:solidFill>
            <a:round/>
            <a:headEnd/>
            <a:tailEnd type="triangle" w="med" len="med"/>
          </a:ln>
        </p:spPr>
        <p:txBody>
          <a:bodyPr wrap="none" anchor="ctr"/>
          <a:lstStyle/>
          <a:p>
            <a:endParaRPr lang="es-ES"/>
          </a:p>
        </p:txBody>
      </p:sp>
      <p:sp>
        <p:nvSpPr>
          <p:cNvPr id="574503" name="Arc 39"/>
          <p:cNvSpPr>
            <a:spLocks/>
          </p:cNvSpPr>
          <p:nvPr/>
        </p:nvSpPr>
        <p:spPr bwMode="auto">
          <a:xfrm flipH="1">
            <a:off x="2051050" y="3816350"/>
            <a:ext cx="1223963" cy="431800"/>
          </a:xfrm>
          <a:custGeom>
            <a:avLst/>
            <a:gdLst>
              <a:gd name="T0" fmla="*/ 0 w 21600"/>
              <a:gd name="T1" fmla="*/ 0 h 21600"/>
              <a:gd name="T2" fmla="*/ 2147483647 w 21600"/>
              <a:gd name="T3" fmla="*/ 172560092 h 21600"/>
              <a:gd name="T4" fmla="*/ 0 w 21600"/>
              <a:gd name="T5" fmla="*/ 1725600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accent2"/>
            </a:solidFill>
            <a:round/>
            <a:headEnd/>
            <a:tailEnd type="triangle" w="med" len="med"/>
          </a:ln>
        </p:spPr>
        <p:txBody>
          <a:bodyPr wrap="none" anchor="ctr"/>
          <a:lstStyle/>
          <a:p>
            <a:endParaRPr lang="es-ES"/>
          </a:p>
        </p:txBody>
      </p:sp>
      <p:sp>
        <p:nvSpPr>
          <p:cNvPr id="574504" name="Line 40"/>
          <p:cNvSpPr>
            <a:spLocks noChangeShapeType="1"/>
          </p:cNvSpPr>
          <p:nvPr/>
        </p:nvSpPr>
        <p:spPr bwMode="auto">
          <a:xfrm>
            <a:off x="1797050" y="2497138"/>
            <a:ext cx="0" cy="1223962"/>
          </a:xfrm>
          <a:prstGeom prst="line">
            <a:avLst/>
          </a:prstGeom>
          <a:noFill/>
          <a:ln w="12700">
            <a:solidFill>
              <a:schemeClr val="tx1"/>
            </a:solidFill>
            <a:round/>
            <a:headEnd/>
            <a:tailEnd type="triangle" w="med" len="med"/>
          </a:ln>
        </p:spPr>
        <p:txBody>
          <a:bodyPr/>
          <a:lstStyle/>
          <a:p>
            <a:endParaRPr lang="es-ES"/>
          </a:p>
        </p:txBody>
      </p:sp>
      <p:sp>
        <p:nvSpPr>
          <p:cNvPr id="574505" name="Text Box 41"/>
          <p:cNvSpPr txBox="1">
            <a:spLocks noChangeArrowheads="1"/>
          </p:cNvSpPr>
          <p:nvPr/>
        </p:nvSpPr>
        <p:spPr bwMode="auto">
          <a:xfrm>
            <a:off x="1258888" y="1974850"/>
            <a:ext cx="1149350" cy="517525"/>
          </a:xfrm>
          <a:prstGeom prst="rect">
            <a:avLst/>
          </a:prstGeom>
          <a:noFill/>
          <a:ln w="25400">
            <a:noFill/>
            <a:miter lim="800000"/>
            <a:headEnd/>
            <a:tailEnd/>
          </a:ln>
        </p:spPr>
        <p:txBody>
          <a:bodyPr wrap="none">
            <a:spAutoFit/>
          </a:bodyPr>
          <a:lstStyle/>
          <a:p>
            <a:pPr algn="ctr"/>
            <a:r>
              <a:rPr lang="es-ES_tradnl" sz="1400"/>
              <a:t>Puente</a:t>
            </a:r>
          </a:p>
          <a:p>
            <a:pPr algn="ctr"/>
            <a:r>
              <a:rPr lang="es-ES_tradnl" sz="1400"/>
              <a:t>Homogéneo</a:t>
            </a:r>
            <a:endParaRPr lang="es-ES" sz="1400"/>
          </a:p>
        </p:txBody>
      </p:sp>
      <p:sp>
        <p:nvSpPr>
          <p:cNvPr id="574506" name="Line 42"/>
          <p:cNvSpPr>
            <a:spLocks noChangeShapeType="1"/>
          </p:cNvSpPr>
          <p:nvPr/>
        </p:nvSpPr>
        <p:spPr bwMode="auto">
          <a:xfrm>
            <a:off x="3203575" y="2492375"/>
            <a:ext cx="0" cy="1223963"/>
          </a:xfrm>
          <a:prstGeom prst="line">
            <a:avLst/>
          </a:prstGeom>
          <a:noFill/>
          <a:ln w="12700">
            <a:solidFill>
              <a:schemeClr val="tx1"/>
            </a:solidFill>
            <a:round/>
            <a:headEnd/>
            <a:tailEnd type="triangle" w="med" len="med"/>
          </a:ln>
        </p:spPr>
        <p:txBody>
          <a:bodyPr/>
          <a:lstStyle/>
          <a:p>
            <a:endParaRPr lang="es-ES"/>
          </a:p>
        </p:txBody>
      </p:sp>
      <p:sp>
        <p:nvSpPr>
          <p:cNvPr id="574507" name="Text Box 43"/>
          <p:cNvSpPr txBox="1">
            <a:spLocks noChangeArrowheads="1"/>
          </p:cNvSpPr>
          <p:nvPr/>
        </p:nvSpPr>
        <p:spPr bwMode="auto">
          <a:xfrm>
            <a:off x="2627313" y="1916113"/>
            <a:ext cx="1208087" cy="517525"/>
          </a:xfrm>
          <a:prstGeom prst="rect">
            <a:avLst/>
          </a:prstGeom>
          <a:noFill/>
          <a:ln w="25400">
            <a:noFill/>
            <a:miter lim="800000"/>
            <a:headEnd/>
            <a:tailEnd/>
          </a:ln>
        </p:spPr>
        <p:txBody>
          <a:bodyPr wrap="none">
            <a:spAutoFit/>
          </a:bodyPr>
          <a:lstStyle/>
          <a:p>
            <a:pPr algn="ctr"/>
            <a:r>
              <a:rPr lang="es-ES_tradnl" sz="1400"/>
              <a:t>Puente</a:t>
            </a:r>
          </a:p>
          <a:p>
            <a:pPr algn="ctr"/>
            <a:r>
              <a:rPr lang="es-ES_tradnl" sz="1400"/>
              <a:t>Heterogéneo</a:t>
            </a:r>
            <a:endParaRPr lang="es-ES" sz="1400"/>
          </a:p>
        </p:txBody>
      </p:sp>
      <p:sp>
        <p:nvSpPr>
          <p:cNvPr id="574510" name="Text Box 46"/>
          <p:cNvSpPr txBox="1">
            <a:spLocks noChangeArrowheads="1"/>
          </p:cNvSpPr>
          <p:nvPr/>
        </p:nvSpPr>
        <p:spPr bwMode="auto">
          <a:xfrm>
            <a:off x="4284663" y="1989138"/>
            <a:ext cx="1149350" cy="517525"/>
          </a:xfrm>
          <a:prstGeom prst="rect">
            <a:avLst/>
          </a:prstGeom>
          <a:noFill/>
          <a:ln w="25400">
            <a:noFill/>
            <a:miter lim="800000"/>
            <a:headEnd/>
            <a:tailEnd/>
          </a:ln>
        </p:spPr>
        <p:txBody>
          <a:bodyPr wrap="none">
            <a:spAutoFit/>
          </a:bodyPr>
          <a:lstStyle/>
          <a:p>
            <a:pPr algn="ctr"/>
            <a:r>
              <a:rPr lang="es-ES_tradnl" sz="1400"/>
              <a:t>Puente</a:t>
            </a:r>
          </a:p>
          <a:p>
            <a:pPr algn="ctr"/>
            <a:r>
              <a:rPr lang="es-ES_tradnl" sz="1400"/>
              <a:t>Homogéneo</a:t>
            </a:r>
            <a:endParaRPr lang="es-ES" sz="1400"/>
          </a:p>
        </p:txBody>
      </p:sp>
      <p:sp>
        <p:nvSpPr>
          <p:cNvPr id="574511" name="Line 47"/>
          <p:cNvSpPr>
            <a:spLocks noChangeShapeType="1"/>
          </p:cNvSpPr>
          <p:nvPr/>
        </p:nvSpPr>
        <p:spPr bwMode="auto">
          <a:xfrm>
            <a:off x="4789488" y="2492375"/>
            <a:ext cx="0" cy="1223963"/>
          </a:xfrm>
          <a:prstGeom prst="line">
            <a:avLst/>
          </a:prstGeom>
          <a:noFill/>
          <a:ln w="12700">
            <a:solidFill>
              <a:schemeClr val="tx1"/>
            </a:solidFill>
            <a:round/>
            <a:headEnd/>
            <a:tailEnd type="triangle" w="med" len="med"/>
          </a:ln>
        </p:spPr>
        <p:txBody>
          <a:bodyPr/>
          <a:lstStyle/>
          <a:p>
            <a:endParaRPr lang="es-ES"/>
          </a:p>
        </p:txBody>
      </p:sp>
      <p:sp>
        <p:nvSpPr>
          <p:cNvPr id="39967" name="Rectangle 48"/>
          <p:cNvSpPr>
            <a:spLocks noChangeArrowheads="1"/>
          </p:cNvSpPr>
          <p:nvPr/>
        </p:nvSpPr>
        <p:spPr bwMode="auto">
          <a:xfrm>
            <a:off x="2916238" y="4090988"/>
            <a:ext cx="701675" cy="1406525"/>
          </a:xfrm>
          <a:prstGeom prst="rect">
            <a:avLst/>
          </a:prstGeom>
          <a:noFill/>
          <a:ln w="25400">
            <a:solidFill>
              <a:schemeClr val="tx1"/>
            </a:solidFill>
            <a:miter lim="800000"/>
            <a:headEnd/>
            <a:tailEnd/>
          </a:ln>
        </p:spPr>
        <p:txBody>
          <a:bodyPr wrap="none" anchor="ctr"/>
          <a:lstStyle/>
          <a:p>
            <a:endParaRPr lang="es-ES"/>
          </a:p>
        </p:txBody>
      </p:sp>
      <p:sp>
        <p:nvSpPr>
          <p:cNvPr id="39968" name="Rectangle 49"/>
          <p:cNvSpPr>
            <a:spLocks noChangeArrowheads="1"/>
          </p:cNvSpPr>
          <p:nvPr/>
        </p:nvSpPr>
        <p:spPr bwMode="auto">
          <a:xfrm>
            <a:off x="4311650" y="4097338"/>
            <a:ext cx="701675" cy="1406525"/>
          </a:xfrm>
          <a:prstGeom prst="rect">
            <a:avLst/>
          </a:prstGeom>
          <a:noFill/>
          <a:ln w="25400">
            <a:solidFill>
              <a:schemeClr val="tx1"/>
            </a:solidFill>
            <a:miter lim="800000"/>
            <a:headEnd/>
            <a:tailEnd/>
          </a:ln>
        </p:spPr>
        <p:txBody>
          <a:bodyPr wrap="none" anchor="ctr"/>
          <a:lstStyle/>
          <a:p>
            <a:endParaRPr lang="es-ES"/>
          </a:p>
        </p:txBody>
      </p:sp>
      <p:sp>
        <p:nvSpPr>
          <p:cNvPr id="39969" name="Rectangle 50"/>
          <p:cNvSpPr>
            <a:spLocks noChangeArrowheads="1"/>
          </p:cNvSpPr>
          <p:nvPr/>
        </p:nvSpPr>
        <p:spPr bwMode="auto">
          <a:xfrm>
            <a:off x="5749925" y="4098925"/>
            <a:ext cx="701675" cy="1406525"/>
          </a:xfrm>
          <a:prstGeom prst="rect">
            <a:avLst/>
          </a:prstGeom>
          <a:noFill/>
          <a:ln w="25400">
            <a:solidFill>
              <a:schemeClr val="tx1"/>
            </a:solidFill>
            <a:miter lim="800000"/>
            <a:headEnd/>
            <a:tailEnd/>
          </a:ln>
        </p:spPr>
        <p:txBody>
          <a:bodyPr wrap="none" anchor="ctr"/>
          <a:lstStyle/>
          <a:p>
            <a:endParaRPr lang="es-ES"/>
          </a:p>
        </p:txBody>
      </p:sp>
      <p:sp>
        <p:nvSpPr>
          <p:cNvPr id="39970" name="Rectangle 51"/>
          <p:cNvSpPr>
            <a:spLocks noChangeArrowheads="1"/>
          </p:cNvSpPr>
          <p:nvPr/>
        </p:nvSpPr>
        <p:spPr bwMode="auto">
          <a:xfrm>
            <a:off x="6607175" y="4110038"/>
            <a:ext cx="701675" cy="1406525"/>
          </a:xfrm>
          <a:prstGeom prst="rect">
            <a:avLst/>
          </a:prstGeom>
          <a:noFill/>
          <a:ln w="25400">
            <a:solidFill>
              <a:schemeClr val="tx1"/>
            </a:solidFill>
            <a:miter lim="800000"/>
            <a:headEnd/>
            <a:tailEnd/>
          </a:ln>
        </p:spPr>
        <p:txBody>
          <a:bodyPr wrap="none" anchor="ctr"/>
          <a:lstStyle/>
          <a:p>
            <a:endParaRPr lang="es-ES"/>
          </a:p>
        </p:txBody>
      </p:sp>
      <p:sp>
        <p:nvSpPr>
          <p:cNvPr id="39971" name="Text Box 52"/>
          <p:cNvSpPr txBox="1">
            <a:spLocks noChangeArrowheads="1"/>
          </p:cNvSpPr>
          <p:nvPr/>
        </p:nvSpPr>
        <p:spPr bwMode="auto">
          <a:xfrm>
            <a:off x="5651500" y="4449763"/>
            <a:ext cx="896938" cy="457200"/>
          </a:xfrm>
          <a:prstGeom prst="rect">
            <a:avLst/>
          </a:prstGeom>
          <a:noFill/>
          <a:ln w="9525">
            <a:noFill/>
            <a:miter lim="800000"/>
            <a:headEnd/>
            <a:tailEnd/>
          </a:ln>
        </p:spPr>
        <p:txBody>
          <a:bodyPr wrap="none">
            <a:spAutoFit/>
          </a:bodyPr>
          <a:lstStyle/>
          <a:p>
            <a:pPr algn="ctr"/>
            <a:r>
              <a:rPr lang="es-ES_tradnl" sz="1200" b="1"/>
              <a:t>802.15:</a:t>
            </a:r>
          </a:p>
          <a:p>
            <a:pPr algn="ctr"/>
            <a:r>
              <a:rPr lang="es-ES_tradnl" sz="1200" b="1"/>
              <a:t>Bluetooth</a:t>
            </a:r>
            <a:endParaRPr lang="es-ES" sz="1200" b="1"/>
          </a:p>
        </p:txBody>
      </p:sp>
      <p:sp>
        <p:nvSpPr>
          <p:cNvPr id="39972" name="Text Box 53"/>
          <p:cNvSpPr txBox="1">
            <a:spLocks noChangeArrowheads="1"/>
          </p:cNvSpPr>
          <p:nvPr/>
        </p:nvSpPr>
        <p:spPr bwMode="auto">
          <a:xfrm>
            <a:off x="2916238" y="4449763"/>
            <a:ext cx="633412" cy="639762"/>
          </a:xfrm>
          <a:prstGeom prst="rect">
            <a:avLst/>
          </a:prstGeom>
          <a:noFill/>
          <a:ln w="9525">
            <a:noFill/>
            <a:miter lim="800000"/>
            <a:headEnd/>
            <a:tailEnd/>
          </a:ln>
        </p:spPr>
        <p:txBody>
          <a:bodyPr wrap="none">
            <a:spAutoFit/>
          </a:bodyPr>
          <a:lstStyle/>
          <a:p>
            <a:pPr algn="ctr"/>
            <a:r>
              <a:rPr lang="es-ES_tradnl" sz="1200" b="1"/>
              <a:t>802.5:</a:t>
            </a:r>
          </a:p>
          <a:p>
            <a:pPr algn="ctr"/>
            <a:r>
              <a:rPr lang="es-ES_tradnl" sz="1200" b="1"/>
              <a:t>Token</a:t>
            </a:r>
          </a:p>
          <a:p>
            <a:pPr algn="ctr"/>
            <a:r>
              <a:rPr lang="es-ES_tradnl" sz="1200" b="1"/>
              <a:t>Ring</a:t>
            </a:r>
            <a:endParaRPr lang="es-ES" sz="1200" b="1"/>
          </a:p>
        </p:txBody>
      </p:sp>
      <p:sp>
        <p:nvSpPr>
          <p:cNvPr id="39973" name="Text Box 54"/>
          <p:cNvSpPr txBox="1">
            <a:spLocks noChangeArrowheads="1"/>
          </p:cNvSpPr>
          <p:nvPr/>
        </p:nvSpPr>
        <p:spPr bwMode="auto">
          <a:xfrm>
            <a:off x="4341813" y="4449763"/>
            <a:ext cx="717550" cy="822325"/>
          </a:xfrm>
          <a:prstGeom prst="rect">
            <a:avLst/>
          </a:prstGeom>
          <a:noFill/>
          <a:ln w="9525">
            <a:noFill/>
            <a:miter lim="800000"/>
            <a:headEnd/>
            <a:tailEnd/>
          </a:ln>
        </p:spPr>
        <p:txBody>
          <a:bodyPr wrap="none">
            <a:spAutoFit/>
          </a:bodyPr>
          <a:lstStyle/>
          <a:p>
            <a:pPr algn="ctr"/>
            <a:r>
              <a:rPr lang="es-ES_tradnl" sz="1200" b="1"/>
              <a:t>802.11:</a:t>
            </a:r>
          </a:p>
          <a:p>
            <a:pPr algn="ctr"/>
            <a:r>
              <a:rPr lang="es-ES_tradnl" sz="1200" b="1"/>
              <a:t>LANs</a:t>
            </a:r>
          </a:p>
          <a:p>
            <a:pPr algn="ctr"/>
            <a:r>
              <a:rPr lang="es-ES_tradnl" sz="1200" b="1"/>
              <a:t>Inalám-</a:t>
            </a:r>
          </a:p>
          <a:p>
            <a:pPr algn="ctr"/>
            <a:r>
              <a:rPr lang="es-ES_tradnl" sz="1200" b="1"/>
              <a:t>bricas</a:t>
            </a:r>
            <a:endParaRPr lang="es-ES" sz="1200" b="1"/>
          </a:p>
        </p:txBody>
      </p:sp>
      <p:sp>
        <p:nvSpPr>
          <p:cNvPr id="39974" name="Text Box 55"/>
          <p:cNvSpPr txBox="1">
            <a:spLocks noChangeArrowheads="1"/>
          </p:cNvSpPr>
          <p:nvPr/>
        </p:nvSpPr>
        <p:spPr bwMode="auto">
          <a:xfrm>
            <a:off x="6581775" y="4449763"/>
            <a:ext cx="709613" cy="457200"/>
          </a:xfrm>
          <a:prstGeom prst="rect">
            <a:avLst/>
          </a:prstGeom>
          <a:noFill/>
          <a:ln w="9525">
            <a:noFill/>
            <a:miter lim="800000"/>
            <a:headEnd/>
            <a:tailEnd/>
          </a:ln>
        </p:spPr>
        <p:txBody>
          <a:bodyPr wrap="none">
            <a:spAutoFit/>
          </a:bodyPr>
          <a:lstStyle/>
          <a:p>
            <a:pPr algn="ctr"/>
            <a:r>
              <a:rPr lang="es-ES_tradnl" sz="1200" b="1"/>
              <a:t>802.16:</a:t>
            </a:r>
          </a:p>
          <a:p>
            <a:pPr algn="ctr"/>
            <a:r>
              <a:rPr lang="es-ES_tradnl" sz="1200" b="1"/>
              <a:t>WiMAX</a:t>
            </a:r>
            <a:endParaRPr lang="es-ES" sz="1200" b="1"/>
          </a:p>
        </p:txBody>
      </p:sp>
      <p:sp>
        <p:nvSpPr>
          <p:cNvPr id="39975" name="Text Box 56"/>
          <p:cNvSpPr txBox="1">
            <a:spLocks noChangeArrowheads="1"/>
          </p:cNvSpPr>
          <p:nvPr/>
        </p:nvSpPr>
        <p:spPr bwMode="auto">
          <a:xfrm>
            <a:off x="2411413" y="4552950"/>
            <a:ext cx="387350" cy="336550"/>
          </a:xfrm>
          <a:prstGeom prst="rect">
            <a:avLst/>
          </a:prstGeom>
          <a:noFill/>
          <a:ln w="25400">
            <a:noFill/>
            <a:miter lim="800000"/>
            <a:headEnd/>
            <a:tailEnd/>
          </a:ln>
        </p:spPr>
        <p:txBody>
          <a:bodyPr wrap="none">
            <a:spAutoFit/>
          </a:bodyPr>
          <a:lstStyle/>
          <a:p>
            <a:r>
              <a:rPr lang="es-ES" sz="1600"/>
              <a:t>…</a:t>
            </a:r>
          </a:p>
        </p:txBody>
      </p:sp>
      <p:sp>
        <p:nvSpPr>
          <p:cNvPr id="39976" name="Text Box 57"/>
          <p:cNvSpPr txBox="1">
            <a:spLocks noChangeArrowheads="1"/>
          </p:cNvSpPr>
          <p:nvPr/>
        </p:nvSpPr>
        <p:spPr bwMode="auto">
          <a:xfrm>
            <a:off x="3779838" y="4551363"/>
            <a:ext cx="387350" cy="336550"/>
          </a:xfrm>
          <a:prstGeom prst="rect">
            <a:avLst/>
          </a:prstGeom>
          <a:noFill/>
          <a:ln w="25400">
            <a:noFill/>
            <a:miter lim="800000"/>
            <a:headEnd/>
            <a:tailEnd/>
          </a:ln>
        </p:spPr>
        <p:txBody>
          <a:bodyPr wrap="none">
            <a:spAutoFit/>
          </a:bodyPr>
          <a:lstStyle/>
          <a:p>
            <a:r>
              <a:rPr lang="es-ES" sz="1600"/>
              <a:t>…</a:t>
            </a:r>
          </a:p>
        </p:txBody>
      </p:sp>
      <p:sp>
        <p:nvSpPr>
          <p:cNvPr id="39977" name="Text Box 58"/>
          <p:cNvSpPr txBox="1">
            <a:spLocks noChangeArrowheads="1"/>
          </p:cNvSpPr>
          <p:nvPr/>
        </p:nvSpPr>
        <p:spPr bwMode="auto">
          <a:xfrm>
            <a:off x="5148263" y="4532313"/>
            <a:ext cx="387350" cy="336550"/>
          </a:xfrm>
          <a:prstGeom prst="rect">
            <a:avLst/>
          </a:prstGeom>
          <a:noFill/>
          <a:ln w="25400">
            <a:noFill/>
            <a:miter lim="800000"/>
            <a:headEnd/>
            <a:tailEnd/>
          </a:ln>
        </p:spPr>
        <p:txBody>
          <a:bodyPr wrap="none">
            <a:spAutoFit/>
          </a:bodyPr>
          <a:lstStyle/>
          <a:p>
            <a:r>
              <a:rPr lang="es-ES" sz="1600"/>
              <a:t>…</a:t>
            </a:r>
          </a:p>
        </p:txBody>
      </p:sp>
      <p:sp>
        <p:nvSpPr>
          <p:cNvPr id="39978" name="Text Box 59"/>
          <p:cNvSpPr txBox="1">
            <a:spLocks noChangeArrowheads="1"/>
          </p:cNvSpPr>
          <p:nvPr/>
        </p:nvSpPr>
        <p:spPr bwMode="auto">
          <a:xfrm>
            <a:off x="7424738" y="4532313"/>
            <a:ext cx="387350" cy="336550"/>
          </a:xfrm>
          <a:prstGeom prst="rect">
            <a:avLst/>
          </a:prstGeom>
          <a:noFill/>
          <a:ln w="25400">
            <a:noFill/>
            <a:miter lim="800000"/>
            <a:headEnd/>
            <a:tailEnd/>
          </a:ln>
        </p:spPr>
        <p:txBody>
          <a:bodyPr wrap="none">
            <a:spAutoFit/>
          </a:bodyPr>
          <a:lstStyle/>
          <a:p>
            <a:r>
              <a:rPr lang="es-ES" sz="1600"/>
              <a:t>…</a:t>
            </a:r>
          </a:p>
        </p:txBody>
      </p:sp>
      <p:sp>
        <p:nvSpPr>
          <p:cNvPr id="574502" name="Arc 38"/>
          <p:cNvSpPr>
            <a:spLocks/>
          </p:cNvSpPr>
          <p:nvPr/>
        </p:nvSpPr>
        <p:spPr bwMode="auto">
          <a:xfrm>
            <a:off x="3276600" y="3816350"/>
            <a:ext cx="1223963" cy="431800"/>
          </a:xfrm>
          <a:custGeom>
            <a:avLst/>
            <a:gdLst>
              <a:gd name="T0" fmla="*/ 0 w 21600"/>
              <a:gd name="T1" fmla="*/ 0 h 21600"/>
              <a:gd name="T2" fmla="*/ 2147483647 w 21600"/>
              <a:gd name="T3" fmla="*/ 172560092 h 21600"/>
              <a:gd name="T4" fmla="*/ 0 w 21600"/>
              <a:gd name="T5" fmla="*/ 1725600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accent2"/>
            </a:solidFill>
            <a:round/>
            <a:headEnd/>
            <a:tailEnd type="triangle" w="med" len="med"/>
          </a:ln>
        </p:spPr>
        <p:txBody>
          <a:bodyPr wrap="none" anchor="ctr"/>
          <a:lstStyle/>
          <a:p>
            <a:endParaRPr lang="es-ES"/>
          </a:p>
        </p:txBody>
      </p:sp>
      <p:sp>
        <p:nvSpPr>
          <p:cNvPr id="574508" name="Arc 44"/>
          <p:cNvSpPr>
            <a:spLocks/>
          </p:cNvSpPr>
          <p:nvPr/>
        </p:nvSpPr>
        <p:spPr bwMode="auto">
          <a:xfrm>
            <a:off x="4751388" y="3830638"/>
            <a:ext cx="107950" cy="431800"/>
          </a:xfrm>
          <a:custGeom>
            <a:avLst/>
            <a:gdLst>
              <a:gd name="T0" fmla="*/ 0 w 21600"/>
              <a:gd name="T1" fmla="*/ 0 h 21600"/>
              <a:gd name="T2" fmla="*/ 2696251 w 21600"/>
              <a:gd name="T3" fmla="*/ 172560092 h 21600"/>
              <a:gd name="T4" fmla="*/ 0 w 21600"/>
              <a:gd name="T5" fmla="*/ 1725600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accent2"/>
            </a:solidFill>
            <a:round/>
            <a:headEnd/>
            <a:tailEnd type="triangle" w="med" len="med"/>
          </a:ln>
        </p:spPr>
        <p:txBody>
          <a:bodyPr wrap="none" anchor="ctr"/>
          <a:lstStyle/>
          <a:p>
            <a:endParaRPr lang="es-ES"/>
          </a:p>
        </p:txBody>
      </p:sp>
      <p:sp>
        <p:nvSpPr>
          <p:cNvPr id="574509" name="Arc 45"/>
          <p:cNvSpPr>
            <a:spLocks/>
          </p:cNvSpPr>
          <p:nvPr/>
        </p:nvSpPr>
        <p:spPr bwMode="auto">
          <a:xfrm flipH="1">
            <a:off x="4643438" y="3830638"/>
            <a:ext cx="107950" cy="431800"/>
          </a:xfrm>
          <a:custGeom>
            <a:avLst/>
            <a:gdLst>
              <a:gd name="T0" fmla="*/ 0 w 21600"/>
              <a:gd name="T1" fmla="*/ 0 h 21600"/>
              <a:gd name="T2" fmla="*/ 2696251 w 21600"/>
              <a:gd name="T3" fmla="*/ 172560092 h 21600"/>
              <a:gd name="T4" fmla="*/ 0 w 21600"/>
              <a:gd name="T5" fmla="*/ 1725600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accent2"/>
            </a:solidFill>
            <a:round/>
            <a:headEnd/>
            <a:tailEnd type="triangle" w="med" len="med"/>
          </a:ln>
        </p:spPr>
        <p:txBody>
          <a:bodyPr wrap="none" anchor="ctr"/>
          <a:lstStyle/>
          <a:p>
            <a:endParaRPr lang="es-E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45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45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45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450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745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7450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7450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745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7450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7450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7450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74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500" grpId="0" animBg="1"/>
      <p:bldP spid="574501" grpId="0" animBg="1"/>
      <p:bldP spid="574503" grpId="0" animBg="1"/>
      <p:bldP spid="574504" grpId="0" animBg="1"/>
      <p:bldP spid="574505" grpId="0"/>
      <p:bldP spid="574506" grpId="0" animBg="1"/>
      <p:bldP spid="574507" grpId="0"/>
      <p:bldP spid="574510" grpId="0"/>
      <p:bldP spid="574511" grpId="0" animBg="1"/>
      <p:bldP spid="574502" grpId="0" animBg="1"/>
      <p:bldP spid="574508" grpId="0" animBg="1"/>
      <p:bldP spid="57450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flipV="1">
            <a:off x="7315200" y="1844675"/>
            <a:ext cx="647700" cy="790575"/>
          </a:xfrm>
          <a:prstGeom prst="line">
            <a:avLst/>
          </a:prstGeom>
          <a:noFill/>
          <a:ln w="25400">
            <a:solidFill>
              <a:srgbClr val="0000FF"/>
            </a:solidFill>
            <a:round/>
            <a:headEnd/>
            <a:tailEnd/>
          </a:ln>
        </p:spPr>
        <p:txBody>
          <a:bodyPr/>
          <a:lstStyle/>
          <a:p>
            <a:endParaRPr lang="es-ES"/>
          </a:p>
        </p:txBody>
      </p:sp>
      <p:sp>
        <p:nvSpPr>
          <p:cNvPr id="45059" name="Line 3"/>
          <p:cNvSpPr>
            <a:spLocks noChangeShapeType="1"/>
          </p:cNvSpPr>
          <p:nvPr/>
        </p:nvSpPr>
        <p:spPr bwMode="auto">
          <a:xfrm>
            <a:off x="7170738" y="2708275"/>
            <a:ext cx="792162" cy="647700"/>
          </a:xfrm>
          <a:prstGeom prst="line">
            <a:avLst/>
          </a:prstGeom>
          <a:noFill/>
          <a:ln w="25400">
            <a:solidFill>
              <a:srgbClr val="0000FF"/>
            </a:solidFill>
            <a:round/>
            <a:headEnd/>
            <a:tailEnd/>
          </a:ln>
        </p:spPr>
        <p:txBody>
          <a:bodyPr/>
          <a:lstStyle/>
          <a:p>
            <a:endParaRPr lang="es-ES"/>
          </a:p>
        </p:txBody>
      </p:sp>
      <p:pic>
        <p:nvPicPr>
          <p:cNvPr id="45060" name="Picture 4"/>
          <p:cNvPicPr>
            <a:picLocks noChangeArrowheads="1"/>
          </p:cNvPicPr>
          <p:nvPr/>
        </p:nvPicPr>
        <p:blipFill>
          <a:blip r:embed="rId3" cstate="print"/>
          <a:srcRect/>
          <a:stretch>
            <a:fillRect/>
          </a:stretch>
        </p:blipFill>
        <p:spPr bwMode="auto">
          <a:xfrm>
            <a:off x="7708900" y="1330325"/>
            <a:ext cx="685800" cy="730250"/>
          </a:xfrm>
          <a:prstGeom prst="rect">
            <a:avLst/>
          </a:prstGeom>
          <a:noFill/>
          <a:ln w="12700">
            <a:noFill/>
            <a:miter lim="800000"/>
            <a:headEnd/>
            <a:tailEnd/>
          </a:ln>
        </p:spPr>
      </p:pic>
      <p:pic>
        <p:nvPicPr>
          <p:cNvPr id="45061" name="Picture 5"/>
          <p:cNvPicPr>
            <a:picLocks noChangeArrowheads="1"/>
          </p:cNvPicPr>
          <p:nvPr/>
        </p:nvPicPr>
        <p:blipFill>
          <a:blip r:embed="rId3" cstate="print"/>
          <a:srcRect/>
          <a:stretch>
            <a:fillRect/>
          </a:stretch>
        </p:blipFill>
        <p:spPr bwMode="auto">
          <a:xfrm>
            <a:off x="7708900" y="2841625"/>
            <a:ext cx="685800" cy="730250"/>
          </a:xfrm>
          <a:prstGeom prst="rect">
            <a:avLst/>
          </a:prstGeom>
          <a:noFill/>
          <a:ln w="12700">
            <a:noFill/>
            <a:miter lim="800000"/>
            <a:headEnd/>
            <a:tailEnd/>
          </a:ln>
        </p:spPr>
      </p:pic>
      <p:sp>
        <p:nvSpPr>
          <p:cNvPr id="45062" name="Line 17"/>
          <p:cNvSpPr>
            <a:spLocks noChangeShapeType="1"/>
          </p:cNvSpPr>
          <p:nvPr/>
        </p:nvSpPr>
        <p:spPr bwMode="auto">
          <a:xfrm flipV="1">
            <a:off x="6018213" y="2708275"/>
            <a:ext cx="1009650" cy="15875"/>
          </a:xfrm>
          <a:prstGeom prst="line">
            <a:avLst/>
          </a:prstGeom>
          <a:noFill/>
          <a:ln w="25400">
            <a:solidFill>
              <a:srgbClr val="0000FF"/>
            </a:solidFill>
            <a:round/>
            <a:headEnd/>
            <a:tailEnd/>
          </a:ln>
        </p:spPr>
        <p:txBody>
          <a:bodyPr/>
          <a:lstStyle/>
          <a:p>
            <a:endParaRPr lang="es-ES"/>
          </a:p>
        </p:txBody>
      </p:sp>
      <p:sp>
        <p:nvSpPr>
          <p:cNvPr id="45063" name="Line 19"/>
          <p:cNvSpPr>
            <a:spLocks noChangeShapeType="1"/>
          </p:cNvSpPr>
          <p:nvPr/>
        </p:nvSpPr>
        <p:spPr bwMode="auto">
          <a:xfrm>
            <a:off x="4341813" y="2716213"/>
            <a:ext cx="1016000" cy="12700"/>
          </a:xfrm>
          <a:prstGeom prst="line">
            <a:avLst/>
          </a:prstGeom>
          <a:noFill/>
          <a:ln w="25400">
            <a:solidFill>
              <a:srgbClr val="0000FF"/>
            </a:solidFill>
            <a:round/>
            <a:headEnd/>
            <a:tailEnd/>
          </a:ln>
        </p:spPr>
        <p:txBody>
          <a:bodyPr/>
          <a:lstStyle/>
          <a:p>
            <a:endParaRPr lang="es-ES"/>
          </a:p>
        </p:txBody>
      </p:sp>
      <p:sp>
        <p:nvSpPr>
          <p:cNvPr id="45064" name="Line 20"/>
          <p:cNvSpPr>
            <a:spLocks noChangeShapeType="1"/>
          </p:cNvSpPr>
          <p:nvPr/>
        </p:nvSpPr>
        <p:spPr bwMode="auto">
          <a:xfrm flipH="1" flipV="1">
            <a:off x="4341813" y="1708150"/>
            <a:ext cx="20637" cy="2079625"/>
          </a:xfrm>
          <a:prstGeom prst="line">
            <a:avLst/>
          </a:prstGeom>
          <a:noFill/>
          <a:ln w="25400">
            <a:solidFill>
              <a:srgbClr val="0000FF"/>
            </a:solidFill>
            <a:round/>
            <a:headEnd/>
            <a:tailEnd/>
          </a:ln>
        </p:spPr>
        <p:txBody>
          <a:bodyPr/>
          <a:lstStyle/>
          <a:p>
            <a:endParaRPr lang="es-ES"/>
          </a:p>
        </p:txBody>
      </p:sp>
      <p:sp>
        <p:nvSpPr>
          <p:cNvPr id="45065" name="Line 21"/>
          <p:cNvSpPr>
            <a:spLocks noChangeShapeType="1"/>
          </p:cNvSpPr>
          <p:nvPr/>
        </p:nvSpPr>
        <p:spPr bwMode="auto">
          <a:xfrm>
            <a:off x="3275013" y="2578100"/>
            <a:ext cx="1066800" cy="1588"/>
          </a:xfrm>
          <a:prstGeom prst="line">
            <a:avLst/>
          </a:prstGeom>
          <a:noFill/>
          <a:ln w="25400">
            <a:solidFill>
              <a:srgbClr val="0000FF"/>
            </a:solidFill>
            <a:round/>
            <a:headEnd/>
            <a:tailEnd/>
          </a:ln>
        </p:spPr>
        <p:txBody>
          <a:bodyPr/>
          <a:lstStyle/>
          <a:p>
            <a:endParaRPr lang="es-ES"/>
          </a:p>
        </p:txBody>
      </p:sp>
      <p:sp>
        <p:nvSpPr>
          <p:cNvPr id="45066" name="Line 22"/>
          <p:cNvSpPr>
            <a:spLocks noChangeShapeType="1"/>
          </p:cNvSpPr>
          <p:nvPr/>
        </p:nvSpPr>
        <p:spPr bwMode="auto">
          <a:xfrm>
            <a:off x="1916113" y="2578100"/>
            <a:ext cx="774700" cy="0"/>
          </a:xfrm>
          <a:prstGeom prst="line">
            <a:avLst/>
          </a:prstGeom>
          <a:noFill/>
          <a:ln w="25400">
            <a:solidFill>
              <a:srgbClr val="0000FF"/>
            </a:solidFill>
            <a:round/>
            <a:headEnd/>
            <a:tailEnd/>
          </a:ln>
        </p:spPr>
        <p:txBody>
          <a:bodyPr/>
          <a:lstStyle/>
          <a:p>
            <a:endParaRPr lang="es-ES"/>
          </a:p>
        </p:txBody>
      </p:sp>
      <p:sp>
        <p:nvSpPr>
          <p:cNvPr id="45067" name="Line 24"/>
          <p:cNvSpPr>
            <a:spLocks noChangeShapeType="1"/>
          </p:cNvSpPr>
          <p:nvPr/>
        </p:nvSpPr>
        <p:spPr bwMode="auto">
          <a:xfrm>
            <a:off x="1090613" y="2197100"/>
            <a:ext cx="463550" cy="366713"/>
          </a:xfrm>
          <a:prstGeom prst="line">
            <a:avLst/>
          </a:prstGeom>
          <a:noFill/>
          <a:ln w="25400">
            <a:solidFill>
              <a:srgbClr val="0000FF"/>
            </a:solidFill>
            <a:round/>
            <a:headEnd/>
            <a:tailEnd/>
          </a:ln>
        </p:spPr>
        <p:txBody>
          <a:bodyPr/>
          <a:lstStyle/>
          <a:p>
            <a:endParaRPr lang="es-ES"/>
          </a:p>
        </p:txBody>
      </p:sp>
      <p:sp>
        <p:nvSpPr>
          <p:cNvPr id="45068" name="Line 25"/>
          <p:cNvSpPr>
            <a:spLocks noChangeShapeType="1"/>
          </p:cNvSpPr>
          <p:nvPr/>
        </p:nvSpPr>
        <p:spPr bwMode="auto">
          <a:xfrm flipV="1">
            <a:off x="1090613" y="2635250"/>
            <a:ext cx="463550" cy="781050"/>
          </a:xfrm>
          <a:prstGeom prst="line">
            <a:avLst/>
          </a:prstGeom>
          <a:noFill/>
          <a:ln w="25400">
            <a:solidFill>
              <a:srgbClr val="0000FF"/>
            </a:solidFill>
            <a:round/>
            <a:headEnd/>
            <a:tailEnd/>
          </a:ln>
        </p:spPr>
        <p:txBody>
          <a:bodyPr/>
          <a:lstStyle/>
          <a:p>
            <a:endParaRPr lang="es-ES"/>
          </a:p>
        </p:txBody>
      </p:sp>
      <p:pic>
        <p:nvPicPr>
          <p:cNvPr id="45069" name="Picture 26"/>
          <p:cNvPicPr>
            <a:picLocks noChangeArrowheads="1"/>
          </p:cNvPicPr>
          <p:nvPr/>
        </p:nvPicPr>
        <p:blipFill>
          <a:blip r:embed="rId3" cstate="print"/>
          <a:srcRect/>
          <a:stretch>
            <a:fillRect/>
          </a:stretch>
        </p:blipFill>
        <p:spPr bwMode="auto">
          <a:xfrm>
            <a:off x="619125" y="1555750"/>
            <a:ext cx="685800" cy="730250"/>
          </a:xfrm>
          <a:prstGeom prst="rect">
            <a:avLst/>
          </a:prstGeom>
          <a:noFill/>
          <a:ln w="12700">
            <a:noFill/>
            <a:miter lim="800000"/>
            <a:headEnd/>
            <a:tailEnd/>
          </a:ln>
        </p:spPr>
      </p:pic>
      <p:pic>
        <p:nvPicPr>
          <p:cNvPr id="45070" name="Picture 27"/>
          <p:cNvPicPr>
            <a:picLocks noChangeArrowheads="1"/>
          </p:cNvPicPr>
          <p:nvPr/>
        </p:nvPicPr>
        <p:blipFill>
          <a:blip r:embed="rId4" cstate="print"/>
          <a:srcRect/>
          <a:stretch>
            <a:fillRect/>
          </a:stretch>
        </p:blipFill>
        <p:spPr bwMode="auto">
          <a:xfrm>
            <a:off x="5265738" y="2347913"/>
            <a:ext cx="846137" cy="609600"/>
          </a:xfrm>
          <a:prstGeom prst="rect">
            <a:avLst/>
          </a:prstGeom>
          <a:noFill/>
          <a:ln w="12700">
            <a:noFill/>
            <a:miter lim="800000"/>
            <a:headEnd/>
            <a:tailEnd/>
          </a:ln>
        </p:spPr>
      </p:pic>
      <p:pic>
        <p:nvPicPr>
          <p:cNvPr id="45071" name="Picture 28"/>
          <p:cNvPicPr>
            <a:picLocks noChangeArrowheads="1"/>
          </p:cNvPicPr>
          <p:nvPr/>
        </p:nvPicPr>
        <p:blipFill>
          <a:blip r:embed="rId3" cstate="print"/>
          <a:srcRect/>
          <a:stretch>
            <a:fillRect/>
          </a:stretch>
        </p:blipFill>
        <p:spPr bwMode="auto">
          <a:xfrm>
            <a:off x="4030663" y="1330325"/>
            <a:ext cx="685800" cy="730250"/>
          </a:xfrm>
          <a:prstGeom prst="rect">
            <a:avLst/>
          </a:prstGeom>
          <a:noFill/>
          <a:ln w="12700">
            <a:noFill/>
            <a:miter lim="800000"/>
            <a:headEnd/>
            <a:tailEnd/>
          </a:ln>
        </p:spPr>
      </p:pic>
      <p:pic>
        <p:nvPicPr>
          <p:cNvPr id="45072" name="Picture 29"/>
          <p:cNvPicPr>
            <a:picLocks noChangeArrowheads="1"/>
          </p:cNvPicPr>
          <p:nvPr/>
        </p:nvPicPr>
        <p:blipFill>
          <a:blip r:embed="rId4" cstate="print"/>
          <a:srcRect/>
          <a:stretch>
            <a:fillRect/>
          </a:stretch>
        </p:blipFill>
        <p:spPr bwMode="auto">
          <a:xfrm>
            <a:off x="2576513" y="2197100"/>
            <a:ext cx="846137" cy="609600"/>
          </a:xfrm>
          <a:prstGeom prst="rect">
            <a:avLst/>
          </a:prstGeom>
          <a:noFill/>
          <a:ln w="12700">
            <a:noFill/>
            <a:miter lim="800000"/>
            <a:headEnd/>
            <a:tailEnd/>
          </a:ln>
        </p:spPr>
      </p:pic>
      <p:pic>
        <p:nvPicPr>
          <p:cNvPr id="45073" name="Picture 30"/>
          <p:cNvPicPr>
            <a:picLocks noChangeArrowheads="1"/>
          </p:cNvPicPr>
          <p:nvPr/>
        </p:nvPicPr>
        <p:blipFill>
          <a:blip r:embed="rId3" cstate="print"/>
          <a:srcRect/>
          <a:stretch>
            <a:fillRect/>
          </a:stretch>
        </p:blipFill>
        <p:spPr bwMode="auto">
          <a:xfrm>
            <a:off x="619125" y="2986088"/>
            <a:ext cx="685800" cy="730250"/>
          </a:xfrm>
          <a:prstGeom prst="rect">
            <a:avLst/>
          </a:prstGeom>
          <a:noFill/>
          <a:ln w="12700">
            <a:noFill/>
            <a:miter lim="800000"/>
            <a:headEnd/>
            <a:tailEnd/>
          </a:ln>
        </p:spPr>
      </p:pic>
      <p:sp>
        <p:nvSpPr>
          <p:cNvPr id="45074" name="Text Box 31"/>
          <p:cNvSpPr txBox="1">
            <a:spLocks noChangeArrowheads="1"/>
          </p:cNvSpPr>
          <p:nvPr/>
        </p:nvSpPr>
        <p:spPr bwMode="auto">
          <a:xfrm>
            <a:off x="771525" y="1631950"/>
            <a:ext cx="330200" cy="336550"/>
          </a:xfrm>
          <a:prstGeom prst="rect">
            <a:avLst/>
          </a:prstGeom>
          <a:noFill/>
          <a:ln w="9525">
            <a:noFill/>
            <a:miter lim="800000"/>
            <a:headEnd/>
            <a:tailEnd/>
          </a:ln>
        </p:spPr>
        <p:txBody>
          <a:bodyPr wrap="none">
            <a:spAutoFit/>
          </a:bodyPr>
          <a:lstStyle/>
          <a:p>
            <a:r>
              <a:rPr lang="es-ES_tradnl" sz="1600" b="1"/>
              <a:t>A</a:t>
            </a:r>
            <a:endParaRPr lang="es-ES" sz="1600" b="1"/>
          </a:p>
        </p:txBody>
      </p:sp>
      <p:sp>
        <p:nvSpPr>
          <p:cNvPr id="45075" name="Text Box 32"/>
          <p:cNvSpPr txBox="1">
            <a:spLocks noChangeArrowheads="1"/>
          </p:cNvSpPr>
          <p:nvPr/>
        </p:nvSpPr>
        <p:spPr bwMode="auto">
          <a:xfrm>
            <a:off x="7912100" y="2917825"/>
            <a:ext cx="307975" cy="336550"/>
          </a:xfrm>
          <a:prstGeom prst="rect">
            <a:avLst/>
          </a:prstGeom>
          <a:noFill/>
          <a:ln w="9525">
            <a:noFill/>
            <a:miter lim="800000"/>
            <a:headEnd/>
            <a:tailEnd/>
          </a:ln>
        </p:spPr>
        <p:txBody>
          <a:bodyPr wrap="none">
            <a:spAutoFit/>
          </a:bodyPr>
          <a:lstStyle/>
          <a:p>
            <a:r>
              <a:rPr lang="es-ES_tradnl" sz="1600" b="1"/>
              <a:t>F</a:t>
            </a:r>
            <a:endParaRPr lang="es-ES" sz="1600" b="1"/>
          </a:p>
        </p:txBody>
      </p:sp>
      <p:sp>
        <p:nvSpPr>
          <p:cNvPr id="45076" name="Text Box 33"/>
          <p:cNvSpPr txBox="1">
            <a:spLocks noChangeArrowheads="1"/>
          </p:cNvSpPr>
          <p:nvPr/>
        </p:nvSpPr>
        <p:spPr bwMode="auto">
          <a:xfrm>
            <a:off x="7861300" y="1406525"/>
            <a:ext cx="319088" cy="336550"/>
          </a:xfrm>
          <a:prstGeom prst="rect">
            <a:avLst/>
          </a:prstGeom>
          <a:noFill/>
          <a:ln w="9525">
            <a:noFill/>
            <a:miter lim="800000"/>
            <a:headEnd/>
            <a:tailEnd/>
          </a:ln>
        </p:spPr>
        <p:txBody>
          <a:bodyPr wrap="none">
            <a:spAutoFit/>
          </a:bodyPr>
          <a:lstStyle/>
          <a:p>
            <a:r>
              <a:rPr lang="es-ES_tradnl" sz="1600" b="1"/>
              <a:t>E</a:t>
            </a:r>
            <a:endParaRPr lang="es-ES" sz="1600" b="1"/>
          </a:p>
        </p:txBody>
      </p:sp>
      <p:sp>
        <p:nvSpPr>
          <p:cNvPr id="45077" name="Text Box 34"/>
          <p:cNvSpPr txBox="1">
            <a:spLocks noChangeArrowheads="1"/>
          </p:cNvSpPr>
          <p:nvPr/>
        </p:nvSpPr>
        <p:spPr bwMode="auto">
          <a:xfrm>
            <a:off x="809625" y="3062288"/>
            <a:ext cx="330200" cy="336550"/>
          </a:xfrm>
          <a:prstGeom prst="rect">
            <a:avLst/>
          </a:prstGeom>
          <a:noFill/>
          <a:ln w="9525">
            <a:noFill/>
            <a:miter lim="800000"/>
            <a:headEnd/>
            <a:tailEnd/>
          </a:ln>
        </p:spPr>
        <p:txBody>
          <a:bodyPr wrap="none">
            <a:spAutoFit/>
          </a:bodyPr>
          <a:lstStyle/>
          <a:p>
            <a:r>
              <a:rPr lang="es-ES_tradnl" sz="1600" b="1"/>
              <a:t>B</a:t>
            </a:r>
            <a:endParaRPr lang="es-ES" sz="1600" b="1"/>
          </a:p>
        </p:txBody>
      </p:sp>
      <p:sp>
        <p:nvSpPr>
          <p:cNvPr id="45078" name="Text Box 35"/>
          <p:cNvSpPr txBox="1">
            <a:spLocks noChangeArrowheads="1"/>
          </p:cNvSpPr>
          <p:nvPr/>
        </p:nvSpPr>
        <p:spPr bwMode="auto">
          <a:xfrm>
            <a:off x="4221163" y="1406525"/>
            <a:ext cx="330200" cy="336550"/>
          </a:xfrm>
          <a:prstGeom prst="rect">
            <a:avLst/>
          </a:prstGeom>
          <a:noFill/>
          <a:ln w="9525">
            <a:noFill/>
            <a:miter lim="800000"/>
            <a:headEnd/>
            <a:tailEnd/>
          </a:ln>
        </p:spPr>
        <p:txBody>
          <a:bodyPr wrap="none">
            <a:spAutoFit/>
          </a:bodyPr>
          <a:lstStyle/>
          <a:p>
            <a:r>
              <a:rPr lang="es-ES_tradnl" sz="1600" b="1"/>
              <a:t>C</a:t>
            </a:r>
            <a:endParaRPr lang="es-ES" sz="1600" b="1"/>
          </a:p>
        </p:txBody>
      </p:sp>
      <p:sp>
        <p:nvSpPr>
          <p:cNvPr id="45079" name="Text Box 36"/>
          <p:cNvSpPr txBox="1">
            <a:spLocks noChangeArrowheads="1"/>
          </p:cNvSpPr>
          <p:nvPr/>
        </p:nvSpPr>
        <p:spPr bwMode="auto">
          <a:xfrm>
            <a:off x="2736850" y="2524125"/>
            <a:ext cx="374650" cy="257175"/>
          </a:xfrm>
          <a:prstGeom prst="rect">
            <a:avLst/>
          </a:prstGeom>
          <a:solidFill>
            <a:schemeClr val="bg1"/>
          </a:solidFill>
          <a:ln w="9525">
            <a:noFill/>
            <a:miter lim="800000"/>
            <a:headEnd/>
            <a:tailEnd/>
          </a:ln>
        </p:spPr>
        <p:txBody>
          <a:bodyPr wrap="none" lIns="54000" tIns="21600" rIns="54000" bIns="21600">
            <a:spAutoFit/>
          </a:bodyPr>
          <a:lstStyle/>
          <a:p>
            <a:r>
              <a:rPr lang="es-ES_tradnl" sz="1400" b="1"/>
              <a:t>P 1</a:t>
            </a:r>
            <a:endParaRPr lang="es-ES" sz="1400" b="1"/>
          </a:p>
        </p:txBody>
      </p:sp>
      <p:sp>
        <p:nvSpPr>
          <p:cNvPr id="45080" name="Text Box 38"/>
          <p:cNvSpPr txBox="1">
            <a:spLocks noChangeArrowheads="1"/>
          </p:cNvSpPr>
          <p:nvPr/>
        </p:nvSpPr>
        <p:spPr bwMode="auto">
          <a:xfrm>
            <a:off x="2220913" y="2273300"/>
            <a:ext cx="312737"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45081" name="Text Box 39"/>
          <p:cNvSpPr txBox="1">
            <a:spLocks noChangeArrowheads="1"/>
          </p:cNvSpPr>
          <p:nvPr/>
        </p:nvSpPr>
        <p:spPr bwMode="auto">
          <a:xfrm>
            <a:off x="3492500" y="2273300"/>
            <a:ext cx="295275"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45082" name="Text Box 40"/>
          <p:cNvSpPr txBox="1">
            <a:spLocks noChangeArrowheads="1"/>
          </p:cNvSpPr>
          <p:nvPr/>
        </p:nvSpPr>
        <p:spPr bwMode="auto">
          <a:xfrm>
            <a:off x="4906963" y="2424113"/>
            <a:ext cx="312737"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45083" name="Text Box 41"/>
          <p:cNvSpPr txBox="1">
            <a:spLocks noChangeArrowheads="1"/>
          </p:cNvSpPr>
          <p:nvPr/>
        </p:nvSpPr>
        <p:spPr bwMode="auto">
          <a:xfrm>
            <a:off x="6103938" y="2419350"/>
            <a:ext cx="295275"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45084" name="Text Box 43"/>
          <p:cNvSpPr txBox="1">
            <a:spLocks noChangeArrowheads="1"/>
          </p:cNvSpPr>
          <p:nvPr/>
        </p:nvSpPr>
        <p:spPr bwMode="auto">
          <a:xfrm>
            <a:off x="827088" y="266700"/>
            <a:ext cx="7467600" cy="641350"/>
          </a:xfrm>
          <a:prstGeom prst="rect">
            <a:avLst/>
          </a:prstGeom>
          <a:noFill/>
          <a:ln w="9525">
            <a:noFill/>
            <a:miter lim="800000"/>
            <a:headEnd/>
            <a:tailEnd/>
          </a:ln>
        </p:spPr>
        <p:txBody>
          <a:bodyPr>
            <a:spAutoFit/>
          </a:bodyPr>
          <a:lstStyle/>
          <a:p>
            <a:pPr algn="ctr">
              <a:spcBef>
                <a:spcPct val="50000"/>
              </a:spcBef>
            </a:pPr>
            <a:r>
              <a:rPr lang="es-ES_tradnl" sz="3600"/>
              <a:t>Red con dos puentes</a:t>
            </a:r>
            <a:endParaRPr lang="es-ES" sz="3600"/>
          </a:p>
        </p:txBody>
      </p:sp>
      <p:pic>
        <p:nvPicPr>
          <p:cNvPr id="45085" name="Picture 58"/>
          <p:cNvPicPr>
            <a:picLocks noChangeArrowheads="1"/>
          </p:cNvPicPr>
          <p:nvPr/>
        </p:nvPicPr>
        <p:blipFill>
          <a:blip r:embed="rId3" cstate="print"/>
          <a:srcRect/>
          <a:stretch>
            <a:fillRect/>
          </a:stretch>
        </p:blipFill>
        <p:spPr bwMode="auto">
          <a:xfrm>
            <a:off x="4037013" y="3211513"/>
            <a:ext cx="685800" cy="730250"/>
          </a:xfrm>
          <a:prstGeom prst="rect">
            <a:avLst/>
          </a:prstGeom>
          <a:noFill/>
          <a:ln w="12700">
            <a:noFill/>
            <a:miter lim="800000"/>
            <a:headEnd/>
            <a:tailEnd/>
          </a:ln>
        </p:spPr>
      </p:pic>
      <p:sp>
        <p:nvSpPr>
          <p:cNvPr id="45086" name="Text Box 59"/>
          <p:cNvSpPr txBox="1">
            <a:spLocks noChangeArrowheads="1"/>
          </p:cNvSpPr>
          <p:nvPr/>
        </p:nvSpPr>
        <p:spPr bwMode="auto">
          <a:xfrm>
            <a:off x="4189413" y="3287713"/>
            <a:ext cx="330200" cy="336550"/>
          </a:xfrm>
          <a:prstGeom prst="rect">
            <a:avLst/>
          </a:prstGeom>
          <a:noFill/>
          <a:ln w="9525">
            <a:noFill/>
            <a:miter lim="800000"/>
            <a:headEnd/>
            <a:tailEnd/>
          </a:ln>
        </p:spPr>
        <p:txBody>
          <a:bodyPr wrap="none">
            <a:spAutoFit/>
          </a:bodyPr>
          <a:lstStyle/>
          <a:p>
            <a:r>
              <a:rPr lang="es-ES_tradnl" sz="1600" b="1"/>
              <a:t>D</a:t>
            </a:r>
            <a:endParaRPr lang="es-ES" sz="1600" b="1"/>
          </a:p>
        </p:txBody>
      </p:sp>
      <p:sp>
        <p:nvSpPr>
          <p:cNvPr id="45087" name="Text Box 60"/>
          <p:cNvSpPr txBox="1">
            <a:spLocks noChangeArrowheads="1"/>
          </p:cNvSpPr>
          <p:nvPr/>
        </p:nvSpPr>
        <p:spPr bwMode="auto">
          <a:xfrm>
            <a:off x="5500688" y="2641600"/>
            <a:ext cx="374650" cy="257175"/>
          </a:xfrm>
          <a:prstGeom prst="rect">
            <a:avLst/>
          </a:prstGeom>
          <a:solidFill>
            <a:schemeClr val="bg1"/>
          </a:solidFill>
          <a:ln w="9525">
            <a:noFill/>
            <a:miter lim="800000"/>
            <a:headEnd/>
            <a:tailEnd/>
          </a:ln>
        </p:spPr>
        <p:txBody>
          <a:bodyPr wrap="none" lIns="54000" tIns="21600" rIns="54000" bIns="21600">
            <a:spAutoFit/>
          </a:bodyPr>
          <a:lstStyle/>
          <a:p>
            <a:r>
              <a:rPr lang="es-ES_tradnl" sz="1400" b="1"/>
              <a:t>P 2</a:t>
            </a:r>
            <a:endParaRPr lang="es-ES" sz="1400" b="1"/>
          </a:p>
        </p:txBody>
      </p:sp>
      <p:sp>
        <p:nvSpPr>
          <p:cNvPr id="45088" name="Rectangle 106"/>
          <p:cNvSpPr>
            <a:spLocks noChangeArrowheads="1"/>
          </p:cNvSpPr>
          <p:nvPr/>
        </p:nvSpPr>
        <p:spPr bwMode="auto">
          <a:xfrm>
            <a:off x="250825" y="5661025"/>
            <a:ext cx="7921625" cy="576263"/>
          </a:xfrm>
          <a:prstGeom prst="rect">
            <a:avLst/>
          </a:prstGeom>
          <a:noFill/>
          <a:ln w="9525">
            <a:noFill/>
            <a:miter lim="800000"/>
            <a:headEnd/>
            <a:tailEnd/>
          </a:ln>
        </p:spPr>
        <p:txBody>
          <a:bodyPr/>
          <a:lstStyle/>
          <a:p>
            <a:pPr marL="609600" indent="-609600">
              <a:lnSpc>
                <a:spcPct val="90000"/>
              </a:lnSpc>
              <a:spcBef>
                <a:spcPct val="20000"/>
              </a:spcBef>
            </a:pPr>
            <a:r>
              <a:rPr lang="es-ES_tradnl" sz="1400"/>
              <a:t>	Desde el punto de vista de P1 las estaciones C, D, E y F están en la misma LAN, ya que cuando P2 reenvía por </a:t>
            </a:r>
            <a:r>
              <a:rPr lang="es-ES_tradnl" sz="1400" b="1">
                <a:sym typeface="Symbol" pitchFamily="18" charset="2"/>
              </a:rPr>
              <a:t> </a:t>
            </a:r>
            <a:r>
              <a:rPr lang="es-ES_tradnl" sz="1400">
                <a:sym typeface="Symbol" pitchFamily="18" charset="2"/>
              </a:rPr>
              <a:t>las tramas de E y F</a:t>
            </a:r>
            <a:r>
              <a:rPr lang="es-ES_tradnl" sz="1400"/>
              <a:t> no cambia la dirección MAC de origen</a:t>
            </a:r>
          </a:p>
        </p:txBody>
      </p:sp>
      <p:sp>
        <p:nvSpPr>
          <p:cNvPr id="45089" name="Line 141"/>
          <p:cNvSpPr>
            <a:spLocks noChangeShapeType="1"/>
          </p:cNvSpPr>
          <p:nvPr/>
        </p:nvSpPr>
        <p:spPr bwMode="auto">
          <a:xfrm>
            <a:off x="2922588" y="2892425"/>
            <a:ext cx="0" cy="215900"/>
          </a:xfrm>
          <a:prstGeom prst="line">
            <a:avLst/>
          </a:prstGeom>
          <a:noFill/>
          <a:ln w="25400">
            <a:solidFill>
              <a:schemeClr val="tx1"/>
            </a:solidFill>
            <a:round/>
            <a:headEnd/>
            <a:tailEnd type="triangle" w="med" len="med"/>
          </a:ln>
        </p:spPr>
        <p:txBody>
          <a:bodyPr/>
          <a:lstStyle/>
          <a:p>
            <a:endParaRPr lang="es-ES"/>
          </a:p>
        </p:txBody>
      </p:sp>
      <p:sp>
        <p:nvSpPr>
          <p:cNvPr id="45090" name="Line 142"/>
          <p:cNvSpPr>
            <a:spLocks noChangeShapeType="1"/>
          </p:cNvSpPr>
          <p:nvPr/>
        </p:nvSpPr>
        <p:spPr bwMode="auto">
          <a:xfrm>
            <a:off x="5659438" y="3108325"/>
            <a:ext cx="0" cy="215900"/>
          </a:xfrm>
          <a:prstGeom prst="line">
            <a:avLst/>
          </a:prstGeom>
          <a:noFill/>
          <a:ln w="25400">
            <a:solidFill>
              <a:schemeClr val="tx1"/>
            </a:solidFill>
            <a:round/>
            <a:headEnd/>
            <a:tailEnd type="triangle" w="med" len="med"/>
          </a:ln>
        </p:spPr>
        <p:txBody>
          <a:bodyPr/>
          <a:lstStyle/>
          <a:p>
            <a:endParaRPr lang="es-ES"/>
          </a:p>
        </p:txBody>
      </p:sp>
      <p:pic>
        <p:nvPicPr>
          <p:cNvPr id="45091" name="Picture 143"/>
          <p:cNvPicPr>
            <a:picLocks noChangeAspect="1" noChangeArrowheads="1"/>
          </p:cNvPicPr>
          <p:nvPr/>
        </p:nvPicPr>
        <p:blipFill>
          <a:blip r:embed="rId5" cstate="print"/>
          <a:srcRect/>
          <a:stretch>
            <a:fillRect/>
          </a:stretch>
        </p:blipFill>
        <p:spPr bwMode="auto">
          <a:xfrm>
            <a:off x="1252538" y="2465388"/>
            <a:ext cx="735012" cy="314325"/>
          </a:xfrm>
          <a:prstGeom prst="rect">
            <a:avLst/>
          </a:prstGeom>
          <a:noFill/>
          <a:ln w="9525">
            <a:noFill/>
            <a:miter lim="800000"/>
            <a:headEnd/>
            <a:tailEnd/>
          </a:ln>
        </p:spPr>
      </p:pic>
      <p:pic>
        <p:nvPicPr>
          <p:cNvPr id="45092" name="Picture 144"/>
          <p:cNvPicPr>
            <a:picLocks noChangeAspect="1" noChangeArrowheads="1"/>
          </p:cNvPicPr>
          <p:nvPr/>
        </p:nvPicPr>
        <p:blipFill>
          <a:blip r:embed="rId5" cstate="print"/>
          <a:srcRect/>
          <a:stretch>
            <a:fillRect/>
          </a:stretch>
        </p:blipFill>
        <p:spPr bwMode="auto">
          <a:xfrm>
            <a:off x="4052888" y="2465388"/>
            <a:ext cx="735012" cy="314325"/>
          </a:xfrm>
          <a:prstGeom prst="rect">
            <a:avLst/>
          </a:prstGeom>
          <a:noFill/>
          <a:ln w="9525">
            <a:noFill/>
            <a:miter lim="800000"/>
            <a:headEnd/>
            <a:tailEnd/>
          </a:ln>
        </p:spPr>
      </p:pic>
      <p:pic>
        <p:nvPicPr>
          <p:cNvPr id="45093" name="Picture 145"/>
          <p:cNvPicPr>
            <a:picLocks noChangeAspect="1" noChangeArrowheads="1"/>
          </p:cNvPicPr>
          <p:nvPr/>
        </p:nvPicPr>
        <p:blipFill>
          <a:blip r:embed="rId5" cstate="print"/>
          <a:srcRect/>
          <a:stretch>
            <a:fillRect/>
          </a:stretch>
        </p:blipFill>
        <p:spPr bwMode="auto">
          <a:xfrm>
            <a:off x="6867525" y="2538413"/>
            <a:ext cx="735013" cy="314325"/>
          </a:xfrm>
          <a:prstGeom prst="rect">
            <a:avLst/>
          </a:prstGeom>
          <a:noFill/>
          <a:ln w="9525">
            <a:noFill/>
            <a:miter lim="800000"/>
            <a:headEnd/>
            <a:tailEnd/>
          </a:ln>
        </p:spPr>
      </p:pic>
      <p:sp>
        <p:nvSpPr>
          <p:cNvPr id="45094" name="Text Box 146"/>
          <p:cNvSpPr txBox="1">
            <a:spLocks noChangeArrowheads="1"/>
          </p:cNvSpPr>
          <p:nvPr/>
        </p:nvSpPr>
        <p:spPr bwMode="auto">
          <a:xfrm>
            <a:off x="1892300" y="2578100"/>
            <a:ext cx="742950" cy="274638"/>
          </a:xfrm>
          <a:prstGeom prst="rect">
            <a:avLst/>
          </a:prstGeom>
          <a:noFill/>
          <a:ln w="9525">
            <a:noFill/>
            <a:miter lim="800000"/>
            <a:headEnd/>
            <a:tailEnd/>
          </a:ln>
        </p:spPr>
        <p:txBody>
          <a:bodyPr wrap="none">
            <a:spAutoFit/>
          </a:bodyPr>
          <a:lstStyle/>
          <a:p>
            <a:r>
              <a:rPr lang="es-ES_tradnl" sz="1200" b="1"/>
              <a:t>10 Mb/s</a:t>
            </a:r>
            <a:endParaRPr lang="es-ES" sz="1200" b="1"/>
          </a:p>
        </p:txBody>
      </p:sp>
      <p:sp>
        <p:nvSpPr>
          <p:cNvPr id="45095" name="Text Box 147"/>
          <p:cNvSpPr txBox="1">
            <a:spLocks noChangeArrowheads="1"/>
          </p:cNvSpPr>
          <p:nvPr/>
        </p:nvSpPr>
        <p:spPr bwMode="auto">
          <a:xfrm>
            <a:off x="3354388" y="2578100"/>
            <a:ext cx="742950" cy="274638"/>
          </a:xfrm>
          <a:prstGeom prst="rect">
            <a:avLst/>
          </a:prstGeom>
          <a:noFill/>
          <a:ln w="9525">
            <a:noFill/>
            <a:miter lim="800000"/>
            <a:headEnd/>
            <a:tailEnd/>
          </a:ln>
        </p:spPr>
        <p:txBody>
          <a:bodyPr wrap="none">
            <a:spAutoFit/>
          </a:bodyPr>
          <a:lstStyle/>
          <a:p>
            <a:r>
              <a:rPr lang="es-ES_tradnl" sz="1200" b="1"/>
              <a:t>10 Mb/s</a:t>
            </a:r>
            <a:endParaRPr lang="es-ES" sz="1200" b="1"/>
          </a:p>
        </p:txBody>
      </p:sp>
      <p:sp>
        <p:nvSpPr>
          <p:cNvPr id="45096" name="Text Box 148"/>
          <p:cNvSpPr txBox="1">
            <a:spLocks noChangeArrowheads="1"/>
          </p:cNvSpPr>
          <p:nvPr/>
        </p:nvSpPr>
        <p:spPr bwMode="auto">
          <a:xfrm>
            <a:off x="4556125" y="2720975"/>
            <a:ext cx="742950" cy="274638"/>
          </a:xfrm>
          <a:prstGeom prst="rect">
            <a:avLst/>
          </a:prstGeom>
          <a:noFill/>
          <a:ln w="9525">
            <a:noFill/>
            <a:miter lim="800000"/>
            <a:headEnd/>
            <a:tailEnd/>
          </a:ln>
        </p:spPr>
        <p:txBody>
          <a:bodyPr wrap="none">
            <a:spAutoFit/>
          </a:bodyPr>
          <a:lstStyle/>
          <a:p>
            <a:r>
              <a:rPr lang="es-ES_tradnl" sz="1200" b="1"/>
              <a:t>10 Mb/s</a:t>
            </a:r>
            <a:endParaRPr lang="es-ES" sz="1200" b="1"/>
          </a:p>
        </p:txBody>
      </p:sp>
      <p:sp>
        <p:nvSpPr>
          <p:cNvPr id="45097" name="Text Box 149"/>
          <p:cNvSpPr txBox="1">
            <a:spLocks noChangeArrowheads="1"/>
          </p:cNvSpPr>
          <p:nvPr/>
        </p:nvSpPr>
        <p:spPr bwMode="auto">
          <a:xfrm>
            <a:off x="6067425" y="2708275"/>
            <a:ext cx="827088" cy="274638"/>
          </a:xfrm>
          <a:prstGeom prst="rect">
            <a:avLst/>
          </a:prstGeom>
          <a:noFill/>
          <a:ln w="9525">
            <a:noFill/>
            <a:miter lim="800000"/>
            <a:headEnd/>
            <a:tailEnd/>
          </a:ln>
        </p:spPr>
        <p:txBody>
          <a:bodyPr wrap="none">
            <a:spAutoFit/>
          </a:bodyPr>
          <a:lstStyle/>
          <a:p>
            <a:r>
              <a:rPr lang="es-ES_tradnl" sz="1200" b="1"/>
              <a:t>100 Mb/s</a:t>
            </a:r>
            <a:endParaRPr lang="es-ES" sz="1200" b="1"/>
          </a:p>
        </p:txBody>
      </p:sp>
      <p:graphicFrame>
        <p:nvGraphicFramePr>
          <p:cNvPr id="578777" name="Group 217"/>
          <p:cNvGraphicFramePr>
            <a:graphicFrameLocks noGrp="1"/>
          </p:cNvGraphicFramePr>
          <p:nvPr/>
        </p:nvGraphicFramePr>
        <p:xfrm>
          <a:off x="2028825" y="3178175"/>
          <a:ext cx="1679575" cy="1984248"/>
        </p:xfrm>
        <a:graphic>
          <a:graphicData uri="http://schemas.openxmlformats.org/drawingml/2006/table">
            <a:tbl>
              <a:tblPr/>
              <a:tblGrid>
                <a:gridCol w="904875"/>
                <a:gridCol w="774700"/>
              </a:tblGrid>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Dir. MAC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Interfaz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78776" name="Group 216"/>
          <p:cNvGraphicFramePr>
            <a:graphicFrameLocks noGrp="1"/>
          </p:cNvGraphicFramePr>
          <p:nvPr/>
        </p:nvGraphicFramePr>
        <p:xfrm>
          <a:off x="4979988" y="3394075"/>
          <a:ext cx="1679575" cy="1984248"/>
        </p:xfrm>
        <a:graphic>
          <a:graphicData uri="http://schemas.openxmlformats.org/drawingml/2006/table">
            <a:tbl>
              <a:tblPr/>
              <a:tblGrid>
                <a:gridCol w="904875"/>
                <a:gridCol w="774700"/>
              </a:tblGrid>
              <a:tr h="211138">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Dir. MAC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Interfaz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a:t>
                      </a: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1038"/>
          <p:cNvSpPr>
            <a:spLocks noChangeShapeType="1"/>
          </p:cNvSpPr>
          <p:nvPr/>
        </p:nvSpPr>
        <p:spPr bwMode="auto">
          <a:xfrm>
            <a:off x="4411663" y="3933825"/>
            <a:ext cx="0" cy="598488"/>
          </a:xfrm>
          <a:prstGeom prst="line">
            <a:avLst/>
          </a:prstGeom>
          <a:noFill/>
          <a:ln w="25400">
            <a:solidFill>
              <a:schemeClr val="tx1"/>
            </a:solidFill>
            <a:round/>
            <a:headEnd/>
            <a:tailEnd type="triangle" w="med" len="med"/>
          </a:ln>
        </p:spPr>
        <p:txBody>
          <a:bodyPr/>
          <a:lstStyle/>
          <a:p>
            <a:endParaRPr lang="es-ES"/>
          </a:p>
        </p:txBody>
      </p:sp>
      <p:sp>
        <p:nvSpPr>
          <p:cNvPr id="47107" name="AutoShape 1026"/>
          <p:cNvSpPr>
            <a:spLocks noChangeArrowheads="1"/>
          </p:cNvSpPr>
          <p:nvPr/>
        </p:nvSpPr>
        <p:spPr bwMode="auto">
          <a:xfrm>
            <a:off x="3357563" y="1036638"/>
            <a:ext cx="2184400" cy="531812"/>
          </a:xfrm>
          <a:prstGeom prst="flowChartProcess">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dirty="0"/>
              <a:t>Trama recibida</a:t>
            </a:r>
          </a:p>
          <a:p>
            <a:pPr algn="ctr">
              <a:lnSpc>
                <a:spcPct val="75000"/>
              </a:lnSpc>
            </a:pPr>
            <a:r>
              <a:rPr lang="es-ES_tradnl" sz="1400" b="1" dirty="0"/>
              <a:t>sin error en</a:t>
            </a:r>
          </a:p>
          <a:p>
            <a:pPr algn="ctr">
              <a:lnSpc>
                <a:spcPct val="75000"/>
              </a:lnSpc>
            </a:pPr>
            <a:r>
              <a:rPr lang="es-ES_tradnl" sz="1400" b="1" dirty="0"/>
              <a:t>puerto x</a:t>
            </a:r>
            <a:endParaRPr lang="es-ES" sz="1400" b="1" dirty="0"/>
          </a:p>
        </p:txBody>
      </p:sp>
      <p:sp>
        <p:nvSpPr>
          <p:cNvPr id="47108" name="AutoShape 1027"/>
          <p:cNvSpPr>
            <a:spLocks noChangeArrowheads="1"/>
          </p:cNvSpPr>
          <p:nvPr/>
        </p:nvSpPr>
        <p:spPr bwMode="auto">
          <a:xfrm>
            <a:off x="3206750" y="2767013"/>
            <a:ext cx="2411413" cy="466725"/>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t>¿Puerto de</a:t>
            </a:r>
          </a:p>
          <a:p>
            <a:pPr algn="ctr">
              <a:lnSpc>
                <a:spcPct val="75000"/>
              </a:lnSpc>
            </a:pPr>
            <a:r>
              <a:rPr lang="es-ES_tradnl" sz="1400" b="1"/>
              <a:t>salida = x? </a:t>
            </a:r>
            <a:endParaRPr lang="es-ES" sz="1400" b="1"/>
          </a:p>
        </p:txBody>
      </p:sp>
      <p:sp>
        <p:nvSpPr>
          <p:cNvPr id="47109" name="AutoShape 1028"/>
          <p:cNvSpPr>
            <a:spLocks noChangeArrowheads="1"/>
          </p:cNvSpPr>
          <p:nvPr/>
        </p:nvSpPr>
        <p:spPr bwMode="auto">
          <a:xfrm>
            <a:off x="3206750" y="3498850"/>
            <a:ext cx="2184400" cy="533400"/>
          </a:xfrm>
          <a:prstGeom prst="flowChartProcess">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t>Reenviar trama</a:t>
            </a:r>
          </a:p>
          <a:p>
            <a:pPr algn="ctr">
              <a:lnSpc>
                <a:spcPct val="75000"/>
              </a:lnSpc>
            </a:pPr>
            <a:r>
              <a:rPr lang="es-ES_tradnl" sz="1400" b="1"/>
              <a:t>por puerto</a:t>
            </a:r>
          </a:p>
          <a:p>
            <a:pPr algn="ctr">
              <a:lnSpc>
                <a:spcPct val="75000"/>
              </a:lnSpc>
            </a:pPr>
            <a:r>
              <a:rPr lang="es-ES_tradnl" sz="1400" b="1"/>
              <a:t>de salida</a:t>
            </a:r>
            <a:endParaRPr lang="es-ES" sz="1400" b="1"/>
          </a:p>
        </p:txBody>
      </p:sp>
      <p:sp>
        <p:nvSpPr>
          <p:cNvPr id="47110" name="AutoShape 1029"/>
          <p:cNvSpPr>
            <a:spLocks noChangeArrowheads="1"/>
          </p:cNvSpPr>
          <p:nvPr/>
        </p:nvSpPr>
        <p:spPr bwMode="auto">
          <a:xfrm>
            <a:off x="5994400" y="2767013"/>
            <a:ext cx="2260600" cy="600075"/>
          </a:xfrm>
          <a:prstGeom prst="flowChartProcess">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t>Reenviar trama</a:t>
            </a:r>
          </a:p>
          <a:p>
            <a:pPr algn="ctr">
              <a:lnSpc>
                <a:spcPct val="75000"/>
              </a:lnSpc>
            </a:pPr>
            <a:r>
              <a:rPr lang="es-ES_tradnl" sz="1400" b="1"/>
              <a:t>por todos los</a:t>
            </a:r>
          </a:p>
          <a:p>
            <a:pPr algn="ctr">
              <a:lnSpc>
                <a:spcPct val="75000"/>
              </a:lnSpc>
            </a:pPr>
            <a:r>
              <a:rPr lang="es-ES_tradnl" sz="1400" b="1"/>
              <a:t>puertos excepto x</a:t>
            </a:r>
            <a:endParaRPr lang="es-ES" sz="1400" b="1"/>
          </a:p>
        </p:txBody>
      </p:sp>
      <p:sp>
        <p:nvSpPr>
          <p:cNvPr id="579590" name="AutoShape 1030"/>
          <p:cNvSpPr>
            <a:spLocks noChangeArrowheads="1"/>
          </p:cNvSpPr>
          <p:nvPr/>
        </p:nvSpPr>
        <p:spPr bwMode="auto">
          <a:xfrm>
            <a:off x="3281363" y="4532313"/>
            <a:ext cx="2411412" cy="600075"/>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t>¿Dirección de</a:t>
            </a:r>
          </a:p>
          <a:p>
            <a:pPr algn="ctr">
              <a:lnSpc>
                <a:spcPct val="75000"/>
              </a:lnSpc>
            </a:pPr>
            <a:r>
              <a:rPr lang="es-ES_tradnl" sz="1400" b="1"/>
              <a:t>origen encontrada</a:t>
            </a:r>
          </a:p>
          <a:p>
            <a:pPr algn="ctr">
              <a:lnSpc>
                <a:spcPct val="75000"/>
              </a:lnSpc>
            </a:pPr>
            <a:r>
              <a:rPr lang="es-ES_tradnl" sz="1400" b="1"/>
              <a:t>en tabla CAM? </a:t>
            </a:r>
            <a:endParaRPr lang="es-ES" sz="1400" b="1"/>
          </a:p>
        </p:txBody>
      </p:sp>
      <p:sp>
        <p:nvSpPr>
          <p:cNvPr id="579591" name="AutoShape 1031"/>
          <p:cNvSpPr>
            <a:spLocks noChangeArrowheads="1"/>
          </p:cNvSpPr>
          <p:nvPr/>
        </p:nvSpPr>
        <p:spPr bwMode="auto">
          <a:xfrm>
            <a:off x="3281363" y="5397500"/>
            <a:ext cx="2260600" cy="533400"/>
          </a:xfrm>
          <a:prstGeom prst="flowChartProcess">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dirty="0"/>
              <a:t>Actualizar dirección</a:t>
            </a:r>
          </a:p>
          <a:p>
            <a:pPr algn="ctr">
              <a:lnSpc>
                <a:spcPct val="75000"/>
              </a:lnSpc>
            </a:pPr>
            <a:r>
              <a:rPr lang="es-ES_tradnl" sz="1400" b="1" dirty="0"/>
              <a:t>y contador</a:t>
            </a:r>
          </a:p>
          <a:p>
            <a:pPr algn="ctr">
              <a:lnSpc>
                <a:spcPct val="75000"/>
              </a:lnSpc>
            </a:pPr>
            <a:r>
              <a:rPr lang="es-ES_tradnl" sz="1400" b="1" dirty="0"/>
              <a:t>de tiempo</a:t>
            </a:r>
            <a:endParaRPr lang="es-ES" sz="1400" b="1" dirty="0"/>
          </a:p>
        </p:txBody>
      </p:sp>
      <p:sp>
        <p:nvSpPr>
          <p:cNvPr id="579592" name="AutoShape 1032"/>
          <p:cNvSpPr>
            <a:spLocks noChangeArrowheads="1"/>
          </p:cNvSpPr>
          <p:nvPr/>
        </p:nvSpPr>
        <p:spPr bwMode="auto">
          <a:xfrm>
            <a:off x="3281363" y="6262688"/>
            <a:ext cx="2185987" cy="333375"/>
          </a:xfrm>
          <a:prstGeom prst="flowChartTerminator">
            <a:avLst/>
          </a:prstGeom>
          <a:solidFill>
            <a:srgbClr val="FFFF00"/>
          </a:solidFill>
          <a:ln w="9525">
            <a:solidFill>
              <a:schemeClr val="tx1"/>
            </a:solidFill>
            <a:miter lim="800000"/>
            <a:headEnd/>
            <a:tailEnd/>
          </a:ln>
        </p:spPr>
        <p:txBody>
          <a:bodyPr wrap="none" anchor="ctr"/>
          <a:lstStyle/>
          <a:p>
            <a:pPr algn="ctr"/>
            <a:r>
              <a:rPr lang="es-ES_tradnl" sz="1400" b="1"/>
              <a:t>Terminar</a:t>
            </a:r>
            <a:endParaRPr lang="es-ES" sz="1400" b="1"/>
          </a:p>
        </p:txBody>
      </p:sp>
      <p:sp>
        <p:nvSpPr>
          <p:cNvPr id="579593" name="AutoShape 1033"/>
          <p:cNvSpPr>
            <a:spLocks noChangeArrowheads="1"/>
          </p:cNvSpPr>
          <p:nvPr/>
        </p:nvSpPr>
        <p:spPr bwMode="auto">
          <a:xfrm>
            <a:off x="5994400" y="5132388"/>
            <a:ext cx="2260600" cy="731837"/>
          </a:xfrm>
          <a:prstGeom prst="flowChartProcess">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dirty="0"/>
              <a:t>Añadir dirección de origen</a:t>
            </a:r>
          </a:p>
          <a:p>
            <a:pPr algn="ctr">
              <a:lnSpc>
                <a:spcPct val="75000"/>
              </a:lnSpc>
            </a:pPr>
            <a:r>
              <a:rPr lang="es-ES_tradnl" sz="1400" b="1" dirty="0"/>
              <a:t>a tabla CAM </a:t>
            </a:r>
          </a:p>
          <a:p>
            <a:pPr algn="ctr">
              <a:lnSpc>
                <a:spcPct val="75000"/>
              </a:lnSpc>
            </a:pPr>
            <a:r>
              <a:rPr lang="es-ES_tradnl" sz="1400" b="1" dirty="0"/>
              <a:t>(con número de puerto</a:t>
            </a:r>
          </a:p>
          <a:p>
            <a:pPr algn="ctr">
              <a:lnSpc>
                <a:spcPct val="75000"/>
              </a:lnSpc>
            </a:pPr>
            <a:r>
              <a:rPr lang="es-ES_tradnl" sz="1400" b="1" dirty="0"/>
              <a:t>y contador de tiempo)</a:t>
            </a:r>
            <a:endParaRPr lang="es-ES" sz="1400" b="1" dirty="0"/>
          </a:p>
        </p:txBody>
      </p:sp>
      <p:sp>
        <p:nvSpPr>
          <p:cNvPr id="47115" name="AutoShape 1034"/>
          <p:cNvSpPr>
            <a:spLocks noChangeArrowheads="1"/>
          </p:cNvSpPr>
          <p:nvPr/>
        </p:nvSpPr>
        <p:spPr bwMode="auto">
          <a:xfrm>
            <a:off x="3206750" y="1835150"/>
            <a:ext cx="2411413" cy="665163"/>
          </a:xfrm>
          <a:prstGeom prst="flowChartPreparation">
            <a:avLst/>
          </a:prstGeom>
          <a:solidFill>
            <a:srgbClr val="FFFF00"/>
          </a:solidFill>
          <a:ln w="9525">
            <a:solidFill>
              <a:schemeClr val="tx1"/>
            </a:solidFill>
            <a:miter lim="800000"/>
            <a:headEnd/>
            <a:tailEnd/>
          </a:ln>
        </p:spPr>
        <p:txBody>
          <a:bodyPr wrap="none" anchor="ctr"/>
          <a:lstStyle/>
          <a:p>
            <a:pPr algn="ctr">
              <a:lnSpc>
                <a:spcPct val="75000"/>
              </a:lnSpc>
            </a:pPr>
            <a:r>
              <a:rPr lang="es-ES_tradnl" sz="1400" b="1"/>
              <a:t>¿Dirección de</a:t>
            </a:r>
          </a:p>
          <a:p>
            <a:pPr algn="ctr">
              <a:lnSpc>
                <a:spcPct val="75000"/>
              </a:lnSpc>
            </a:pPr>
            <a:r>
              <a:rPr lang="es-ES_tradnl" sz="1400" b="1"/>
              <a:t>destino encontrada</a:t>
            </a:r>
          </a:p>
          <a:p>
            <a:pPr algn="ctr">
              <a:lnSpc>
                <a:spcPct val="75000"/>
              </a:lnSpc>
            </a:pPr>
            <a:r>
              <a:rPr lang="es-ES_tradnl" sz="1400" b="1"/>
              <a:t>en tabla CAM? </a:t>
            </a:r>
            <a:endParaRPr lang="es-ES" sz="1400" b="1"/>
          </a:p>
        </p:txBody>
      </p:sp>
      <p:sp>
        <p:nvSpPr>
          <p:cNvPr id="47116" name="Line 1035"/>
          <p:cNvSpPr>
            <a:spLocks noChangeShapeType="1"/>
          </p:cNvSpPr>
          <p:nvPr/>
        </p:nvSpPr>
        <p:spPr bwMode="auto">
          <a:xfrm>
            <a:off x="4411663" y="1568450"/>
            <a:ext cx="0" cy="266700"/>
          </a:xfrm>
          <a:prstGeom prst="line">
            <a:avLst/>
          </a:prstGeom>
          <a:noFill/>
          <a:ln w="25400">
            <a:solidFill>
              <a:schemeClr val="tx1"/>
            </a:solidFill>
            <a:round/>
            <a:headEnd/>
            <a:tailEnd type="triangle" w="med" len="med"/>
          </a:ln>
        </p:spPr>
        <p:txBody>
          <a:bodyPr/>
          <a:lstStyle/>
          <a:p>
            <a:endParaRPr lang="es-ES"/>
          </a:p>
        </p:txBody>
      </p:sp>
      <p:sp>
        <p:nvSpPr>
          <p:cNvPr id="47117" name="Line 1036"/>
          <p:cNvSpPr>
            <a:spLocks noChangeShapeType="1"/>
          </p:cNvSpPr>
          <p:nvPr/>
        </p:nvSpPr>
        <p:spPr bwMode="auto">
          <a:xfrm>
            <a:off x="4411663" y="2500313"/>
            <a:ext cx="0" cy="266700"/>
          </a:xfrm>
          <a:prstGeom prst="line">
            <a:avLst/>
          </a:prstGeom>
          <a:noFill/>
          <a:ln w="25400">
            <a:solidFill>
              <a:schemeClr val="tx1"/>
            </a:solidFill>
            <a:round/>
            <a:headEnd/>
            <a:tailEnd type="triangle" w="med" len="med"/>
          </a:ln>
        </p:spPr>
        <p:txBody>
          <a:bodyPr/>
          <a:lstStyle/>
          <a:p>
            <a:endParaRPr lang="es-ES"/>
          </a:p>
        </p:txBody>
      </p:sp>
      <p:sp>
        <p:nvSpPr>
          <p:cNvPr id="47118" name="Line 1037"/>
          <p:cNvSpPr>
            <a:spLocks noChangeShapeType="1"/>
          </p:cNvSpPr>
          <p:nvPr/>
        </p:nvSpPr>
        <p:spPr bwMode="auto">
          <a:xfrm>
            <a:off x="4411663" y="3233738"/>
            <a:ext cx="0" cy="265112"/>
          </a:xfrm>
          <a:prstGeom prst="line">
            <a:avLst/>
          </a:prstGeom>
          <a:noFill/>
          <a:ln w="25400">
            <a:solidFill>
              <a:schemeClr val="tx1"/>
            </a:solidFill>
            <a:round/>
            <a:headEnd/>
            <a:tailEnd type="triangle" w="med" len="med"/>
          </a:ln>
        </p:spPr>
        <p:txBody>
          <a:bodyPr/>
          <a:lstStyle/>
          <a:p>
            <a:endParaRPr lang="es-ES"/>
          </a:p>
        </p:txBody>
      </p:sp>
      <p:sp>
        <p:nvSpPr>
          <p:cNvPr id="579599" name="Line 1039"/>
          <p:cNvSpPr>
            <a:spLocks noChangeShapeType="1"/>
          </p:cNvSpPr>
          <p:nvPr/>
        </p:nvSpPr>
        <p:spPr bwMode="auto">
          <a:xfrm>
            <a:off x="4411663" y="5132388"/>
            <a:ext cx="0" cy="265112"/>
          </a:xfrm>
          <a:prstGeom prst="line">
            <a:avLst/>
          </a:prstGeom>
          <a:noFill/>
          <a:ln w="25400">
            <a:solidFill>
              <a:schemeClr val="tx1"/>
            </a:solidFill>
            <a:round/>
            <a:headEnd/>
            <a:tailEnd type="triangle" w="med" len="med"/>
          </a:ln>
        </p:spPr>
        <p:txBody>
          <a:bodyPr/>
          <a:lstStyle/>
          <a:p>
            <a:endParaRPr lang="es-ES"/>
          </a:p>
        </p:txBody>
      </p:sp>
      <p:sp>
        <p:nvSpPr>
          <p:cNvPr id="579600" name="Line 1040"/>
          <p:cNvSpPr>
            <a:spLocks noChangeShapeType="1"/>
          </p:cNvSpPr>
          <p:nvPr/>
        </p:nvSpPr>
        <p:spPr bwMode="auto">
          <a:xfrm>
            <a:off x="4411663" y="5930900"/>
            <a:ext cx="0" cy="331788"/>
          </a:xfrm>
          <a:prstGeom prst="line">
            <a:avLst/>
          </a:prstGeom>
          <a:noFill/>
          <a:ln w="25400">
            <a:solidFill>
              <a:schemeClr val="tx1"/>
            </a:solidFill>
            <a:round/>
            <a:headEnd/>
            <a:tailEnd type="triangle" w="med" len="med"/>
          </a:ln>
        </p:spPr>
        <p:txBody>
          <a:bodyPr/>
          <a:lstStyle/>
          <a:p>
            <a:endParaRPr lang="es-ES"/>
          </a:p>
        </p:txBody>
      </p:sp>
      <p:sp>
        <p:nvSpPr>
          <p:cNvPr id="47121" name="Line 1041"/>
          <p:cNvSpPr>
            <a:spLocks noChangeShapeType="1"/>
          </p:cNvSpPr>
          <p:nvPr/>
        </p:nvSpPr>
        <p:spPr bwMode="auto">
          <a:xfrm>
            <a:off x="5618163" y="2168525"/>
            <a:ext cx="1431925" cy="0"/>
          </a:xfrm>
          <a:prstGeom prst="line">
            <a:avLst/>
          </a:prstGeom>
          <a:noFill/>
          <a:ln w="25400">
            <a:solidFill>
              <a:schemeClr val="tx1"/>
            </a:solidFill>
            <a:round/>
            <a:headEnd/>
            <a:tailEnd/>
          </a:ln>
        </p:spPr>
        <p:txBody>
          <a:bodyPr/>
          <a:lstStyle/>
          <a:p>
            <a:endParaRPr lang="es-ES"/>
          </a:p>
        </p:txBody>
      </p:sp>
      <p:sp>
        <p:nvSpPr>
          <p:cNvPr id="47122" name="Line 1042"/>
          <p:cNvSpPr>
            <a:spLocks noChangeShapeType="1"/>
          </p:cNvSpPr>
          <p:nvPr/>
        </p:nvSpPr>
        <p:spPr bwMode="auto">
          <a:xfrm>
            <a:off x="7050088" y="2159000"/>
            <a:ext cx="0" cy="608013"/>
          </a:xfrm>
          <a:prstGeom prst="line">
            <a:avLst/>
          </a:prstGeom>
          <a:noFill/>
          <a:ln w="25400">
            <a:solidFill>
              <a:schemeClr val="tx1"/>
            </a:solidFill>
            <a:round/>
            <a:headEnd/>
            <a:tailEnd type="triangle" w="med" len="med"/>
          </a:ln>
        </p:spPr>
        <p:txBody>
          <a:bodyPr/>
          <a:lstStyle/>
          <a:p>
            <a:endParaRPr lang="es-ES"/>
          </a:p>
        </p:txBody>
      </p:sp>
      <p:sp>
        <p:nvSpPr>
          <p:cNvPr id="47123" name="Line 1043"/>
          <p:cNvSpPr>
            <a:spLocks noChangeShapeType="1"/>
          </p:cNvSpPr>
          <p:nvPr/>
        </p:nvSpPr>
        <p:spPr bwMode="auto">
          <a:xfrm>
            <a:off x="7050088" y="3367088"/>
            <a:ext cx="0" cy="865187"/>
          </a:xfrm>
          <a:prstGeom prst="line">
            <a:avLst/>
          </a:prstGeom>
          <a:noFill/>
          <a:ln w="25400">
            <a:solidFill>
              <a:schemeClr val="tx1"/>
            </a:solidFill>
            <a:round/>
            <a:headEnd/>
            <a:tailEnd/>
          </a:ln>
        </p:spPr>
        <p:txBody>
          <a:bodyPr/>
          <a:lstStyle/>
          <a:p>
            <a:endParaRPr lang="es-ES"/>
          </a:p>
        </p:txBody>
      </p:sp>
      <p:sp>
        <p:nvSpPr>
          <p:cNvPr id="47124" name="Line 1044"/>
          <p:cNvSpPr>
            <a:spLocks noChangeShapeType="1"/>
          </p:cNvSpPr>
          <p:nvPr/>
        </p:nvSpPr>
        <p:spPr bwMode="auto">
          <a:xfrm flipH="1">
            <a:off x="4411663" y="4232275"/>
            <a:ext cx="2638425" cy="0"/>
          </a:xfrm>
          <a:prstGeom prst="line">
            <a:avLst/>
          </a:prstGeom>
          <a:noFill/>
          <a:ln w="25400">
            <a:solidFill>
              <a:schemeClr val="tx1"/>
            </a:solidFill>
            <a:round/>
            <a:headEnd/>
            <a:tailEnd type="triangle" w="med" len="med"/>
          </a:ln>
        </p:spPr>
        <p:txBody>
          <a:bodyPr/>
          <a:lstStyle/>
          <a:p>
            <a:endParaRPr lang="es-ES"/>
          </a:p>
        </p:txBody>
      </p:sp>
      <p:sp>
        <p:nvSpPr>
          <p:cNvPr id="579605" name="Line 1045"/>
          <p:cNvSpPr>
            <a:spLocks noChangeShapeType="1"/>
          </p:cNvSpPr>
          <p:nvPr/>
        </p:nvSpPr>
        <p:spPr bwMode="auto">
          <a:xfrm>
            <a:off x="5692775" y="4833938"/>
            <a:ext cx="1357313" cy="0"/>
          </a:xfrm>
          <a:prstGeom prst="line">
            <a:avLst/>
          </a:prstGeom>
          <a:noFill/>
          <a:ln w="25400">
            <a:solidFill>
              <a:schemeClr val="tx1"/>
            </a:solidFill>
            <a:round/>
            <a:headEnd/>
            <a:tailEnd/>
          </a:ln>
        </p:spPr>
        <p:txBody>
          <a:bodyPr/>
          <a:lstStyle/>
          <a:p>
            <a:endParaRPr lang="es-ES"/>
          </a:p>
        </p:txBody>
      </p:sp>
      <p:sp>
        <p:nvSpPr>
          <p:cNvPr id="579606" name="Line 1046"/>
          <p:cNvSpPr>
            <a:spLocks noChangeShapeType="1"/>
          </p:cNvSpPr>
          <p:nvPr/>
        </p:nvSpPr>
        <p:spPr bwMode="auto">
          <a:xfrm flipH="1">
            <a:off x="7050088" y="4835525"/>
            <a:ext cx="3175" cy="296863"/>
          </a:xfrm>
          <a:prstGeom prst="line">
            <a:avLst/>
          </a:prstGeom>
          <a:noFill/>
          <a:ln w="25400">
            <a:solidFill>
              <a:schemeClr val="tx1"/>
            </a:solidFill>
            <a:round/>
            <a:headEnd/>
            <a:tailEnd type="triangle" w="med" len="med"/>
          </a:ln>
        </p:spPr>
        <p:txBody>
          <a:bodyPr/>
          <a:lstStyle/>
          <a:p>
            <a:endParaRPr lang="es-ES"/>
          </a:p>
        </p:txBody>
      </p:sp>
      <p:sp>
        <p:nvSpPr>
          <p:cNvPr id="579607" name="Line 1047"/>
          <p:cNvSpPr>
            <a:spLocks noChangeShapeType="1"/>
          </p:cNvSpPr>
          <p:nvPr/>
        </p:nvSpPr>
        <p:spPr bwMode="auto">
          <a:xfrm>
            <a:off x="7050088" y="5864225"/>
            <a:ext cx="0" cy="211138"/>
          </a:xfrm>
          <a:prstGeom prst="line">
            <a:avLst/>
          </a:prstGeom>
          <a:noFill/>
          <a:ln w="25400">
            <a:solidFill>
              <a:schemeClr val="tx1"/>
            </a:solidFill>
            <a:round/>
            <a:headEnd/>
            <a:tailEnd/>
          </a:ln>
        </p:spPr>
        <p:txBody>
          <a:bodyPr/>
          <a:lstStyle/>
          <a:p>
            <a:endParaRPr lang="es-ES"/>
          </a:p>
        </p:txBody>
      </p:sp>
      <p:sp>
        <p:nvSpPr>
          <p:cNvPr id="579608" name="Line 1048"/>
          <p:cNvSpPr>
            <a:spLocks noChangeShapeType="1"/>
          </p:cNvSpPr>
          <p:nvPr/>
        </p:nvSpPr>
        <p:spPr bwMode="auto">
          <a:xfrm flipH="1">
            <a:off x="4411663" y="6064250"/>
            <a:ext cx="2638425" cy="0"/>
          </a:xfrm>
          <a:prstGeom prst="line">
            <a:avLst/>
          </a:prstGeom>
          <a:noFill/>
          <a:ln w="25400">
            <a:solidFill>
              <a:schemeClr val="tx1"/>
            </a:solidFill>
            <a:round/>
            <a:headEnd/>
            <a:tailEnd type="triangle" w="med" len="med"/>
          </a:ln>
        </p:spPr>
        <p:txBody>
          <a:bodyPr/>
          <a:lstStyle/>
          <a:p>
            <a:endParaRPr lang="es-ES"/>
          </a:p>
        </p:txBody>
      </p:sp>
      <p:sp>
        <p:nvSpPr>
          <p:cNvPr id="47129" name="AutoShape 1049"/>
          <p:cNvSpPr>
            <a:spLocks/>
          </p:cNvSpPr>
          <p:nvPr/>
        </p:nvSpPr>
        <p:spPr bwMode="auto">
          <a:xfrm>
            <a:off x="1924050" y="908050"/>
            <a:ext cx="450850" cy="3328988"/>
          </a:xfrm>
          <a:prstGeom prst="leftBrace">
            <a:avLst>
              <a:gd name="adj1" fmla="val 61532"/>
              <a:gd name="adj2" fmla="val 50000"/>
            </a:avLst>
          </a:prstGeom>
          <a:noFill/>
          <a:ln w="9525">
            <a:solidFill>
              <a:schemeClr val="tx1"/>
            </a:solidFill>
            <a:round/>
            <a:headEnd/>
            <a:tailEnd/>
          </a:ln>
        </p:spPr>
        <p:txBody>
          <a:bodyPr wrap="none" anchor="ctr"/>
          <a:lstStyle/>
          <a:p>
            <a:endParaRPr lang="es-ES"/>
          </a:p>
        </p:txBody>
      </p:sp>
      <p:sp>
        <p:nvSpPr>
          <p:cNvPr id="579610" name="AutoShape 1050"/>
          <p:cNvSpPr>
            <a:spLocks/>
          </p:cNvSpPr>
          <p:nvPr/>
        </p:nvSpPr>
        <p:spPr bwMode="auto">
          <a:xfrm>
            <a:off x="1998663" y="4465638"/>
            <a:ext cx="376237" cy="2132012"/>
          </a:xfrm>
          <a:prstGeom prst="leftBrace">
            <a:avLst>
              <a:gd name="adj1" fmla="val 47222"/>
              <a:gd name="adj2" fmla="val 50000"/>
            </a:avLst>
          </a:prstGeom>
          <a:noFill/>
          <a:ln w="9525">
            <a:solidFill>
              <a:schemeClr val="tx1"/>
            </a:solidFill>
            <a:round/>
            <a:headEnd/>
            <a:tailEnd/>
          </a:ln>
        </p:spPr>
        <p:txBody>
          <a:bodyPr wrap="none" anchor="ctr"/>
          <a:lstStyle/>
          <a:p>
            <a:endParaRPr lang="es-ES"/>
          </a:p>
        </p:txBody>
      </p:sp>
      <p:sp>
        <p:nvSpPr>
          <p:cNvPr id="47131" name="Text Box 1051"/>
          <p:cNvSpPr txBox="1">
            <a:spLocks noChangeArrowheads="1"/>
          </p:cNvSpPr>
          <p:nvPr/>
        </p:nvSpPr>
        <p:spPr bwMode="auto">
          <a:xfrm>
            <a:off x="820738" y="2381250"/>
            <a:ext cx="1035050" cy="366713"/>
          </a:xfrm>
          <a:prstGeom prst="rect">
            <a:avLst/>
          </a:prstGeom>
          <a:noFill/>
          <a:ln w="9525">
            <a:noFill/>
            <a:miter lim="800000"/>
            <a:headEnd/>
            <a:tailEnd/>
          </a:ln>
        </p:spPr>
        <p:txBody>
          <a:bodyPr wrap="none">
            <a:spAutoFit/>
          </a:bodyPr>
          <a:lstStyle/>
          <a:p>
            <a:pPr algn="ctr"/>
            <a:r>
              <a:rPr lang="es-ES_tradnl" sz="1800" dirty="0"/>
              <a:t>Reenvío</a:t>
            </a:r>
            <a:endParaRPr lang="es-ES" sz="1800" dirty="0"/>
          </a:p>
        </p:txBody>
      </p:sp>
      <p:sp>
        <p:nvSpPr>
          <p:cNvPr id="579612" name="Text Box 1052"/>
          <p:cNvSpPr txBox="1">
            <a:spLocks noChangeArrowheads="1"/>
          </p:cNvSpPr>
          <p:nvPr/>
        </p:nvSpPr>
        <p:spPr bwMode="auto">
          <a:xfrm>
            <a:off x="523875" y="5367338"/>
            <a:ext cx="1390650" cy="366712"/>
          </a:xfrm>
          <a:prstGeom prst="rect">
            <a:avLst/>
          </a:prstGeom>
          <a:noFill/>
          <a:ln w="9525">
            <a:noFill/>
            <a:miter lim="800000"/>
            <a:headEnd/>
            <a:tailEnd/>
          </a:ln>
        </p:spPr>
        <p:txBody>
          <a:bodyPr wrap="none">
            <a:spAutoFit/>
          </a:bodyPr>
          <a:lstStyle/>
          <a:p>
            <a:pPr algn="ctr"/>
            <a:r>
              <a:rPr lang="es-ES_tradnl" sz="1800" dirty="0"/>
              <a:t>Aprendizaje</a:t>
            </a:r>
            <a:endParaRPr lang="es-ES" sz="1800" dirty="0"/>
          </a:p>
        </p:txBody>
      </p:sp>
      <p:sp>
        <p:nvSpPr>
          <p:cNvPr id="47133" name="Text Box 1053"/>
          <p:cNvSpPr txBox="1">
            <a:spLocks noChangeArrowheads="1"/>
          </p:cNvSpPr>
          <p:nvPr/>
        </p:nvSpPr>
        <p:spPr bwMode="auto">
          <a:xfrm>
            <a:off x="2695575" y="2767013"/>
            <a:ext cx="352425" cy="304800"/>
          </a:xfrm>
          <a:prstGeom prst="rect">
            <a:avLst/>
          </a:prstGeom>
          <a:noFill/>
          <a:ln w="9525">
            <a:noFill/>
            <a:miter lim="800000"/>
            <a:headEnd/>
            <a:tailEnd/>
          </a:ln>
        </p:spPr>
        <p:txBody>
          <a:bodyPr wrap="none">
            <a:spAutoFit/>
          </a:bodyPr>
          <a:lstStyle/>
          <a:p>
            <a:pPr algn="ctr"/>
            <a:r>
              <a:rPr lang="es-ES_tradnl" sz="1400" b="1" dirty="0"/>
              <a:t>Sí</a:t>
            </a:r>
            <a:endParaRPr lang="es-ES" sz="1400" b="1" dirty="0"/>
          </a:p>
        </p:txBody>
      </p:sp>
      <p:sp>
        <p:nvSpPr>
          <p:cNvPr id="47134" name="Text Box 1054"/>
          <p:cNvSpPr txBox="1">
            <a:spLocks noChangeArrowheads="1"/>
          </p:cNvSpPr>
          <p:nvPr/>
        </p:nvSpPr>
        <p:spPr bwMode="auto">
          <a:xfrm>
            <a:off x="4435475" y="3241675"/>
            <a:ext cx="420688" cy="304800"/>
          </a:xfrm>
          <a:prstGeom prst="rect">
            <a:avLst/>
          </a:prstGeom>
          <a:noFill/>
          <a:ln w="9525">
            <a:noFill/>
            <a:miter lim="800000"/>
            <a:headEnd/>
            <a:tailEnd/>
          </a:ln>
        </p:spPr>
        <p:txBody>
          <a:bodyPr wrap="none">
            <a:spAutoFit/>
          </a:bodyPr>
          <a:lstStyle/>
          <a:p>
            <a:pPr algn="ctr"/>
            <a:r>
              <a:rPr lang="es-ES_tradnl" sz="1400" b="1" dirty="0"/>
              <a:t>No</a:t>
            </a:r>
            <a:endParaRPr lang="es-ES" sz="1400" b="1" dirty="0"/>
          </a:p>
        </p:txBody>
      </p:sp>
      <p:sp>
        <p:nvSpPr>
          <p:cNvPr id="47135" name="Text Box 1055"/>
          <p:cNvSpPr txBox="1">
            <a:spLocks noChangeArrowheads="1"/>
          </p:cNvSpPr>
          <p:nvPr/>
        </p:nvSpPr>
        <p:spPr bwMode="auto">
          <a:xfrm>
            <a:off x="4430713" y="2511425"/>
            <a:ext cx="352425" cy="304800"/>
          </a:xfrm>
          <a:prstGeom prst="rect">
            <a:avLst/>
          </a:prstGeom>
          <a:noFill/>
          <a:ln w="9525">
            <a:noFill/>
            <a:miter lim="800000"/>
            <a:headEnd/>
            <a:tailEnd/>
          </a:ln>
        </p:spPr>
        <p:txBody>
          <a:bodyPr wrap="none">
            <a:spAutoFit/>
          </a:bodyPr>
          <a:lstStyle/>
          <a:p>
            <a:pPr algn="ctr"/>
            <a:r>
              <a:rPr lang="es-ES_tradnl" sz="1400" b="1" dirty="0"/>
              <a:t>Sí</a:t>
            </a:r>
            <a:endParaRPr lang="es-ES" sz="1400" b="1" dirty="0"/>
          </a:p>
        </p:txBody>
      </p:sp>
      <p:sp>
        <p:nvSpPr>
          <p:cNvPr id="47136" name="Text Box 1056"/>
          <p:cNvSpPr txBox="1">
            <a:spLocks noChangeArrowheads="1"/>
          </p:cNvSpPr>
          <p:nvPr/>
        </p:nvSpPr>
        <p:spPr bwMode="auto">
          <a:xfrm>
            <a:off x="5630863" y="1901825"/>
            <a:ext cx="420687" cy="304800"/>
          </a:xfrm>
          <a:prstGeom prst="rect">
            <a:avLst/>
          </a:prstGeom>
          <a:noFill/>
          <a:ln w="9525">
            <a:noFill/>
            <a:miter lim="800000"/>
            <a:headEnd/>
            <a:tailEnd/>
          </a:ln>
        </p:spPr>
        <p:txBody>
          <a:bodyPr wrap="none">
            <a:spAutoFit/>
          </a:bodyPr>
          <a:lstStyle/>
          <a:p>
            <a:pPr algn="ctr"/>
            <a:r>
              <a:rPr lang="es-ES_tradnl" sz="1400" b="1" dirty="0"/>
              <a:t>No</a:t>
            </a:r>
            <a:endParaRPr lang="es-ES" sz="1400" b="1" dirty="0"/>
          </a:p>
        </p:txBody>
      </p:sp>
      <p:sp>
        <p:nvSpPr>
          <p:cNvPr id="47137" name="Line 1057"/>
          <p:cNvSpPr>
            <a:spLocks noChangeShapeType="1"/>
          </p:cNvSpPr>
          <p:nvPr/>
        </p:nvSpPr>
        <p:spPr bwMode="auto">
          <a:xfrm flipH="1">
            <a:off x="2603500" y="3000375"/>
            <a:ext cx="666750" cy="0"/>
          </a:xfrm>
          <a:prstGeom prst="line">
            <a:avLst/>
          </a:prstGeom>
          <a:noFill/>
          <a:ln w="25400">
            <a:solidFill>
              <a:schemeClr val="tx1"/>
            </a:solidFill>
            <a:round/>
            <a:headEnd/>
            <a:tailEnd/>
          </a:ln>
        </p:spPr>
        <p:txBody>
          <a:bodyPr/>
          <a:lstStyle/>
          <a:p>
            <a:endParaRPr lang="es-ES"/>
          </a:p>
        </p:txBody>
      </p:sp>
      <p:sp>
        <p:nvSpPr>
          <p:cNvPr id="47138" name="Line 1058"/>
          <p:cNvSpPr>
            <a:spLocks noChangeShapeType="1"/>
          </p:cNvSpPr>
          <p:nvPr/>
        </p:nvSpPr>
        <p:spPr bwMode="auto">
          <a:xfrm flipH="1">
            <a:off x="2603500" y="3011488"/>
            <a:ext cx="0" cy="1220787"/>
          </a:xfrm>
          <a:prstGeom prst="line">
            <a:avLst/>
          </a:prstGeom>
          <a:noFill/>
          <a:ln w="25400">
            <a:solidFill>
              <a:schemeClr val="tx1"/>
            </a:solidFill>
            <a:round/>
            <a:headEnd/>
            <a:tailEnd/>
          </a:ln>
        </p:spPr>
        <p:txBody>
          <a:bodyPr/>
          <a:lstStyle/>
          <a:p>
            <a:endParaRPr lang="es-ES"/>
          </a:p>
        </p:txBody>
      </p:sp>
      <p:sp>
        <p:nvSpPr>
          <p:cNvPr id="47139" name="Line 1059"/>
          <p:cNvSpPr>
            <a:spLocks noChangeShapeType="1"/>
          </p:cNvSpPr>
          <p:nvPr/>
        </p:nvSpPr>
        <p:spPr bwMode="auto">
          <a:xfrm>
            <a:off x="2603500" y="4232275"/>
            <a:ext cx="1808163" cy="0"/>
          </a:xfrm>
          <a:prstGeom prst="line">
            <a:avLst/>
          </a:prstGeom>
          <a:noFill/>
          <a:ln w="25400">
            <a:solidFill>
              <a:schemeClr val="tx1"/>
            </a:solidFill>
            <a:round/>
            <a:headEnd/>
            <a:tailEnd type="triangle" w="med" len="med"/>
          </a:ln>
        </p:spPr>
        <p:txBody>
          <a:bodyPr/>
          <a:lstStyle/>
          <a:p>
            <a:endParaRPr lang="es-ES"/>
          </a:p>
        </p:txBody>
      </p:sp>
      <p:sp>
        <p:nvSpPr>
          <p:cNvPr id="579620" name="Text Box 1060"/>
          <p:cNvSpPr txBox="1">
            <a:spLocks noChangeArrowheads="1"/>
          </p:cNvSpPr>
          <p:nvPr/>
        </p:nvSpPr>
        <p:spPr bwMode="auto">
          <a:xfrm>
            <a:off x="5705475" y="4492625"/>
            <a:ext cx="420688" cy="304800"/>
          </a:xfrm>
          <a:prstGeom prst="rect">
            <a:avLst/>
          </a:prstGeom>
          <a:noFill/>
          <a:ln w="9525">
            <a:noFill/>
            <a:miter lim="800000"/>
            <a:headEnd/>
            <a:tailEnd/>
          </a:ln>
        </p:spPr>
        <p:txBody>
          <a:bodyPr wrap="none">
            <a:spAutoFit/>
          </a:bodyPr>
          <a:lstStyle/>
          <a:p>
            <a:pPr algn="ctr"/>
            <a:r>
              <a:rPr lang="es-ES_tradnl" sz="1400" b="1" dirty="0"/>
              <a:t>No</a:t>
            </a:r>
            <a:endParaRPr lang="es-ES" sz="1400" b="1" dirty="0"/>
          </a:p>
        </p:txBody>
      </p:sp>
      <p:sp>
        <p:nvSpPr>
          <p:cNvPr id="579621" name="Text Box 1061"/>
          <p:cNvSpPr txBox="1">
            <a:spLocks noChangeArrowheads="1"/>
          </p:cNvSpPr>
          <p:nvPr/>
        </p:nvSpPr>
        <p:spPr bwMode="auto">
          <a:xfrm>
            <a:off x="4430713" y="5124450"/>
            <a:ext cx="352425" cy="304800"/>
          </a:xfrm>
          <a:prstGeom prst="rect">
            <a:avLst/>
          </a:prstGeom>
          <a:noFill/>
          <a:ln w="9525">
            <a:noFill/>
            <a:miter lim="800000"/>
            <a:headEnd/>
            <a:tailEnd/>
          </a:ln>
        </p:spPr>
        <p:txBody>
          <a:bodyPr wrap="none">
            <a:spAutoFit/>
          </a:bodyPr>
          <a:lstStyle/>
          <a:p>
            <a:pPr algn="ctr"/>
            <a:r>
              <a:rPr lang="es-ES_tradnl" sz="1400" b="1" dirty="0"/>
              <a:t>Sí</a:t>
            </a:r>
            <a:endParaRPr lang="es-ES" sz="1400" b="1" dirty="0"/>
          </a:p>
        </p:txBody>
      </p:sp>
      <p:sp>
        <p:nvSpPr>
          <p:cNvPr id="579622" name="Line 1062"/>
          <p:cNvSpPr>
            <a:spLocks noChangeShapeType="1"/>
          </p:cNvSpPr>
          <p:nvPr/>
        </p:nvSpPr>
        <p:spPr bwMode="auto">
          <a:xfrm>
            <a:off x="2227263" y="4332288"/>
            <a:ext cx="5726112" cy="0"/>
          </a:xfrm>
          <a:prstGeom prst="line">
            <a:avLst/>
          </a:prstGeom>
          <a:noFill/>
          <a:ln w="9525">
            <a:solidFill>
              <a:schemeClr val="tx1"/>
            </a:solidFill>
            <a:prstDash val="dash"/>
            <a:round/>
            <a:headEnd/>
            <a:tailEnd/>
          </a:ln>
        </p:spPr>
        <p:txBody>
          <a:bodyPr/>
          <a:lstStyle/>
          <a:p>
            <a:endParaRPr lang="es-ES"/>
          </a:p>
        </p:txBody>
      </p:sp>
      <p:sp>
        <p:nvSpPr>
          <p:cNvPr id="47143" name="Text Box 1063"/>
          <p:cNvSpPr txBox="1">
            <a:spLocks noChangeArrowheads="1"/>
          </p:cNvSpPr>
          <p:nvPr/>
        </p:nvSpPr>
        <p:spPr bwMode="auto">
          <a:xfrm>
            <a:off x="863600" y="44450"/>
            <a:ext cx="7415213" cy="793750"/>
          </a:xfrm>
          <a:prstGeom prst="rect">
            <a:avLst/>
          </a:prstGeom>
          <a:noFill/>
          <a:ln w="9525">
            <a:noFill/>
            <a:miter lim="800000"/>
            <a:headEnd/>
            <a:tailEnd/>
          </a:ln>
        </p:spPr>
        <p:txBody>
          <a:bodyPr wrap="none">
            <a:spAutoFit/>
          </a:bodyPr>
          <a:lstStyle/>
          <a:p>
            <a:pPr algn="ctr"/>
            <a:r>
              <a:rPr lang="es-ES_tradnl"/>
              <a:t>Funcionamiento de los puentes transparentes</a:t>
            </a:r>
          </a:p>
          <a:p>
            <a:pPr algn="ctr"/>
            <a:r>
              <a:rPr lang="es-ES_tradnl" sz="1800"/>
              <a:t>(transparent learning bridges)</a:t>
            </a:r>
            <a:endParaRPr lang="es-ES" sz="180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7116"/>
                                        </p:tgtEl>
                                        <p:attrNameLst>
                                          <p:attrName>style.visibility</p:attrName>
                                        </p:attrNameLst>
                                      </p:cBhvr>
                                      <p:to>
                                        <p:strVal val="visible"/>
                                      </p:to>
                                    </p:set>
                                    <p:animEffect transition="in" filter="wipe(up)">
                                      <p:cBhvr>
                                        <p:cTn id="11" dur="500"/>
                                        <p:tgtEl>
                                          <p:spTgt spid="47116"/>
                                        </p:tgtEl>
                                      </p:cBhvr>
                                    </p:animEffec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47115"/>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47136"/>
                                        </p:tgtEl>
                                        <p:attrNameLst>
                                          <p:attrName>style.visibility</p:attrName>
                                        </p:attrNameLst>
                                      </p:cBhvr>
                                      <p:to>
                                        <p:strVal val="visible"/>
                                      </p:to>
                                    </p:se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47121"/>
                                        </p:tgtEl>
                                        <p:attrNameLst>
                                          <p:attrName>style.visibility</p:attrName>
                                        </p:attrNameLst>
                                      </p:cBhvr>
                                      <p:to>
                                        <p:strVal val="visible"/>
                                      </p:to>
                                    </p:set>
                                    <p:animEffect transition="in" filter="wipe(left)">
                                      <p:cBhvr>
                                        <p:cTn id="21" dur="500"/>
                                        <p:tgtEl>
                                          <p:spTgt spid="47121"/>
                                        </p:tgtEl>
                                      </p:cBhvr>
                                    </p:animEffect>
                                  </p:childTnLst>
                                </p:cTn>
                              </p:par>
                            </p:childTnLst>
                          </p:cTn>
                        </p:par>
                        <p:par>
                          <p:cTn id="22" fill="hold">
                            <p:stCondLst>
                              <p:cond delay="2500"/>
                            </p:stCondLst>
                            <p:childTnLst>
                              <p:par>
                                <p:cTn id="23" presetID="22" presetClass="entr" presetSubtype="1" fill="hold" grpId="0" nodeType="afterEffect">
                                  <p:stCondLst>
                                    <p:cond delay="500"/>
                                  </p:stCondLst>
                                  <p:childTnLst>
                                    <p:set>
                                      <p:cBhvr>
                                        <p:cTn id="24" dur="1" fill="hold">
                                          <p:stCondLst>
                                            <p:cond delay="0"/>
                                          </p:stCondLst>
                                        </p:cTn>
                                        <p:tgtEl>
                                          <p:spTgt spid="47122"/>
                                        </p:tgtEl>
                                        <p:attrNameLst>
                                          <p:attrName>style.visibility</p:attrName>
                                        </p:attrNameLst>
                                      </p:cBhvr>
                                      <p:to>
                                        <p:strVal val="visible"/>
                                      </p:to>
                                    </p:set>
                                    <p:animEffect transition="in" filter="wipe(up)">
                                      <p:cBhvr>
                                        <p:cTn id="25" dur="500"/>
                                        <p:tgtEl>
                                          <p:spTgt spid="47122"/>
                                        </p:tgtEl>
                                      </p:cBhvr>
                                    </p:animEffect>
                                  </p:childTnLst>
                                </p:cTn>
                              </p:par>
                            </p:childTnLst>
                          </p:cTn>
                        </p:par>
                        <p:par>
                          <p:cTn id="26" fill="hold">
                            <p:stCondLst>
                              <p:cond delay="3500"/>
                            </p:stCondLst>
                            <p:childTnLst>
                              <p:par>
                                <p:cTn id="27" presetID="1" presetClass="entr" presetSubtype="0" fill="hold" grpId="0" nodeType="afterEffect">
                                  <p:stCondLst>
                                    <p:cond delay="500"/>
                                  </p:stCondLst>
                                  <p:childTnLst>
                                    <p:set>
                                      <p:cBhvr>
                                        <p:cTn id="28" dur="1" fill="hold">
                                          <p:stCondLst>
                                            <p:cond delay="0"/>
                                          </p:stCondLst>
                                        </p:cTn>
                                        <p:tgtEl>
                                          <p:spTgt spid="47110"/>
                                        </p:tgtEl>
                                        <p:attrNameLst>
                                          <p:attrName>style.visibility</p:attrName>
                                        </p:attrNameLst>
                                      </p:cBhvr>
                                      <p:to>
                                        <p:strVal val="visible"/>
                                      </p:to>
                                    </p:set>
                                  </p:childTnLst>
                                </p:cTn>
                              </p:par>
                            </p:childTnLst>
                          </p:cTn>
                        </p:par>
                        <p:par>
                          <p:cTn id="29" fill="hold">
                            <p:stCondLst>
                              <p:cond delay="4000"/>
                            </p:stCondLst>
                            <p:childTnLst>
                              <p:par>
                                <p:cTn id="30" presetID="22" presetClass="entr" presetSubtype="1" fill="hold" grpId="0" nodeType="afterEffect">
                                  <p:stCondLst>
                                    <p:cond delay="500"/>
                                  </p:stCondLst>
                                  <p:childTnLst>
                                    <p:set>
                                      <p:cBhvr>
                                        <p:cTn id="31" dur="1" fill="hold">
                                          <p:stCondLst>
                                            <p:cond delay="0"/>
                                          </p:stCondLst>
                                        </p:cTn>
                                        <p:tgtEl>
                                          <p:spTgt spid="47123"/>
                                        </p:tgtEl>
                                        <p:attrNameLst>
                                          <p:attrName>style.visibility</p:attrName>
                                        </p:attrNameLst>
                                      </p:cBhvr>
                                      <p:to>
                                        <p:strVal val="visible"/>
                                      </p:to>
                                    </p:set>
                                    <p:animEffect transition="in" filter="wipe(up)">
                                      <p:cBhvr>
                                        <p:cTn id="32" dur="500"/>
                                        <p:tgtEl>
                                          <p:spTgt spid="47123"/>
                                        </p:tgtEl>
                                      </p:cBhvr>
                                    </p:animEffect>
                                  </p:childTnLst>
                                </p:cTn>
                              </p:par>
                            </p:childTnLst>
                          </p:cTn>
                        </p:par>
                        <p:par>
                          <p:cTn id="33" fill="hold">
                            <p:stCondLst>
                              <p:cond delay="5000"/>
                            </p:stCondLst>
                            <p:childTnLst>
                              <p:par>
                                <p:cTn id="34" presetID="22" presetClass="entr" presetSubtype="2" fill="hold" grpId="0" nodeType="afterEffect">
                                  <p:stCondLst>
                                    <p:cond delay="500"/>
                                  </p:stCondLst>
                                  <p:childTnLst>
                                    <p:set>
                                      <p:cBhvr>
                                        <p:cTn id="35" dur="1" fill="hold">
                                          <p:stCondLst>
                                            <p:cond delay="0"/>
                                          </p:stCondLst>
                                        </p:cTn>
                                        <p:tgtEl>
                                          <p:spTgt spid="47124"/>
                                        </p:tgtEl>
                                        <p:attrNameLst>
                                          <p:attrName>style.visibility</p:attrName>
                                        </p:attrNameLst>
                                      </p:cBhvr>
                                      <p:to>
                                        <p:strVal val="visible"/>
                                      </p:to>
                                    </p:set>
                                    <p:animEffect transition="in" filter="wipe(right)">
                                      <p:cBhvr>
                                        <p:cTn id="36" dur="500"/>
                                        <p:tgtEl>
                                          <p:spTgt spid="4712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135"/>
                                        </p:tgtEl>
                                        <p:attrNameLst>
                                          <p:attrName>style.visibility</p:attrName>
                                        </p:attrNameLst>
                                      </p:cBhvr>
                                      <p:to>
                                        <p:strVal val="visible"/>
                                      </p:to>
                                    </p:set>
                                  </p:childTnLst>
                                </p:cTn>
                              </p:par>
                            </p:childTnLst>
                          </p:cTn>
                        </p:par>
                        <p:par>
                          <p:cTn id="41" fill="hold">
                            <p:stCondLst>
                              <p:cond delay="0"/>
                            </p:stCondLst>
                            <p:childTnLst>
                              <p:par>
                                <p:cTn id="42" presetID="22" presetClass="entr" presetSubtype="1" fill="hold" grpId="0" nodeType="afterEffect">
                                  <p:stCondLst>
                                    <p:cond delay="500"/>
                                  </p:stCondLst>
                                  <p:childTnLst>
                                    <p:set>
                                      <p:cBhvr>
                                        <p:cTn id="43" dur="1" fill="hold">
                                          <p:stCondLst>
                                            <p:cond delay="0"/>
                                          </p:stCondLst>
                                        </p:cTn>
                                        <p:tgtEl>
                                          <p:spTgt spid="47117"/>
                                        </p:tgtEl>
                                        <p:attrNameLst>
                                          <p:attrName>style.visibility</p:attrName>
                                        </p:attrNameLst>
                                      </p:cBhvr>
                                      <p:to>
                                        <p:strVal val="visible"/>
                                      </p:to>
                                    </p:set>
                                    <p:animEffect transition="in" filter="wipe(up)">
                                      <p:cBhvr>
                                        <p:cTn id="44" dur="500"/>
                                        <p:tgtEl>
                                          <p:spTgt spid="47117"/>
                                        </p:tgtEl>
                                      </p:cBhvr>
                                    </p:animEffect>
                                  </p:childTnLst>
                                </p:cTn>
                              </p:par>
                            </p:childTnLst>
                          </p:cTn>
                        </p:par>
                        <p:par>
                          <p:cTn id="45" fill="hold">
                            <p:stCondLst>
                              <p:cond delay="1000"/>
                            </p:stCondLst>
                            <p:childTnLst>
                              <p:par>
                                <p:cTn id="46" presetID="1" presetClass="entr" presetSubtype="0" fill="hold" grpId="0" nodeType="afterEffect">
                                  <p:stCondLst>
                                    <p:cond delay="500"/>
                                  </p:stCondLst>
                                  <p:childTnLst>
                                    <p:set>
                                      <p:cBhvr>
                                        <p:cTn id="47" dur="1" fill="hold">
                                          <p:stCondLst>
                                            <p:cond delay="0"/>
                                          </p:stCondLst>
                                        </p:cTn>
                                        <p:tgtEl>
                                          <p:spTgt spid="4710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133"/>
                                        </p:tgtEl>
                                        <p:attrNameLst>
                                          <p:attrName>style.visibility</p:attrName>
                                        </p:attrNameLst>
                                      </p:cBhvr>
                                      <p:to>
                                        <p:strVal val="visible"/>
                                      </p:to>
                                    </p:set>
                                  </p:childTnLst>
                                </p:cTn>
                              </p:par>
                            </p:childTnLst>
                          </p:cTn>
                        </p:par>
                        <p:par>
                          <p:cTn id="52" fill="hold">
                            <p:stCondLst>
                              <p:cond delay="0"/>
                            </p:stCondLst>
                            <p:childTnLst>
                              <p:par>
                                <p:cTn id="53" presetID="22" presetClass="entr" presetSubtype="2" fill="hold" grpId="0" nodeType="afterEffect">
                                  <p:stCondLst>
                                    <p:cond delay="500"/>
                                  </p:stCondLst>
                                  <p:childTnLst>
                                    <p:set>
                                      <p:cBhvr>
                                        <p:cTn id="54" dur="1" fill="hold">
                                          <p:stCondLst>
                                            <p:cond delay="0"/>
                                          </p:stCondLst>
                                        </p:cTn>
                                        <p:tgtEl>
                                          <p:spTgt spid="47137"/>
                                        </p:tgtEl>
                                        <p:attrNameLst>
                                          <p:attrName>style.visibility</p:attrName>
                                        </p:attrNameLst>
                                      </p:cBhvr>
                                      <p:to>
                                        <p:strVal val="visible"/>
                                      </p:to>
                                    </p:set>
                                    <p:animEffect transition="in" filter="wipe(right)">
                                      <p:cBhvr>
                                        <p:cTn id="55" dur="500"/>
                                        <p:tgtEl>
                                          <p:spTgt spid="47137"/>
                                        </p:tgtEl>
                                      </p:cBhvr>
                                    </p:animEffect>
                                  </p:childTnLst>
                                </p:cTn>
                              </p:par>
                            </p:childTnLst>
                          </p:cTn>
                        </p:par>
                        <p:par>
                          <p:cTn id="56" fill="hold">
                            <p:stCondLst>
                              <p:cond delay="1000"/>
                            </p:stCondLst>
                            <p:childTnLst>
                              <p:par>
                                <p:cTn id="57" presetID="22" presetClass="entr" presetSubtype="1" fill="hold" grpId="0" nodeType="afterEffect">
                                  <p:stCondLst>
                                    <p:cond delay="500"/>
                                  </p:stCondLst>
                                  <p:childTnLst>
                                    <p:set>
                                      <p:cBhvr>
                                        <p:cTn id="58" dur="1" fill="hold">
                                          <p:stCondLst>
                                            <p:cond delay="0"/>
                                          </p:stCondLst>
                                        </p:cTn>
                                        <p:tgtEl>
                                          <p:spTgt spid="47138"/>
                                        </p:tgtEl>
                                        <p:attrNameLst>
                                          <p:attrName>style.visibility</p:attrName>
                                        </p:attrNameLst>
                                      </p:cBhvr>
                                      <p:to>
                                        <p:strVal val="visible"/>
                                      </p:to>
                                    </p:set>
                                    <p:animEffect transition="in" filter="wipe(up)">
                                      <p:cBhvr>
                                        <p:cTn id="59" dur="500"/>
                                        <p:tgtEl>
                                          <p:spTgt spid="47138"/>
                                        </p:tgtEl>
                                      </p:cBhvr>
                                    </p:animEffect>
                                  </p:childTnLst>
                                </p:cTn>
                              </p:par>
                            </p:childTnLst>
                          </p:cTn>
                        </p:par>
                        <p:par>
                          <p:cTn id="60" fill="hold">
                            <p:stCondLst>
                              <p:cond delay="2000"/>
                            </p:stCondLst>
                            <p:childTnLst>
                              <p:par>
                                <p:cTn id="61" presetID="22" presetClass="entr" presetSubtype="8" fill="hold" grpId="0" nodeType="afterEffect">
                                  <p:stCondLst>
                                    <p:cond delay="500"/>
                                  </p:stCondLst>
                                  <p:childTnLst>
                                    <p:set>
                                      <p:cBhvr>
                                        <p:cTn id="62" dur="1" fill="hold">
                                          <p:stCondLst>
                                            <p:cond delay="0"/>
                                          </p:stCondLst>
                                        </p:cTn>
                                        <p:tgtEl>
                                          <p:spTgt spid="47139"/>
                                        </p:tgtEl>
                                        <p:attrNameLst>
                                          <p:attrName>style.visibility</p:attrName>
                                        </p:attrNameLst>
                                      </p:cBhvr>
                                      <p:to>
                                        <p:strVal val="visible"/>
                                      </p:to>
                                    </p:set>
                                    <p:animEffect transition="in" filter="wipe(left)">
                                      <p:cBhvr>
                                        <p:cTn id="63" dur="500"/>
                                        <p:tgtEl>
                                          <p:spTgt spid="4713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7134"/>
                                        </p:tgtEl>
                                        <p:attrNameLst>
                                          <p:attrName>style.visibility</p:attrName>
                                        </p:attrNameLst>
                                      </p:cBhvr>
                                      <p:to>
                                        <p:strVal val="visible"/>
                                      </p:to>
                                    </p:set>
                                  </p:childTnLst>
                                </p:cTn>
                              </p:par>
                            </p:childTnLst>
                          </p:cTn>
                        </p:par>
                        <p:par>
                          <p:cTn id="68" fill="hold">
                            <p:stCondLst>
                              <p:cond delay="0"/>
                            </p:stCondLst>
                            <p:childTnLst>
                              <p:par>
                                <p:cTn id="69" presetID="22" presetClass="entr" presetSubtype="1" fill="hold" grpId="0" nodeType="afterEffect">
                                  <p:stCondLst>
                                    <p:cond delay="500"/>
                                  </p:stCondLst>
                                  <p:childTnLst>
                                    <p:set>
                                      <p:cBhvr>
                                        <p:cTn id="70" dur="1" fill="hold">
                                          <p:stCondLst>
                                            <p:cond delay="0"/>
                                          </p:stCondLst>
                                        </p:cTn>
                                        <p:tgtEl>
                                          <p:spTgt spid="47118"/>
                                        </p:tgtEl>
                                        <p:attrNameLst>
                                          <p:attrName>style.visibility</p:attrName>
                                        </p:attrNameLst>
                                      </p:cBhvr>
                                      <p:to>
                                        <p:strVal val="visible"/>
                                      </p:to>
                                    </p:set>
                                    <p:animEffect transition="in" filter="wipe(up)">
                                      <p:cBhvr>
                                        <p:cTn id="71" dur="500"/>
                                        <p:tgtEl>
                                          <p:spTgt spid="47118"/>
                                        </p:tgtEl>
                                      </p:cBhvr>
                                    </p:animEffect>
                                  </p:childTnLst>
                                </p:cTn>
                              </p:par>
                            </p:childTnLst>
                          </p:cTn>
                        </p:par>
                        <p:par>
                          <p:cTn id="72" fill="hold">
                            <p:stCondLst>
                              <p:cond delay="1000"/>
                            </p:stCondLst>
                            <p:childTnLst>
                              <p:par>
                                <p:cTn id="73" presetID="1" presetClass="entr" presetSubtype="0" fill="hold" grpId="0" nodeType="afterEffect">
                                  <p:stCondLst>
                                    <p:cond delay="500"/>
                                  </p:stCondLst>
                                  <p:childTnLst>
                                    <p:set>
                                      <p:cBhvr>
                                        <p:cTn id="74" dur="1" fill="hold">
                                          <p:stCondLst>
                                            <p:cond delay="0"/>
                                          </p:stCondLst>
                                        </p:cTn>
                                        <p:tgtEl>
                                          <p:spTgt spid="47109"/>
                                        </p:tgtEl>
                                        <p:attrNameLst>
                                          <p:attrName>style.visibility</p:attrName>
                                        </p:attrNameLst>
                                      </p:cBhvr>
                                      <p:to>
                                        <p:strVal val="visible"/>
                                      </p:to>
                                    </p:set>
                                  </p:childTnLst>
                                </p:cTn>
                              </p:par>
                            </p:childTnLst>
                          </p:cTn>
                        </p:par>
                        <p:par>
                          <p:cTn id="75" fill="hold">
                            <p:stCondLst>
                              <p:cond delay="1500"/>
                            </p:stCondLst>
                            <p:childTnLst>
                              <p:par>
                                <p:cTn id="76" presetID="22" presetClass="entr" presetSubtype="1" fill="hold" grpId="0" nodeType="afterEffect">
                                  <p:stCondLst>
                                    <p:cond delay="500"/>
                                  </p:stCondLst>
                                  <p:childTnLst>
                                    <p:set>
                                      <p:cBhvr>
                                        <p:cTn id="77" dur="1" fill="hold">
                                          <p:stCondLst>
                                            <p:cond delay="0"/>
                                          </p:stCondLst>
                                        </p:cTn>
                                        <p:tgtEl>
                                          <p:spTgt spid="47106"/>
                                        </p:tgtEl>
                                        <p:attrNameLst>
                                          <p:attrName>style.visibility</p:attrName>
                                        </p:attrNameLst>
                                      </p:cBhvr>
                                      <p:to>
                                        <p:strVal val="visible"/>
                                      </p:to>
                                    </p:set>
                                    <p:animEffect transition="in" filter="wipe(up)">
                                      <p:cBhvr>
                                        <p:cTn id="78" dur="500"/>
                                        <p:tgtEl>
                                          <p:spTgt spid="4710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959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79620"/>
                                        </p:tgtEl>
                                        <p:attrNameLst>
                                          <p:attrName>style.visibility</p:attrName>
                                        </p:attrNameLst>
                                      </p:cBhvr>
                                      <p:to>
                                        <p:strVal val="visible"/>
                                      </p:to>
                                    </p:set>
                                  </p:childTnLst>
                                </p:cTn>
                              </p:par>
                            </p:childTnLst>
                          </p:cTn>
                        </p:par>
                        <p:par>
                          <p:cTn id="87" fill="hold">
                            <p:stCondLst>
                              <p:cond delay="0"/>
                            </p:stCondLst>
                            <p:childTnLst>
                              <p:par>
                                <p:cTn id="88" presetID="22" presetClass="entr" presetSubtype="8" fill="hold" grpId="0" nodeType="afterEffect">
                                  <p:stCondLst>
                                    <p:cond delay="500"/>
                                  </p:stCondLst>
                                  <p:childTnLst>
                                    <p:set>
                                      <p:cBhvr>
                                        <p:cTn id="89" dur="1" fill="hold">
                                          <p:stCondLst>
                                            <p:cond delay="0"/>
                                          </p:stCondLst>
                                        </p:cTn>
                                        <p:tgtEl>
                                          <p:spTgt spid="579605"/>
                                        </p:tgtEl>
                                        <p:attrNameLst>
                                          <p:attrName>style.visibility</p:attrName>
                                        </p:attrNameLst>
                                      </p:cBhvr>
                                      <p:to>
                                        <p:strVal val="visible"/>
                                      </p:to>
                                    </p:set>
                                    <p:animEffect transition="in" filter="wipe(left)">
                                      <p:cBhvr>
                                        <p:cTn id="90" dur="500"/>
                                        <p:tgtEl>
                                          <p:spTgt spid="579605"/>
                                        </p:tgtEl>
                                      </p:cBhvr>
                                    </p:animEffect>
                                  </p:childTnLst>
                                </p:cTn>
                              </p:par>
                            </p:childTnLst>
                          </p:cTn>
                        </p:par>
                        <p:par>
                          <p:cTn id="91" fill="hold">
                            <p:stCondLst>
                              <p:cond delay="1000"/>
                            </p:stCondLst>
                            <p:childTnLst>
                              <p:par>
                                <p:cTn id="92" presetID="22" presetClass="entr" presetSubtype="1" fill="hold" grpId="0" nodeType="afterEffect">
                                  <p:stCondLst>
                                    <p:cond delay="500"/>
                                  </p:stCondLst>
                                  <p:childTnLst>
                                    <p:set>
                                      <p:cBhvr>
                                        <p:cTn id="93" dur="1" fill="hold">
                                          <p:stCondLst>
                                            <p:cond delay="0"/>
                                          </p:stCondLst>
                                        </p:cTn>
                                        <p:tgtEl>
                                          <p:spTgt spid="579606"/>
                                        </p:tgtEl>
                                        <p:attrNameLst>
                                          <p:attrName>style.visibility</p:attrName>
                                        </p:attrNameLst>
                                      </p:cBhvr>
                                      <p:to>
                                        <p:strVal val="visible"/>
                                      </p:to>
                                    </p:set>
                                    <p:animEffect transition="in" filter="wipe(up)">
                                      <p:cBhvr>
                                        <p:cTn id="94" dur="500"/>
                                        <p:tgtEl>
                                          <p:spTgt spid="579606"/>
                                        </p:tgtEl>
                                      </p:cBhvr>
                                    </p:animEffect>
                                  </p:childTnLst>
                                </p:cTn>
                              </p:par>
                            </p:childTnLst>
                          </p:cTn>
                        </p:par>
                        <p:par>
                          <p:cTn id="95" fill="hold">
                            <p:stCondLst>
                              <p:cond delay="2000"/>
                            </p:stCondLst>
                            <p:childTnLst>
                              <p:par>
                                <p:cTn id="96" presetID="1" presetClass="entr" presetSubtype="0" fill="hold" grpId="0" nodeType="afterEffect">
                                  <p:stCondLst>
                                    <p:cond delay="0"/>
                                  </p:stCondLst>
                                  <p:childTnLst>
                                    <p:set>
                                      <p:cBhvr>
                                        <p:cTn id="97" dur="1" fill="hold">
                                          <p:stCondLst>
                                            <p:cond delay="0"/>
                                          </p:stCondLst>
                                        </p:cTn>
                                        <p:tgtEl>
                                          <p:spTgt spid="579593"/>
                                        </p:tgtEl>
                                        <p:attrNameLst>
                                          <p:attrName>style.visibility</p:attrName>
                                        </p:attrNameLst>
                                      </p:cBhvr>
                                      <p:to>
                                        <p:strVal val="visible"/>
                                      </p:to>
                                    </p:set>
                                  </p:childTnLst>
                                </p:cTn>
                              </p:par>
                            </p:childTnLst>
                          </p:cTn>
                        </p:par>
                        <p:par>
                          <p:cTn id="98" fill="hold">
                            <p:stCondLst>
                              <p:cond delay="2000"/>
                            </p:stCondLst>
                            <p:childTnLst>
                              <p:par>
                                <p:cTn id="99" presetID="22" presetClass="entr" presetSubtype="1" fill="hold" grpId="0" nodeType="afterEffect">
                                  <p:stCondLst>
                                    <p:cond delay="500"/>
                                  </p:stCondLst>
                                  <p:childTnLst>
                                    <p:set>
                                      <p:cBhvr>
                                        <p:cTn id="100" dur="1" fill="hold">
                                          <p:stCondLst>
                                            <p:cond delay="0"/>
                                          </p:stCondLst>
                                        </p:cTn>
                                        <p:tgtEl>
                                          <p:spTgt spid="579607"/>
                                        </p:tgtEl>
                                        <p:attrNameLst>
                                          <p:attrName>style.visibility</p:attrName>
                                        </p:attrNameLst>
                                      </p:cBhvr>
                                      <p:to>
                                        <p:strVal val="visible"/>
                                      </p:to>
                                    </p:set>
                                    <p:animEffect transition="in" filter="wipe(up)">
                                      <p:cBhvr>
                                        <p:cTn id="101" dur="500"/>
                                        <p:tgtEl>
                                          <p:spTgt spid="579607"/>
                                        </p:tgtEl>
                                      </p:cBhvr>
                                    </p:animEffect>
                                  </p:childTnLst>
                                </p:cTn>
                              </p:par>
                            </p:childTnLst>
                          </p:cTn>
                        </p:par>
                        <p:par>
                          <p:cTn id="102" fill="hold">
                            <p:stCondLst>
                              <p:cond delay="3000"/>
                            </p:stCondLst>
                            <p:childTnLst>
                              <p:par>
                                <p:cTn id="103" presetID="22" presetClass="entr" presetSubtype="2" fill="hold" grpId="0" nodeType="afterEffect">
                                  <p:stCondLst>
                                    <p:cond delay="500"/>
                                  </p:stCondLst>
                                  <p:childTnLst>
                                    <p:set>
                                      <p:cBhvr>
                                        <p:cTn id="104" dur="1" fill="hold">
                                          <p:stCondLst>
                                            <p:cond delay="0"/>
                                          </p:stCondLst>
                                        </p:cTn>
                                        <p:tgtEl>
                                          <p:spTgt spid="579608"/>
                                        </p:tgtEl>
                                        <p:attrNameLst>
                                          <p:attrName>style.visibility</p:attrName>
                                        </p:attrNameLst>
                                      </p:cBhvr>
                                      <p:to>
                                        <p:strVal val="visible"/>
                                      </p:to>
                                    </p:set>
                                    <p:animEffect transition="in" filter="wipe(right)">
                                      <p:cBhvr>
                                        <p:cTn id="105" dur="500"/>
                                        <p:tgtEl>
                                          <p:spTgt spid="579608"/>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79621"/>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579599"/>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grpId="0" nodeType="afterEffect">
                                  <p:stCondLst>
                                    <p:cond delay="500"/>
                                  </p:stCondLst>
                                  <p:childTnLst>
                                    <p:set>
                                      <p:cBhvr>
                                        <p:cTn id="116" dur="1" fill="hold">
                                          <p:stCondLst>
                                            <p:cond delay="0"/>
                                          </p:stCondLst>
                                        </p:cTn>
                                        <p:tgtEl>
                                          <p:spTgt spid="579591"/>
                                        </p:tgtEl>
                                        <p:attrNameLst>
                                          <p:attrName>style.visibility</p:attrName>
                                        </p:attrNameLst>
                                      </p:cBhvr>
                                      <p:to>
                                        <p:strVal val="visible"/>
                                      </p:to>
                                    </p:set>
                                  </p:childTnLst>
                                </p:cTn>
                              </p:par>
                            </p:childTnLst>
                          </p:cTn>
                        </p:par>
                        <p:par>
                          <p:cTn id="117" fill="hold">
                            <p:stCondLst>
                              <p:cond delay="500"/>
                            </p:stCondLst>
                            <p:childTnLst>
                              <p:par>
                                <p:cTn id="118" presetID="1" presetClass="entr" presetSubtype="0" fill="hold" grpId="0" nodeType="afterEffect">
                                  <p:stCondLst>
                                    <p:cond delay="500"/>
                                  </p:stCondLst>
                                  <p:childTnLst>
                                    <p:set>
                                      <p:cBhvr>
                                        <p:cTn id="119" dur="1" fill="hold">
                                          <p:stCondLst>
                                            <p:cond delay="0"/>
                                          </p:stCondLst>
                                        </p:cTn>
                                        <p:tgtEl>
                                          <p:spTgt spid="579600"/>
                                        </p:tgtEl>
                                        <p:attrNameLst>
                                          <p:attrName>style.visibility</p:attrName>
                                        </p:attrNameLst>
                                      </p:cBhvr>
                                      <p:to>
                                        <p:strVal val="visible"/>
                                      </p:to>
                                    </p:set>
                                  </p:childTnLst>
                                </p:cTn>
                              </p:par>
                            </p:childTnLst>
                          </p:cTn>
                        </p:par>
                        <p:par>
                          <p:cTn id="120" fill="hold">
                            <p:stCondLst>
                              <p:cond delay="1000"/>
                            </p:stCondLst>
                            <p:childTnLst>
                              <p:par>
                                <p:cTn id="121" presetID="1" presetClass="entr" presetSubtype="0" fill="hold" grpId="0" nodeType="afterEffect">
                                  <p:stCondLst>
                                    <p:cond delay="0"/>
                                  </p:stCondLst>
                                  <p:childTnLst>
                                    <p:set>
                                      <p:cBhvr>
                                        <p:cTn id="122" dur="1" fill="hold">
                                          <p:stCondLst>
                                            <p:cond delay="0"/>
                                          </p:stCondLst>
                                        </p:cTn>
                                        <p:tgtEl>
                                          <p:spTgt spid="57959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712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7131"/>
                                        </p:tgtEl>
                                        <p:attrNameLst>
                                          <p:attrName>style.visibility</p:attrName>
                                        </p:attrNameLst>
                                      </p:cBhvr>
                                      <p:to>
                                        <p:strVal val="visible"/>
                                      </p:to>
                                    </p:set>
                                  </p:childTnLst>
                                </p:cTn>
                              </p:par>
                            </p:childTnLst>
                          </p:cTn>
                        </p:par>
                        <p:par>
                          <p:cTn id="129" fill="hold">
                            <p:stCondLst>
                              <p:cond delay="0"/>
                            </p:stCondLst>
                            <p:childTnLst>
                              <p:par>
                                <p:cTn id="130" presetID="1" presetClass="entr" presetSubtype="0" fill="hold" grpId="0" nodeType="afterEffect">
                                  <p:stCondLst>
                                    <p:cond delay="500"/>
                                  </p:stCondLst>
                                  <p:childTnLst>
                                    <p:set>
                                      <p:cBhvr>
                                        <p:cTn id="131" dur="1" fill="hold">
                                          <p:stCondLst>
                                            <p:cond delay="0"/>
                                          </p:stCondLst>
                                        </p:cTn>
                                        <p:tgtEl>
                                          <p:spTgt spid="579622"/>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579612"/>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579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animBg="1"/>
      <p:bldP spid="47108" grpId="0" animBg="1"/>
      <p:bldP spid="47109" grpId="0" animBg="1"/>
      <p:bldP spid="47110" grpId="0" animBg="1"/>
      <p:bldP spid="579590" grpId="0" animBg="1"/>
      <p:bldP spid="579591" grpId="0" animBg="1"/>
      <p:bldP spid="579592" grpId="0" animBg="1"/>
      <p:bldP spid="579593" grpId="0" animBg="1"/>
      <p:bldP spid="47115" grpId="0" animBg="1"/>
      <p:bldP spid="47116" grpId="0" animBg="1"/>
      <p:bldP spid="47117" grpId="0" animBg="1"/>
      <p:bldP spid="47118" grpId="0" animBg="1"/>
      <p:bldP spid="579599" grpId="0" animBg="1"/>
      <p:bldP spid="579600" grpId="0" animBg="1"/>
      <p:bldP spid="47121" grpId="0" animBg="1"/>
      <p:bldP spid="47122" grpId="0" animBg="1"/>
      <p:bldP spid="47123" grpId="0" animBg="1"/>
      <p:bldP spid="47124" grpId="0" animBg="1"/>
      <p:bldP spid="579605" grpId="0" animBg="1"/>
      <p:bldP spid="579606" grpId="0" animBg="1"/>
      <p:bldP spid="579607" grpId="0" animBg="1"/>
      <p:bldP spid="579608" grpId="0" animBg="1"/>
      <p:bldP spid="47129" grpId="0" animBg="1"/>
      <p:bldP spid="579610" grpId="0" animBg="1"/>
      <p:bldP spid="47131" grpId="0"/>
      <p:bldP spid="579612" grpId="0"/>
      <p:bldP spid="47133" grpId="0"/>
      <p:bldP spid="47134" grpId="0"/>
      <p:bldP spid="47135" grpId="0"/>
      <p:bldP spid="47136" grpId="0"/>
      <p:bldP spid="47137" grpId="0" animBg="1"/>
      <p:bldP spid="47138" grpId="0" animBg="1"/>
      <p:bldP spid="47139" grpId="0" animBg="1"/>
      <p:bldP spid="579620" grpId="0"/>
      <p:bldP spid="579621" grpId="0"/>
      <p:bldP spid="5796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674688" y="1838325"/>
            <a:ext cx="6418262" cy="0"/>
          </a:xfrm>
          <a:prstGeom prst="line">
            <a:avLst/>
          </a:prstGeom>
          <a:noFill/>
          <a:ln w="25400">
            <a:solidFill>
              <a:srgbClr val="0000FF"/>
            </a:solidFill>
            <a:round/>
            <a:headEnd/>
            <a:tailEnd/>
          </a:ln>
        </p:spPr>
        <p:txBody>
          <a:bodyPr/>
          <a:lstStyle/>
          <a:p>
            <a:endParaRPr lang="es-ES"/>
          </a:p>
        </p:txBody>
      </p:sp>
      <p:sp>
        <p:nvSpPr>
          <p:cNvPr id="38915" name="Line 3"/>
          <p:cNvSpPr>
            <a:spLocks noChangeShapeType="1"/>
          </p:cNvSpPr>
          <p:nvPr/>
        </p:nvSpPr>
        <p:spPr bwMode="auto">
          <a:xfrm>
            <a:off x="1042988" y="1838325"/>
            <a:ext cx="6350" cy="641350"/>
          </a:xfrm>
          <a:prstGeom prst="line">
            <a:avLst/>
          </a:prstGeom>
          <a:noFill/>
          <a:ln w="25400">
            <a:solidFill>
              <a:srgbClr val="0000FF"/>
            </a:solidFill>
            <a:round/>
            <a:headEnd/>
            <a:tailEnd/>
          </a:ln>
        </p:spPr>
        <p:txBody>
          <a:bodyPr/>
          <a:lstStyle/>
          <a:p>
            <a:endParaRPr lang="es-ES"/>
          </a:p>
        </p:txBody>
      </p:sp>
      <p:sp>
        <p:nvSpPr>
          <p:cNvPr id="38916" name="Line 4"/>
          <p:cNvSpPr>
            <a:spLocks noChangeShapeType="1"/>
          </p:cNvSpPr>
          <p:nvPr/>
        </p:nvSpPr>
        <p:spPr bwMode="auto">
          <a:xfrm>
            <a:off x="1049338" y="2479675"/>
            <a:ext cx="381000" cy="0"/>
          </a:xfrm>
          <a:prstGeom prst="line">
            <a:avLst/>
          </a:prstGeom>
          <a:noFill/>
          <a:ln w="25400">
            <a:solidFill>
              <a:srgbClr val="0000FF"/>
            </a:solidFill>
            <a:round/>
            <a:headEnd/>
            <a:tailEnd/>
          </a:ln>
        </p:spPr>
        <p:txBody>
          <a:bodyPr/>
          <a:lstStyle/>
          <a:p>
            <a:endParaRPr lang="es-ES"/>
          </a:p>
        </p:txBody>
      </p:sp>
      <p:sp>
        <p:nvSpPr>
          <p:cNvPr id="38917" name="Line 5"/>
          <p:cNvSpPr>
            <a:spLocks noChangeShapeType="1"/>
          </p:cNvSpPr>
          <p:nvPr/>
        </p:nvSpPr>
        <p:spPr bwMode="auto">
          <a:xfrm flipH="1">
            <a:off x="2301875" y="2124075"/>
            <a:ext cx="4763" cy="3200400"/>
          </a:xfrm>
          <a:prstGeom prst="line">
            <a:avLst/>
          </a:prstGeom>
          <a:noFill/>
          <a:ln w="25400">
            <a:solidFill>
              <a:srgbClr val="0000FF"/>
            </a:solidFill>
            <a:round/>
            <a:headEnd/>
            <a:tailEnd/>
          </a:ln>
        </p:spPr>
        <p:txBody>
          <a:bodyPr/>
          <a:lstStyle/>
          <a:p>
            <a:endParaRPr lang="es-ES"/>
          </a:p>
        </p:txBody>
      </p:sp>
      <p:sp>
        <p:nvSpPr>
          <p:cNvPr id="38918" name="Line 6"/>
          <p:cNvSpPr>
            <a:spLocks noChangeShapeType="1"/>
          </p:cNvSpPr>
          <p:nvPr/>
        </p:nvSpPr>
        <p:spPr bwMode="auto">
          <a:xfrm>
            <a:off x="1697038" y="2505075"/>
            <a:ext cx="609600" cy="0"/>
          </a:xfrm>
          <a:prstGeom prst="line">
            <a:avLst/>
          </a:prstGeom>
          <a:noFill/>
          <a:ln w="25400">
            <a:solidFill>
              <a:srgbClr val="0000FF"/>
            </a:solidFill>
            <a:round/>
            <a:headEnd/>
            <a:tailEnd/>
          </a:ln>
        </p:spPr>
        <p:txBody>
          <a:bodyPr/>
          <a:lstStyle/>
          <a:p>
            <a:endParaRPr lang="es-ES"/>
          </a:p>
        </p:txBody>
      </p:sp>
      <p:sp>
        <p:nvSpPr>
          <p:cNvPr id="38919" name="Line 7"/>
          <p:cNvSpPr>
            <a:spLocks noChangeShapeType="1"/>
          </p:cNvSpPr>
          <p:nvPr/>
        </p:nvSpPr>
        <p:spPr bwMode="auto">
          <a:xfrm>
            <a:off x="1697038" y="5084763"/>
            <a:ext cx="609600" cy="0"/>
          </a:xfrm>
          <a:prstGeom prst="line">
            <a:avLst/>
          </a:prstGeom>
          <a:noFill/>
          <a:ln w="25400">
            <a:solidFill>
              <a:srgbClr val="0000FF"/>
            </a:solidFill>
            <a:round/>
            <a:headEnd/>
            <a:tailEnd/>
          </a:ln>
        </p:spPr>
        <p:txBody>
          <a:bodyPr/>
          <a:lstStyle/>
          <a:p>
            <a:endParaRPr lang="es-ES"/>
          </a:p>
        </p:txBody>
      </p:sp>
      <p:sp>
        <p:nvSpPr>
          <p:cNvPr id="38920" name="Line 8"/>
          <p:cNvSpPr>
            <a:spLocks noChangeShapeType="1"/>
          </p:cNvSpPr>
          <p:nvPr/>
        </p:nvSpPr>
        <p:spPr bwMode="auto">
          <a:xfrm>
            <a:off x="1697038" y="4292600"/>
            <a:ext cx="609600" cy="0"/>
          </a:xfrm>
          <a:prstGeom prst="line">
            <a:avLst/>
          </a:prstGeom>
          <a:noFill/>
          <a:ln w="25400">
            <a:solidFill>
              <a:srgbClr val="0000FF"/>
            </a:solidFill>
            <a:round/>
            <a:headEnd/>
            <a:tailEnd/>
          </a:ln>
        </p:spPr>
        <p:txBody>
          <a:bodyPr/>
          <a:lstStyle/>
          <a:p>
            <a:endParaRPr lang="es-ES"/>
          </a:p>
        </p:txBody>
      </p:sp>
      <p:sp>
        <p:nvSpPr>
          <p:cNvPr id="38921" name="Line 9"/>
          <p:cNvSpPr>
            <a:spLocks noChangeShapeType="1"/>
          </p:cNvSpPr>
          <p:nvPr/>
        </p:nvSpPr>
        <p:spPr bwMode="auto">
          <a:xfrm>
            <a:off x="1697038" y="3333750"/>
            <a:ext cx="609600" cy="0"/>
          </a:xfrm>
          <a:prstGeom prst="line">
            <a:avLst/>
          </a:prstGeom>
          <a:noFill/>
          <a:ln w="25400">
            <a:solidFill>
              <a:srgbClr val="0000FF"/>
            </a:solidFill>
            <a:round/>
            <a:headEnd/>
            <a:tailEnd/>
          </a:ln>
        </p:spPr>
        <p:txBody>
          <a:bodyPr/>
          <a:lstStyle/>
          <a:p>
            <a:endParaRPr lang="es-ES"/>
          </a:p>
        </p:txBody>
      </p:sp>
      <p:pic>
        <p:nvPicPr>
          <p:cNvPr id="38922" name="Picture 11"/>
          <p:cNvPicPr>
            <a:picLocks noChangeArrowheads="1"/>
          </p:cNvPicPr>
          <p:nvPr/>
        </p:nvPicPr>
        <p:blipFill>
          <a:blip r:embed="rId3" cstate="print"/>
          <a:srcRect/>
          <a:stretch>
            <a:fillRect/>
          </a:stretch>
        </p:blipFill>
        <p:spPr bwMode="auto">
          <a:xfrm>
            <a:off x="1265238" y="2047875"/>
            <a:ext cx="717550" cy="576263"/>
          </a:xfrm>
          <a:prstGeom prst="rect">
            <a:avLst/>
          </a:prstGeom>
          <a:noFill/>
          <a:ln w="12700">
            <a:noFill/>
            <a:miter lim="800000"/>
            <a:headEnd/>
            <a:tailEnd/>
          </a:ln>
        </p:spPr>
      </p:pic>
      <p:pic>
        <p:nvPicPr>
          <p:cNvPr id="38923" name="Picture 12"/>
          <p:cNvPicPr>
            <a:picLocks noChangeArrowheads="1"/>
          </p:cNvPicPr>
          <p:nvPr/>
        </p:nvPicPr>
        <p:blipFill>
          <a:blip r:embed="rId4" cstate="print"/>
          <a:srcRect/>
          <a:stretch>
            <a:fillRect/>
          </a:stretch>
        </p:blipFill>
        <p:spPr bwMode="auto">
          <a:xfrm>
            <a:off x="1450975" y="3854450"/>
            <a:ext cx="587375" cy="606425"/>
          </a:xfrm>
          <a:prstGeom prst="rect">
            <a:avLst/>
          </a:prstGeom>
          <a:noFill/>
          <a:ln w="12700">
            <a:noFill/>
            <a:miter lim="800000"/>
            <a:headEnd/>
            <a:tailEnd/>
          </a:ln>
        </p:spPr>
      </p:pic>
      <p:pic>
        <p:nvPicPr>
          <p:cNvPr id="38924" name="Picture 13"/>
          <p:cNvPicPr>
            <a:picLocks noChangeArrowheads="1"/>
          </p:cNvPicPr>
          <p:nvPr/>
        </p:nvPicPr>
        <p:blipFill>
          <a:blip r:embed="rId5" cstate="print"/>
          <a:srcRect/>
          <a:stretch>
            <a:fillRect/>
          </a:stretch>
        </p:blipFill>
        <p:spPr bwMode="auto">
          <a:xfrm>
            <a:off x="1481138" y="2952750"/>
            <a:ext cx="487362" cy="692150"/>
          </a:xfrm>
          <a:prstGeom prst="rect">
            <a:avLst/>
          </a:prstGeom>
          <a:noFill/>
          <a:ln w="12700">
            <a:noFill/>
            <a:miter lim="800000"/>
            <a:headEnd/>
            <a:tailEnd/>
          </a:ln>
        </p:spPr>
      </p:pic>
      <p:pic>
        <p:nvPicPr>
          <p:cNvPr id="38925" name="Picture 14"/>
          <p:cNvPicPr>
            <a:picLocks noChangeArrowheads="1"/>
          </p:cNvPicPr>
          <p:nvPr/>
        </p:nvPicPr>
        <p:blipFill>
          <a:blip r:embed="rId4" cstate="print"/>
          <a:srcRect/>
          <a:stretch>
            <a:fillRect/>
          </a:stretch>
        </p:blipFill>
        <p:spPr bwMode="auto">
          <a:xfrm>
            <a:off x="1450975" y="4646613"/>
            <a:ext cx="587375" cy="606425"/>
          </a:xfrm>
          <a:prstGeom prst="rect">
            <a:avLst/>
          </a:prstGeom>
          <a:noFill/>
          <a:ln w="12700">
            <a:noFill/>
            <a:miter lim="800000"/>
            <a:headEnd/>
            <a:tailEnd/>
          </a:ln>
        </p:spPr>
      </p:pic>
      <p:sp>
        <p:nvSpPr>
          <p:cNvPr id="38926" name="Line 16"/>
          <p:cNvSpPr>
            <a:spLocks noChangeShapeType="1"/>
          </p:cNvSpPr>
          <p:nvPr/>
        </p:nvSpPr>
        <p:spPr bwMode="auto">
          <a:xfrm>
            <a:off x="2916238" y="1838325"/>
            <a:ext cx="0" cy="647700"/>
          </a:xfrm>
          <a:prstGeom prst="line">
            <a:avLst/>
          </a:prstGeom>
          <a:noFill/>
          <a:ln w="25400">
            <a:solidFill>
              <a:srgbClr val="0000FF"/>
            </a:solidFill>
            <a:round/>
            <a:headEnd/>
            <a:tailEnd/>
          </a:ln>
        </p:spPr>
        <p:txBody>
          <a:bodyPr/>
          <a:lstStyle/>
          <a:p>
            <a:endParaRPr lang="es-ES"/>
          </a:p>
        </p:txBody>
      </p:sp>
      <p:sp>
        <p:nvSpPr>
          <p:cNvPr id="38927" name="Line 24"/>
          <p:cNvSpPr>
            <a:spLocks noChangeShapeType="1"/>
          </p:cNvSpPr>
          <p:nvPr/>
        </p:nvSpPr>
        <p:spPr bwMode="auto">
          <a:xfrm>
            <a:off x="4716463" y="1838325"/>
            <a:ext cx="11112" cy="641350"/>
          </a:xfrm>
          <a:prstGeom prst="line">
            <a:avLst/>
          </a:prstGeom>
          <a:noFill/>
          <a:ln w="25400">
            <a:solidFill>
              <a:srgbClr val="0000FF"/>
            </a:solidFill>
            <a:round/>
            <a:headEnd/>
            <a:tailEnd/>
          </a:ln>
        </p:spPr>
        <p:txBody>
          <a:bodyPr/>
          <a:lstStyle/>
          <a:p>
            <a:endParaRPr lang="es-ES"/>
          </a:p>
        </p:txBody>
      </p:sp>
      <p:sp>
        <p:nvSpPr>
          <p:cNvPr id="38928" name="Line 32"/>
          <p:cNvSpPr>
            <a:spLocks noChangeShapeType="1"/>
          </p:cNvSpPr>
          <p:nvPr/>
        </p:nvSpPr>
        <p:spPr bwMode="auto">
          <a:xfrm>
            <a:off x="6588125" y="1838325"/>
            <a:ext cx="0" cy="647700"/>
          </a:xfrm>
          <a:prstGeom prst="line">
            <a:avLst/>
          </a:prstGeom>
          <a:noFill/>
          <a:ln w="25400">
            <a:solidFill>
              <a:srgbClr val="0000FF"/>
            </a:solidFill>
            <a:round/>
            <a:headEnd/>
            <a:tailEnd/>
          </a:ln>
        </p:spPr>
        <p:txBody>
          <a:bodyPr/>
          <a:lstStyle/>
          <a:p>
            <a:endParaRPr lang="es-ES"/>
          </a:p>
        </p:txBody>
      </p:sp>
      <p:sp>
        <p:nvSpPr>
          <p:cNvPr id="38929" name="Text Box 55"/>
          <p:cNvSpPr txBox="1">
            <a:spLocks noChangeArrowheads="1"/>
          </p:cNvSpPr>
          <p:nvPr/>
        </p:nvSpPr>
        <p:spPr bwMode="auto">
          <a:xfrm>
            <a:off x="1984375" y="500063"/>
            <a:ext cx="5365750" cy="641350"/>
          </a:xfrm>
          <a:prstGeom prst="rect">
            <a:avLst/>
          </a:prstGeom>
          <a:noFill/>
          <a:ln w="9525">
            <a:noFill/>
            <a:miter lim="800000"/>
            <a:headEnd/>
            <a:tailEnd/>
          </a:ln>
        </p:spPr>
        <p:txBody>
          <a:bodyPr wrap="none">
            <a:spAutoFit/>
          </a:bodyPr>
          <a:lstStyle/>
          <a:p>
            <a:pPr algn="ctr"/>
            <a:r>
              <a:rPr lang="es-ES_tradnl" sz="3600"/>
              <a:t>Red de campus en los 80</a:t>
            </a:r>
            <a:endParaRPr lang="es-ES" sz="3600"/>
          </a:p>
        </p:txBody>
      </p:sp>
      <p:sp>
        <p:nvSpPr>
          <p:cNvPr id="38930" name="Text Box 56"/>
          <p:cNvSpPr txBox="1">
            <a:spLocks noChangeArrowheads="1"/>
          </p:cNvSpPr>
          <p:nvPr/>
        </p:nvSpPr>
        <p:spPr bwMode="auto">
          <a:xfrm>
            <a:off x="1166813" y="5468938"/>
            <a:ext cx="1177925" cy="336550"/>
          </a:xfrm>
          <a:prstGeom prst="rect">
            <a:avLst/>
          </a:prstGeom>
          <a:noFill/>
          <a:ln w="25400">
            <a:noFill/>
            <a:miter lim="800000"/>
            <a:headEnd/>
            <a:tailEnd/>
          </a:ln>
        </p:spPr>
        <p:txBody>
          <a:bodyPr wrap="none">
            <a:spAutoFit/>
          </a:bodyPr>
          <a:lstStyle/>
          <a:p>
            <a:r>
              <a:rPr lang="es-ES_tradnl" sz="1600"/>
              <a:t>Fac. Física</a:t>
            </a:r>
            <a:endParaRPr lang="es-ES" sz="1600"/>
          </a:p>
        </p:txBody>
      </p:sp>
      <p:sp>
        <p:nvSpPr>
          <p:cNvPr id="38931" name="Text Box 57"/>
          <p:cNvSpPr txBox="1">
            <a:spLocks noChangeArrowheads="1"/>
          </p:cNvSpPr>
          <p:nvPr/>
        </p:nvSpPr>
        <p:spPr bwMode="auto">
          <a:xfrm>
            <a:off x="2967038" y="5518150"/>
            <a:ext cx="1393825" cy="336550"/>
          </a:xfrm>
          <a:prstGeom prst="rect">
            <a:avLst/>
          </a:prstGeom>
          <a:noFill/>
          <a:ln w="25400">
            <a:noFill/>
            <a:miter lim="800000"/>
            <a:headEnd/>
            <a:tailEnd/>
          </a:ln>
        </p:spPr>
        <p:txBody>
          <a:bodyPr wrap="none">
            <a:spAutoFit/>
          </a:bodyPr>
          <a:lstStyle/>
          <a:p>
            <a:r>
              <a:rPr lang="es-ES_tradnl" sz="1600"/>
              <a:t>Fac. Química</a:t>
            </a:r>
            <a:endParaRPr lang="es-ES" sz="1600"/>
          </a:p>
        </p:txBody>
      </p:sp>
      <p:sp>
        <p:nvSpPr>
          <p:cNvPr id="38932" name="Text Box 58"/>
          <p:cNvSpPr txBox="1">
            <a:spLocks noChangeArrowheads="1"/>
          </p:cNvSpPr>
          <p:nvPr/>
        </p:nvSpPr>
        <p:spPr bwMode="auto">
          <a:xfrm>
            <a:off x="4865688" y="5540375"/>
            <a:ext cx="1368425" cy="336550"/>
          </a:xfrm>
          <a:prstGeom prst="rect">
            <a:avLst/>
          </a:prstGeom>
          <a:noFill/>
          <a:ln w="25400">
            <a:noFill/>
            <a:miter lim="800000"/>
            <a:headEnd/>
            <a:tailEnd/>
          </a:ln>
        </p:spPr>
        <p:txBody>
          <a:bodyPr wrap="none">
            <a:spAutoFit/>
          </a:bodyPr>
          <a:lstStyle/>
          <a:p>
            <a:r>
              <a:rPr lang="es-ES_tradnl" sz="1600"/>
              <a:t>Fac. Biología</a:t>
            </a:r>
            <a:endParaRPr lang="es-ES" sz="1600"/>
          </a:p>
        </p:txBody>
      </p:sp>
      <p:sp>
        <p:nvSpPr>
          <p:cNvPr id="38933" name="Text Box 59"/>
          <p:cNvSpPr txBox="1">
            <a:spLocks noChangeArrowheads="1"/>
          </p:cNvSpPr>
          <p:nvPr/>
        </p:nvSpPr>
        <p:spPr bwMode="auto">
          <a:xfrm>
            <a:off x="6594475" y="5540375"/>
            <a:ext cx="1722438" cy="336550"/>
          </a:xfrm>
          <a:prstGeom prst="rect">
            <a:avLst/>
          </a:prstGeom>
          <a:noFill/>
          <a:ln w="25400">
            <a:noFill/>
            <a:miter lim="800000"/>
            <a:headEnd/>
            <a:tailEnd/>
          </a:ln>
        </p:spPr>
        <p:txBody>
          <a:bodyPr wrap="none">
            <a:spAutoFit/>
          </a:bodyPr>
          <a:lstStyle/>
          <a:p>
            <a:r>
              <a:rPr lang="es-ES_tradnl" sz="1600"/>
              <a:t>Serv. Informática</a:t>
            </a:r>
            <a:endParaRPr lang="es-ES" sz="1600"/>
          </a:p>
        </p:txBody>
      </p:sp>
      <p:sp>
        <p:nvSpPr>
          <p:cNvPr id="38934" name="Line 61"/>
          <p:cNvSpPr>
            <a:spLocks noChangeShapeType="1"/>
          </p:cNvSpPr>
          <p:nvPr/>
        </p:nvSpPr>
        <p:spPr bwMode="auto">
          <a:xfrm>
            <a:off x="2921000" y="2479675"/>
            <a:ext cx="381000" cy="0"/>
          </a:xfrm>
          <a:prstGeom prst="line">
            <a:avLst/>
          </a:prstGeom>
          <a:noFill/>
          <a:ln w="25400">
            <a:solidFill>
              <a:srgbClr val="0000FF"/>
            </a:solidFill>
            <a:round/>
            <a:headEnd/>
            <a:tailEnd/>
          </a:ln>
        </p:spPr>
        <p:txBody>
          <a:bodyPr/>
          <a:lstStyle/>
          <a:p>
            <a:endParaRPr lang="es-ES"/>
          </a:p>
        </p:txBody>
      </p:sp>
      <p:sp>
        <p:nvSpPr>
          <p:cNvPr id="38935" name="Line 62"/>
          <p:cNvSpPr>
            <a:spLocks noChangeShapeType="1"/>
          </p:cNvSpPr>
          <p:nvPr/>
        </p:nvSpPr>
        <p:spPr bwMode="auto">
          <a:xfrm>
            <a:off x="4178300" y="2124075"/>
            <a:ext cx="3175" cy="3146425"/>
          </a:xfrm>
          <a:prstGeom prst="line">
            <a:avLst/>
          </a:prstGeom>
          <a:noFill/>
          <a:ln w="25400">
            <a:solidFill>
              <a:srgbClr val="0000FF"/>
            </a:solidFill>
            <a:round/>
            <a:headEnd/>
            <a:tailEnd/>
          </a:ln>
        </p:spPr>
        <p:txBody>
          <a:bodyPr/>
          <a:lstStyle/>
          <a:p>
            <a:endParaRPr lang="es-ES"/>
          </a:p>
        </p:txBody>
      </p:sp>
      <p:sp>
        <p:nvSpPr>
          <p:cNvPr id="38936" name="Line 63"/>
          <p:cNvSpPr>
            <a:spLocks noChangeShapeType="1"/>
          </p:cNvSpPr>
          <p:nvPr/>
        </p:nvSpPr>
        <p:spPr bwMode="auto">
          <a:xfrm>
            <a:off x="3568700" y="2505075"/>
            <a:ext cx="609600" cy="0"/>
          </a:xfrm>
          <a:prstGeom prst="line">
            <a:avLst/>
          </a:prstGeom>
          <a:noFill/>
          <a:ln w="25400">
            <a:solidFill>
              <a:srgbClr val="0000FF"/>
            </a:solidFill>
            <a:round/>
            <a:headEnd/>
            <a:tailEnd/>
          </a:ln>
        </p:spPr>
        <p:txBody>
          <a:bodyPr/>
          <a:lstStyle/>
          <a:p>
            <a:endParaRPr lang="es-ES"/>
          </a:p>
        </p:txBody>
      </p:sp>
      <p:sp>
        <p:nvSpPr>
          <p:cNvPr id="38937" name="Line 64"/>
          <p:cNvSpPr>
            <a:spLocks noChangeShapeType="1"/>
          </p:cNvSpPr>
          <p:nvPr/>
        </p:nvSpPr>
        <p:spPr bwMode="auto">
          <a:xfrm>
            <a:off x="3568700" y="5084763"/>
            <a:ext cx="609600" cy="0"/>
          </a:xfrm>
          <a:prstGeom prst="line">
            <a:avLst/>
          </a:prstGeom>
          <a:noFill/>
          <a:ln w="25400">
            <a:solidFill>
              <a:srgbClr val="0000FF"/>
            </a:solidFill>
            <a:round/>
            <a:headEnd/>
            <a:tailEnd/>
          </a:ln>
        </p:spPr>
        <p:txBody>
          <a:bodyPr/>
          <a:lstStyle/>
          <a:p>
            <a:endParaRPr lang="es-ES"/>
          </a:p>
        </p:txBody>
      </p:sp>
      <p:sp>
        <p:nvSpPr>
          <p:cNvPr id="38938" name="Line 65"/>
          <p:cNvSpPr>
            <a:spLocks noChangeShapeType="1"/>
          </p:cNvSpPr>
          <p:nvPr/>
        </p:nvSpPr>
        <p:spPr bwMode="auto">
          <a:xfrm>
            <a:off x="3568700" y="4292600"/>
            <a:ext cx="609600" cy="0"/>
          </a:xfrm>
          <a:prstGeom prst="line">
            <a:avLst/>
          </a:prstGeom>
          <a:noFill/>
          <a:ln w="25400">
            <a:solidFill>
              <a:srgbClr val="0000FF"/>
            </a:solidFill>
            <a:round/>
            <a:headEnd/>
            <a:tailEnd/>
          </a:ln>
        </p:spPr>
        <p:txBody>
          <a:bodyPr/>
          <a:lstStyle/>
          <a:p>
            <a:endParaRPr lang="es-ES"/>
          </a:p>
        </p:txBody>
      </p:sp>
      <p:sp>
        <p:nvSpPr>
          <p:cNvPr id="38939" name="Line 66"/>
          <p:cNvSpPr>
            <a:spLocks noChangeShapeType="1"/>
          </p:cNvSpPr>
          <p:nvPr/>
        </p:nvSpPr>
        <p:spPr bwMode="auto">
          <a:xfrm>
            <a:off x="3568700" y="3333750"/>
            <a:ext cx="609600" cy="0"/>
          </a:xfrm>
          <a:prstGeom prst="line">
            <a:avLst/>
          </a:prstGeom>
          <a:noFill/>
          <a:ln w="25400">
            <a:solidFill>
              <a:srgbClr val="0000FF"/>
            </a:solidFill>
            <a:round/>
            <a:headEnd/>
            <a:tailEnd/>
          </a:ln>
        </p:spPr>
        <p:txBody>
          <a:bodyPr/>
          <a:lstStyle/>
          <a:p>
            <a:endParaRPr lang="es-ES"/>
          </a:p>
        </p:txBody>
      </p:sp>
      <p:pic>
        <p:nvPicPr>
          <p:cNvPr id="38940" name="Picture 68"/>
          <p:cNvPicPr>
            <a:picLocks noChangeArrowheads="1"/>
          </p:cNvPicPr>
          <p:nvPr/>
        </p:nvPicPr>
        <p:blipFill>
          <a:blip r:embed="rId3" cstate="print"/>
          <a:srcRect/>
          <a:stretch>
            <a:fillRect/>
          </a:stretch>
        </p:blipFill>
        <p:spPr bwMode="auto">
          <a:xfrm>
            <a:off x="3136900" y="2047875"/>
            <a:ext cx="717550" cy="576263"/>
          </a:xfrm>
          <a:prstGeom prst="rect">
            <a:avLst/>
          </a:prstGeom>
          <a:noFill/>
          <a:ln w="12700">
            <a:noFill/>
            <a:miter lim="800000"/>
            <a:headEnd/>
            <a:tailEnd/>
          </a:ln>
        </p:spPr>
      </p:pic>
      <p:pic>
        <p:nvPicPr>
          <p:cNvPr id="38941" name="Picture 69"/>
          <p:cNvPicPr>
            <a:picLocks noChangeArrowheads="1"/>
          </p:cNvPicPr>
          <p:nvPr/>
        </p:nvPicPr>
        <p:blipFill>
          <a:blip r:embed="rId4" cstate="print"/>
          <a:srcRect/>
          <a:stretch>
            <a:fillRect/>
          </a:stretch>
        </p:blipFill>
        <p:spPr bwMode="auto">
          <a:xfrm>
            <a:off x="3322638" y="3854450"/>
            <a:ext cx="587375" cy="606425"/>
          </a:xfrm>
          <a:prstGeom prst="rect">
            <a:avLst/>
          </a:prstGeom>
          <a:noFill/>
          <a:ln w="12700">
            <a:noFill/>
            <a:miter lim="800000"/>
            <a:headEnd/>
            <a:tailEnd/>
          </a:ln>
        </p:spPr>
      </p:pic>
      <p:pic>
        <p:nvPicPr>
          <p:cNvPr id="38942" name="Picture 70"/>
          <p:cNvPicPr>
            <a:picLocks noChangeArrowheads="1"/>
          </p:cNvPicPr>
          <p:nvPr/>
        </p:nvPicPr>
        <p:blipFill>
          <a:blip r:embed="rId5" cstate="print"/>
          <a:srcRect/>
          <a:stretch>
            <a:fillRect/>
          </a:stretch>
        </p:blipFill>
        <p:spPr bwMode="auto">
          <a:xfrm>
            <a:off x="3352800" y="2952750"/>
            <a:ext cx="487363" cy="692150"/>
          </a:xfrm>
          <a:prstGeom prst="rect">
            <a:avLst/>
          </a:prstGeom>
          <a:noFill/>
          <a:ln w="12700">
            <a:noFill/>
            <a:miter lim="800000"/>
            <a:headEnd/>
            <a:tailEnd/>
          </a:ln>
        </p:spPr>
      </p:pic>
      <p:pic>
        <p:nvPicPr>
          <p:cNvPr id="38943" name="Picture 71"/>
          <p:cNvPicPr>
            <a:picLocks noChangeArrowheads="1"/>
          </p:cNvPicPr>
          <p:nvPr/>
        </p:nvPicPr>
        <p:blipFill>
          <a:blip r:embed="rId4" cstate="print"/>
          <a:srcRect/>
          <a:stretch>
            <a:fillRect/>
          </a:stretch>
        </p:blipFill>
        <p:spPr bwMode="auto">
          <a:xfrm>
            <a:off x="3322638" y="4646613"/>
            <a:ext cx="587375" cy="606425"/>
          </a:xfrm>
          <a:prstGeom prst="rect">
            <a:avLst/>
          </a:prstGeom>
          <a:noFill/>
          <a:ln w="12700">
            <a:noFill/>
            <a:miter lim="800000"/>
            <a:headEnd/>
            <a:tailEnd/>
          </a:ln>
        </p:spPr>
      </p:pic>
      <p:sp>
        <p:nvSpPr>
          <p:cNvPr id="38944" name="Line 73"/>
          <p:cNvSpPr>
            <a:spLocks noChangeShapeType="1"/>
          </p:cNvSpPr>
          <p:nvPr/>
        </p:nvSpPr>
        <p:spPr bwMode="auto">
          <a:xfrm>
            <a:off x="4727575" y="2479675"/>
            <a:ext cx="381000" cy="0"/>
          </a:xfrm>
          <a:prstGeom prst="line">
            <a:avLst/>
          </a:prstGeom>
          <a:noFill/>
          <a:ln w="25400">
            <a:solidFill>
              <a:srgbClr val="0000FF"/>
            </a:solidFill>
            <a:round/>
            <a:headEnd/>
            <a:tailEnd/>
          </a:ln>
        </p:spPr>
        <p:txBody>
          <a:bodyPr/>
          <a:lstStyle/>
          <a:p>
            <a:endParaRPr lang="es-ES"/>
          </a:p>
        </p:txBody>
      </p:sp>
      <p:sp>
        <p:nvSpPr>
          <p:cNvPr id="38945" name="Line 74"/>
          <p:cNvSpPr>
            <a:spLocks noChangeShapeType="1"/>
          </p:cNvSpPr>
          <p:nvPr/>
        </p:nvSpPr>
        <p:spPr bwMode="auto">
          <a:xfrm flipH="1">
            <a:off x="5962650" y="2124075"/>
            <a:ext cx="22225" cy="3184525"/>
          </a:xfrm>
          <a:prstGeom prst="line">
            <a:avLst/>
          </a:prstGeom>
          <a:noFill/>
          <a:ln w="25400">
            <a:solidFill>
              <a:srgbClr val="0000FF"/>
            </a:solidFill>
            <a:round/>
            <a:headEnd/>
            <a:tailEnd/>
          </a:ln>
        </p:spPr>
        <p:txBody>
          <a:bodyPr/>
          <a:lstStyle/>
          <a:p>
            <a:endParaRPr lang="es-ES"/>
          </a:p>
        </p:txBody>
      </p:sp>
      <p:sp>
        <p:nvSpPr>
          <p:cNvPr id="38946" name="Line 75"/>
          <p:cNvSpPr>
            <a:spLocks noChangeShapeType="1"/>
          </p:cNvSpPr>
          <p:nvPr/>
        </p:nvSpPr>
        <p:spPr bwMode="auto">
          <a:xfrm>
            <a:off x="5375275" y="2505075"/>
            <a:ext cx="609600" cy="0"/>
          </a:xfrm>
          <a:prstGeom prst="line">
            <a:avLst/>
          </a:prstGeom>
          <a:noFill/>
          <a:ln w="25400">
            <a:solidFill>
              <a:srgbClr val="0000FF"/>
            </a:solidFill>
            <a:round/>
            <a:headEnd/>
            <a:tailEnd/>
          </a:ln>
        </p:spPr>
        <p:txBody>
          <a:bodyPr/>
          <a:lstStyle/>
          <a:p>
            <a:endParaRPr lang="es-ES"/>
          </a:p>
        </p:txBody>
      </p:sp>
      <p:sp>
        <p:nvSpPr>
          <p:cNvPr id="38947" name="Line 76"/>
          <p:cNvSpPr>
            <a:spLocks noChangeShapeType="1"/>
          </p:cNvSpPr>
          <p:nvPr/>
        </p:nvSpPr>
        <p:spPr bwMode="auto">
          <a:xfrm>
            <a:off x="5375275" y="5084763"/>
            <a:ext cx="609600" cy="0"/>
          </a:xfrm>
          <a:prstGeom prst="line">
            <a:avLst/>
          </a:prstGeom>
          <a:noFill/>
          <a:ln w="25400">
            <a:solidFill>
              <a:srgbClr val="0000FF"/>
            </a:solidFill>
            <a:round/>
            <a:headEnd/>
            <a:tailEnd/>
          </a:ln>
        </p:spPr>
        <p:txBody>
          <a:bodyPr/>
          <a:lstStyle/>
          <a:p>
            <a:endParaRPr lang="es-ES"/>
          </a:p>
        </p:txBody>
      </p:sp>
      <p:sp>
        <p:nvSpPr>
          <p:cNvPr id="38948" name="Line 77"/>
          <p:cNvSpPr>
            <a:spLocks noChangeShapeType="1"/>
          </p:cNvSpPr>
          <p:nvPr/>
        </p:nvSpPr>
        <p:spPr bwMode="auto">
          <a:xfrm>
            <a:off x="5375275" y="4292600"/>
            <a:ext cx="609600" cy="0"/>
          </a:xfrm>
          <a:prstGeom prst="line">
            <a:avLst/>
          </a:prstGeom>
          <a:noFill/>
          <a:ln w="25400">
            <a:solidFill>
              <a:srgbClr val="0000FF"/>
            </a:solidFill>
            <a:round/>
            <a:headEnd/>
            <a:tailEnd/>
          </a:ln>
        </p:spPr>
        <p:txBody>
          <a:bodyPr/>
          <a:lstStyle/>
          <a:p>
            <a:endParaRPr lang="es-ES"/>
          </a:p>
        </p:txBody>
      </p:sp>
      <p:sp>
        <p:nvSpPr>
          <p:cNvPr id="38949" name="Line 78"/>
          <p:cNvSpPr>
            <a:spLocks noChangeShapeType="1"/>
          </p:cNvSpPr>
          <p:nvPr/>
        </p:nvSpPr>
        <p:spPr bwMode="auto">
          <a:xfrm>
            <a:off x="5375275" y="3333750"/>
            <a:ext cx="609600" cy="0"/>
          </a:xfrm>
          <a:prstGeom prst="line">
            <a:avLst/>
          </a:prstGeom>
          <a:noFill/>
          <a:ln w="25400">
            <a:solidFill>
              <a:srgbClr val="0000FF"/>
            </a:solidFill>
            <a:round/>
            <a:headEnd/>
            <a:tailEnd/>
          </a:ln>
        </p:spPr>
        <p:txBody>
          <a:bodyPr/>
          <a:lstStyle/>
          <a:p>
            <a:endParaRPr lang="es-ES"/>
          </a:p>
        </p:txBody>
      </p:sp>
      <p:pic>
        <p:nvPicPr>
          <p:cNvPr id="38950" name="Picture 80"/>
          <p:cNvPicPr>
            <a:picLocks noChangeArrowheads="1"/>
          </p:cNvPicPr>
          <p:nvPr/>
        </p:nvPicPr>
        <p:blipFill>
          <a:blip r:embed="rId3" cstate="print"/>
          <a:srcRect/>
          <a:stretch>
            <a:fillRect/>
          </a:stretch>
        </p:blipFill>
        <p:spPr bwMode="auto">
          <a:xfrm>
            <a:off x="4943475" y="2047875"/>
            <a:ext cx="717550" cy="576263"/>
          </a:xfrm>
          <a:prstGeom prst="rect">
            <a:avLst/>
          </a:prstGeom>
          <a:noFill/>
          <a:ln w="12700">
            <a:noFill/>
            <a:miter lim="800000"/>
            <a:headEnd/>
            <a:tailEnd/>
          </a:ln>
        </p:spPr>
      </p:pic>
      <p:pic>
        <p:nvPicPr>
          <p:cNvPr id="38951" name="Picture 81"/>
          <p:cNvPicPr>
            <a:picLocks noChangeArrowheads="1"/>
          </p:cNvPicPr>
          <p:nvPr/>
        </p:nvPicPr>
        <p:blipFill>
          <a:blip r:embed="rId4" cstate="print"/>
          <a:srcRect/>
          <a:stretch>
            <a:fillRect/>
          </a:stretch>
        </p:blipFill>
        <p:spPr bwMode="auto">
          <a:xfrm>
            <a:off x="5129213" y="3854450"/>
            <a:ext cx="587375" cy="606425"/>
          </a:xfrm>
          <a:prstGeom prst="rect">
            <a:avLst/>
          </a:prstGeom>
          <a:noFill/>
          <a:ln w="12700">
            <a:noFill/>
            <a:miter lim="800000"/>
            <a:headEnd/>
            <a:tailEnd/>
          </a:ln>
        </p:spPr>
      </p:pic>
      <p:pic>
        <p:nvPicPr>
          <p:cNvPr id="38952" name="Picture 82"/>
          <p:cNvPicPr>
            <a:picLocks noChangeArrowheads="1"/>
          </p:cNvPicPr>
          <p:nvPr/>
        </p:nvPicPr>
        <p:blipFill>
          <a:blip r:embed="rId5" cstate="print"/>
          <a:srcRect/>
          <a:stretch>
            <a:fillRect/>
          </a:stretch>
        </p:blipFill>
        <p:spPr bwMode="auto">
          <a:xfrm>
            <a:off x="5159375" y="2952750"/>
            <a:ext cx="487363" cy="692150"/>
          </a:xfrm>
          <a:prstGeom prst="rect">
            <a:avLst/>
          </a:prstGeom>
          <a:noFill/>
          <a:ln w="12700">
            <a:noFill/>
            <a:miter lim="800000"/>
            <a:headEnd/>
            <a:tailEnd/>
          </a:ln>
        </p:spPr>
      </p:pic>
      <p:pic>
        <p:nvPicPr>
          <p:cNvPr id="38953" name="Picture 83"/>
          <p:cNvPicPr>
            <a:picLocks noChangeArrowheads="1"/>
          </p:cNvPicPr>
          <p:nvPr/>
        </p:nvPicPr>
        <p:blipFill>
          <a:blip r:embed="rId4" cstate="print"/>
          <a:srcRect/>
          <a:stretch>
            <a:fillRect/>
          </a:stretch>
        </p:blipFill>
        <p:spPr bwMode="auto">
          <a:xfrm>
            <a:off x="5129213" y="4646613"/>
            <a:ext cx="587375" cy="606425"/>
          </a:xfrm>
          <a:prstGeom prst="rect">
            <a:avLst/>
          </a:prstGeom>
          <a:noFill/>
          <a:ln w="12700">
            <a:noFill/>
            <a:miter lim="800000"/>
            <a:headEnd/>
            <a:tailEnd/>
          </a:ln>
        </p:spPr>
      </p:pic>
      <p:sp>
        <p:nvSpPr>
          <p:cNvPr id="38954" name="Line 85"/>
          <p:cNvSpPr>
            <a:spLocks noChangeShapeType="1"/>
          </p:cNvSpPr>
          <p:nvPr/>
        </p:nvSpPr>
        <p:spPr bwMode="auto">
          <a:xfrm>
            <a:off x="6596063" y="2479675"/>
            <a:ext cx="381000" cy="0"/>
          </a:xfrm>
          <a:prstGeom prst="line">
            <a:avLst/>
          </a:prstGeom>
          <a:noFill/>
          <a:ln w="25400">
            <a:solidFill>
              <a:srgbClr val="0000FF"/>
            </a:solidFill>
            <a:round/>
            <a:headEnd/>
            <a:tailEnd/>
          </a:ln>
        </p:spPr>
        <p:txBody>
          <a:bodyPr/>
          <a:lstStyle/>
          <a:p>
            <a:endParaRPr lang="es-ES"/>
          </a:p>
        </p:txBody>
      </p:sp>
      <p:sp>
        <p:nvSpPr>
          <p:cNvPr id="38955" name="Line 86"/>
          <p:cNvSpPr>
            <a:spLocks noChangeShapeType="1"/>
          </p:cNvSpPr>
          <p:nvPr/>
        </p:nvSpPr>
        <p:spPr bwMode="auto">
          <a:xfrm flipH="1">
            <a:off x="7831138" y="2124075"/>
            <a:ext cx="22225" cy="3159125"/>
          </a:xfrm>
          <a:prstGeom prst="line">
            <a:avLst/>
          </a:prstGeom>
          <a:noFill/>
          <a:ln w="25400">
            <a:solidFill>
              <a:srgbClr val="0000FF"/>
            </a:solidFill>
            <a:round/>
            <a:headEnd/>
            <a:tailEnd/>
          </a:ln>
        </p:spPr>
        <p:txBody>
          <a:bodyPr/>
          <a:lstStyle/>
          <a:p>
            <a:endParaRPr lang="es-ES"/>
          </a:p>
        </p:txBody>
      </p:sp>
      <p:sp>
        <p:nvSpPr>
          <p:cNvPr id="38956" name="Line 87"/>
          <p:cNvSpPr>
            <a:spLocks noChangeShapeType="1"/>
          </p:cNvSpPr>
          <p:nvPr/>
        </p:nvSpPr>
        <p:spPr bwMode="auto">
          <a:xfrm>
            <a:off x="7243763" y="2505075"/>
            <a:ext cx="609600" cy="0"/>
          </a:xfrm>
          <a:prstGeom prst="line">
            <a:avLst/>
          </a:prstGeom>
          <a:noFill/>
          <a:ln w="25400">
            <a:solidFill>
              <a:srgbClr val="0000FF"/>
            </a:solidFill>
            <a:round/>
            <a:headEnd/>
            <a:tailEnd/>
          </a:ln>
        </p:spPr>
        <p:txBody>
          <a:bodyPr/>
          <a:lstStyle/>
          <a:p>
            <a:endParaRPr lang="es-ES"/>
          </a:p>
        </p:txBody>
      </p:sp>
      <p:sp>
        <p:nvSpPr>
          <p:cNvPr id="38957" name="Line 88"/>
          <p:cNvSpPr>
            <a:spLocks noChangeShapeType="1"/>
          </p:cNvSpPr>
          <p:nvPr/>
        </p:nvSpPr>
        <p:spPr bwMode="auto">
          <a:xfrm>
            <a:off x="7243763" y="5084763"/>
            <a:ext cx="609600" cy="0"/>
          </a:xfrm>
          <a:prstGeom prst="line">
            <a:avLst/>
          </a:prstGeom>
          <a:noFill/>
          <a:ln w="25400">
            <a:solidFill>
              <a:srgbClr val="0000FF"/>
            </a:solidFill>
            <a:round/>
            <a:headEnd/>
            <a:tailEnd/>
          </a:ln>
        </p:spPr>
        <p:txBody>
          <a:bodyPr/>
          <a:lstStyle/>
          <a:p>
            <a:endParaRPr lang="es-ES"/>
          </a:p>
        </p:txBody>
      </p:sp>
      <p:sp>
        <p:nvSpPr>
          <p:cNvPr id="38958" name="Line 89"/>
          <p:cNvSpPr>
            <a:spLocks noChangeShapeType="1"/>
          </p:cNvSpPr>
          <p:nvPr/>
        </p:nvSpPr>
        <p:spPr bwMode="auto">
          <a:xfrm>
            <a:off x="7243763" y="4292600"/>
            <a:ext cx="609600" cy="0"/>
          </a:xfrm>
          <a:prstGeom prst="line">
            <a:avLst/>
          </a:prstGeom>
          <a:noFill/>
          <a:ln w="25400">
            <a:solidFill>
              <a:srgbClr val="0000FF"/>
            </a:solidFill>
            <a:round/>
            <a:headEnd/>
            <a:tailEnd/>
          </a:ln>
        </p:spPr>
        <p:txBody>
          <a:bodyPr/>
          <a:lstStyle/>
          <a:p>
            <a:endParaRPr lang="es-ES"/>
          </a:p>
        </p:txBody>
      </p:sp>
      <p:sp>
        <p:nvSpPr>
          <p:cNvPr id="38959" name="Line 90"/>
          <p:cNvSpPr>
            <a:spLocks noChangeShapeType="1"/>
          </p:cNvSpPr>
          <p:nvPr/>
        </p:nvSpPr>
        <p:spPr bwMode="auto">
          <a:xfrm>
            <a:off x="7243763" y="3333750"/>
            <a:ext cx="609600" cy="0"/>
          </a:xfrm>
          <a:prstGeom prst="line">
            <a:avLst/>
          </a:prstGeom>
          <a:noFill/>
          <a:ln w="25400">
            <a:solidFill>
              <a:srgbClr val="0000FF"/>
            </a:solidFill>
            <a:round/>
            <a:headEnd/>
            <a:tailEnd/>
          </a:ln>
        </p:spPr>
        <p:txBody>
          <a:bodyPr/>
          <a:lstStyle/>
          <a:p>
            <a:endParaRPr lang="es-ES"/>
          </a:p>
        </p:txBody>
      </p:sp>
      <p:pic>
        <p:nvPicPr>
          <p:cNvPr id="38960" name="Picture 92"/>
          <p:cNvPicPr>
            <a:picLocks noChangeArrowheads="1"/>
          </p:cNvPicPr>
          <p:nvPr/>
        </p:nvPicPr>
        <p:blipFill>
          <a:blip r:embed="rId3" cstate="print"/>
          <a:srcRect/>
          <a:stretch>
            <a:fillRect/>
          </a:stretch>
        </p:blipFill>
        <p:spPr bwMode="auto">
          <a:xfrm>
            <a:off x="6811963" y="2047875"/>
            <a:ext cx="717550" cy="576263"/>
          </a:xfrm>
          <a:prstGeom prst="rect">
            <a:avLst/>
          </a:prstGeom>
          <a:noFill/>
          <a:ln w="12700">
            <a:noFill/>
            <a:miter lim="800000"/>
            <a:headEnd/>
            <a:tailEnd/>
          </a:ln>
        </p:spPr>
      </p:pic>
      <p:pic>
        <p:nvPicPr>
          <p:cNvPr id="38961" name="Picture 93"/>
          <p:cNvPicPr>
            <a:picLocks noChangeArrowheads="1"/>
          </p:cNvPicPr>
          <p:nvPr/>
        </p:nvPicPr>
        <p:blipFill>
          <a:blip r:embed="rId4" cstate="print"/>
          <a:srcRect/>
          <a:stretch>
            <a:fillRect/>
          </a:stretch>
        </p:blipFill>
        <p:spPr bwMode="auto">
          <a:xfrm>
            <a:off x="6997700" y="3854450"/>
            <a:ext cx="587375" cy="606425"/>
          </a:xfrm>
          <a:prstGeom prst="rect">
            <a:avLst/>
          </a:prstGeom>
          <a:noFill/>
          <a:ln w="12700">
            <a:noFill/>
            <a:miter lim="800000"/>
            <a:headEnd/>
            <a:tailEnd/>
          </a:ln>
        </p:spPr>
      </p:pic>
      <p:pic>
        <p:nvPicPr>
          <p:cNvPr id="38962" name="Picture 94"/>
          <p:cNvPicPr>
            <a:picLocks noChangeArrowheads="1"/>
          </p:cNvPicPr>
          <p:nvPr/>
        </p:nvPicPr>
        <p:blipFill>
          <a:blip r:embed="rId5" cstate="print"/>
          <a:srcRect/>
          <a:stretch>
            <a:fillRect/>
          </a:stretch>
        </p:blipFill>
        <p:spPr bwMode="auto">
          <a:xfrm>
            <a:off x="7027863" y="2952750"/>
            <a:ext cx="487362" cy="692150"/>
          </a:xfrm>
          <a:prstGeom prst="rect">
            <a:avLst/>
          </a:prstGeom>
          <a:noFill/>
          <a:ln w="12700">
            <a:noFill/>
            <a:miter lim="800000"/>
            <a:headEnd/>
            <a:tailEnd/>
          </a:ln>
        </p:spPr>
      </p:pic>
      <p:pic>
        <p:nvPicPr>
          <p:cNvPr id="38963" name="Picture 95"/>
          <p:cNvPicPr>
            <a:picLocks noChangeArrowheads="1"/>
          </p:cNvPicPr>
          <p:nvPr/>
        </p:nvPicPr>
        <p:blipFill>
          <a:blip r:embed="rId4" cstate="print"/>
          <a:srcRect/>
          <a:stretch>
            <a:fillRect/>
          </a:stretch>
        </p:blipFill>
        <p:spPr bwMode="auto">
          <a:xfrm>
            <a:off x="6997700" y="4646613"/>
            <a:ext cx="587375" cy="606425"/>
          </a:xfrm>
          <a:prstGeom prst="rect">
            <a:avLst/>
          </a:prstGeom>
          <a:noFill/>
          <a:ln w="12700">
            <a:noFill/>
            <a:miter lim="800000"/>
            <a:headEnd/>
            <a:tailEnd/>
          </a:ln>
        </p:spPr>
      </p:pic>
      <p:sp>
        <p:nvSpPr>
          <p:cNvPr id="38964" name="Text Box 98"/>
          <p:cNvSpPr txBox="1">
            <a:spLocks noChangeArrowheads="1"/>
          </p:cNvSpPr>
          <p:nvPr/>
        </p:nvSpPr>
        <p:spPr bwMode="auto">
          <a:xfrm>
            <a:off x="3667125" y="1550988"/>
            <a:ext cx="3159125" cy="304800"/>
          </a:xfrm>
          <a:prstGeom prst="rect">
            <a:avLst/>
          </a:prstGeom>
          <a:noFill/>
          <a:ln w="25400">
            <a:noFill/>
            <a:miter lim="800000"/>
            <a:headEnd/>
            <a:tailEnd/>
          </a:ln>
        </p:spPr>
        <p:txBody>
          <a:bodyPr wrap="none">
            <a:spAutoFit/>
          </a:bodyPr>
          <a:lstStyle/>
          <a:p>
            <a:r>
              <a:rPr lang="es-ES_tradnl" sz="1400" b="1"/>
              <a:t>10 Mb/s (Coaxial grueso, 10BASE5)</a:t>
            </a:r>
            <a:endParaRPr lang="es-ES" sz="1400" b="1"/>
          </a:p>
        </p:txBody>
      </p:sp>
      <p:sp>
        <p:nvSpPr>
          <p:cNvPr id="38965" name="Text Box 102"/>
          <p:cNvSpPr txBox="1">
            <a:spLocks noChangeArrowheads="1"/>
          </p:cNvSpPr>
          <p:nvPr/>
        </p:nvSpPr>
        <p:spPr bwMode="auto">
          <a:xfrm>
            <a:off x="7812088" y="3678238"/>
            <a:ext cx="1033462" cy="942975"/>
          </a:xfrm>
          <a:prstGeom prst="rect">
            <a:avLst/>
          </a:prstGeom>
          <a:noFill/>
          <a:ln w="25400">
            <a:noFill/>
            <a:miter lim="800000"/>
            <a:headEnd/>
            <a:tailEnd/>
          </a:ln>
        </p:spPr>
        <p:txBody>
          <a:bodyPr wrap="none">
            <a:spAutoFit/>
          </a:bodyPr>
          <a:lstStyle/>
          <a:p>
            <a:pPr algn="ctr"/>
            <a:r>
              <a:rPr lang="es-ES_tradnl" sz="1400" b="1"/>
              <a:t>10 Mb/s</a:t>
            </a:r>
          </a:p>
          <a:p>
            <a:pPr algn="ctr"/>
            <a:r>
              <a:rPr lang="es-ES_tradnl" sz="1400" b="1"/>
              <a:t>(Coaxial</a:t>
            </a:r>
          </a:p>
          <a:p>
            <a:pPr algn="ctr"/>
            <a:r>
              <a:rPr lang="es-ES_tradnl" sz="1400" b="1"/>
              <a:t>Fino,</a:t>
            </a:r>
          </a:p>
          <a:p>
            <a:pPr algn="ctr"/>
            <a:r>
              <a:rPr lang="es-ES_tradnl" sz="1400" b="1"/>
              <a:t>10BASE2)</a:t>
            </a:r>
            <a:endParaRPr lang="es-ES" sz="1400" b="1"/>
          </a:p>
        </p:txBody>
      </p:sp>
      <p:sp>
        <p:nvSpPr>
          <p:cNvPr id="38966" name="Text Box 103"/>
          <p:cNvSpPr txBox="1">
            <a:spLocks noChangeArrowheads="1"/>
          </p:cNvSpPr>
          <p:nvPr/>
        </p:nvSpPr>
        <p:spPr bwMode="auto">
          <a:xfrm>
            <a:off x="5915025" y="3678238"/>
            <a:ext cx="1033463" cy="942975"/>
          </a:xfrm>
          <a:prstGeom prst="rect">
            <a:avLst/>
          </a:prstGeom>
          <a:noFill/>
          <a:ln w="25400">
            <a:noFill/>
            <a:miter lim="800000"/>
            <a:headEnd/>
            <a:tailEnd/>
          </a:ln>
        </p:spPr>
        <p:txBody>
          <a:bodyPr wrap="none">
            <a:spAutoFit/>
          </a:bodyPr>
          <a:lstStyle/>
          <a:p>
            <a:pPr algn="ctr"/>
            <a:r>
              <a:rPr lang="es-ES_tradnl" sz="1400" b="1"/>
              <a:t>10 Mb/s</a:t>
            </a:r>
          </a:p>
          <a:p>
            <a:pPr algn="ctr"/>
            <a:r>
              <a:rPr lang="es-ES_tradnl" sz="1400" b="1"/>
              <a:t>(Coaxial</a:t>
            </a:r>
          </a:p>
          <a:p>
            <a:pPr algn="ctr"/>
            <a:r>
              <a:rPr lang="es-ES_tradnl" sz="1400" b="1"/>
              <a:t>Fino,</a:t>
            </a:r>
          </a:p>
          <a:p>
            <a:pPr algn="ctr"/>
            <a:r>
              <a:rPr lang="es-ES_tradnl" sz="1400" b="1"/>
              <a:t>10BASE2)</a:t>
            </a:r>
            <a:endParaRPr lang="es-ES" sz="1400" b="1"/>
          </a:p>
        </p:txBody>
      </p:sp>
      <p:sp>
        <p:nvSpPr>
          <p:cNvPr id="38967" name="Text Box 104"/>
          <p:cNvSpPr txBox="1">
            <a:spLocks noChangeArrowheads="1"/>
          </p:cNvSpPr>
          <p:nvPr/>
        </p:nvSpPr>
        <p:spPr bwMode="auto">
          <a:xfrm>
            <a:off x="2195513" y="3678238"/>
            <a:ext cx="1033462" cy="942975"/>
          </a:xfrm>
          <a:prstGeom prst="rect">
            <a:avLst/>
          </a:prstGeom>
          <a:noFill/>
          <a:ln w="25400">
            <a:noFill/>
            <a:miter lim="800000"/>
            <a:headEnd/>
            <a:tailEnd/>
          </a:ln>
        </p:spPr>
        <p:txBody>
          <a:bodyPr wrap="none">
            <a:spAutoFit/>
          </a:bodyPr>
          <a:lstStyle/>
          <a:p>
            <a:pPr algn="ctr"/>
            <a:r>
              <a:rPr lang="es-ES_tradnl" sz="1400" b="1"/>
              <a:t>10 Mb/s</a:t>
            </a:r>
          </a:p>
          <a:p>
            <a:pPr algn="ctr"/>
            <a:r>
              <a:rPr lang="es-ES_tradnl" sz="1400" b="1"/>
              <a:t>(Coaxial</a:t>
            </a:r>
          </a:p>
          <a:p>
            <a:pPr algn="ctr"/>
            <a:r>
              <a:rPr lang="es-ES_tradnl" sz="1400" b="1"/>
              <a:t>Fino,</a:t>
            </a:r>
          </a:p>
          <a:p>
            <a:pPr algn="ctr"/>
            <a:r>
              <a:rPr lang="es-ES_tradnl" sz="1400" b="1"/>
              <a:t>10BASE2)</a:t>
            </a:r>
            <a:endParaRPr lang="es-ES" sz="1400" b="1"/>
          </a:p>
        </p:txBody>
      </p:sp>
      <p:sp>
        <p:nvSpPr>
          <p:cNvPr id="38968" name="Text Box 105"/>
          <p:cNvSpPr txBox="1">
            <a:spLocks noChangeArrowheads="1"/>
          </p:cNvSpPr>
          <p:nvPr/>
        </p:nvSpPr>
        <p:spPr bwMode="auto">
          <a:xfrm>
            <a:off x="4114800" y="3678238"/>
            <a:ext cx="1033463" cy="942975"/>
          </a:xfrm>
          <a:prstGeom prst="rect">
            <a:avLst/>
          </a:prstGeom>
          <a:noFill/>
          <a:ln w="25400">
            <a:noFill/>
            <a:miter lim="800000"/>
            <a:headEnd/>
            <a:tailEnd/>
          </a:ln>
        </p:spPr>
        <p:txBody>
          <a:bodyPr wrap="none">
            <a:spAutoFit/>
          </a:bodyPr>
          <a:lstStyle/>
          <a:p>
            <a:pPr algn="ctr"/>
            <a:r>
              <a:rPr lang="es-ES_tradnl" sz="1400" b="1"/>
              <a:t>10 Mb/s</a:t>
            </a:r>
          </a:p>
          <a:p>
            <a:pPr algn="ctr"/>
            <a:r>
              <a:rPr lang="es-ES_tradnl" sz="1400" b="1"/>
              <a:t>(Coaxial</a:t>
            </a:r>
          </a:p>
          <a:p>
            <a:pPr algn="ctr"/>
            <a:r>
              <a:rPr lang="es-ES_tradnl" sz="1400" b="1"/>
              <a:t>Fino,</a:t>
            </a:r>
          </a:p>
          <a:p>
            <a:pPr algn="ctr"/>
            <a:r>
              <a:rPr lang="es-ES_tradnl" sz="1400" b="1"/>
              <a:t>10BASE2)</a:t>
            </a:r>
            <a:endParaRPr lang="es-ES" sz="1400" b="1"/>
          </a:p>
        </p:txBody>
      </p:sp>
      <p:sp>
        <p:nvSpPr>
          <p:cNvPr id="38969" name="Oval 106"/>
          <p:cNvSpPr>
            <a:spLocks noChangeArrowheads="1"/>
          </p:cNvSpPr>
          <p:nvPr/>
        </p:nvSpPr>
        <p:spPr bwMode="auto">
          <a:xfrm>
            <a:off x="322263" y="1436688"/>
            <a:ext cx="8066087" cy="1439862"/>
          </a:xfrm>
          <a:prstGeom prst="ellipse">
            <a:avLst/>
          </a:prstGeom>
          <a:noFill/>
          <a:ln w="25400">
            <a:solidFill>
              <a:schemeClr val="tx1"/>
            </a:solidFill>
            <a:prstDash val="sysDot"/>
            <a:round/>
            <a:headEnd/>
            <a:tailEnd/>
          </a:ln>
        </p:spPr>
        <p:txBody>
          <a:bodyPr wrap="none" anchor="ctr"/>
          <a:lstStyle/>
          <a:p>
            <a:endParaRPr lang="es-ES"/>
          </a:p>
        </p:txBody>
      </p:sp>
      <p:sp>
        <p:nvSpPr>
          <p:cNvPr id="38970" name="Text Box 107"/>
          <p:cNvSpPr txBox="1">
            <a:spLocks noChangeArrowheads="1"/>
          </p:cNvSpPr>
          <p:nvPr/>
        </p:nvSpPr>
        <p:spPr bwMode="auto">
          <a:xfrm>
            <a:off x="611188" y="1071563"/>
            <a:ext cx="1244600" cy="581025"/>
          </a:xfrm>
          <a:prstGeom prst="rect">
            <a:avLst/>
          </a:prstGeom>
          <a:noFill/>
          <a:ln w="25400">
            <a:noFill/>
            <a:miter lim="800000"/>
            <a:headEnd/>
            <a:tailEnd/>
          </a:ln>
        </p:spPr>
        <p:txBody>
          <a:bodyPr wrap="none">
            <a:spAutoFit/>
          </a:bodyPr>
          <a:lstStyle/>
          <a:p>
            <a:r>
              <a:rPr lang="es-ES_tradnl" sz="1600" b="1"/>
              <a:t>Backbone</a:t>
            </a:r>
          </a:p>
          <a:p>
            <a:r>
              <a:rPr lang="es-ES_tradnl" sz="1600" b="1"/>
              <a:t>de campus</a:t>
            </a:r>
            <a:endParaRPr lang="es-ES" sz="1600" b="1"/>
          </a:p>
        </p:txBody>
      </p:sp>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noChangeAspect="1"/>
          </p:cNvGrpSpPr>
          <p:nvPr/>
        </p:nvGrpSpPr>
        <p:grpSpPr bwMode="auto">
          <a:xfrm>
            <a:off x="6351588" y="423863"/>
            <a:ext cx="2397125" cy="1744662"/>
            <a:chOff x="100" y="535"/>
            <a:chExt cx="4892" cy="3689"/>
          </a:xfrm>
        </p:grpSpPr>
        <p:sp>
          <p:nvSpPr>
            <p:cNvPr id="6149" name="Rectangle 3"/>
            <p:cNvSpPr>
              <a:spLocks noChangeAspect="1" noChangeArrowheads="1"/>
            </p:cNvSpPr>
            <p:nvPr/>
          </p:nvSpPr>
          <p:spPr bwMode="auto">
            <a:xfrm>
              <a:off x="432" y="3936"/>
              <a:ext cx="1200" cy="288"/>
            </a:xfrm>
            <a:prstGeom prst="rect">
              <a:avLst/>
            </a:prstGeom>
            <a:noFill/>
            <a:ln w="12700">
              <a:noFill/>
              <a:miter lim="800000"/>
              <a:headEnd/>
              <a:tailEnd/>
            </a:ln>
          </p:spPr>
          <p:txBody>
            <a:bodyPr wrap="none" anchor="ctr"/>
            <a:lstStyle/>
            <a:p>
              <a:endParaRPr lang="es-ES"/>
            </a:p>
          </p:txBody>
        </p:sp>
        <p:sp>
          <p:nvSpPr>
            <p:cNvPr id="6150" name="Rectangle 4"/>
            <p:cNvSpPr>
              <a:spLocks noChangeAspect="1" noChangeArrowheads="1"/>
            </p:cNvSpPr>
            <p:nvPr/>
          </p:nvSpPr>
          <p:spPr bwMode="auto">
            <a:xfrm>
              <a:off x="1968" y="3936"/>
              <a:ext cx="1824" cy="288"/>
            </a:xfrm>
            <a:prstGeom prst="rect">
              <a:avLst/>
            </a:prstGeom>
            <a:noFill/>
            <a:ln w="12700">
              <a:noFill/>
              <a:miter lim="800000"/>
              <a:headEnd/>
              <a:tailEnd/>
            </a:ln>
          </p:spPr>
          <p:txBody>
            <a:bodyPr wrap="none" anchor="ctr"/>
            <a:lstStyle/>
            <a:p>
              <a:endParaRPr lang="es-ES"/>
            </a:p>
          </p:txBody>
        </p:sp>
        <p:grpSp>
          <p:nvGrpSpPr>
            <p:cNvPr id="6151" name="Group 5"/>
            <p:cNvGrpSpPr>
              <a:grpSpLocks noChangeAspect="1"/>
            </p:cNvGrpSpPr>
            <p:nvPr/>
          </p:nvGrpSpPr>
          <p:grpSpPr bwMode="auto">
            <a:xfrm>
              <a:off x="100" y="2884"/>
              <a:ext cx="651" cy="652"/>
              <a:chOff x="100" y="2884"/>
              <a:chExt cx="651" cy="652"/>
            </a:xfrm>
          </p:grpSpPr>
          <p:grpSp>
            <p:nvGrpSpPr>
              <p:cNvPr id="6245" name="Group 6"/>
              <p:cNvGrpSpPr>
                <a:grpSpLocks noChangeAspect="1"/>
              </p:cNvGrpSpPr>
              <p:nvPr/>
            </p:nvGrpSpPr>
            <p:grpSpPr bwMode="auto">
              <a:xfrm>
                <a:off x="100" y="2884"/>
                <a:ext cx="651" cy="652"/>
                <a:chOff x="100" y="2884"/>
                <a:chExt cx="651" cy="652"/>
              </a:xfrm>
            </p:grpSpPr>
            <p:sp>
              <p:nvSpPr>
                <p:cNvPr id="6247" name="Oval 7"/>
                <p:cNvSpPr>
                  <a:spLocks noChangeAspect="1" noChangeArrowheads="1"/>
                </p:cNvSpPr>
                <p:nvPr/>
              </p:nvSpPr>
              <p:spPr bwMode="auto">
                <a:xfrm>
                  <a:off x="100" y="2884"/>
                  <a:ext cx="651" cy="652"/>
                </a:xfrm>
                <a:prstGeom prst="ellipse">
                  <a:avLst/>
                </a:prstGeom>
                <a:solidFill>
                  <a:srgbClr val="9F9FBF"/>
                </a:solidFill>
                <a:ln w="12700">
                  <a:solidFill>
                    <a:srgbClr val="000000"/>
                  </a:solidFill>
                  <a:round/>
                  <a:headEnd/>
                  <a:tailEnd/>
                </a:ln>
              </p:spPr>
              <p:txBody>
                <a:bodyPr wrap="none" anchor="ctr"/>
                <a:lstStyle/>
                <a:p>
                  <a:endParaRPr lang="es-ES"/>
                </a:p>
              </p:txBody>
            </p:sp>
            <p:sp>
              <p:nvSpPr>
                <p:cNvPr id="6248" name="Oval 8"/>
                <p:cNvSpPr>
                  <a:spLocks noChangeAspect="1" noChangeArrowheads="1"/>
                </p:cNvSpPr>
                <p:nvPr/>
              </p:nvSpPr>
              <p:spPr bwMode="auto">
                <a:xfrm>
                  <a:off x="141" y="2891"/>
                  <a:ext cx="583" cy="577"/>
                </a:xfrm>
                <a:prstGeom prst="ellipse">
                  <a:avLst/>
                </a:prstGeom>
                <a:solidFill>
                  <a:srgbClr val="BFBFDF"/>
                </a:solidFill>
                <a:ln w="12700">
                  <a:noFill/>
                  <a:round/>
                  <a:headEnd/>
                  <a:tailEnd/>
                </a:ln>
              </p:spPr>
              <p:txBody>
                <a:bodyPr wrap="none" anchor="ctr"/>
                <a:lstStyle/>
                <a:p>
                  <a:endParaRPr lang="es-ES"/>
                </a:p>
              </p:txBody>
            </p:sp>
            <p:sp>
              <p:nvSpPr>
                <p:cNvPr id="6249" name="Oval 9"/>
                <p:cNvSpPr>
                  <a:spLocks noChangeAspect="1" noChangeArrowheads="1"/>
                </p:cNvSpPr>
                <p:nvPr/>
              </p:nvSpPr>
              <p:spPr bwMode="auto">
                <a:xfrm>
                  <a:off x="246" y="2923"/>
                  <a:ext cx="452" cy="440"/>
                </a:xfrm>
                <a:prstGeom prst="ellipse">
                  <a:avLst/>
                </a:prstGeom>
                <a:solidFill>
                  <a:srgbClr val="DFDFFF"/>
                </a:solidFill>
                <a:ln w="12700">
                  <a:noFill/>
                  <a:round/>
                  <a:headEnd/>
                  <a:tailEnd/>
                </a:ln>
              </p:spPr>
              <p:txBody>
                <a:bodyPr wrap="none" anchor="ctr"/>
                <a:lstStyle/>
                <a:p>
                  <a:endParaRPr lang="es-ES"/>
                </a:p>
              </p:txBody>
            </p:sp>
          </p:grpSp>
          <p:sp>
            <p:nvSpPr>
              <p:cNvPr id="6246" name="Oval 10"/>
              <p:cNvSpPr>
                <a:spLocks noChangeAspect="1" noChangeArrowheads="1"/>
              </p:cNvSpPr>
              <p:nvPr/>
            </p:nvSpPr>
            <p:spPr bwMode="auto">
              <a:xfrm>
                <a:off x="472" y="2987"/>
                <a:ext cx="116" cy="117"/>
              </a:xfrm>
              <a:prstGeom prst="ellipse">
                <a:avLst/>
              </a:prstGeom>
              <a:solidFill>
                <a:srgbClr val="FFFFFF"/>
              </a:solidFill>
              <a:ln w="12700">
                <a:noFill/>
                <a:round/>
                <a:headEnd/>
                <a:tailEnd/>
              </a:ln>
            </p:spPr>
            <p:txBody>
              <a:bodyPr wrap="none" anchor="ctr"/>
              <a:lstStyle/>
              <a:p>
                <a:endParaRPr lang="es-ES"/>
              </a:p>
            </p:txBody>
          </p:sp>
        </p:grpSp>
        <p:sp>
          <p:nvSpPr>
            <p:cNvPr id="6152" name="Freeform 11"/>
            <p:cNvSpPr>
              <a:spLocks noChangeAspect="1"/>
            </p:cNvSpPr>
            <p:nvPr/>
          </p:nvSpPr>
          <p:spPr bwMode="auto">
            <a:xfrm>
              <a:off x="2069" y="1870"/>
              <a:ext cx="917" cy="594"/>
            </a:xfrm>
            <a:custGeom>
              <a:avLst/>
              <a:gdLst>
                <a:gd name="T0" fmla="*/ 110 w 917"/>
                <a:gd name="T1" fmla="*/ 544 h 594"/>
                <a:gd name="T2" fmla="*/ 501 w 917"/>
                <a:gd name="T3" fmla="*/ 221 h 594"/>
                <a:gd name="T4" fmla="*/ 492 w 917"/>
                <a:gd name="T5" fmla="*/ 184 h 594"/>
                <a:gd name="T6" fmla="*/ 512 w 917"/>
                <a:gd name="T7" fmla="*/ 141 h 594"/>
                <a:gd name="T8" fmla="*/ 524 w 917"/>
                <a:gd name="T9" fmla="*/ 114 h 594"/>
                <a:gd name="T10" fmla="*/ 521 w 917"/>
                <a:gd name="T11" fmla="*/ 73 h 594"/>
                <a:gd name="T12" fmla="*/ 515 w 917"/>
                <a:gd name="T13" fmla="*/ 38 h 594"/>
                <a:gd name="T14" fmla="*/ 535 w 917"/>
                <a:gd name="T15" fmla="*/ 19 h 594"/>
                <a:gd name="T16" fmla="*/ 574 w 917"/>
                <a:gd name="T17" fmla="*/ 14 h 594"/>
                <a:gd name="T18" fmla="*/ 601 w 917"/>
                <a:gd name="T19" fmla="*/ 36 h 594"/>
                <a:gd name="T20" fmla="*/ 604 w 917"/>
                <a:gd name="T21" fmla="*/ 74 h 594"/>
                <a:gd name="T22" fmla="*/ 581 w 917"/>
                <a:gd name="T23" fmla="*/ 112 h 594"/>
                <a:gd name="T24" fmla="*/ 745 w 917"/>
                <a:gd name="T25" fmla="*/ 13 h 594"/>
                <a:gd name="T26" fmla="*/ 775 w 917"/>
                <a:gd name="T27" fmla="*/ 0 h 594"/>
                <a:gd name="T28" fmla="*/ 796 w 917"/>
                <a:gd name="T29" fmla="*/ 16 h 594"/>
                <a:gd name="T30" fmla="*/ 757 w 917"/>
                <a:gd name="T31" fmla="*/ 58 h 594"/>
                <a:gd name="T32" fmla="*/ 670 w 917"/>
                <a:gd name="T33" fmla="*/ 131 h 594"/>
                <a:gd name="T34" fmla="*/ 825 w 917"/>
                <a:gd name="T35" fmla="*/ 38 h 594"/>
                <a:gd name="T36" fmla="*/ 851 w 917"/>
                <a:gd name="T37" fmla="*/ 40 h 594"/>
                <a:gd name="T38" fmla="*/ 850 w 917"/>
                <a:gd name="T39" fmla="*/ 66 h 594"/>
                <a:gd name="T40" fmla="*/ 718 w 917"/>
                <a:gd name="T41" fmla="*/ 155 h 594"/>
                <a:gd name="T42" fmla="*/ 880 w 917"/>
                <a:gd name="T43" fmla="*/ 84 h 594"/>
                <a:gd name="T44" fmla="*/ 899 w 917"/>
                <a:gd name="T45" fmla="*/ 92 h 594"/>
                <a:gd name="T46" fmla="*/ 898 w 917"/>
                <a:gd name="T47" fmla="*/ 111 h 594"/>
                <a:gd name="T48" fmla="*/ 800 w 917"/>
                <a:gd name="T49" fmla="*/ 152 h 594"/>
                <a:gd name="T50" fmla="*/ 754 w 917"/>
                <a:gd name="T51" fmla="*/ 183 h 594"/>
                <a:gd name="T52" fmla="*/ 887 w 917"/>
                <a:gd name="T53" fmla="*/ 131 h 594"/>
                <a:gd name="T54" fmla="*/ 916 w 917"/>
                <a:gd name="T55" fmla="*/ 138 h 594"/>
                <a:gd name="T56" fmla="*/ 907 w 917"/>
                <a:gd name="T57" fmla="*/ 159 h 594"/>
                <a:gd name="T58" fmla="*/ 766 w 917"/>
                <a:gd name="T59" fmla="*/ 208 h 594"/>
                <a:gd name="T60" fmla="*/ 702 w 917"/>
                <a:gd name="T61" fmla="*/ 242 h 594"/>
                <a:gd name="T62" fmla="*/ 658 w 917"/>
                <a:gd name="T63" fmla="*/ 269 h 594"/>
                <a:gd name="T64" fmla="*/ 567 w 917"/>
                <a:gd name="T65" fmla="*/ 273 h 594"/>
                <a:gd name="T66" fmla="*/ 133 w 917"/>
                <a:gd name="T67" fmla="*/ 576 h 594"/>
                <a:gd name="T68" fmla="*/ 101 w 917"/>
                <a:gd name="T69" fmla="*/ 593 h 594"/>
                <a:gd name="T70" fmla="*/ 71 w 917"/>
                <a:gd name="T71" fmla="*/ 582 h 594"/>
                <a:gd name="T72" fmla="*/ 0 w 917"/>
                <a:gd name="T73" fmla="*/ 485 h 5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7"/>
                <a:gd name="T112" fmla="*/ 0 h 594"/>
                <a:gd name="T113" fmla="*/ 917 w 917"/>
                <a:gd name="T114" fmla="*/ 594 h 5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7" h="594">
                  <a:moveTo>
                    <a:pt x="26" y="435"/>
                  </a:moveTo>
                  <a:lnTo>
                    <a:pt x="110" y="544"/>
                  </a:lnTo>
                  <a:lnTo>
                    <a:pt x="510" y="242"/>
                  </a:lnTo>
                  <a:lnTo>
                    <a:pt x="501" y="221"/>
                  </a:lnTo>
                  <a:lnTo>
                    <a:pt x="496" y="205"/>
                  </a:lnTo>
                  <a:lnTo>
                    <a:pt x="492" y="184"/>
                  </a:lnTo>
                  <a:lnTo>
                    <a:pt x="498" y="163"/>
                  </a:lnTo>
                  <a:lnTo>
                    <a:pt x="512" y="141"/>
                  </a:lnTo>
                  <a:lnTo>
                    <a:pt x="524" y="126"/>
                  </a:lnTo>
                  <a:lnTo>
                    <a:pt x="524" y="114"/>
                  </a:lnTo>
                  <a:lnTo>
                    <a:pt x="526" y="91"/>
                  </a:lnTo>
                  <a:lnTo>
                    <a:pt x="521" y="73"/>
                  </a:lnTo>
                  <a:lnTo>
                    <a:pt x="515" y="54"/>
                  </a:lnTo>
                  <a:lnTo>
                    <a:pt x="515" y="38"/>
                  </a:lnTo>
                  <a:lnTo>
                    <a:pt x="522" y="27"/>
                  </a:lnTo>
                  <a:lnTo>
                    <a:pt x="535" y="19"/>
                  </a:lnTo>
                  <a:lnTo>
                    <a:pt x="558" y="14"/>
                  </a:lnTo>
                  <a:lnTo>
                    <a:pt x="574" y="14"/>
                  </a:lnTo>
                  <a:lnTo>
                    <a:pt x="586" y="20"/>
                  </a:lnTo>
                  <a:lnTo>
                    <a:pt x="601" y="36"/>
                  </a:lnTo>
                  <a:lnTo>
                    <a:pt x="606" y="58"/>
                  </a:lnTo>
                  <a:lnTo>
                    <a:pt x="604" y="74"/>
                  </a:lnTo>
                  <a:lnTo>
                    <a:pt x="597" y="92"/>
                  </a:lnTo>
                  <a:lnTo>
                    <a:pt x="581" y="112"/>
                  </a:lnTo>
                  <a:lnTo>
                    <a:pt x="597" y="121"/>
                  </a:lnTo>
                  <a:lnTo>
                    <a:pt x="745" y="13"/>
                  </a:lnTo>
                  <a:lnTo>
                    <a:pt x="757" y="4"/>
                  </a:lnTo>
                  <a:lnTo>
                    <a:pt x="775" y="0"/>
                  </a:lnTo>
                  <a:lnTo>
                    <a:pt x="791" y="5"/>
                  </a:lnTo>
                  <a:lnTo>
                    <a:pt x="796" y="16"/>
                  </a:lnTo>
                  <a:lnTo>
                    <a:pt x="796" y="27"/>
                  </a:lnTo>
                  <a:lnTo>
                    <a:pt x="757" y="58"/>
                  </a:lnTo>
                  <a:lnTo>
                    <a:pt x="663" y="125"/>
                  </a:lnTo>
                  <a:lnTo>
                    <a:pt x="670" y="131"/>
                  </a:lnTo>
                  <a:lnTo>
                    <a:pt x="809" y="46"/>
                  </a:lnTo>
                  <a:lnTo>
                    <a:pt x="825" y="38"/>
                  </a:lnTo>
                  <a:lnTo>
                    <a:pt x="839" y="36"/>
                  </a:lnTo>
                  <a:lnTo>
                    <a:pt x="851" y="40"/>
                  </a:lnTo>
                  <a:lnTo>
                    <a:pt x="855" y="51"/>
                  </a:lnTo>
                  <a:lnTo>
                    <a:pt x="850" y="66"/>
                  </a:lnTo>
                  <a:lnTo>
                    <a:pt x="711" y="149"/>
                  </a:lnTo>
                  <a:lnTo>
                    <a:pt x="718" y="155"/>
                  </a:lnTo>
                  <a:lnTo>
                    <a:pt x="860" y="88"/>
                  </a:lnTo>
                  <a:lnTo>
                    <a:pt x="880" y="84"/>
                  </a:lnTo>
                  <a:lnTo>
                    <a:pt x="889" y="84"/>
                  </a:lnTo>
                  <a:lnTo>
                    <a:pt x="899" y="92"/>
                  </a:lnTo>
                  <a:lnTo>
                    <a:pt x="901" y="102"/>
                  </a:lnTo>
                  <a:lnTo>
                    <a:pt x="898" y="111"/>
                  </a:lnTo>
                  <a:lnTo>
                    <a:pt x="887" y="118"/>
                  </a:lnTo>
                  <a:lnTo>
                    <a:pt x="800" y="152"/>
                  </a:lnTo>
                  <a:lnTo>
                    <a:pt x="747" y="175"/>
                  </a:lnTo>
                  <a:lnTo>
                    <a:pt x="754" y="183"/>
                  </a:lnTo>
                  <a:lnTo>
                    <a:pt x="848" y="145"/>
                  </a:lnTo>
                  <a:lnTo>
                    <a:pt x="887" y="131"/>
                  </a:lnTo>
                  <a:lnTo>
                    <a:pt x="910" y="131"/>
                  </a:lnTo>
                  <a:lnTo>
                    <a:pt x="916" y="138"/>
                  </a:lnTo>
                  <a:lnTo>
                    <a:pt x="916" y="148"/>
                  </a:lnTo>
                  <a:lnTo>
                    <a:pt x="907" y="159"/>
                  </a:lnTo>
                  <a:lnTo>
                    <a:pt x="844" y="182"/>
                  </a:lnTo>
                  <a:lnTo>
                    <a:pt x="766" y="208"/>
                  </a:lnTo>
                  <a:lnTo>
                    <a:pt x="734" y="223"/>
                  </a:lnTo>
                  <a:lnTo>
                    <a:pt x="702" y="242"/>
                  </a:lnTo>
                  <a:lnTo>
                    <a:pt x="681" y="262"/>
                  </a:lnTo>
                  <a:lnTo>
                    <a:pt x="658" y="269"/>
                  </a:lnTo>
                  <a:lnTo>
                    <a:pt x="624" y="276"/>
                  </a:lnTo>
                  <a:lnTo>
                    <a:pt x="567" y="273"/>
                  </a:lnTo>
                  <a:lnTo>
                    <a:pt x="549" y="266"/>
                  </a:lnTo>
                  <a:lnTo>
                    <a:pt x="133" y="576"/>
                  </a:lnTo>
                  <a:lnTo>
                    <a:pt x="113" y="587"/>
                  </a:lnTo>
                  <a:lnTo>
                    <a:pt x="101" y="593"/>
                  </a:lnTo>
                  <a:lnTo>
                    <a:pt x="83" y="590"/>
                  </a:lnTo>
                  <a:lnTo>
                    <a:pt x="71" y="582"/>
                  </a:lnTo>
                  <a:lnTo>
                    <a:pt x="60" y="567"/>
                  </a:lnTo>
                  <a:lnTo>
                    <a:pt x="0" y="485"/>
                  </a:lnTo>
                  <a:lnTo>
                    <a:pt x="26" y="435"/>
                  </a:lnTo>
                </a:path>
              </a:pathLst>
            </a:custGeom>
            <a:solidFill>
              <a:srgbClr val="FF9F9F"/>
            </a:solidFill>
            <a:ln w="12700" cap="rnd">
              <a:solidFill>
                <a:srgbClr val="000000"/>
              </a:solidFill>
              <a:round/>
              <a:headEnd/>
              <a:tailEnd/>
            </a:ln>
          </p:spPr>
          <p:txBody>
            <a:bodyPr/>
            <a:lstStyle/>
            <a:p>
              <a:endParaRPr lang="es-ES"/>
            </a:p>
          </p:txBody>
        </p:sp>
        <p:grpSp>
          <p:nvGrpSpPr>
            <p:cNvPr id="6153" name="Group 12"/>
            <p:cNvGrpSpPr>
              <a:grpSpLocks noChangeAspect="1"/>
            </p:cNvGrpSpPr>
            <p:nvPr/>
          </p:nvGrpSpPr>
          <p:grpSpPr bwMode="auto">
            <a:xfrm>
              <a:off x="990" y="2274"/>
              <a:ext cx="923" cy="1274"/>
              <a:chOff x="990" y="2274"/>
              <a:chExt cx="923" cy="1274"/>
            </a:xfrm>
          </p:grpSpPr>
          <p:sp>
            <p:nvSpPr>
              <p:cNvPr id="6243" name="Freeform 13"/>
              <p:cNvSpPr>
                <a:spLocks noChangeAspect="1"/>
              </p:cNvSpPr>
              <p:nvPr/>
            </p:nvSpPr>
            <p:spPr bwMode="auto">
              <a:xfrm>
                <a:off x="990" y="2950"/>
                <a:ext cx="874" cy="598"/>
              </a:xfrm>
              <a:custGeom>
                <a:avLst/>
                <a:gdLst>
                  <a:gd name="T0" fmla="*/ 257 w 874"/>
                  <a:gd name="T1" fmla="*/ 9 h 598"/>
                  <a:gd name="T2" fmla="*/ 0 w 874"/>
                  <a:gd name="T3" fmla="*/ 541 h 598"/>
                  <a:gd name="T4" fmla="*/ 12 w 874"/>
                  <a:gd name="T5" fmla="*/ 552 h 598"/>
                  <a:gd name="T6" fmla="*/ 30 w 874"/>
                  <a:gd name="T7" fmla="*/ 542 h 598"/>
                  <a:gd name="T8" fmla="*/ 277 w 874"/>
                  <a:gd name="T9" fmla="*/ 31 h 598"/>
                  <a:gd name="T10" fmla="*/ 291 w 874"/>
                  <a:gd name="T11" fmla="*/ 25 h 598"/>
                  <a:gd name="T12" fmla="*/ 384 w 874"/>
                  <a:gd name="T13" fmla="*/ 24 h 598"/>
                  <a:gd name="T14" fmla="*/ 506 w 874"/>
                  <a:gd name="T15" fmla="*/ 27 h 598"/>
                  <a:gd name="T16" fmla="*/ 616 w 874"/>
                  <a:gd name="T17" fmla="*/ 32 h 598"/>
                  <a:gd name="T18" fmla="*/ 647 w 874"/>
                  <a:gd name="T19" fmla="*/ 39 h 598"/>
                  <a:gd name="T20" fmla="*/ 664 w 874"/>
                  <a:gd name="T21" fmla="*/ 54 h 598"/>
                  <a:gd name="T22" fmla="*/ 679 w 874"/>
                  <a:gd name="T23" fmla="*/ 70 h 598"/>
                  <a:gd name="T24" fmla="*/ 851 w 874"/>
                  <a:gd name="T25" fmla="*/ 591 h 598"/>
                  <a:gd name="T26" fmla="*/ 864 w 874"/>
                  <a:gd name="T27" fmla="*/ 597 h 598"/>
                  <a:gd name="T28" fmla="*/ 873 w 874"/>
                  <a:gd name="T29" fmla="*/ 586 h 598"/>
                  <a:gd name="T30" fmla="*/ 705 w 874"/>
                  <a:gd name="T31" fmla="*/ 67 h 598"/>
                  <a:gd name="T32" fmla="*/ 688 w 874"/>
                  <a:gd name="T33" fmla="*/ 39 h 598"/>
                  <a:gd name="T34" fmla="*/ 673 w 874"/>
                  <a:gd name="T35" fmla="*/ 27 h 598"/>
                  <a:gd name="T36" fmla="*/ 659 w 874"/>
                  <a:gd name="T37" fmla="*/ 20 h 598"/>
                  <a:gd name="T38" fmla="*/ 640 w 874"/>
                  <a:gd name="T39" fmla="*/ 12 h 598"/>
                  <a:gd name="T40" fmla="*/ 604 w 874"/>
                  <a:gd name="T41" fmla="*/ 9 h 598"/>
                  <a:gd name="T42" fmla="*/ 487 w 874"/>
                  <a:gd name="T43" fmla="*/ 2 h 598"/>
                  <a:gd name="T44" fmla="*/ 362 w 874"/>
                  <a:gd name="T45" fmla="*/ 0 h 598"/>
                  <a:gd name="T46" fmla="*/ 304 w 874"/>
                  <a:gd name="T47" fmla="*/ 1 h 598"/>
                  <a:gd name="T48" fmla="*/ 275 w 874"/>
                  <a:gd name="T49" fmla="*/ 2 h 598"/>
                  <a:gd name="T50" fmla="*/ 257 w 874"/>
                  <a:gd name="T51" fmla="*/ 9 h 5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4"/>
                  <a:gd name="T79" fmla="*/ 0 h 598"/>
                  <a:gd name="T80" fmla="*/ 874 w 874"/>
                  <a:gd name="T81" fmla="*/ 598 h 5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4" h="598">
                    <a:moveTo>
                      <a:pt x="257" y="9"/>
                    </a:moveTo>
                    <a:lnTo>
                      <a:pt x="0" y="541"/>
                    </a:lnTo>
                    <a:lnTo>
                      <a:pt x="12" y="552"/>
                    </a:lnTo>
                    <a:lnTo>
                      <a:pt x="30" y="542"/>
                    </a:lnTo>
                    <a:lnTo>
                      <a:pt x="277" y="31"/>
                    </a:lnTo>
                    <a:lnTo>
                      <a:pt x="291" y="25"/>
                    </a:lnTo>
                    <a:lnTo>
                      <a:pt x="384" y="24"/>
                    </a:lnTo>
                    <a:lnTo>
                      <a:pt x="506" y="27"/>
                    </a:lnTo>
                    <a:lnTo>
                      <a:pt x="616" y="32"/>
                    </a:lnTo>
                    <a:lnTo>
                      <a:pt x="647" y="39"/>
                    </a:lnTo>
                    <a:lnTo>
                      <a:pt x="664" y="54"/>
                    </a:lnTo>
                    <a:lnTo>
                      <a:pt x="679" y="70"/>
                    </a:lnTo>
                    <a:lnTo>
                      <a:pt x="851" y="591"/>
                    </a:lnTo>
                    <a:lnTo>
                      <a:pt x="864" y="597"/>
                    </a:lnTo>
                    <a:lnTo>
                      <a:pt x="873" y="586"/>
                    </a:lnTo>
                    <a:lnTo>
                      <a:pt x="705" y="67"/>
                    </a:lnTo>
                    <a:lnTo>
                      <a:pt x="688" y="39"/>
                    </a:lnTo>
                    <a:lnTo>
                      <a:pt x="673" y="27"/>
                    </a:lnTo>
                    <a:lnTo>
                      <a:pt x="659" y="20"/>
                    </a:lnTo>
                    <a:lnTo>
                      <a:pt x="640" y="12"/>
                    </a:lnTo>
                    <a:lnTo>
                      <a:pt x="604" y="9"/>
                    </a:lnTo>
                    <a:lnTo>
                      <a:pt x="487" y="2"/>
                    </a:lnTo>
                    <a:lnTo>
                      <a:pt x="362" y="0"/>
                    </a:lnTo>
                    <a:lnTo>
                      <a:pt x="304" y="1"/>
                    </a:lnTo>
                    <a:lnTo>
                      <a:pt x="275" y="2"/>
                    </a:lnTo>
                    <a:lnTo>
                      <a:pt x="257" y="9"/>
                    </a:lnTo>
                  </a:path>
                </a:pathLst>
              </a:custGeom>
              <a:solidFill>
                <a:srgbClr val="3F1F00"/>
              </a:solidFill>
              <a:ln w="12700" cap="rnd">
                <a:solidFill>
                  <a:srgbClr val="000000"/>
                </a:solidFill>
                <a:round/>
                <a:headEnd/>
                <a:tailEnd/>
              </a:ln>
            </p:spPr>
            <p:txBody>
              <a:bodyPr/>
              <a:lstStyle/>
              <a:p>
                <a:endParaRPr lang="es-ES"/>
              </a:p>
            </p:txBody>
          </p:sp>
          <p:sp>
            <p:nvSpPr>
              <p:cNvPr id="6244" name="Freeform 14"/>
              <p:cNvSpPr>
                <a:spLocks noChangeAspect="1"/>
              </p:cNvSpPr>
              <p:nvPr/>
            </p:nvSpPr>
            <p:spPr bwMode="auto">
              <a:xfrm>
                <a:off x="1002" y="2274"/>
                <a:ext cx="911" cy="696"/>
              </a:xfrm>
              <a:custGeom>
                <a:avLst/>
                <a:gdLst>
                  <a:gd name="T0" fmla="*/ 184 w 911"/>
                  <a:gd name="T1" fmla="*/ 0 h 696"/>
                  <a:gd name="T2" fmla="*/ 58 w 911"/>
                  <a:gd name="T3" fmla="*/ 0 h 696"/>
                  <a:gd name="T4" fmla="*/ 5 w 911"/>
                  <a:gd name="T5" fmla="*/ 25 h 696"/>
                  <a:gd name="T6" fmla="*/ 0 w 911"/>
                  <a:gd name="T7" fmla="*/ 89 h 696"/>
                  <a:gd name="T8" fmla="*/ 136 w 911"/>
                  <a:gd name="T9" fmla="*/ 463 h 696"/>
                  <a:gd name="T10" fmla="*/ 149 w 911"/>
                  <a:gd name="T11" fmla="*/ 500 h 696"/>
                  <a:gd name="T12" fmla="*/ 154 w 911"/>
                  <a:gd name="T13" fmla="*/ 541 h 696"/>
                  <a:gd name="T14" fmla="*/ 163 w 911"/>
                  <a:gd name="T15" fmla="*/ 626 h 696"/>
                  <a:gd name="T16" fmla="*/ 188 w 911"/>
                  <a:gd name="T17" fmla="*/ 667 h 696"/>
                  <a:gd name="T18" fmla="*/ 222 w 911"/>
                  <a:gd name="T19" fmla="*/ 673 h 696"/>
                  <a:gd name="T20" fmla="*/ 261 w 911"/>
                  <a:gd name="T21" fmla="*/ 677 h 696"/>
                  <a:gd name="T22" fmla="*/ 369 w 911"/>
                  <a:gd name="T23" fmla="*/ 681 h 696"/>
                  <a:gd name="T24" fmla="*/ 572 w 911"/>
                  <a:gd name="T25" fmla="*/ 686 h 696"/>
                  <a:gd name="T26" fmla="*/ 732 w 911"/>
                  <a:gd name="T27" fmla="*/ 695 h 696"/>
                  <a:gd name="T28" fmla="*/ 771 w 911"/>
                  <a:gd name="T29" fmla="*/ 684 h 696"/>
                  <a:gd name="T30" fmla="*/ 801 w 911"/>
                  <a:gd name="T31" fmla="*/ 656 h 696"/>
                  <a:gd name="T32" fmla="*/ 835 w 911"/>
                  <a:gd name="T33" fmla="*/ 620 h 696"/>
                  <a:gd name="T34" fmla="*/ 863 w 911"/>
                  <a:gd name="T35" fmla="*/ 579 h 696"/>
                  <a:gd name="T36" fmla="*/ 881 w 911"/>
                  <a:gd name="T37" fmla="*/ 556 h 696"/>
                  <a:gd name="T38" fmla="*/ 892 w 911"/>
                  <a:gd name="T39" fmla="*/ 537 h 696"/>
                  <a:gd name="T40" fmla="*/ 908 w 911"/>
                  <a:gd name="T41" fmla="*/ 504 h 696"/>
                  <a:gd name="T42" fmla="*/ 910 w 911"/>
                  <a:gd name="T43" fmla="*/ 490 h 696"/>
                  <a:gd name="T44" fmla="*/ 908 w 911"/>
                  <a:gd name="T45" fmla="*/ 470 h 696"/>
                  <a:gd name="T46" fmla="*/ 894 w 911"/>
                  <a:gd name="T47" fmla="*/ 461 h 696"/>
                  <a:gd name="T48" fmla="*/ 869 w 911"/>
                  <a:gd name="T49" fmla="*/ 448 h 696"/>
                  <a:gd name="T50" fmla="*/ 838 w 911"/>
                  <a:gd name="T51" fmla="*/ 447 h 696"/>
                  <a:gd name="T52" fmla="*/ 801 w 911"/>
                  <a:gd name="T53" fmla="*/ 447 h 696"/>
                  <a:gd name="T54" fmla="*/ 296 w 911"/>
                  <a:gd name="T55" fmla="*/ 461 h 696"/>
                  <a:gd name="T56" fmla="*/ 287 w 911"/>
                  <a:gd name="T57" fmla="*/ 369 h 696"/>
                  <a:gd name="T58" fmla="*/ 268 w 911"/>
                  <a:gd name="T59" fmla="*/ 198 h 696"/>
                  <a:gd name="T60" fmla="*/ 257 w 911"/>
                  <a:gd name="T61" fmla="*/ 80 h 696"/>
                  <a:gd name="T62" fmla="*/ 239 w 911"/>
                  <a:gd name="T63" fmla="*/ 29 h 696"/>
                  <a:gd name="T64" fmla="*/ 184 w 911"/>
                  <a:gd name="T65" fmla="*/ 0 h 6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1"/>
                  <a:gd name="T100" fmla="*/ 0 h 696"/>
                  <a:gd name="T101" fmla="*/ 911 w 911"/>
                  <a:gd name="T102" fmla="*/ 696 h 6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1" h="696">
                    <a:moveTo>
                      <a:pt x="184" y="0"/>
                    </a:moveTo>
                    <a:lnTo>
                      <a:pt x="58" y="0"/>
                    </a:lnTo>
                    <a:lnTo>
                      <a:pt x="5" y="25"/>
                    </a:lnTo>
                    <a:lnTo>
                      <a:pt x="0" y="89"/>
                    </a:lnTo>
                    <a:lnTo>
                      <a:pt x="136" y="463"/>
                    </a:lnTo>
                    <a:lnTo>
                      <a:pt x="149" y="500"/>
                    </a:lnTo>
                    <a:lnTo>
                      <a:pt x="154" y="541"/>
                    </a:lnTo>
                    <a:lnTo>
                      <a:pt x="163" y="626"/>
                    </a:lnTo>
                    <a:lnTo>
                      <a:pt x="188" y="667"/>
                    </a:lnTo>
                    <a:lnTo>
                      <a:pt x="222" y="673"/>
                    </a:lnTo>
                    <a:lnTo>
                      <a:pt x="261" y="677"/>
                    </a:lnTo>
                    <a:lnTo>
                      <a:pt x="369" y="681"/>
                    </a:lnTo>
                    <a:lnTo>
                      <a:pt x="572" y="686"/>
                    </a:lnTo>
                    <a:lnTo>
                      <a:pt x="732" y="695"/>
                    </a:lnTo>
                    <a:lnTo>
                      <a:pt x="771" y="684"/>
                    </a:lnTo>
                    <a:lnTo>
                      <a:pt x="801" y="656"/>
                    </a:lnTo>
                    <a:lnTo>
                      <a:pt x="835" y="620"/>
                    </a:lnTo>
                    <a:lnTo>
                      <a:pt x="863" y="579"/>
                    </a:lnTo>
                    <a:lnTo>
                      <a:pt x="881" y="556"/>
                    </a:lnTo>
                    <a:lnTo>
                      <a:pt x="892" y="537"/>
                    </a:lnTo>
                    <a:lnTo>
                      <a:pt x="908" y="504"/>
                    </a:lnTo>
                    <a:lnTo>
                      <a:pt x="910" y="490"/>
                    </a:lnTo>
                    <a:lnTo>
                      <a:pt x="908" y="470"/>
                    </a:lnTo>
                    <a:lnTo>
                      <a:pt x="894" y="461"/>
                    </a:lnTo>
                    <a:lnTo>
                      <a:pt x="869" y="448"/>
                    </a:lnTo>
                    <a:lnTo>
                      <a:pt x="838" y="447"/>
                    </a:lnTo>
                    <a:lnTo>
                      <a:pt x="801" y="447"/>
                    </a:lnTo>
                    <a:lnTo>
                      <a:pt x="296" y="461"/>
                    </a:lnTo>
                    <a:lnTo>
                      <a:pt x="287" y="369"/>
                    </a:lnTo>
                    <a:lnTo>
                      <a:pt x="268" y="198"/>
                    </a:lnTo>
                    <a:lnTo>
                      <a:pt x="257" y="80"/>
                    </a:lnTo>
                    <a:lnTo>
                      <a:pt x="239" y="29"/>
                    </a:lnTo>
                    <a:lnTo>
                      <a:pt x="184" y="0"/>
                    </a:lnTo>
                  </a:path>
                </a:pathLst>
              </a:custGeom>
              <a:solidFill>
                <a:srgbClr val="9F7F5F"/>
              </a:solidFill>
              <a:ln w="12700" cap="rnd">
                <a:solidFill>
                  <a:srgbClr val="000000"/>
                </a:solidFill>
                <a:round/>
                <a:headEnd/>
                <a:tailEnd/>
              </a:ln>
            </p:spPr>
            <p:txBody>
              <a:bodyPr/>
              <a:lstStyle/>
              <a:p>
                <a:endParaRPr lang="es-ES"/>
              </a:p>
            </p:txBody>
          </p:sp>
        </p:grpSp>
        <p:sp>
          <p:nvSpPr>
            <p:cNvPr id="6154" name="Freeform 15"/>
            <p:cNvSpPr>
              <a:spLocks noChangeAspect="1"/>
            </p:cNvSpPr>
            <p:nvPr/>
          </p:nvSpPr>
          <p:spPr bwMode="auto">
            <a:xfrm>
              <a:off x="1290" y="2054"/>
              <a:ext cx="1095" cy="1465"/>
            </a:xfrm>
            <a:custGeom>
              <a:avLst/>
              <a:gdLst>
                <a:gd name="T0" fmla="*/ 661 w 1095"/>
                <a:gd name="T1" fmla="*/ 27 h 1465"/>
                <a:gd name="T2" fmla="*/ 754 w 1095"/>
                <a:gd name="T3" fmla="*/ 107 h 1465"/>
                <a:gd name="T4" fmla="*/ 802 w 1095"/>
                <a:gd name="T5" fmla="*/ 163 h 1465"/>
                <a:gd name="T6" fmla="*/ 850 w 1095"/>
                <a:gd name="T7" fmla="*/ 210 h 1465"/>
                <a:gd name="T8" fmla="*/ 837 w 1095"/>
                <a:gd name="T9" fmla="*/ 277 h 1465"/>
                <a:gd name="T10" fmla="*/ 796 w 1095"/>
                <a:gd name="T11" fmla="*/ 285 h 1465"/>
                <a:gd name="T12" fmla="*/ 802 w 1095"/>
                <a:gd name="T13" fmla="*/ 337 h 1465"/>
                <a:gd name="T14" fmla="*/ 788 w 1095"/>
                <a:gd name="T15" fmla="*/ 405 h 1465"/>
                <a:gd name="T16" fmla="*/ 707 w 1095"/>
                <a:gd name="T17" fmla="*/ 434 h 1465"/>
                <a:gd name="T18" fmla="*/ 677 w 1095"/>
                <a:gd name="T19" fmla="*/ 504 h 1465"/>
                <a:gd name="T20" fmla="*/ 745 w 1095"/>
                <a:gd name="T21" fmla="*/ 541 h 1465"/>
                <a:gd name="T22" fmla="*/ 948 w 1095"/>
                <a:gd name="T23" fmla="*/ 541 h 1465"/>
                <a:gd name="T24" fmla="*/ 1056 w 1095"/>
                <a:gd name="T25" fmla="*/ 572 h 1465"/>
                <a:gd name="T26" fmla="*/ 1094 w 1095"/>
                <a:gd name="T27" fmla="*/ 653 h 1465"/>
                <a:gd name="T28" fmla="*/ 1047 w 1095"/>
                <a:gd name="T29" fmla="*/ 795 h 1465"/>
                <a:gd name="T30" fmla="*/ 921 w 1095"/>
                <a:gd name="T31" fmla="*/ 986 h 1465"/>
                <a:gd name="T32" fmla="*/ 791 w 1095"/>
                <a:gd name="T33" fmla="*/ 1258 h 1465"/>
                <a:gd name="T34" fmla="*/ 734 w 1095"/>
                <a:gd name="T35" fmla="*/ 1464 h 1465"/>
                <a:gd name="T36" fmla="*/ 620 w 1095"/>
                <a:gd name="T37" fmla="*/ 1408 h 1465"/>
                <a:gd name="T38" fmla="*/ 501 w 1095"/>
                <a:gd name="T39" fmla="*/ 1368 h 1465"/>
                <a:gd name="T40" fmla="*/ 448 w 1095"/>
                <a:gd name="T41" fmla="*/ 1340 h 1465"/>
                <a:gd name="T42" fmla="*/ 355 w 1095"/>
                <a:gd name="T43" fmla="*/ 1376 h 1465"/>
                <a:gd name="T44" fmla="*/ 304 w 1095"/>
                <a:gd name="T45" fmla="*/ 1381 h 1465"/>
                <a:gd name="T46" fmla="*/ 350 w 1095"/>
                <a:gd name="T47" fmla="*/ 1289 h 1465"/>
                <a:gd name="T48" fmla="*/ 506 w 1095"/>
                <a:gd name="T49" fmla="*/ 1142 h 1465"/>
                <a:gd name="T50" fmla="*/ 526 w 1095"/>
                <a:gd name="T51" fmla="*/ 1029 h 1465"/>
                <a:gd name="T52" fmla="*/ 522 w 1095"/>
                <a:gd name="T53" fmla="*/ 872 h 1465"/>
                <a:gd name="T54" fmla="*/ 439 w 1095"/>
                <a:gd name="T55" fmla="*/ 814 h 1465"/>
                <a:gd name="T56" fmla="*/ 272 w 1095"/>
                <a:gd name="T57" fmla="*/ 843 h 1465"/>
                <a:gd name="T58" fmla="*/ 142 w 1095"/>
                <a:gd name="T59" fmla="*/ 862 h 1465"/>
                <a:gd name="T60" fmla="*/ 42 w 1095"/>
                <a:gd name="T61" fmla="*/ 839 h 1465"/>
                <a:gd name="T62" fmla="*/ 0 w 1095"/>
                <a:gd name="T63" fmla="*/ 752 h 1465"/>
                <a:gd name="T64" fmla="*/ 42 w 1095"/>
                <a:gd name="T65" fmla="*/ 661 h 1465"/>
                <a:gd name="T66" fmla="*/ 161 w 1095"/>
                <a:gd name="T67" fmla="*/ 488 h 1465"/>
                <a:gd name="T68" fmla="*/ 272 w 1095"/>
                <a:gd name="T69" fmla="*/ 366 h 1465"/>
                <a:gd name="T70" fmla="*/ 345 w 1095"/>
                <a:gd name="T71" fmla="*/ 243 h 1465"/>
                <a:gd name="T72" fmla="*/ 377 w 1095"/>
                <a:gd name="T73" fmla="*/ 119 h 1465"/>
                <a:gd name="T74" fmla="*/ 418 w 1095"/>
                <a:gd name="T75" fmla="*/ 32 h 1465"/>
                <a:gd name="T76" fmla="*/ 485 w 1095"/>
                <a:gd name="T77" fmla="*/ 6 h 1465"/>
                <a:gd name="T78" fmla="*/ 613 w 1095"/>
                <a:gd name="T79" fmla="*/ 0 h 14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5"/>
                <a:gd name="T121" fmla="*/ 0 h 1465"/>
                <a:gd name="T122" fmla="*/ 1095 w 1095"/>
                <a:gd name="T123" fmla="*/ 1465 h 14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5" h="1465">
                  <a:moveTo>
                    <a:pt x="613" y="0"/>
                  </a:moveTo>
                  <a:lnTo>
                    <a:pt x="661" y="27"/>
                  </a:lnTo>
                  <a:lnTo>
                    <a:pt x="723" y="70"/>
                  </a:lnTo>
                  <a:lnTo>
                    <a:pt x="754" y="107"/>
                  </a:lnTo>
                  <a:lnTo>
                    <a:pt x="780" y="140"/>
                  </a:lnTo>
                  <a:lnTo>
                    <a:pt x="802" y="163"/>
                  </a:lnTo>
                  <a:lnTo>
                    <a:pt x="832" y="187"/>
                  </a:lnTo>
                  <a:lnTo>
                    <a:pt x="850" y="210"/>
                  </a:lnTo>
                  <a:lnTo>
                    <a:pt x="850" y="254"/>
                  </a:lnTo>
                  <a:lnTo>
                    <a:pt x="837" y="277"/>
                  </a:lnTo>
                  <a:lnTo>
                    <a:pt x="818" y="283"/>
                  </a:lnTo>
                  <a:lnTo>
                    <a:pt x="796" y="285"/>
                  </a:lnTo>
                  <a:lnTo>
                    <a:pt x="791" y="306"/>
                  </a:lnTo>
                  <a:lnTo>
                    <a:pt x="802" y="337"/>
                  </a:lnTo>
                  <a:lnTo>
                    <a:pt x="802" y="380"/>
                  </a:lnTo>
                  <a:lnTo>
                    <a:pt x="788" y="405"/>
                  </a:lnTo>
                  <a:lnTo>
                    <a:pt x="734" y="434"/>
                  </a:lnTo>
                  <a:lnTo>
                    <a:pt x="707" y="434"/>
                  </a:lnTo>
                  <a:lnTo>
                    <a:pt x="688" y="448"/>
                  </a:lnTo>
                  <a:lnTo>
                    <a:pt x="677" y="504"/>
                  </a:lnTo>
                  <a:lnTo>
                    <a:pt x="677" y="552"/>
                  </a:lnTo>
                  <a:lnTo>
                    <a:pt x="745" y="541"/>
                  </a:lnTo>
                  <a:lnTo>
                    <a:pt x="844" y="541"/>
                  </a:lnTo>
                  <a:lnTo>
                    <a:pt x="948" y="541"/>
                  </a:lnTo>
                  <a:lnTo>
                    <a:pt x="1015" y="552"/>
                  </a:lnTo>
                  <a:lnTo>
                    <a:pt x="1056" y="572"/>
                  </a:lnTo>
                  <a:lnTo>
                    <a:pt x="1088" y="612"/>
                  </a:lnTo>
                  <a:lnTo>
                    <a:pt x="1094" y="653"/>
                  </a:lnTo>
                  <a:lnTo>
                    <a:pt x="1083" y="700"/>
                  </a:lnTo>
                  <a:lnTo>
                    <a:pt x="1047" y="795"/>
                  </a:lnTo>
                  <a:lnTo>
                    <a:pt x="990" y="895"/>
                  </a:lnTo>
                  <a:lnTo>
                    <a:pt x="921" y="986"/>
                  </a:lnTo>
                  <a:lnTo>
                    <a:pt x="844" y="1142"/>
                  </a:lnTo>
                  <a:lnTo>
                    <a:pt x="791" y="1258"/>
                  </a:lnTo>
                  <a:lnTo>
                    <a:pt x="754" y="1387"/>
                  </a:lnTo>
                  <a:lnTo>
                    <a:pt x="734" y="1464"/>
                  </a:lnTo>
                  <a:lnTo>
                    <a:pt x="677" y="1440"/>
                  </a:lnTo>
                  <a:lnTo>
                    <a:pt x="620" y="1408"/>
                  </a:lnTo>
                  <a:lnTo>
                    <a:pt x="547" y="1372"/>
                  </a:lnTo>
                  <a:lnTo>
                    <a:pt x="501" y="1368"/>
                  </a:lnTo>
                  <a:lnTo>
                    <a:pt x="480" y="1356"/>
                  </a:lnTo>
                  <a:lnTo>
                    <a:pt x="448" y="1340"/>
                  </a:lnTo>
                  <a:lnTo>
                    <a:pt x="391" y="1353"/>
                  </a:lnTo>
                  <a:lnTo>
                    <a:pt x="355" y="1376"/>
                  </a:lnTo>
                  <a:lnTo>
                    <a:pt x="329" y="1385"/>
                  </a:lnTo>
                  <a:lnTo>
                    <a:pt x="304" y="1381"/>
                  </a:lnTo>
                  <a:lnTo>
                    <a:pt x="320" y="1360"/>
                  </a:lnTo>
                  <a:lnTo>
                    <a:pt x="350" y="1289"/>
                  </a:lnTo>
                  <a:lnTo>
                    <a:pt x="428" y="1201"/>
                  </a:lnTo>
                  <a:lnTo>
                    <a:pt x="506" y="1142"/>
                  </a:lnTo>
                  <a:lnTo>
                    <a:pt x="517" y="1103"/>
                  </a:lnTo>
                  <a:lnTo>
                    <a:pt x="526" y="1029"/>
                  </a:lnTo>
                  <a:lnTo>
                    <a:pt x="531" y="938"/>
                  </a:lnTo>
                  <a:lnTo>
                    <a:pt x="522" y="872"/>
                  </a:lnTo>
                  <a:lnTo>
                    <a:pt x="506" y="835"/>
                  </a:lnTo>
                  <a:lnTo>
                    <a:pt x="439" y="814"/>
                  </a:lnTo>
                  <a:lnTo>
                    <a:pt x="371" y="823"/>
                  </a:lnTo>
                  <a:lnTo>
                    <a:pt x="272" y="843"/>
                  </a:lnTo>
                  <a:lnTo>
                    <a:pt x="179" y="855"/>
                  </a:lnTo>
                  <a:lnTo>
                    <a:pt x="142" y="862"/>
                  </a:lnTo>
                  <a:lnTo>
                    <a:pt x="80" y="855"/>
                  </a:lnTo>
                  <a:lnTo>
                    <a:pt x="42" y="839"/>
                  </a:lnTo>
                  <a:lnTo>
                    <a:pt x="12" y="798"/>
                  </a:lnTo>
                  <a:lnTo>
                    <a:pt x="0" y="752"/>
                  </a:lnTo>
                  <a:lnTo>
                    <a:pt x="21" y="692"/>
                  </a:lnTo>
                  <a:lnTo>
                    <a:pt x="42" y="661"/>
                  </a:lnTo>
                  <a:lnTo>
                    <a:pt x="101" y="572"/>
                  </a:lnTo>
                  <a:lnTo>
                    <a:pt x="161" y="488"/>
                  </a:lnTo>
                  <a:lnTo>
                    <a:pt x="220" y="421"/>
                  </a:lnTo>
                  <a:lnTo>
                    <a:pt x="272" y="366"/>
                  </a:lnTo>
                  <a:lnTo>
                    <a:pt x="313" y="297"/>
                  </a:lnTo>
                  <a:lnTo>
                    <a:pt x="345" y="243"/>
                  </a:lnTo>
                  <a:lnTo>
                    <a:pt x="355" y="183"/>
                  </a:lnTo>
                  <a:lnTo>
                    <a:pt x="377" y="119"/>
                  </a:lnTo>
                  <a:lnTo>
                    <a:pt x="391" y="68"/>
                  </a:lnTo>
                  <a:lnTo>
                    <a:pt x="418" y="32"/>
                  </a:lnTo>
                  <a:lnTo>
                    <a:pt x="448" y="6"/>
                  </a:lnTo>
                  <a:lnTo>
                    <a:pt x="485" y="6"/>
                  </a:lnTo>
                  <a:lnTo>
                    <a:pt x="558" y="27"/>
                  </a:lnTo>
                  <a:lnTo>
                    <a:pt x="613" y="0"/>
                  </a:lnTo>
                </a:path>
              </a:pathLst>
            </a:custGeom>
            <a:solidFill>
              <a:srgbClr val="9F3FDF"/>
            </a:solidFill>
            <a:ln w="12700" cap="rnd">
              <a:solidFill>
                <a:srgbClr val="000000"/>
              </a:solidFill>
              <a:round/>
              <a:headEnd/>
              <a:tailEnd/>
            </a:ln>
          </p:spPr>
          <p:txBody>
            <a:bodyPr/>
            <a:lstStyle/>
            <a:p>
              <a:endParaRPr lang="es-ES"/>
            </a:p>
          </p:txBody>
        </p:sp>
        <p:grpSp>
          <p:nvGrpSpPr>
            <p:cNvPr id="6155" name="Group 16"/>
            <p:cNvGrpSpPr>
              <a:grpSpLocks noChangeAspect="1"/>
            </p:cNvGrpSpPr>
            <p:nvPr/>
          </p:nvGrpSpPr>
          <p:grpSpPr bwMode="auto">
            <a:xfrm>
              <a:off x="3871" y="2242"/>
              <a:ext cx="920" cy="1275"/>
              <a:chOff x="3871" y="2242"/>
              <a:chExt cx="920" cy="1275"/>
            </a:xfrm>
          </p:grpSpPr>
          <p:sp>
            <p:nvSpPr>
              <p:cNvPr id="6241" name="Freeform 17"/>
              <p:cNvSpPr>
                <a:spLocks noChangeAspect="1"/>
              </p:cNvSpPr>
              <p:nvPr/>
            </p:nvSpPr>
            <p:spPr bwMode="auto">
              <a:xfrm>
                <a:off x="3919" y="2918"/>
                <a:ext cx="872" cy="599"/>
              </a:xfrm>
              <a:custGeom>
                <a:avLst/>
                <a:gdLst>
                  <a:gd name="T0" fmla="*/ 616 w 872"/>
                  <a:gd name="T1" fmla="*/ 10 h 599"/>
                  <a:gd name="T2" fmla="*/ 871 w 872"/>
                  <a:gd name="T3" fmla="*/ 540 h 599"/>
                  <a:gd name="T4" fmla="*/ 862 w 872"/>
                  <a:gd name="T5" fmla="*/ 551 h 599"/>
                  <a:gd name="T6" fmla="*/ 842 w 872"/>
                  <a:gd name="T7" fmla="*/ 543 h 599"/>
                  <a:gd name="T8" fmla="*/ 597 w 872"/>
                  <a:gd name="T9" fmla="*/ 31 h 599"/>
                  <a:gd name="T10" fmla="*/ 583 w 872"/>
                  <a:gd name="T11" fmla="*/ 25 h 599"/>
                  <a:gd name="T12" fmla="*/ 487 w 872"/>
                  <a:gd name="T13" fmla="*/ 24 h 599"/>
                  <a:gd name="T14" fmla="*/ 366 w 872"/>
                  <a:gd name="T15" fmla="*/ 28 h 599"/>
                  <a:gd name="T16" fmla="*/ 257 w 872"/>
                  <a:gd name="T17" fmla="*/ 33 h 599"/>
                  <a:gd name="T18" fmla="*/ 225 w 872"/>
                  <a:gd name="T19" fmla="*/ 40 h 599"/>
                  <a:gd name="T20" fmla="*/ 206 w 872"/>
                  <a:gd name="T21" fmla="*/ 54 h 599"/>
                  <a:gd name="T22" fmla="*/ 193 w 872"/>
                  <a:gd name="T23" fmla="*/ 72 h 599"/>
                  <a:gd name="T24" fmla="*/ 21 w 872"/>
                  <a:gd name="T25" fmla="*/ 592 h 599"/>
                  <a:gd name="T26" fmla="*/ 10 w 872"/>
                  <a:gd name="T27" fmla="*/ 598 h 599"/>
                  <a:gd name="T28" fmla="*/ 0 w 872"/>
                  <a:gd name="T29" fmla="*/ 585 h 599"/>
                  <a:gd name="T30" fmla="*/ 168 w 872"/>
                  <a:gd name="T31" fmla="*/ 67 h 599"/>
                  <a:gd name="T32" fmla="*/ 184 w 872"/>
                  <a:gd name="T33" fmla="*/ 40 h 599"/>
                  <a:gd name="T34" fmla="*/ 200 w 872"/>
                  <a:gd name="T35" fmla="*/ 28 h 599"/>
                  <a:gd name="T36" fmla="*/ 215 w 872"/>
                  <a:gd name="T37" fmla="*/ 20 h 599"/>
                  <a:gd name="T38" fmla="*/ 234 w 872"/>
                  <a:gd name="T39" fmla="*/ 12 h 599"/>
                  <a:gd name="T40" fmla="*/ 270 w 872"/>
                  <a:gd name="T41" fmla="*/ 10 h 599"/>
                  <a:gd name="T42" fmla="*/ 383 w 872"/>
                  <a:gd name="T43" fmla="*/ 4 h 599"/>
                  <a:gd name="T44" fmla="*/ 510 w 872"/>
                  <a:gd name="T45" fmla="*/ 0 h 599"/>
                  <a:gd name="T46" fmla="*/ 568 w 872"/>
                  <a:gd name="T47" fmla="*/ 1 h 599"/>
                  <a:gd name="T48" fmla="*/ 599 w 872"/>
                  <a:gd name="T49" fmla="*/ 4 h 599"/>
                  <a:gd name="T50" fmla="*/ 616 w 872"/>
                  <a:gd name="T51" fmla="*/ 10 h 5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2"/>
                  <a:gd name="T79" fmla="*/ 0 h 599"/>
                  <a:gd name="T80" fmla="*/ 872 w 872"/>
                  <a:gd name="T81" fmla="*/ 599 h 5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2" h="599">
                    <a:moveTo>
                      <a:pt x="616" y="10"/>
                    </a:moveTo>
                    <a:lnTo>
                      <a:pt x="871" y="540"/>
                    </a:lnTo>
                    <a:lnTo>
                      <a:pt x="862" y="551"/>
                    </a:lnTo>
                    <a:lnTo>
                      <a:pt x="842" y="543"/>
                    </a:lnTo>
                    <a:lnTo>
                      <a:pt x="597" y="31"/>
                    </a:lnTo>
                    <a:lnTo>
                      <a:pt x="583" y="25"/>
                    </a:lnTo>
                    <a:lnTo>
                      <a:pt x="487" y="24"/>
                    </a:lnTo>
                    <a:lnTo>
                      <a:pt x="366" y="28"/>
                    </a:lnTo>
                    <a:lnTo>
                      <a:pt x="257" y="33"/>
                    </a:lnTo>
                    <a:lnTo>
                      <a:pt x="225" y="40"/>
                    </a:lnTo>
                    <a:lnTo>
                      <a:pt x="206" y="54"/>
                    </a:lnTo>
                    <a:lnTo>
                      <a:pt x="193" y="72"/>
                    </a:lnTo>
                    <a:lnTo>
                      <a:pt x="21" y="592"/>
                    </a:lnTo>
                    <a:lnTo>
                      <a:pt x="10" y="598"/>
                    </a:lnTo>
                    <a:lnTo>
                      <a:pt x="0" y="585"/>
                    </a:lnTo>
                    <a:lnTo>
                      <a:pt x="168" y="67"/>
                    </a:lnTo>
                    <a:lnTo>
                      <a:pt x="184" y="40"/>
                    </a:lnTo>
                    <a:lnTo>
                      <a:pt x="200" y="28"/>
                    </a:lnTo>
                    <a:lnTo>
                      <a:pt x="215" y="20"/>
                    </a:lnTo>
                    <a:lnTo>
                      <a:pt x="234" y="12"/>
                    </a:lnTo>
                    <a:lnTo>
                      <a:pt x="270" y="10"/>
                    </a:lnTo>
                    <a:lnTo>
                      <a:pt x="383" y="4"/>
                    </a:lnTo>
                    <a:lnTo>
                      <a:pt x="510" y="0"/>
                    </a:lnTo>
                    <a:lnTo>
                      <a:pt x="568" y="1"/>
                    </a:lnTo>
                    <a:lnTo>
                      <a:pt x="599" y="4"/>
                    </a:lnTo>
                    <a:lnTo>
                      <a:pt x="616" y="10"/>
                    </a:lnTo>
                  </a:path>
                </a:pathLst>
              </a:custGeom>
              <a:solidFill>
                <a:srgbClr val="3F1F00"/>
              </a:solidFill>
              <a:ln w="12700" cap="rnd">
                <a:solidFill>
                  <a:srgbClr val="000000"/>
                </a:solidFill>
                <a:round/>
                <a:headEnd/>
                <a:tailEnd/>
              </a:ln>
            </p:spPr>
            <p:txBody>
              <a:bodyPr/>
              <a:lstStyle/>
              <a:p>
                <a:endParaRPr lang="es-ES"/>
              </a:p>
            </p:txBody>
          </p:sp>
          <p:sp>
            <p:nvSpPr>
              <p:cNvPr id="6242" name="Freeform 18"/>
              <p:cNvSpPr>
                <a:spLocks noChangeAspect="1"/>
              </p:cNvSpPr>
              <p:nvPr/>
            </p:nvSpPr>
            <p:spPr bwMode="auto">
              <a:xfrm>
                <a:off x="3871" y="2242"/>
                <a:ext cx="911" cy="697"/>
              </a:xfrm>
              <a:custGeom>
                <a:avLst/>
                <a:gdLst>
                  <a:gd name="T0" fmla="*/ 725 w 911"/>
                  <a:gd name="T1" fmla="*/ 0 h 697"/>
                  <a:gd name="T2" fmla="*/ 849 w 911"/>
                  <a:gd name="T3" fmla="*/ 0 h 697"/>
                  <a:gd name="T4" fmla="*/ 904 w 911"/>
                  <a:gd name="T5" fmla="*/ 25 h 697"/>
                  <a:gd name="T6" fmla="*/ 910 w 911"/>
                  <a:gd name="T7" fmla="*/ 91 h 697"/>
                  <a:gd name="T8" fmla="*/ 771 w 911"/>
                  <a:gd name="T9" fmla="*/ 463 h 697"/>
                  <a:gd name="T10" fmla="*/ 758 w 911"/>
                  <a:gd name="T11" fmla="*/ 500 h 697"/>
                  <a:gd name="T12" fmla="*/ 753 w 911"/>
                  <a:gd name="T13" fmla="*/ 541 h 697"/>
                  <a:gd name="T14" fmla="*/ 746 w 911"/>
                  <a:gd name="T15" fmla="*/ 626 h 697"/>
                  <a:gd name="T16" fmla="*/ 721 w 911"/>
                  <a:gd name="T17" fmla="*/ 667 h 697"/>
                  <a:gd name="T18" fmla="*/ 687 w 911"/>
                  <a:gd name="T19" fmla="*/ 672 h 697"/>
                  <a:gd name="T20" fmla="*/ 648 w 911"/>
                  <a:gd name="T21" fmla="*/ 676 h 697"/>
                  <a:gd name="T22" fmla="*/ 538 w 911"/>
                  <a:gd name="T23" fmla="*/ 682 h 697"/>
                  <a:gd name="T24" fmla="*/ 335 w 911"/>
                  <a:gd name="T25" fmla="*/ 686 h 697"/>
                  <a:gd name="T26" fmla="*/ 177 w 911"/>
                  <a:gd name="T27" fmla="*/ 696 h 697"/>
                  <a:gd name="T28" fmla="*/ 138 w 911"/>
                  <a:gd name="T29" fmla="*/ 686 h 697"/>
                  <a:gd name="T30" fmla="*/ 108 w 911"/>
                  <a:gd name="T31" fmla="*/ 656 h 697"/>
                  <a:gd name="T32" fmla="*/ 72 w 911"/>
                  <a:gd name="T33" fmla="*/ 619 h 697"/>
                  <a:gd name="T34" fmla="*/ 44 w 911"/>
                  <a:gd name="T35" fmla="*/ 580 h 697"/>
                  <a:gd name="T36" fmla="*/ 26 w 911"/>
                  <a:gd name="T37" fmla="*/ 557 h 697"/>
                  <a:gd name="T38" fmla="*/ 17 w 911"/>
                  <a:gd name="T39" fmla="*/ 536 h 697"/>
                  <a:gd name="T40" fmla="*/ 1 w 911"/>
                  <a:gd name="T41" fmla="*/ 505 h 697"/>
                  <a:gd name="T42" fmla="*/ 0 w 911"/>
                  <a:gd name="T43" fmla="*/ 490 h 697"/>
                  <a:gd name="T44" fmla="*/ 1 w 911"/>
                  <a:gd name="T45" fmla="*/ 470 h 697"/>
                  <a:gd name="T46" fmla="*/ 14 w 911"/>
                  <a:gd name="T47" fmla="*/ 462 h 697"/>
                  <a:gd name="T48" fmla="*/ 39 w 911"/>
                  <a:gd name="T49" fmla="*/ 449 h 697"/>
                  <a:gd name="T50" fmla="*/ 69 w 911"/>
                  <a:gd name="T51" fmla="*/ 447 h 697"/>
                  <a:gd name="T52" fmla="*/ 108 w 911"/>
                  <a:gd name="T53" fmla="*/ 447 h 697"/>
                  <a:gd name="T54" fmla="*/ 613 w 911"/>
                  <a:gd name="T55" fmla="*/ 462 h 697"/>
                  <a:gd name="T56" fmla="*/ 622 w 911"/>
                  <a:gd name="T57" fmla="*/ 369 h 697"/>
                  <a:gd name="T58" fmla="*/ 639 w 911"/>
                  <a:gd name="T59" fmla="*/ 198 h 697"/>
                  <a:gd name="T60" fmla="*/ 652 w 911"/>
                  <a:gd name="T61" fmla="*/ 81 h 697"/>
                  <a:gd name="T62" fmla="*/ 670 w 911"/>
                  <a:gd name="T63" fmla="*/ 29 h 697"/>
                  <a:gd name="T64" fmla="*/ 725 w 911"/>
                  <a:gd name="T65" fmla="*/ 0 h 6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1"/>
                  <a:gd name="T100" fmla="*/ 0 h 697"/>
                  <a:gd name="T101" fmla="*/ 911 w 911"/>
                  <a:gd name="T102" fmla="*/ 697 h 6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1" h="697">
                    <a:moveTo>
                      <a:pt x="725" y="0"/>
                    </a:moveTo>
                    <a:lnTo>
                      <a:pt x="849" y="0"/>
                    </a:lnTo>
                    <a:lnTo>
                      <a:pt x="904" y="25"/>
                    </a:lnTo>
                    <a:lnTo>
                      <a:pt x="910" y="91"/>
                    </a:lnTo>
                    <a:lnTo>
                      <a:pt x="771" y="463"/>
                    </a:lnTo>
                    <a:lnTo>
                      <a:pt x="758" y="500"/>
                    </a:lnTo>
                    <a:lnTo>
                      <a:pt x="753" y="541"/>
                    </a:lnTo>
                    <a:lnTo>
                      <a:pt x="746" y="626"/>
                    </a:lnTo>
                    <a:lnTo>
                      <a:pt x="721" y="667"/>
                    </a:lnTo>
                    <a:lnTo>
                      <a:pt x="687" y="672"/>
                    </a:lnTo>
                    <a:lnTo>
                      <a:pt x="648" y="676"/>
                    </a:lnTo>
                    <a:lnTo>
                      <a:pt x="538" y="682"/>
                    </a:lnTo>
                    <a:lnTo>
                      <a:pt x="335" y="686"/>
                    </a:lnTo>
                    <a:lnTo>
                      <a:pt x="177" y="696"/>
                    </a:lnTo>
                    <a:lnTo>
                      <a:pt x="138" y="686"/>
                    </a:lnTo>
                    <a:lnTo>
                      <a:pt x="108" y="656"/>
                    </a:lnTo>
                    <a:lnTo>
                      <a:pt x="72" y="619"/>
                    </a:lnTo>
                    <a:lnTo>
                      <a:pt x="44" y="580"/>
                    </a:lnTo>
                    <a:lnTo>
                      <a:pt x="26" y="557"/>
                    </a:lnTo>
                    <a:lnTo>
                      <a:pt x="17" y="536"/>
                    </a:lnTo>
                    <a:lnTo>
                      <a:pt x="1" y="505"/>
                    </a:lnTo>
                    <a:lnTo>
                      <a:pt x="0" y="490"/>
                    </a:lnTo>
                    <a:lnTo>
                      <a:pt x="1" y="470"/>
                    </a:lnTo>
                    <a:lnTo>
                      <a:pt x="14" y="462"/>
                    </a:lnTo>
                    <a:lnTo>
                      <a:pt x="39" y="449"/>
                    </a:lnTo>
                    <a:lnTo>
                      <a:pt x="69" y="447"/>
                    </a:lnTo>
                    <a:lnTo>
                      <a:pt x="108" y="447"/>
                    </a:lnTo>
                    <a:lnTo>
                      <a:pt x="613" y="462"/>
                    </a:lnTo>
                    <a:lnTo>
                      <a:pt x="622" y="369"/>
                    </a:lnTo>
                    <a:lnTo>
                      <a:pt x="639" y="198"/>
                    </a:lnTo>
                    <a:lnTo>
                      <a:pt x="652" y="81"/>
                    </a:lnTo>
                    <a:lnTo>
                      <a:pt x="670" y="29"/>
                    </a:lnTo>
                    <a:lnTo>
                      <a:pt x="725" y="0"/>
                    </a:lnTo>
                  </a:path>
                </a:pathLst>
              </a:custGeom>
              <a:solidFill>
                <a:srgbClr val="9F7F5F"/>
              </a:solidFill>
              <a:ln w="12700" cap="rnd">
                <a:solidFill>
                  <a:srgbClr val="000000"/>
                </a:solidFill>
                <a:round/>
                <a:headEnd/>
                <a:tailEnd/>
              </a:ln>
            </p:spPr>
            <p:txBody>
              <a:bodyPr/>
              <a:lstStyle/>
              <a:p>
                <a:endParaRPr lang="es-ES"/>
              </a:p>
            </p:txBody>
          </p:sp>
        </p:grpSp>
        <p:sp>
          <p:nvSpPr>
            <p:cNvPr id="6156" name="Freeform 19"/>
            <p:cNvSpPr>
              <a:spLocks noChangeAspect="1"/>
            </p:cNvSpPr>
            <p:nvPr/>
          </p:nvSpPr>
          <p:spPr bwMode="auto">
            <a:xfrm>
              <a:off x="1127" y="535"/>
              <a:ext cx="3241" cy="1210"/>
            </a:xfrm>
            <a:custGeom>
              <a:avLst/>
              <a:gdLst>
                <a:gd name="T0" fmla="*/ 1419 w 3241"/>
                <a:gd name="T1" fmla="*/ 148 h 1210"/>
                <a:gd name="T2" fmla="*/ 1230 w 3241"/>
                <a:gd name="T3" fmla="*/ 131 h 1210"/>
                <a:gd name="T4" fmla="*/ 1074 w 3241"/>
                <a:gd name="T5" fmla="*/ 142 h 1210"/>
                <a:gd name="T6" fmla="*/ 935 w 3241"/>
                <a:gd name="T7" fmla="*/ 171 h 1210"/>
                <a:gd name="T8" fmla="*/ 798 w 3241"/>
                <a:gd name="T9" fmla="*/ 221 h 1210"/>
                <a:gd name="T10" fmla="*/ 684 w 3241"/>
                <a:gd name="T11" fmla="*/ 295 h 1210"/>
                <a:gd name="T12" fmla="*/ 625 w 3241"/>
                <a:gd name="T13" fmla="*/ 363 h 1210"/>
                <a:gd name="T14" fmla="*/ 549 w 3241"/>
                <a:gd name="T15" fmla="*/ 395 h 1210"/>
                <a:gd name="T16" fmla="*/ 419 w 3241"/>
                <a:gd name="T17" fmla="*/ 393 h 1210"/>
                <a:gd name="T18" fmla="*/ 298 w 3241"/>
                <a:gd name="T19" fmla="*/ 413 h 1210"/>
                <a:gd name="T20" fmla="*/ 183 w 3241"/>
                <a:gd name="T21" fmla="*/ 458 h 1210"/>
                <a:gd name="T22" fmla="*/ 106 w 3241"/>
                <a:gd name="T23" fmla="*/ 511 h 1210"/>
                <a:gd name="T24" fmla="*/ 42 w 3241"/>
                <a:gd name="T25" fmla="*/ 587 h 1210"/>
                <a:gd name="T26" fmla="*/ 7 w 3241"/>
                <a:gd name="T27" fmla="*/ 669 h 1210"/>
                <a:gd name="T28" fmla="*/ 0 w 3241"/>
                <a:gd name="T29" fmla="*/ 734 h 1210"/>
                <a:gd name="T30" fmla="*/ 10 w 3241"/>
                <a:gd name="T31" fmla="*/ 809 h 1210"/>
                <a:gd name="T32" fmla="*/ 42 w 3241"/>
                <a:gd name="T33" fmla="*/ 877 h 1210"/>
                <a:gd name="T34" fmla="*/ 110 w 3241"/>
                <a:gd name="T35" fmla="*/ 953 h 1210"/>
                <a:gd name="T36" fmla="*/ 202 w 3241"/>
                <a:gd name="T37" fmla="*/ 1014 h 1210"/>
                <a:gd name="T38" fmla="*/ 304 w 3241"/>
                <a:gd name="T39" fmla="*/ 1051 h 1210"/>
                <a:gd name="T40" fmla="*/ 400 w 3241"/>
                <a:gd name="T41" fmla="*/ 1070 h 1210"/>
                <a:gd name="T42" fmla="*/ 513 w 3241"/>
                <a:gd name="T43" fmla="*/ 1071 h 1210"/>
                <a:gd name="T44" fmla="*/ 615 w 3241"/>
                <a:gd name="T45" fmla="*/ 1055 h 1210"/>
                <a:gd name="T46" fmla="*/ 679 w 3241"/>
                <a:gd name="T47" fmla="*/ 1074 h 1210"/>
                <a:gd name="T48" fmla="*/ 771 w 3241"/>
                <a:gd name="T49" fmla="*/ 1119 h 1210"/>
                <a:gd name="T50" fmla="*/ 892 w 3241"/>
                <a:gd name="T51" fmla="*/ 1161 h 1210"/>
                <a:gd name="T52" fmla="*/ 1045 w 3241"/>
                <a:gd name="T53" fmla="*/ 1192 h 1210"/>
                <a:gd name="T54" fmla="*/ 1203 w 3241"/>
                <a:gd name="T55" fmla="*/ 1209 h 1210"/>
                <a:gd name="T56" fmla="*/ 1337 w 3241"/>
                <a:gd name="T57" fmla="*/ 1209 h 1210"/>
                <a:gd name="T58" fmla="*/ 1515 w 3241"/>
                <a:gd name="T59" fmla="*/ 1191 h 1210"/>
                <a:gd name="T60" fmla="*/ 1650 w 3241"/>
                <a:gd name="T61" fmla="*/ 1164 h 1210"/>
                <a:gd name="T62" fmla="*/ 1776 w 3241"/>
                <a:gd name="T63" fmla="*/ 1123 h 1210"/>
                <a:gd name="T64" fmla="*/ 1854 w 3241"/>
                <a:gd name="T65" fmla="*/ 1117 h 1210"/>
                <a:gd name="T66" fmla="*/ 1963 w 3241"/>
                <a:gd name="T67" fmla="*/ 1145 h 1210"/>
                <a:gd name="T68" fmla="*/ 2069 w 3241"/>
                <a:gd name="T69" fmla="*/ 1154 h 1210"/>
                <a:gd name="T70" fmla="*/ 2187 w 3241"/>
                <a:gd name="T71" fmla="*/ 1150 h 1210"/>
                <a:gd name="T72" fmla="*/ 2308 w 3241"/>
                <a:gd name="T73" fmla="*/ 1123 h 1210"/>
                <a:gd name="T74" fmla="*/ 2418 w 3241"/>
                <a:gd name="T75" fmla="*/ 1077 h 1210"/>
                <a:gd name="T76" fmla="*/ 2558 w 3241"/>
                <a:gd name="T77" fmla="*/ 1108 h 1210"/>
                <a:gd name="T78" fmla="*/ 2699 w 3241"/>
                <a:gd name="T79" fmla="*/ 1113 h 1210"/>
                <a:gd name="T80" fmla="*/ 2887 w 3241"/>
                <a:gd name="T81" fmla="*/ 1083 h 1210"/>
                <a:gd name="T82" fmla="*/ 3047 w 3241"/>
                <a:gd name="T83" fmla="*/ 1011 h 1210"/>
                <a:gd name="T84" fmla="*/ 3156 w 3241"/>
                <a:gd name="T85" fmla="*/ 922 h 1210"/>
                <a:gd name="T86" fmla="*/ 3216 w 3241"/>
                <a:gd name="T87" fmla="*/ 828 h 1210"/>
                <a:gd name="T88" fmla="*/ 3240 w 3241"/>
                <a:gd name="T89" fmla="*/ 722 h 1210"/>
                <a:gd name="T90" fmla="*/ 3218 w 3241"/>
                <a:gd name="T91" fmla="*/ 626 h 1210"/>
                <a:gd name="T92" fmla="*/ 3158 w 3241"/>
                <a:gd name="T93" fmla="*/ 529 h 1210"/>
                <a:gd name="T94" fmla="*/ 3063 w 3241"/>
                <a:gd name="T95" fmla="*/ 446 h 1210"/>
                <a:gd name="T96" fmla="*/ 2964 w 3241"/>
                <a:gd name="T97" fmla="*/ 394 h 1210"/>
                <a:gd name="T98" fmla="*/ 2830 w 3241"/>
                <a:gd name="T99" fmla="*/ 349 h 1210"/>
                <a:gd name="T100" fmla="*/ 2711 w 3241"/>
                <a:gd name="T101" fmla="*/ 334 h 1210"/>
                <a:gd name="T102" fmla="*/ 2678 w 3241"/>
                <a:gd name="T103" fmla="*/ 265 h 1210"/>
                <a:gd name="T104" fmla="*/ 2621 w 3241"/>
                <a:gd name="T105" fmla="*/ 195 h 1210"/>
                <a:gd name="T106" fmla="*/ 2528 w 3241"/>
                <a:gd name="T107" fmla="*/ 125 h 1210"/>
                <a:gd name="T108" fmla="*/ 2420 w 3241"/>
                <a:gd name="T109" fmla="*/ 70 h 1210"/>
                <a:gd name="T110" fmla="*/ 2276 w 3241"/>
                <a:gd name="T111" fmla="*/ 24 h 1210"/>
                <a:gd name="T112" fmla="*/ 2126 w 3241"/>
                <a:gd name="T113" fmla="*/ 4 h 1210"/>
                <a:gd name="T114" fmla="*/ 1968 w 3241"/>
                <a:gd name="T115" fmla="*/ 1 h 1210"/>
                <a:gd name="T116" fmla="*/ 1806 w 3241"/>
                <a:gd name="T117" fmla="*/ 24 h 1210"/>
                <a:gd name="T118" fmla="*/ 1653 w 3241"/>
                <a:gd name="T119" fmla="*/ 70 h 1210"/>
                <a:gd name="T120" fmla="*/ 1539 w 3241"/>
                <a:gd name="T121" fmla="*/ 129 h 12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1"/>
                <a:gd name="T184" fmla="*/ 0 h 1210"/>
                <a:gd name="T185" fmla="*/ 3241 w 3241"/>
                <a:gd name="T186" fmla="*/ 1210 h 12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1" h="1210">
                  <a:moveTo>
                    <a:pt x="1495" y="160"/>
                  </a:moveTo>
                  <a:lnTo>
                    <a:pt x="1419" y="148"/>
                  </a:lnTo>
                  <a:lnTo>
                    <a:pt x="1315" y="134"/>
                  </a:lnTo>
                  <a:lnTo>
                    <a:pt x="1230" y="131"/>
                  </a:lnTo>
                  <a:lnTo>
                    <a:pt x="1138" y="137"/>
                  </a:lnTo>
                  <a:lnTo>
                    <a:pt x="1074" y="142"/>
                  </a:lnTo>
                  <a:lnTo>
                    <a:pt x="1006" y="153"/>
                  </a:lnTo>
                  <a:lnTo>
                    <a:pt x="935" y="171"/>
                  </a:lnTo>
                  <a:lnTo>
                    <a:pt x="869" y="193"/>
                  </a:lnTo>
                  <a:lnTo>
                    <a:pt x="798" y="221"/>
                  </a:lnTo>
                  <a:lnTo>
                    <a:pt x="730" y="259"/>
                  </a:lnTo>
                  <a:lnTo>
                    <a:pt x="684" y="295"/>
                  </a:lnTo>
                  <a:lnTo>
                    <a:pt x="652" y="327"/>
                  </a:lnTo>
                  <a:lnTo>
                    <a:pt x="625" y="363"/>
                  </a:lnTo>
                  <a:lnTo>
                    <a:pt x="606" y="409"/>
                  </a:lnTo>
                  <a:lnTo>
                    <a:pt x="549" y="395"/>
                  </a:lnTo>
                  <a:lnTo>
                    <a:pt x="480" y="391"/>
                  </a:lnTo>
                  <a:lnTo>
                    <a:pt x="419" y="393"/>
                  </a:lnTo>
                  <a:lnTo>
                    <a:pt x="353" y="401"/>
                  </a:lnTo>
                  <a:lnTo>
                    <a:pt x="298" y="413"/>
                  </a:lnTo>
                  <a:lnTo>
                    <a:pt x="243" y="431"/>
                  </a:lnTo>
                  <a:lnTo>
                    <a:pt x="183" y="458"/>
                  </a:lnTo>
                  <a:lnTo>
                    <a:pt x="145" y="484"/>
                  </a:lnTo>
                  <a:lnTo>
                    <a:pt x="106" y="511"/>
                  </a:lnTo>
                  <a:lnTo>
                    <a:pt x="72" y="542"/>
                  </a:lnTo>
                  <a:lnTo>
                    <a:pt x="42" y="587"/>
                  </a:lnTo>
                  <a:lnTo>
                    <a:pt x="21" y="626"/>
                  </a:lnTo>
                  <a:lnTo>
                    <a:pt x="7" y="669"/>
                  </a:lnTo>
                  <a:lnTo>
                    <a:pt x="1" y="701"/>
                  </a:lnTo>
                  <a:lnTo>
                    <a:pt x="0" y="734"/>
                  </a:lnTo>
                  <a:lnTo>
                    <a:pt x="1" y="772"/>
                  </a:lnTo>
                  <a:lnTo>
                    <a:pt x="10" y="809"/>
                  </a:lnTo>
                  <a:lnTo>
                    <a:pt x="24" y="843"/>
                  </a:lnTo>
                  <a:lnTo>
                    <a:pt x="42" y="877"/>
                  </a:lnTo>
                  <a:lnTo>
                    <a:pt x="72" y="917"/>
                  </a:lnTo>
                  <a:lnTo>
                    <a:pt x="110" y="953"/>
                  </a:lnTo>
                  <a:lnTo>
                    <a:pt x="149" y="984"/>
                  </a:lnTo>
                  <a:lnTo>
                    <a:pt x="202" y="1014"/>
                  </a:lnTo>
                  <a:lnTo>
                    <a:pt x="256" y="1036"/>
                  </a:lnTo>
                  <a:lnTo>
                    <a:pt x="304" y="1051"/>
                  </a:lnTo>
                  <a:lnTo>
                    <a:pt x="346" y="1062"/>
                  </a:lnTo>
                  <a:lnTo>
                    <a:pt x="400" y="1070"/>
                  </a:lnTo>
                  <a:lnTo>
                    <a:pt x="457" y="1071"/>
                  </a:lnTo>
                  <a:lnTo>
                    <a:pt x="513" y="1071"/>
                  </a:lnTo>
                  <a:lnTo>
                    <a:pt x="570" y="1063"/>
                  </a:lnTo>
                  <a:lnTo>
                    <a:pt x="615" y="1055"/>
                  </a:lnTo>
                  <a:lnTo>
                    <a:pt x="647" y="1047"/>
                  </a:lnTo>
                  <a:lnTo>
                    <a:pt x="679" y="1074"/>
                  </a:lnTo>
                  <a:lnTo>
                    <a:pt x="723" y="1097"/>
                  </a:lnTo>
                  <a:lnTo>
                    <a:pt x="771" y="1119"/>
                  </a:lnTo>
                  <a:lnTo>
                    <a:pt x="826" y="1141"/>
                  </a:lnTo>
                  <a:lnTo>
                    <a:pt x="892" y="1161"/>
                  </a:lnTo>
                  <a:lnTo>
                    <a:pt x="962" y="1179"/>
                  </a:lnTo>
                  <a:lnTo>
                    <a:pt x="1045" y="1192"/>
                  </a:lnTo>
                  <a:lnTo>
                    <a:pt x="1120" y="1202"/>
                  </a:lnTo>
                  <a:lnTo>
                    <a:pt x="1203" y="1209"/>
                  </a:lnTo>
                  <a:lnTo>
                    <a:pt x="1269" y="1209"/>
                  </a:lnTo>
                  <a:lnTo>
                    <a:pt x="1337" y="1209"/>
                  </a:lnTo>
                  <a:lnTo>
                    <a:pt x="1429" y="1200"/>
                  </a:lnTo>
                  <a:lnTo>
                    <a:pt x="1515" y="1191"/>
                  </a:lnTo>
                  <a:lnTo>
                    <a:pt x="1575" y="1181"/>
                  </a:lnTo>
                  <a:lnTo>
                    <a:pt x="1650" y="1164"/>
                  </a:lnTo>
                  <a:lnTo>
                    <a:pt x="1728" y="1141"/>
                  </a:lnTo>
                  <a:lnTo>
                    <a:pt x="1776" y="1123"/>
                  </a:lnTo>
                  <a:lnTo>
                    <a:pt x="1813" y="1104"/>
                  </a:lnTo>
                  <a:lnTo>
                    <a:pt x="1854" y="1117"/>
                  </a:lnTo>
                  <a:lnTo>
                    <a:pt x="1911" y="1134"/>
                  </a:lnTo>
                  <a:lnTo>
                    <a:pt x="1963" y="1145"/>
                  </a:lnTo>
                  <a:lnTo>
                    <a:pt x="2012" y="1151"/>
                  </a:lnTo>
                  <a:lnTo>
                    <a:pt x="2069" y="1154"/>
                  </a:lnTo>
                  <a:lnTo>
                    <a:pt x="2121" y="1154"/>
                  </a:lnTo>
                  <a:lnTo>
                    <a:pt x="2187" y="1150"/>
                  </a:lnTo>
                  <a:lnTo>
                    <a:pt x="2251" y="1138"/>
                  </a:lnTo>
                  <a:lnTo>
                    <a:pt x="2308" y="1123"/>
                  </a:lnTo>
                  <a:lnTo>
                    <a:pt x="2366" y="1101"/>
                  </a:lnTo>
                  <a:lnTo>
                    <a:pt x="2418" y="1077"/>
                  </a:lnTo>
                  <a:lnTo>
                    <a:pt x="2491" y="1097"/>
                  </a:lnTo>
                  <a:lnTo>
                    <a:pt x="2558" y="1108"/>
                  </a:lnTo>
                  <a:lnTo>
                    <a:pt x="2615" y="1113"/>
                  </a:lnTo>
                  <a:lnTo>
                    <a:pt x="2699" y="1113"/>
                  </a:lnTo>
                  <a:lnTo>
                    <a:pt x="2786" y="1107"/>
                  </a:lnTo>
                  <a:lnTo>
                    <a:pt x="2887" y="1083"/>
                  </a:lnTo>
                  <a:lnTo>
                    <a:pt x="2975" y="1051"/>
                  </a:lnTo>
                  <a:lnTo>
                    <a:pt x="3047" y="1011"/>
                  </a:lnTo>
                  <a:lnTo>
                    <a:pt x="3117" y="962"/>
                  </a:lnTo>
                  <a:lnTo>
                    <a:pt x="3156" y="922"/>
                  </a:lnTo>
                  <a:lnTo>
                    <a:pt x="3188" y="881"/>
                  </a:lnTo>
                  <a:lnTo>
                    <a:pt x="3216" y="828"/>
                  </a:lnTo>
                  <a:lnTo>
                    <a:pt x="3232" y="779"/>
                  </a:lnTo>
                  <a:lnTo>
                    <a:pt x="3240" y="722"/>
                  </a:lnTo>
                  <a:lnTo>
                    <a:pt x="3234" y="678"/>
                  </a:lnTo>
                  <a:lnTo>
                    <a:pt x="3218" y="626"/>
                  </a:lnTo>
                  <a:lnTo>
                    <a:pt x="3195" y="575"/>
                  </a:lnTo>
                  <a:lnTo>
                    <a:pt x="3158" y="529"/>
                  </a:lnTo>
                  <a:lnTo>
                    <a:pt x="3115" y="484"/>
                  </a:lnTo>
                  <a:lnTo>
                    <a:pt x="3063" y="446"/>
                  </a:lnTo>
                  <a:lnTo>
                    <a:pt x="3014" y="417"/>
                  </a:lnTo>
                  <a:lnTo>
                    <a:pt x="2964" y="394"/>
                  </a:lnTo>
                  <a:lnTo>
                    <a:pt x="2893" y="365"/>
                  </a:lnTo>
                  <a:lnTo>
                    <a:pt x="2830" y="349"/>
                  </a:lnTo>
                  <a:lnTo>
                    <a:pt x="2772" y="341"/>
                  </a:lnTo>
                  <a:lnTo>
                    <a:pt x="2711" y="334"/>
                  </a:lnTo>
                  <a:lnTo>
                    <a:pt x="2699" y="301"/>
                  </a:lnTo>
                  <a:lnTo>
                    <a:pt x="2678" y="265"/>
                  </a:lnTo>
                  <a:lnTo>
                    <a:pt x="2653" y="233"/>
                  </a:lnTo>
                  <a:lnTo>
                    <a:pt x="2621" y="195"/>
                  </a:lnTo>
                  <a:lnTo>
                    <a:pt x="2582" y="161"/>
                  </a:lnTo>
                  <a:lnTo>
                    <a:pt x="2528" y="125"/>
                  </a:lnTo>
                  <a:lnTo>
                    <a:pt x="2478" y="95"/>
                  </a:lnTo>
                  <a:lnTo>
                    <a:pt x="2420" y="70"/>
                  </a:lnTo>
                  <a:lnTo>
                    <a:pt x="2347" y="43"/>
                  </a:lnTo>
                  <a:lnTo>
                    <a:pt x="2276" y="24"/>
                  </a:lnTo>
                  <a:lnTo>
                    <a:pt x="2205" y="10"/>
                  </a:lnTo>
                  <a:lnTo>
                    <a:pt x="2126" y="4"/>
                  </a:lnTo>
                  <a:lnTo>
                    <a:pt x="2052" y="0"/>
                  </a:lnTo>
                  <a:lnTo>
                    <a:pt x="1968" y="1"/>
                  </a:lnTo>
                  <a:lnTo>
                    <a:pt x="1895" y="8"/>
                  </a:lnTo>
                  <a:lnTo>
                    <a:pt x="1806" y="24"/>
                  </a:lnTo>
                  <a:lnTo>
                    <a:pt x="1714" y="48"/>
                  </a:lnTo>
                  <a:lnTo>
                    <a:pt x="1653" y="70"/>
                  </a:lnTo>
                  <a:lnTo>
                    <a:pt x="1593" y="97"/>
                  </a:lnTo>
                  <a:lnTo>
                    <a:pt x="1539" y="129"/>
                  </a:lnTo>
                  <a:lnTo>
                    <a:pt x="1495" y="160"/>
                  </a:lnTo>
                </a:path>
              </a:pathLst>
            </a:custGeom>
            <a:solidFill>
              <a:srgbClr val="CCECFF"/>
            </a:solidFill>
            <a:ln w="12700" cap="rnd">
              <a:noFill/>
              <a:round/>
              <a:headEnd/>
              <a:tailEnd/>
            </a:ln>
          </p:spPr>
          <p:txBody>
            <a:bodyPr/>
            <a:lstStyle/>
            <a:p>
              <a:endParaRPr lang="es-ES"/>
            </a:p>
          </p:txBody>
        </p:sp>
        <p:grpSp>
          <p:nvGrpSpPr>
            <p:cNvPr id="6157" name="Group 20"/>
            <p:cNvGrpSpPr>
              <a:grpSpLocks noChangeAspect="1"/>
            </p:cNvGrpSpPr>
            <p:nvPr/>
          </p:nvGrpSpPr>
          <p:grpSpPr bwMode="auto">
            <a:xfrm>
              <a:off x="3196" y="1276"/>
              <a:ext cx="881" cy="757"/>
              <a:chOff x="3196" y="1276"/>
              <a:chExt cx="881" cy="757"/>
            </a:xfrm>
          </p:grpSpPr>
          <p:sp>
            <p:nvSpPr>
              <p:cNvPr id="6230" name="Freeform 21"/>
              <p:cNvSpPr>
                <a:spLocks noChangeAspect="1"/>
              </p:cNvSpPr>
              <p:nvPr/>
            </p:nvSpPr>
            <p:spPr bwMode="auto">
              <a:xfrm>
                <a:off x="3718" y="1901"/>
                <a:ext cx="141" cy="132"/>
              </a:xfrm>
              <a:custGeom>
                <a:avLst/>
                <a:gdLst>
                  <a:gd name="T0" fmla="*/ 0 w 141"/>
                  <a:gd name="T1" fmla="*/ 45 h 132"/>
                  <a:gd name="T2" fmla="*/ 8 w 141"/>
                  <a:gd name="T3" fmla="*/ 75 h 132"/>
                  <a:gd name="T4" fmla="*/ 21 w 141"/>
                  <a:gd name="T5" fmla="*/ 90 h 132"/>
                  <a:gd name="T6" fmla="*/ 46 w 141"/>
                  <a:gd name="T7" fmla="*/ 113 h 132"/>
                  <a:gd name="T8" fmla="*/ 56 w 141"/>
                  <a:gd name="T9" fmla="*/ 131 h 132"/>
                  <a:gd name="T10" fmla="*/ 140 w 141"/>
                  <a:gd name="T11" fmla="*/ 81 h 132"/>
                  <a:gd name="T12" fmla="*/ 102 w 141"/>
                  <a:gd name="T13" fmla="*/ 24 h 132"/>
                  <a:gd name="T14" fmla="*/ 90 w 141"/>
                  <a:gd name="T15" fmla="*/ 0 h 132"/>
                  <a:gd name="T16" fmla="*/ 0 w 141"/>
                  <a:gd name="T17" fmla="*/ 45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32"/>
                  <a:gd name="T29" fmla="*/ 141 w 14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32">
                    <a:moveTo>
                      <a:pt x="0" y="45"/>
                    </a:moveTo>
                    <a:lnTo>
                      <a:pt x="8" y="75"/>
                    </a:lnTo>
                    <a:lnTo>
                      <a:pt x="21" y="90"/>
                    </a:lnTo>
                    <a:lnTo>
                      <a:pt x="46" y="113"/>
                    </a:lnTo>
                    <a:lnTo>
                      <a:pt x="56" y="131"/>
                    </a:lnTo>
                    <a:lnTo>
                      <a:pt x="140" y="81"/>
                    </a:lnTo>
                    <a:lnTo>
                      <a:pt x="102" y="24"/>
                    </a:lnTo>
                    <a:lnTo>
                      <a:pt x="90" y="0"/>
                    </a:lnTo>
                    <a:lnTo>
                      <a:pt x="0" y="45"/>
                    </a:lnTo>
                  </a:path>
                </a:pathLst>
              </a:custGeom>
              <a:solidFill>
                <a:srgbClr val="FFBFBF"/>
              </a:solidFill>
              <a:ln w="12700" cap="rnd">
                <a:solidFill>
                  <a:srgbClr val="000000"/>
                </a:solidFill>
                <a:round/>
                <a:headEnd/>
                <a:tailEnd/>
              </a:ln>
            </p:spPr>
            <p:txBody>
              <a:bodyPr/>
              <a:lstStyle/>
              <a:p>
                <a:endParaRPr lang="es-ES"/>
              </a:p>
            </p:txBody>
          </p:sp>
          <p:grpSp>
            <p:nvGrpSpPr>
              <p:cNvPr id="6231" name="Group 22"/>
              <p:cNvGrpSpPr>
                <a:grpSpLocks noChangeAspect="1"/>
              </p:cNvGrpSpPr>
              <p:nvPr/>
            </p:nvGrpSpPr>
            <p:grpSpPr bwMode="auto">
              <a:xfrm>
                <a:off x="3406" y="1807"/>
                <a:ext cx="161" cy="104"/>
                <a:chOff x="3406" y="1807"/>
                <a:chExt cx="161" cy="104"/>
              </a:xfrm>
            </p:grpSpPr>
            <p:sp>
              <p:nvSpPr>
                <p:cNvPr id="6239" name="Freeform 23"/>
                <p:cNvSpPr>
                  <a:spLocks noChangeAspect="1"/>
                </p:cNvSpPr>
                <p:nvPr/>
              </p:nvSpPr>
              <p:spPr bwMode="auto">
                <a:xfrm>
                  <a:off x="3440" y="1836"/>
                  <a:ext cx="127" cy="75"/>
                </a:xfrm>
                <a:custGeom>
                  <a:avLst/>
                  <a:gdLst>
                    <a:gd name="T0" fmla="*/ 0 w 127"/>
                    <a:gd name="T1" fmla="*/ 0 h 75"/>
                    <a:gd name="T2" fmla="*/ 3 w 127"/>
                    <a:gd name="T3" fmla="*/ 30 h 75"/>
                    <a:gd name="T4" fmla="*/ 5 w 127"/>
                    <a:gd name="T5" fmla="*/ 47 h 75"/>
                    <a:gd name="T6" fmla="*/ 5 w 127"/>
                    <a:gd name="T7" fmla="*/ 60 h 75"/>
                    <a:gd name="T8" fmla="*/ 5 w 127"/>
                    <a:gd name="T9" fmla="*/ 74 h 75"/>
                    <a:gd name="T10" fmla="*/ 126 w 127"/>
                    <a:gd name="T11" fmla="*/ 65 h 75"/>
                    <a:gd name="T12" fmla="*/ 122 w 127"/>
                    <a:gd name="T13" fmla="*/ 4 h 75"/>
                    <a:gd name="T14" fmla="*/ 0 w 127"/>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75"/>
                    <a:gd name="T26" fmla="*/ 127 w 12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75">
                      <a:moveTo>
                        <a:pt x="0" y="0"/>
                      </a:moveTo>
                      <a:lnTo>
                        <a:pt x="3" y="30"/>
                      </a:lnTo>
                      <a:lnTo>
                        <a:pt x="5" y="47"/>
                      </a:lnTo>
                      <a:lnTo>
                        <a:pt x="5" y="60"/>
                      </a:lnTo>
                      <a:lnTo>
                        <a:pt x="5" y="74"/>
                      </a:lnTo>
                      <a:lnTo>
                        <a:pt x="126" y="65"/>
                      </a:lnTo>
                      <a:lnTo>
                        <a:pt x="122" y="4"/>
                      </a:lnTo>
                      <a:lnTo>
                        <a:pt x="0" y="0"/>
                      </a:lnTo>
                    </a:path>
                  </a:pathLst>
                </a:custGeom>
                <a:solidFill>
                  <a:srgbClr val="5F3F1F"/>
                </a:solidFill>
                <a:ln w="12700" cap="rnd">
                  <a:solidFill>
                    <a:srgbClr val="000000"/>
                  </a:solidFill>
                  <a:round/>
                  <a:headEnd/>
                  <a:tailEnd/>
                </a:ln>
              </p:spPr>
              <p:txBody>
                <a:bodyPr/>
                <a:lstStyle/>
                <a:p>
                  <a:endParaRPr lang="es-ES"/>
                </a:p>
              </p:txBody>
            </p:sp>
            <p:sp>
              <p:nvSpPr>
                <p:cNvPr id="6240" name="Freeform 24"/>
                <p:cNvSpPr>
                  <a:spLocks noChangeAspect="1"/>
                </p:cNvSpPr>
                <p:nvPr/>
              </p:nvSpPr>
              <p:spPr bwMode="auto">
                <a:xfrm>
                  <a:off x="3406" y="1807"/>
                  <a:ext cx="128" cy="39"/>
                </a:xfrm>
                <a:custGeom>
                  <a:avLst/>
                  <a:gdLst>
                    <a:gd name="T0" fmla="*/ 0 w 128"/>
                    <a:gd name="T1" fmla="*/ 4 h 39"/>
                    <a:gd name="T2" fmla="*/ 0 w 128"/>
                    <a:gd name="T3" fmla="*/ 38 h 39"/>
                    <a:gd name="T4" fmla="*/ 127 w 128"/>
                    <a:gd name="T5" fmla="*/ 38 h 39"/>
                    <a:gd name="T6" fmla="*/ 123 w 128"/>
                    <a:gd name="T7" fmla="*/ 0 h 39"/>
                    <a:gd name="T8" fmla="*/ 0 w 128"/>
                    <a:gd name="T9" fmla="*/ 4 h 39"/>
                    <a:gd name="T10" fmla="*/ 0 60000 65536"/>
                    <a:gd name="T11" fmla="*/ 0 60000 65536"/>
                    <a:gd name="T12" fmla="*/ 0 60000 65536"/>
                    <a:gd name="T13" fmla="*/ 0 60000 65536"/>
                    <a:gd name="T14" fmla="*/ 0 60000 65536"/>
                    <a:gd name="T15" fmla="*/ 0 w 128"/>
                    <a:gd name="T16" fmla="*/ 0 h 39"/>
                    <a:gd name="T17" fmla="*/ 128 w 128"/>
                    <a:gd name="T18" fmla="*/ 39 h 39"/>
                  </a:gdLst>
                  <a:ahLst/>
                  <a:cxnLst>
                    <a:cxn ang="T10">
                      <a:pos x="T0" y="T1"/>
                    </a:cxn>
                    <a:cxn ang="T11">
                      <a:pos x="T2" y="T3"/>
                    </a:cxn>
                    <a:cxn ang="T12">
                      <a:pos x="T4" y="T5"/>
                    </a:cxn>
                    <a:cxn ang="T13">
                      <a:pos x="T6" y="T7"/>
                    </a:cxn>
                    <a:cxn ang="T14">
                      <a:pos x="T8" y="T9"/>
                    </a:cxn>
                  </a:cxnLst>
                  <a:rect l="T15" t="T16" r="T17" b="T18"/>
                  <a:pathLst>
                    <a:path w="128" h="39">
                      <a:moveTo>
                        <a:pt x="0" y="4"/>
                      </a:moveTo>
                      <a:lnTo>
                        <a:pt x="0" y="38"/>
                      </a:lnTo>
                      <a:lnTo>
                        <a:pt x="127" y="38"/>
                      </a:lnTo>
                      <a:lnTo>
                        <a:pt x="123" y="0"/>
                      </a:lnTo>
                      <a:lnTo>
                        <a:pt x="0" y="4"/>
                      </a:lnTo>
                    </a:path>
                  </a:pathLst>
                </a:custGeom>
                <a:solidFill>
                  <a:srgbClr val="FFFFFF"/>
                </a:solidFill>
                <a:ln w="12700" cap="rnd">
                  <a:solidFill>
                    <a:srgbClr val="000000"/>
                  </a:solidFill>
                  <a:round/>
                  <a:headEnd/>
                  <a:tailEnd/>
                </a:ln>
              </p:spPr>
              <p:txBody>
                <a:bodyPr/>
                <a:lstStyle/>
                <a:p>
                  <a:endParaRPr lang="es-ES"/>
                </a:p>
              </p:txBody>
            </p:sp>
          </p:grpSp>
          <p:sp>
            <p:nvSpPr>
              <p:cNvPr id="6232" name="Freeform 25"/>
              <p:cNvSpPr>
                <a:spLocks noChangeAspect="1"/>
              </p:cNvSpPr>
              <p:nvPr/>
            </p:nvSpPr>
            <p:spPr bwMode="auto">
              <a:xfrm>
                <a:off x="3196" y="1343"/>
                <a:ext cx="773" cy="680"/>
              </a:xfrm>
              <a:custGeom>
                <a:avLst/>
                <a:gdLst>
                  <a:gd name="T0" fmla="*/ 112 w 773"/>
                  <a:gd name="T1" fmla="*/ 234 h 680"/>
                  <a:gd name="T2" fmla="*/ 51 w 773"/>
                  <a:gd name="T3" fmla="*/ 244 h 680"/>
                  <a:gd name="T4" fmla="*/ 16 w 773"/>
                  <a:gd name="T5" fmla="*/ 277 h 680"/>
                  <a:gd name="T6" fmla="*/ 0 w 773"/>
                  <a:gd name="T7" fmla="*/ 318 h 680"/>
                  <a:gd name="T8" fmla="*/ 7 w 773"/>
                  <a:gd name="T9" fmla="*/ 355 h 680"/>
                  <a:gd name="T10" fmla="*/ 28 w 773"/>
                  <a:gd name="T11" fmla="*/ 381 h 680"/>
                  <a:gd name="T12" fmla="*/ 74 w 773"/>
                  <a:gd name="T13" fmla="*/ 397 h 680"/>
                  <a:gd name="T14" fmla="*/ 142 w 773"/>
                  <a:gd name="T15" fmla="*/ 394 h 680"/>
                  <a:gd name="T16" fmla="*/ 176 w 773"/>
                  <a:gd name="T17" fmla="*/ 393 h 680"/>
                  <a:gd name="T18" fmla="*/ 151 w 773"/>
                  <a:gd name="T19" fmla="*/ 459 h 680"/>
                  <a:gd name="T20" fmla="*/ 256 w 773"/>
                  <a:gd name="T21" fmla="*/ 468 h 680"/>
                  <a:gd name="T22" fmla="*/ 297 w 773"/>
                  <a:gd name="T23" fmla="*/ 474 h 680"/>
                  <a:gd name="T24" fmla="*/ 321 w 773"/>
                  <a:gd name="T25" fmla="*/ 488 h 680"/>
                  <a:gd name="T26" fmla="*/ 286 w 773"/>
                  <a:gd name="T27" fmla="*/ 548 h 680"/>
                  <a:gd name="T28" fmla="*/ 199 w 773"/>
                  <a:gd name="T29" fmla="*/ 548 h 680"/>
                  <a:gd name="T30" fmla="*/ 172 w 773"/>
                  <a:gd name="T31" fmla="*/ 582 h 680"/>
                  <a:gd name="T32" fmla="*/ 197 w 773"/>
                  <a:gd name="T33" fmla="*/ 657 h 680"/>
                  <a:gd name="T34" fmla="*/ 249 w 773"/>
                  <a:gd name="T35" fmla="*/ 679 h 680"/>
                  <a:gd name="T36" fmla="*/ 396 w 773"/>
                  <a:gd name="T37" fmla="*/ 665 h 680"/>
                  <a:gd name="T38" fmla="*/ 540 w 773"/>
                  <a:gd name="T39" fmla="*/ 612 h 680"/>
                  <a:gd name="T40" fmla="*/ 633 w 773"/>
                  <a:gd name="T41" fmla="*/ 551 h 680"/>
                  <a:gd name="T42" fmla="*/ 663 w 773"/>
                  <a:gd name="T43" fmla="*/ 503 h 680"/>
                  <a:gd name="T44" fmla="*/ 727 w 773"/>
                  <a:gd name="T45" fmla="*/ 424 h 680"/>
                  <a:gd name="T46" fmla="*/ 759 w 773"/>
                  <a:gd name="T47" fmla="*/ 345 h 680"/>
                  <a:gd name="T48" fmla="*/ 772 w 773"/>
                  <a:gd name="T49" fmla="*/ 243 h 680"/>
                  <a:gd name="T50" fmla="*/ 745 w 773"/>
                  <a:gd name="T51" fmla="*/ 130 h 680"/>
                  <a:gd name="T52" fmla="*/ 668 w 773"/>
                  <a:gd name="T53" fmla="*/ 53 h 680"/>
                  <a:gd name="T54" fmla="*/ 601 w 773"/>
                  <a:gd name="T55" fmla="*/ 20 h 680"/>
                  <a:gd name="T56" fmla="*/ 506 w 773"/>
                  <a:gd name="T57" fmla="*/ 0 h 680"/>
                  <a:gd name="T58" fmla="*/ 325 w 773"/>
                  <a:gd name="T59" fmla="*/ 21 h 680"/>
                  <a:gd name="T60" fmla="*/ 222 w 773"/>
                  <a:gd name="T61" fmla="*/ 83 h 680"/>
                  <a:gd name="T62" fmla="*/ 160 w 773"/>
                  <a:gd name="T63" fmla="*/ 153 h 680"/>
                  <a:gd name="T64" fmla="*/ 151 w 773"/>
                  <a:gd name="T65" fmla="*/ 231 h 6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3"/>
                  <a:gd name="T100" fmla="*/ 0 h 680"/>
                  <a:gd name="T101" fmla="*/ 773 w 773"/>
                  <a:gd name="T102" fmla="*/ 680 h 6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3" h="680">
                    <a:moveTo>
                      <a:pt x="151" y="231"/>
                    </a:moveTo>
                    <a:lnTo>
                      <a:pt x="112" y="234"/>
                    </a:lnTo>
                    <a:lnTo>
                      <a:pt x="72" y="238"/>
                    </a:lnTo>
                    <a:lnTo>
                      <a:pt x="51" y="244"/>
                    </a:lnTo>
                    <a:lnTo>
                      <a:pt x="32" y="258"/>
                    </a:lnTo>
                    <a:lnTo>
                      <a:pt x="16" y="277"/>
                    </a:lnTo>
                    <a:lnTo>
                      <a:pt x="7" y="300"/>
                    </a:lnTo>
                    <a:lnTo>
                      <a:pt x="0" y="318"/>
                    </a:lnTo>
                    <a:lnTo>
                      <a:pt x="0" y="337"/>
                    </a:lnTo>
                    <a:lnTo>
                      <a:pt x="7" y="355"/>
                    </a:lnTo>
                    <a:lnTo>
                      <a:pt x="16" y="371"/>
                    </a:lnTo>
                    <a:lnTo>
                      <a:pt x="28" y="381"/>
                    </a:lnTo>
                    <a:lnTo>
                      <a:pt x="51" y="393"/>
                    </a:lnTo>
                    <a:lnTo>
                      <a:pt x="74" y="397"/>
                    </a:lnTo>
                    <a:lnTo>
                      <a:pt x="106" y="401"/>
                    </a:lnTo>
                    <a:lnTo>
                      <a:pt x="142" y="394"/>
                    </a:lnTo>
                    <a:lnTo>
                      <a:pt x="158" y="393"/>
                    </a:lnTo>
                    <a:lnTo>
                      <a:pt x="176" y="393"/>
                    </a:lnTo>
                    <a:lnTo>
                      <a:pt x="152" y="397"/>
                    </a:lnTo>
                    <a:lnTo>
                      <a:pt x="151" y="459"/>
                    </a:lnTo>
                    <a:lnTo>
                      <a:pt x="217" y="465"/>
                    </a:lnTo>
                    <a:lnTo>
                      <a:pt x="256" y="468"/>
                    </a:lnTo>
                    <a:lnTo>
                      <a:pt x="275" y="468"/>
                    </a:lnTo>
                    <a:lnTo>
                      <a:pt x="297" y="474"/>
                    </a:lnTo>
                    <a:lnTo>
                      <a:pt x="313" y="484"/>
                    </a:lnTo>
                    <a:lnTo>
                      <a:pt x="321" y="488"/>
                    </a:lnTo>
                    <a:lnTo>
                      <a:pt x="325" y="534"/>
                    </a:lnTo>
                    <a:lnTo>
                      <a:pt x="286" y="548"/>
                    </a:lnTo>
                    <a:lnTo>
                      <a:pt x="252" y="548"/>
                    </a:lnTo>
                    <a:lnTo>
                      <a:pt x="199" y="548"/>
                    </a:lnTo>
                    <a:lnTo>
                      <a:pt x="163" y="541"/>
                    </a:lnTo>
                    <a:lnTo>
                      <a:pt x="172" y="582"/>
                    </a:lnTo>
                    <a:lnTo>
                      <a:pt x="176" y="627"/>
                    </a:lnTo>
                    <a:lnTo>
                      <a:pt x="197" y="657"/>
                    </a:lnTo>
                    <a:lnTo>
                      <a:pt x="213" y="666"/>
                    </a:lnTo>
                    <a:lnTo>
                      <a:pt x="249" y="679"/>
                    </a:lnTo>
                    <a:lnTo>
                      <a:pt x="339" y="672"/>
                    </a:lnTo>
                    <a:lnTo>
                      <a:pt x="396" y="665"/>
                    </a:lnTo>
                    <a:lnTo>
                      <a:pt x="476" y="636"/>
                    </a:lnTo>
                    <a:lnTo>
                      <a:pt x="540" y="612"/>
                    </a:lnTo>
                    <a:lnTo>
                      <a:pt x="611" y="578"/>
                    </a:lnTo>
                    <a:lnTo>
                      <a:pt x="633" y="551"/>
                    </a:lnTo>
                    <a:lnTo>
                      <a:pt x="647" y="527"/>
                    </a:lnTo>
                    <a:lnTo>
                      <a:pt x="663" y="503"/>
                    </a:lnTo>
                    <a:lnTo>
                      <a:pt x="702" y="465"/>
                    </a:lnTo>
                    <a:lnTo>
                      <a:pt x="727" y="424"/>
                    </a:lnTo>
                    <a:lnTo>
                      <a:pt x="745" y="385"/>
                    </a:lnTo>
                    <a:lnTo>
                      <a:pt x="759" y="345"/>
                    </a:lnTo>
                    <a:lnTo>
                      <a:pt x="768" y="299"/>
                    </a:lnTo>
                    <a:lnTo>
                      <a:pt x="772" y="243"/>
                    </a:lnTo>
                    <a:lnTo>
                      <a:pt x="763" y="185"/>
                    </a:lnTo>
                    <a:lnTo>
                      <a:pt x="745" y="130"/>
                    </a:lnTo>
                    <a:lnTo>
                      <a:pt x="716" y="96"/>
                    </a:lnTo>
                    <a:lnTo>
                      <a:pt x="668" y="53"/>
                    </a:lnTo>
                    <a:lnTo>
                      <a:pt x="635" y="34"/>
                    </a:lnTo>
                    <a:lnTo>
                      <a:pt x="601" y="20"/>
                    </a:lnTo>
                    <a:lnTo>
                      <a:pt x="560" y="6"/>
                    </a:lnTo>
                    <a:lnTo>
                      <a:pt x="506" y="0"/>
                    </a:lnTo>
                    <a:lnTo>
                      <a:pt x="428" y="2"/>
                    </a:lnTo>
                    <a:lnTo>
                      <a:pt x="325" y="21"/>
                    </a:lnTo>
                    <a:lnTo>
                      <a:pt x="261" y="53"/>
                    </a:lnTo>
                    <a:lnTo>
                      <a:pt x="222" y="83"/>
                    </a:lnTo>
                    <a:lnTo>
                      <a:pt x="186" y="119"/>
                    </a:lnTo>
                    <a:lnTo>
                      <a:pt x="160" y="153"/>
                    </a:lnTo>
                    <a:lnTo>
                      <a:pt x="151" y="204"/>
                    </a:lnTo>
                    <a:lnTo>
                      <a:pt x="151" y="231"/>
                    </a:lnTo>
                  </a:path>
                </a:pathLst>
              </a:custGeom>
              <a:solidFill>
                <a:srgbClr val="FFBFBF"/>
              </a:solidFill>
              <a:ln w="12700" cap="rnd">
                <a:solidFill>
                  <a:srgbClr val="000000"/>
                </a:solidFill>
                <a:round/>
                <a:headEnd/>
                <a:tailEnd/>
              </a:ln>
            </p:spPr>
            <p:txBody>
              <a:bodyPr/>
              <a:lstStyle/>
              <a:p>
                <a:endParaRPr lang="es-ES"/>
              </a:p>
            </p:txBody>
          </p:sp>
          <p:grpSp>
            <p:nvGrpSpPr>
              <p:cNvPr id="6233" name="Group 26"/>
              <p:cNvGrpSpPr>
                <a:grpSpLocks noChangeAspect="1"/>
              </p:cNvGrpSpPr>
              <p:nvPr/>
            </p:nvGrpSpPr>
            <p:grpSpPr bwMode="auto">
              <a:xfrm>
                <a:off x="3397" y="1543"/>
                <a:ext cx="161" cy="158"/>
                <a:chOff x="3397" y="1543"/>
                <a:chExt cx="161" cy="158"/>
              </a:xfrm>
            </p:grpSpPr>
            <p:sp>
              <p:nvSpPr>
                <p:cNvPr id="6237" name="Freeform 27"/>
                <p:cNvSpPr>
                  <a:spLocks noChangeAspect="1"/>
                </p:cNvSpPr>
                <p:nvPr/>
              </p:nvSpPr>
              <p:spPr bwMode="auto">
                <a:xfrm>
                  <a:off x="3397" y="1543"/>
                  <a:ext cx="161" cy="158"/>
                </a:xfrm>
                <a:custGeom>
                  <a:avLst/>
                  <a:gdLst>
                    <a:gd name="T0" fmla="*/ 78 w 161"/>
                    <a:gd name="T1" fmla="*/ 0 h 158"/>
                    <a:gd name="T2" fmla="*/ 87 w 161"/>
                    <a:gd name="T3" fmla="*/ 0 h 158"/>
                    <a:gd name="T4" fmla="*/ 99 w 161"/>
                    <a:gd name="T5" fmla="*/ 2 h 158"/>
                    <a:gd name="T6" fmla="*/ 113 w 161"/>
                    <a:gd name="T7" fmla="*/ 6 h 158"/>
                    <a:gd name="T8" fmla="*/ 124 w 161"/>
                    <a:gd name="T9" fmla="*/ 13 h 158"/>
                    <a:gd name="T10" fmla="*/ 136 w 161"/>
                    <a:gd name="T11" fmla="*/ 23 h 158"/>
                    <a:gd name="T12" fmla="*/ 145 w 161"/>
                    <a:gd name="T13" fmla="*/ 35 h 158"/>
                    <a:gd name="T14" fmla="*/ 156 w 161"/>
                    <a:gd name="T15" fmla="*/ 48 h 158"/>
                    <a:gd name="T16" fmla="*/ 158 w 161"/>
                    <a:gd name="T17" fmla="*/ 63 h 158"/>
                    <a:gd name="T18" fmla="*/ 160 w 161"/>
                    <a:gd name="T19" fmla="*/ 78 h 158"/>
                    <a:gd name="T20" fmla="*/ 158 w 161"/>
                    <a:gd name="T21" fmla="*/ 97 h 158"/>
                    <a:gd name="T22" fmla="*/ 154 w 161"/>
                    <a:gd name="T23" fmla="*/ 113 h 158"/>
                    <a:gd name="T24" fmla="*/ 144 w 161"/>
                    <a:gd name="T25" fmla="*/ 127 h 158"/>
                    <a:gd name="T26" fmla="*/ 133 w 161"/>
                    <a:gd name="T27" fmla="*/ 136 h 158"/>
                    <a:gd name="T28" fmla="*/ 122 w 161"/>
                    <a:gd name="T29" fmla="*/ 146 h 158"/>
                    <a:gd name="T30" fmla="*/ 110 w 161"/>
                    <a:gd name="T31" fmla="*/ 151 h 158"/>
                    <a:gd name="T32" fmla="*/ 94 w 161"/>
                    <a:gd name="T33" fmla="*/ 155 h 158"/>
                    <a:gd name="T34" fmla="*/ 80 w 161"/>
                    <a:gd name="T35" fmla="*/ 157 h 158"/>
                    <a:gd name="T36" fmla="*/ 65 w 161"/>
                    <a:gd name="T37" fmla="*/ 155 h 158"/>
                    <a:gd name="T38" fmla="*/ 49 w 161"/>
                    <a:gd name="T39" fmla="*/ 150 h 158"/>
                    <a:gd name="T40" fmla="*/ 33 w 161"/>
                    <a:gd name="T41" fmla="*/ 143 h 158"/>
                    <a:gd name="T42" fmla="*/ 23 w 161"/>
                    <a:gd name="T43" fmla="*/ 136 h 158"/>
                    <a:gd name="T44" fmla="*/ 16 w 161"/>
                    <a:gd name="T45" fmla="*/ 127 h 158"/>
                    <a:gd name="T46" fmla="*/ 10 w 161"/>
                    <a:gd name="T47" fmla="*/ 116 h 158"/>
                    <a:gd name="T48" fmla="*/ 3 w 161"/>
                    <a:gd name="T49" fmla="*/ 102 h 158"/>
                    <a:gd name="T50" fmla="*/ 0 w 161"/>
                    <a:gd name="T51" fmla="*/ 92 h 158"/>
                    <a:gd name="T52" fmla="*/ 0 w 161"/>
                    <a:gd name="T53" fmla="*/ 81 h 158"/>
                    <a:gd name="T54" fmla="*/ 0 w 161"/>
                    <a:gd name="T55" fmla="*/ 69 h 158"/>
                    <a:gd name="T56" fmla="*/ 1 w 161"/>
                    <a:gd name="T57" fmla="*/ 59 h 158"/>
                    <a:gd name="T58" fmla="*/ 7 w 161"/>
                    <a:gd name="T59" fmla="*/ 44 h 158"/>
                    <a:gd name="T60" fmla="*/ 16 w 161"/>
                    <a:gd name="T61" fmla="*/ 32 h 158"/>
                    <a:gd name="T62" fmla="*/ 26 w 161"/>
                    <a:gd name="T63" fmla="*/ 20 h 158"/>
                    <a:gd name="T64" fmla="*/ 35 w 161"/>
                    <a:gd name="T65" fmla="*/ 13 h 158"/>
                    <a:gd name="T66" fmla="*/ 48 w 161"/>
                    <a:gd name="T67" fmla="*/ 8 h 158"/>
                    <a:gd name="T68" fmla="*/ 64 w 161"/>
                    <a:gd name="T69" fmla="*/ 1 h 158"/>
                    <a:gd name="T70" fmla="*/ 78 w 161"/>
                    <a:gd name="T71" fmla="*/ 0 h 1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
                    <a:gd name="T109" fmla="*/ 0 h 158"/>
                    <a:gd name="T110" fmla="*/ 161 w 161"/>
                    <a:gd name="T111" fmla="*/ 158 h 1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 h="158">
                      <a:moveTo>
                        <a:pt x="78" y="0"/>
                      </a:moveTo>
                      <a:lnTo>
                        <a:pt x="87" y="0"/>
                      </a:lnTo>
                      <a:lnTo>
                        <a:pt x="99" y="2"/>
                      </a:lnTo>
                      <a:lnTo>
                        <a:pt x="113" y="6"/>
                      </a:lnTo>
                      <a:lnTo>
                        <a:pt x="124" y="13"/>
                      </a:lnTo>
                      <a:lnTo>
                        <a:pt x="136" y="23"/>
                      </a:lnTo>
                      <a:lnTo>
                        <a:pt x="145" y="35"/>
                      </a:lnTo>
                      <a:lnTo>
                        <a:pt x="156" y="48"/>
                      </a:lnTo>
                      <a:lnTo>
                        <a:pt x="158" y="63"/>
                      </a:lnTo>
                      <a:lnTo>
                        <a:pt x="160" y="78"/>
                      </a:lnTo>
                      <a:lnTo>
                        <a:pt x="158" y="97"/>
                      </a:lnTo>
                      <a:lnTo>
                        <a:pt x="154" y="113"/>
                      </a:lnTo>
                      <a:lnTo>
                        <a:pt x="144" y="127"/>
                      </a:lnTo>
                      <a:lnTo>
                        <a:pt x="133" y="136"/>
                      </a:lnTo>
                      <a:lnTo>
                        <a:pt x="122" y="146"/>
                      </a:lnTo>
                      <a:lnTo>
                        <a:pt x="110" y="151"/>
                      </a:lnTo>
                      <a:lnTo>
                        <a:pt x="94" y="155"/>
                      </a:lnTo>
                      <a:lnTo>
                        <a:pt x="80" y="157"/>
                      </a:lnTo>
                      <a:lnTo>
                        <a:pt x="65" y="155"/>
                      </a:lnTo>
                      <a:lnTo>
                        <a:pt x="49" y="150"/>
                      </a:lnTo>
                      <a:lnTo>
                        <a:pt x="33" y="143"/>
                      </a:lnTo>
                      <a:lnTo>
                        <a:pt x="23" y="136"/>
                      </a:lnTo>
                      <a:lnTo>
                        <a:pt x="16" y="127"/>
                      </a:lnTo>
                      <a:lnTo>
                        <a:pt x="10" y="116"/>
                      </a:lnTo>
                      <a:lnTo>
                        <a:pt x="3" y="102"/>
                      </a:lnTo>
                      <a:lnTo>
                        <a:pt x="0" y="92"/>
                      </a:lnTo>
                      <a:lnTo>
                        <a:pt x="0" y="81"/>
                      </a:lnTo>
                      <a:lnTo>
                        <a:pt x="0" y="69"/>
                      </a:lnTo>
                      <a:lnTo>
                        <a:pt x="1" y="59"/>
                      </a:lnTo>
                      <a:lnTo>
                        <a:pt x="7" y="44"/>
                      </a:lnTo>
                      <a:lnTo>
                        <a:pt x="16" y="32"/>
                      </a:lnTo>
                      <a:lnTo>
                        <a:pt x="26" y="20"/>
                      </a:lnTo>
                      <a:lnTo>
                        <a:pt x="35" y="13"/>
                      </a:lnTo>
                      <a:lnTo>
                        <a:pt x="48" y="8"/>
                      </a:lnTo>
                      <a:lnTo>
                        <a:pt x="64" y="1"/>
                      </a:lnTo>
                      <a:lnTo>
                        <a:pt x="78" y="0"/>
                      </a:lnTo>
                    </a:path>
                  </a:pathLst>
                </a:custGeom>
                <a:solidFill>
                  <a:srgbClr val="FFFFFF"/>
                </a:solidFill>
                <a:ln w="12700" cap="rnd">
                  <a:solidFill>
                    <a:srgbClr val="000000"/>
                  </a:solidFill>
                  <a:round/>
                  <a:headEnd/>
                  <a:tailEnd/>
                </a:ln>
              </p:spPr>
              <p:txBody>
                <a:bodyPr/>
                <a:lstStyle/>
                <a:p>
                  <a:endParaRPr lang="es-ES"/>
                </a:p>
              </p:txBody>
            </p:sp>
            <p:sp>
              <p:nvSpPr>
                <p:cNvPr id="6238" name="Freeform 28"/>
                <p:cNvSpPr>
                  <a:spLocks noChangeAspect="1"/>
                </p:cNvSpPr>
                <p:nvPr/>
              </p:nvSpPr>
              <p:spPr bwMode="auto">
                <a:xfrm>
                  <a:off x="3406" y="1609"/>
                  <a:ext cx="69" cy="68"/>
                </a:xfrm>
                <a:custGeom>
                  <a:avLst/>
                  <a:gdLst>
                    <a:gd name="T0" fmla="*/ 32 w 69"/>
                    <a:gd name="T1" fmla="*/ 0 h 68"/>
                    <a:gd name="T2" fmla="*/ 35 w 69"/>
                    <a:gd name="T3" fmla="*/ 0 h 68"/>
                    <a:gd name="T4" fmla="*/ 41 w 69"/>
                    <a:gd name="T5" fmla="*/ 1 h 68"/>
                    <a:gd name="T6" fmla="*/ 48 w 69"/>
                    <a:gd name="T7" fmla="*/ 2 h 68"/>
                    <a:gd name="T8" fmla="*/ 50 w 69"/>
                    <a:gd name="T9" fmla="*/ 5 h 68"/>
                    <a:gd name="T10" fmla="*/ 57 w 69"/>
                    <a:gd name="T11" fmla="*/ 9 h 68"/>
                    <a:gd name="T12" fmla="*/ 60 w 69"/>
                    <a:gd name="T13" fmla="*/ 16 h 68"/>
                    <a:gd name="T14" fmla="*/ 66 w 69"/>
                    <a:gd name="T15" fmla="*/ 20 h 68"/>
                    <a:gd name="T16" fmla="*/ 68 w 69"/>
                    <a:gd name="T17" fmla="*/ 27 h 68"/>
                    <a:gd name="T18" fmla="*/ 68 w 69"/>
                    <a:gd name="T19" fmla="*/ 34 h 68"/>
                    <a:gd name="T20" fmla="*/ 66 w 69"/>
                    <a:gd name="T21" fmla="*/ 42 h 68"/>
                    <a:gd name="T22" fmla="*/ 64 w 69"/>
                    <a:gd name="T23" fmla="*/ 49 h 68"/>
                    <a:gd name="T24" fmla="*/ 60 w 69"/>
                    <a:gd name="T25" fmla="*/ 53 h 68"/>
                    <a:gd name="T26" fmla="*/ 55 w 69"/>
                    <a:gd name="T27" fmla="*/ 58 h 68"/>
                    <a:gd name="T28" fmla="*/ 50 w 69"/>
                    <a:gd name="T29" fmla="*/ 62 h 68"/>
                    <a:gd name="T30" fmla="*/ 46 w 69"/>
                    <a:gd name="T31" fmla="*/ 65 h 68"/>
                    <a:gd name="T32" fmla="*/ 39 w 69"/>
                    <a:gd name="T33" fmla="*/ 67 h 68"/>
                    <a:gd name="T34" fmla="*/ 32 w 69"/>
                    <a:gd name="T35" fmla="*/ 67 h 68"/>
                    <a:gd name="T36" fmla="*/ 26 w 69"/>
                    <a:gd name="T37" fmla="*/ 67 h 68"/>
                    <a:gd name="T38" fmla="*/ 19 w 69"/>
                    <a:gd name="T39" fmla="*/ 65 h 68"/>
                    <a:gd name="T40" fmla="*/ 14 w 69"/>
                    <a:gd name="T41" fmla="*/ 61 h 68"/>
                    <a:gd name="T42" fmla="*/ 8 w 69"/>
                    <a:gd name="T43" fmla="*/ 58 h 68"/>
                    <a:gd name="T44" fmla="*/ 7 w 69"/>
                    <a:gd name="T45" fmla="*/ 53 h 68"/>
                    <a:gd name="T46" fmla="*/ 5 w 69"/>
                    <a:gd name="T47" fmla="*/ 50 h 68"/>
                    <a:gd name="T48" fmla="*/ 0 w 69"/>
                    <a:gd name="T49" fmla="*/ 45 h 68"/>
                    <a:gd name="T50" fmla="*/ 0 w 69"/>
                    <a:gd name="T51" fmla="*/ 39 h 68"/>
                    <a:gd name="T52" fmla="*/ 0 w 69"/>
                    <a:gd name="T53" fmla="*/ 34 h 68"/>
                    <a:gd name="T54" fmla="*/ 0 w 69"/>
                    <a:gd name="T55" fmla="*/ 30 h 68"/>
                    <a:gd name="T56" fmla="*/ 0 w 69"/>
                    <a:gd name="T57" fmla="*/ 25 h 68"/>
                    <a:gd name="T58" fmla="*/ 3 w 69"/>
                    <a:gd name="T59" fmla="*/ 19 h 68"/>
                    <a:gd name="T60" fmla="*/ 7 w 69"/>
                    <a:gd name="T61" fmla="*/ 13 h 68"/>
                    <a:gd name="T62" fmla="*/ 10 w 69"/>
                    <a:gd name="T63" fmla="*/ 8 h 68"/>
                    <a:gd name="T64" fmla="*/ 14 w 69"/>
                    <a:gd name="T65" fmla="*/ 5 h 68"/>
                    <a:gd name="T66" fmla="*/ 19 w 69"/>
                    <a:gd name="T67" fmla="*/ 2 h 68"/>
                    <a:gd name="T68" fmla="*/ 26 w 69"/>
                    <a:gd name="T69" fmla="*/ 1 h 68"/>
                    <a:gd name="T70" fmla="*/ 32 w 69"/>
                    <a:gd name="T71" fmla="*/ 0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
                    <a:gd name="T109" fmla="*/ 0 h 68"/>
                    <a:gd name="T110" fmla="*/ 69 w 69"/>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 h="68">
                      <a:moveTo>
                        <a:pt x="32" y="0"/>
                      </a:moveTo>
                      <a:lnTo>
                        <a:pt x="35" y="0"/>
                      </a:lnTo>
                      <a:lnTo>
                        <a:pt x="41" y="1"/>
                      </a:lnTo>
                      <a:lnTo>
                        <a:pt x="48" y="2"/>
                      </a:lnTo>
                      <a:lnTo>
                        <a:pt x="50" y="5"/>
                      </a:lnTo>
                      <a:lnTo>
                        <a:pt x="57" y="9"/>
                      </a:lnTo>
                      <a:lnTo>
                        <a:pt x="60" y="16"/>
                      </a:lnTo>
                      <a:lnTo>
                        <a:pt x="66" y="20"/>
                      </a:lnTo>
                      <a:lnTo>
                        <a:pt x="68" y="27"/>
                      </a:lnTo>
                      <a:lnTo>
                        <a:pt x="68" y="34"/>
                      </a:lnTo>
                      <a:lnTo>
                        <a:pt x="66" y="42"/>
                      </a:lnTo>
                      <a:lnTo>
                        <a:pt x="64" y="49"/>
                      </a:lnTo>
                      <a:lnTo>
                        <a:pt x="60" y="53"/>
                      </a:lnTo>
                      <a:lnTo>
                        <a:pt x="55" y="58"/>
                      </a:lnTo>
                      <a:lnTo>
                        <a:pt x="50" y="62"/>
                      </a:lnTo>
                      <a:lnTo>
                        <a:pt x="46" y="65"/>
                      </a:lnTo>
                      <a:lnTo>
                        <a:pt x="39" y="67"/>
                      </a:lnTo>
                      <a:lnTo>
                        <a:pt x="32" y="67"/>
                      </a:lnTo>
                      <a:lnTo>
                        <a:pt x="26" y="67"/>
                      </a:lnTo>
                      <a:lnTo>
                        <a:pt x="19" y="65"/>
                      </a:lnTo>
                      <a:lnTo>
                        <a:pt x="14" y="61"/>
                      </a:lnTo>
                      <a:lnTo>
                        <a:pt x="8" y="58"/>
                      </a:lnTo>
                      <a:lnTo>
                        <a:pt x="7" y="53"/>
                      </a:lnTo>
                      <a:lnTo>
                        <a:pt x="5" y="50"/>
                      </a:lnTo>
                      <a:lnTo>
                        <a:pt x="0" y="45"/>
                      </a:lnTo>
                      <a:lnTo>
                        <a:pt x="0" y="39"/>
                      </a:lnTo>
                      <a:lnTo>
                        <a:pt x="0" y="34"/>
                      </a:lnTo>
                      <a:lnTo>
                        <a:pt x="0" y="30"/>
                      </a:lnTo>
                      <a:lnTo>
                        <a:pt x="0" y="25"/>
                      </a:lnTo>
                      <a:lnTo>
                        <a:pt x="3" y="19"/>
                      </a:lnTo>
                      <a:lnTo>
                        <a:pt x="7" y="13"/>
                      </a:lnTo>
                      <a:lnTo>
                        <a:pt x="10" y="8"/>
                      </a:lnTo>
                      <a:lnTo>
                        <a:pt x="14" y="5"/>
                      </a:lnTo>
                      <a:lnTo>
                        <a:pt x="19" y="2"/>
                      </a:lnTo>
                      <a:lnTo>
                        <a:pt x="26" y="1"/>
                      </a:lnTo>
                      <a:lnTo>
                        <a:pt x="32" y="0"/>
                      </a:lnTo>
                    </a:path>
                  </a:pathLst>
                </a:custGeom>
                <a:solidFill>
                  <a:srgbClr val="000000"/>
                </a:solidFill>
                <a:ln w="12700" cap="rnd">
                  <a:noFill/>
                  <a:round/>
                  <a:headEnd/>
                  <a:tailEnd/>
                </a:ln>
              </p:spPr>
              <p:txBody>
                <a:bodyPr/>
                <a:lstStyle/>
                <a:p>
                  <a:endParaRPr lang="es-ES"/>
                </a:p>
              </p:txBody>
            </p:sp>
          </p:grpSp>
          <p:grpSp>
            <p:nvGrpSpPr>
              <p:cNvPr id="6234" name="Group 29"/>
              <p:cNvGrpSpPr>
                <a:grpSpLocks noChangeAspect="1"/>
              </p:cNvGrpSpPr>
              <p:nvPr/>
            </p:nvGrpSpPr>
            <p:grpSpPr bwMode="auto">
              <a:xfrm>
                <a:off x="3383" y="1276"/>
                <a:ext cx="694" cy="598"/>
                <a:chOff x="3383" y="1276"/>
                <a:chExt cx="694" cy="598"/>
              </a:xfrm>
            </p:grpSpPr>
            <p:sp>
              <p:nvSpPr>
                <p:cNvPr id="6235" name="Freeform 30"/>
                <p:cNvSpPr>
                  <a:spLocks noChangeAspect="1"/>
                </p:cNvSpPr>
                <p:nvPr/>
              </p:nvSpPr>
              <p:spPr bwMode="auto">
                <a:xfrm>
                  <a:off x="3423" y="1461"/>
                  <a:ext cx="181" cy="93"/>
                </a:xfrm>
                <a:custGeom>
                  <a:avLst/>
                  <a:gdLst>
                    <a:gd name="T0" fmla="*/ 3 w 181"/>
                    <a:gd name="T1" fmla="*/ 42 h 93"/>
                    <a:gd name="T2" fmla="*/ 17 w 181"/>
                    <a:gd name="T3" fmla="*/ 28 h 93"/>
                    <a:gd name="T4" fmla="*/ 35 w 181"/>
                    <a:gd name="T5" fmla="*/ 20 h 93"/>
                    <a:gd name="T6" fmla="*/ 67 w 181"/>
                    <a:gd name="T7" fmla="*/ 5 h 93"/>
                    <a:gd name="T8" fmla="*/ 80 w 181"/>
                    <a:gd name="T9" fmla="*/ 0 h 93"/>
                    <a:gd name="T10" fmla="*/ 87 w 181"/>
                    <a:gd name="T11" fmla="*/ 0 h 93"/>
                    <a:gd name="T12" fmla="*/ 103 w 181"/>
                    <a:gd name="T13" fmla="*/ 8 h 93"/>
                    <a:gd name="T14" fmla="*/ 135 w 181"/>
                    <a:gd name="T15" fmla="*/ 31 h 93"/>
                    <a:gd name="T16" fmla="*/ 171 w 181"/>
                    <a:gd name="T17" fmla="*/ 61 h 93"/>
                    <a:gd name="T18" fmla="*/ 180 w 181"/>
                    <a:gd name="T19" fmla="*/ 74 h 93"/>
                    <a:gd name="T20" fmla="*/ 176 w 181"/>
                    <a:gd name="T21" fmla="*/ 85 h 93"/>
                    <a:gd name="T22" fmla="*/ 171 w 181"/>
                    <a:gd name="T23" fmla="*/ 90 h 93"/>
                    <a:gd name="T24" fmla="*/ 155 w 181"/>
                    <a:gd name="T25" fmla="*/ 92 h 93"/>
                    <a:gd name="T26" fmla="*/ 137 w 181"/>
                    <a:gd name="T27" fmla="*/ 83 h 93"/>
                    <a:gd name="T28" fmla="*/ 121 w 181"/>
                    <a:gd name="T29" fmla="*/ 68 h 93"/>
                    <a:gd name="T30" fmla="*/ 106 w 181"/>
                    <a:gd name="T31" fmla="*/ 52 h 93"/>
                    <a:gd name="T32" fmla="*/ 83 w 181"/>
                    <a:gd name="T33" fmla="*/ 35 h 93"/>
                    <a:gd name="T34" fmla="*/ 74 w 181"/>
                    <a:gd name="T35" fmla="*/ 32 h 93"/>
                    <a:gd name="T36" fmla="*/ 64 w 181"/>
                    <a:gd name="T37" fmla="*/ 34 h 93"/>
                    <a:gd name="T38" fmla="*/ 53 w 181"/>
                    <a:gd name="T39" fmla="*/ 42 h 93"/>
                    <a:gd name="T40" fmla="*/ 32 w 181"/>
                    <a:gd name="T41" fmla="*/ 56 h 93"/>
                    <a:gd name="T42" fmla="*/ 19 w 181"/>
                    <a:gd name="T43" fmla="*/ 61 h 93"/>
                    <a:gd name="T44" fmla="*/ 8 w 181"/>
                    <a:gd name="T45" fmla="*/ 61 h 93"/>
                    <a:gd name="T46" fmla="*/ 0 w 181"/>
                    <a:gd name="T47" fmla="*/ 56 h 93"/>
                    <a:gd name="T48" fmla="*/ 3 w 181"/>
                    <a:gd name="T49" fmla="*/ 42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93"/>
                    <a:gd name="T77" fmla="*/ 181 w 181"/>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93">
                      <a:moveTo>
                        <a:pt x="3" y="42"/>
                      </a:moveTo>
                      <a:lnTo>
                        <a:pt x="17" y="28"/>
                      </a:lnTo>
                      <a:lnTo>
                        <a:pt x="35" y="20"/>
                      </a:lnTo>
                      <a:lnTo>
                        <a:pt x="67" y="5"/>
                      </a:lnTo>
                      <a:lnTo>
                        <a:pt x="80" y="0"/>
                      </a:lnTo>
                      <a:lnTo>
                        <a:pt x="87" y="0"/>
                      </a:lnTo>
                      <a:lnTo>
                        <a:pt x="103" y="8"/>
                      </a:lnTo>
                      <a:lnTo>
                        <a:pt x="135" y="31"/>
                      </a:lnTo>
                      <a:lnTo>
                        <a:pt x="171" y="61"/>
                      </a:lnTo>
                      <a:lnTo>
                        <a:pt x="180" y="74"/>
                      </a:lnTo>
                      <a:lnTo>
                        <a:pt x="176" y="85"/>
                      </a:lnTo>
                      <a:lnTo>
                        <a:pt x="171" y="90"/>
                      </a:lnTo>
                      <a:lnTo>
                        <a:pt x="155" y="92"/>
                      </a:lnTo>
                      <a:lnTo>
                        <a:pt x="137" y="83"/>
                      </a:lnTo>
                      <a:lnTo>
                        <a:pt x="121" y="68"/>
                      </a:lnTo>
                      <a:lnTo>
                        <a:pt x="106" y="52"/>
                      </a:lnTo>
                      <a:lnTo>
                        <a:pt x="83" y="35"/>
                      </a:lnTo>
                      <a:lnTo>
                        <a:pt x="74" y="32"/>
                      </a:lnTo>
                      <a:lnTo>
                        <a:pt x="64" y="34"/>
                      </a:lnTo>
                      <a:lnTo>
                        <a:pt x="53" y="42"/>
                      </a:lnTo>
                      <a:lnTo>
                        <a:pt x="32" y="56"/>
                      </a:lnTo>
                      <a:lnTo>
                        <a:pt x="19" y="61"/>
                      </a:lnTo>
                      <a:lnTo>
                        <a:pt x="8" y="61"/>
                      </a:lnTo>
                      <a:lnTo>
                        <a:pt x="0" y="56"/>
                      </a:lnTo>
                      <a:lnTo>
                        <a:pt x="3" y="42"/>
                      </a:lnTo>
                    </a:path>
                  </a:pathLst>
                </a:custGeom>
                <a:solidFill>
                  <a:srgbClr val="5F3F1F"/>
                </a:solidFill>
                <a:ln w="12700" cap="rnd">
                  <a:solidFill>
                    <a:srgbClr val="000000"/>
                  </a:solidFill>
                  <a:round/>
                  <a:headEnd/>
                  <a:tailEnd/>
                </a:ln>
              </p:spPr>
              <p:txBody>
                <a:bodyPr/>
                <a:lstStyle/>
                <a:p>
                  <a:endParaRPr lang="es-ES"/>
                </a:p>
              </p:txBody>
            </p:sp>
            <p:sp>
              <p:nvSpPr>
                <p:cNvPr id="6236" name="Freeform 31"/>
                <p:cNvSpPr>
                  <a:spLocks noChangeAspect="1"/>
                </p:cNvSpPr>
                <p:nvPr/>
              </p:nvSpPr>
              <p:spPr bwMode="auto">
                <a:xfrm>
                  <a:off x="3383" y="1276"/>
                  <a:ext cx="694" cy="598"/>
                </a:xfrm>
                <a:custGeom>
                  <a:avLst/>
                  <a:gdLst>
                    <a:gd name="T0" fmla="*/ 396 w 694"/>
                    <a:gd name="T1" fmla="*/ 429 h 598"/>
                    <a:gd name="T2" fmla="*/ 312 w 694"/>
                    <a:gd name="T3" fmla="*/ 406 h 598"/>
                    <a:gd name="T4" fmla="*/ 326 w 694"/>
                    <a:gd name="T5" fmla="*/ 335 h 598"/>
                    <a:gd name="T6" fmla="*/ 286 w 694"/>
                    <a:gd name="T7" fmla="*/ 304 h 598"/>
                    <a:gd name="T8" fmla="*/ 250 w 694"/>
                    <a:gd name="T9" fmla="*/ 271 h 598"/>
                    <a:gd name="T10" fmla="*/ 232 w 694"/>
                    <a:gd name="T11" fmla="*/ 224 h 598"/>
                    <a:gd name="T12" fmla="*/ 225 w 694"/>
                    <a:gd name="T13" fmla="*/ 179 h 598"/>
                    <a:gd name="T14" fmla="*/ 225 w 694"/>
                    <a:gd name="T15" fmla="*/ 134 h 598"/>
                    <a:gd name="T16" fmla="*/ 204 w 694"/>
                    <a:gd name="T17" fmla="*/ 130 h 598"/>
                    <a:gd name="T18" fmla="*/ 159 w 694"/>
                    <a:gd name="T19" fmla="*/ 127 h 598"/>
                    <a:gd name="T20" fmla="*/ 106 w 694"/>
                    <a:gd name="T21" fmla="*/ 140 h 598"/>
                    <a:gd name="T22" fmla="*/ 56 w 694"/>
                    <a:gd name="T23" fmla="*/ 160 h 598"/>
                    <a:gd name="T24" fmla="*/ 23 w 694"/>
                    <a:gd name="T25" fmla="*/ 179 h 598"/>
                    <a:gd name="T26" fmla="*/ 1 w 694"/>
                    <a:gd name="T27" fmla="*/ 150 h 598"/>
                    <a:gd name="T28" fmla="*/ 0 w 694"/>
                    <a:gd name="T29" fmla="*/ 121 h 598"/>
                    <a:gd name="T30" fmla="*/ 17 w 694"/>
                    <a:gd name="T31" fmla="*/ 84 h 598"/>
                    <a:gd name="T32" fmla="*/ 53 w 694"/>
                    <a:gd name="T33" fmla="*/ 50 h 598"/>
                    <a:gd name="T34" fmla="*/ 113 w 694"/>
                    <a:gd name="T35" fmla="*/ 24 h 598"/>
                    <a:gd name="T36" fmla="*/ 193 w 694"/>
                    <a:gd name="T37" fmla="*/ 6 h 598"/>
                    <a:gd name="T38" fmla="*/ 282 w 694"/>
                    <a:gd name="T39" fmla="*/ 0 h 598"/>
                    <a:gd name="T40" fmla="*/ 366 w 694"/>
                    <a:gd name="T41" fmla="*/ 8 h 598"/>
                    <a:gd name="T42" fmla="*/ 453 w 694"/>
                    <a:gd name="T43" fmla="*/ 29 h 598"/>
                    <a:gd name="T44" fmla="*/ 515 w 694"/>
                    <a:gd name="T45" fmla="*/ 63 h 598"/>
                    <a:gd name="T46" fmla="*/ 570 w 694"/>
                    <a:gd name="T47" fmla="*/ 104 h 598"/>
                    <a:gd name="T48" fmla="*/ 616 w 694"/>
                    <a:gd name="T49" fmla="*/ 161 h 598"/>
                    <a:gd name="T50" fmla="*/ 645 w 694"/>
                    <a:gd name="T51" fmla="*/ 214 h 598"/>
                    <a:gd name="T52" fmla="*/ 669 w 694"/>
                    <a:gd name="T53" fmla="*/ 269 h 598"/>
                    <a:gd name="T54" fmla="*/ 684 w 694"/>
                    <a:gd name="T55" fmla="*/ 338 h 598"/>
                    <a:gd name="T56" fmla="*/ 693 w 694"/>
                    <a:gd name="T57" fmla="*/ 382 h 598"/>
                    <a:gd name="T58" fmla="*/ 682 w 694"/>
                    <a:gd name="T59" fmla="*/ 446 h 598"/>
                    <a:gd name="T60" fmla="*/ 655 w 694"/>
                    <a:gd name="T61" fmla="*/ 512 h 598"/>
                    <a:gd name="T62" fmla="*/ 627 w 694"/>
                    <a:gd name="T63" fmla="*/ 565 h 598"/>
                    <a:gd name="T64" fmla="*/ 604 w 694"/>
                    <a:gd name="T65" fmla="*/ 586 h 598"/>
                    <a:gd name="T66" fmla="*/ 559 w 694"/>
                    <a:gd name="T67" fmla="*/ 597 h 598"/>
                    <a:gd name="T68" fmla="*/ 520 w 694"/>
                    <a:gd name="T69" fmla="*/ 597 h 598"/>
                    <a:gd name="T70" fmla="*/ 499 w 694"/>
                    <a:gd name="T71" fmla="*/ 597 h 598"/>
                    <a:gd name="T72" fmla="*/ 470 w 694"/>
                    <a:gd name="T73" fmla="*/ 588 h 598"/>
                    <a:gd name="T74" fmla="*/ 447 w 694"/>
                    <a:gd name="T75" fmla="*/ 561 h 598"/>
                    <a:gd name="T76" fmla="*/ 449 w 694"/>
                    <a:gd name="T77" fmla="*/ 549 h 598"/>
                    <a:gd name="T78" fmla="*/ 479 w 694"/>
                    <a:gd name="T79" fmla="*/ 542 h 598"/>
                    <a:gd name="T80" fmla="*/ 495 w 694"/>
                    <a:gd name="T81" fmla="*/ 529 h 598"/>
                    <a:gd name="T82" fmla="*/ 513 w 694"/>
                    <a:gd name="T83" fmla="*/ 509 h 598"/>
                    <a:gd name="T84" fmla="*/ 520 w 694"/>
                    <a:gd name="T85" fmla="*/ 486 h 598"/>
                    <a:gd name="T86" fmla="*/ 517 w 694"/>
                    <a:gd name="T87" fmla="*/ 475 h 598"/>
                    <a:gd name="T88" fmla="*/ 515 w 694"/>
                    <a:gd name="T89" fmla="*/ 456 h 598"/>
                    <a:gd name="T90" fmla="*/ 504 w 694"/>
                    <a:gd name="T91" fmla="*/ 436 h 598"/>
                    <a:gd name="T92" fmla="*/ 483 w 694"/>
                    <a:gd name="T93" fmla="*/ 418 h 598"/>
                    <a:gd name="T94" fmla="*/ 460 w 694"/>
                    <a:gd name="T95" fmla="*/ 412 h 598"/>
                    <a:gd name="T96" fmla="*/ 433 w 694"/>
                    <a:gd name="T97" fmla="*/ 413 h 598"/>
                    <a:gd name="T98" fmla="*/ 396 w 694"/>
                    <a:gd name="T99" fmla="*/ 429 h 5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598"/>
                    <a:gd name="T152" fmla="*/ 694 w 694"/>
                    <a:gd name="T153" fmla="*/ 598 h 5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598">
                      <a:moveTo>
                        <a:pt x="396" y="429"/>
                      </a:moveTo>
                      <a:lnTo>
                        <a:pt x="312" y="406"/>
                      </a:lnTo>
                      <a:lnTo>
                        <a:pt x="326" y="335"/>
                      </a:lnTo>
                      <a:lnTo>
                        <a:pt x="286" y="304"/>
                      </a:lnTo>
                      <a:lnTo>
                        <a:pt x="250" y="271"/>
                      </a:lnTo>
                      <a:lnTo>
                        <a:pt x="232" y="224"/>
                      </a:lnTo>
                      <a:lnTo>
                        <a:pt x="225" y="179"/>
                      </a:lnTo>
                      <a:lnTo>
                        <a:pt x="225" y="134"/>
                      </a:lnTo>
                      <a:lnTo>
                        <a:pt x="204" y="130"/>
                      </a:lnTo>
                      <a:lnTo>
                        <a:pt x="159" y="127"/>
                      </a:lnTo>
                      <a:lnTo>
                        <a:pt x="106" y="140"/>
                      </a:lnTo>
                      <a:lnTo>
                        <a:pt x="56" y="160"/>
                      </a:lnTo>
                      <a:lnTo>
                        <a:pt x="23" y="179"/>
                      </a:lnTo>
                      <a:lnTo>
                        <a:pt x="1" y="150"/>
                      </a:lnTo>
                      <a:lnTo>
                        <a:pt x="0" y="121"/>
                      </a:lnTo>
                      <a:lnTo>
                        <a:pt x="17" y="84"/>
                      </a:lnTo>
                      <a:lnTo>
                        <a:pt x="53" y="50"/>
                      </a:lnTo>
                      <a:lnTo>
                        <a:pt x="113" y="24"/>
                      </a:lnTo>
                      <a:lnTo>
                        <a:pt x="193" y="6"/>
                      </a:lnTo>
                      <a:lnTo>
                        <a:pt x="282" y="0"/>
                      </a:lnTo>
                      <a:lnTo>
                        <a:pt x="366" y="8"/>
                      </a:lnTo>
                      <a:lnTo>
                        <a:pt x="453" y="29"/>
                      </a:lnTo>
                      <a:lnTo>
                        <a:pt x="515" y="63"/>
                      </a:lnTo>
                      <a:lnTo>
                        <a:pt x="570" y="104"/>
                      </a:lnTo>
                      <a:lnTo>
                        <a:pt x="616" y="161"/>
                      </a:lnTo>
                      <a:lnTo>
                        <a:pt x="645" y="214"/>
                      </a:lnTo>
                      <a:lnTo>
                        <a:pt x="669" y="269"/>
                      </a:lnTo>
                      <a:lnTo>
                        <a:pt x="684" y="338"/>
                      </a:lnTo>
                      <a:lnTo>
                        <a:pt x="693" y="382"/>
                      </a:lnTo>
                      <a:lnTo>
                        <a:pt x="682" y="446"/>
                      </a:lnTo>
                      <a:lnTo>
                        <a:pt x="655" y="512"/>
                      </a:lnTo>
                      <a:lnTo>
                        <a:pt x="627" y="565"/>
                      </a:lnTo>
                      <a:lnTo>
                        <a:pt x="604" y="586"/>
                      </a:lnTo>
                      <a:lnTo>
                        <a:pt x="559" y="597"/>
                      </a:lnTo>
                      <a:lnTo>
                        <a:pt x="520" y="597"/>
                      </a:lnTo>
                      <a:lnTo>
                        <a:pt x="499" y="597"/>
                      </a:lnTo>
                      <a:lnTo>
                        <a:pt x="470" y="588"/>
                      </a:lnTo>
                      <a:lnTo>
                        <a:pt x="447" y="561"/>
                      </a:lnTo>
                      <a:lnTo>
                        <a:pt x="449" y="549"/>
                      </a:lnTo>
                      <a:lnTo>
                        <a:pt x="479" y="542"/>
                      </a:lnTo>
                      <a:lnTo>
                        <a:pt x="495" y="529"/>
                      </a:lnTo>
                      <a:lnTo>
                        <a:pt x="513" y="509"/>
                      </a:lnTo>
                      <a:lnTo>
                        <a:pt x="520" y="486"/>
                      </a:lnTo>
                      <a:lnTo>
                        <a:pt x="517" y="475"/>
                      </a:lnTo>
                      <a:lnTo>
                        <a:pt x="515" y="456"/>
                      </a:lnTo>
                      <a:lnTo>
                        <a:pt x="504" y="436"/>
                      </a:lnTo>
                      <a:lnTo>
                        <a:pt x="483" y="418"/>
                      </a:lnTo>
                      <a:lnTo>
                        <a:pt x="460" y="412"/>
                      </a:lnTo>
                      <a:lnTo>
                        <a:pt x="433" y="413"/>
                      </a:lnTo>
                      <a:lnTo>
                        <a:pt x="396" y="429"/>
                      </a:lnTo>
                    </a:path>
                  </a:pathLst>
                </a:custGeom>
                <a:solidFill>
                  <a:srgbClr val="5F3F1F"/>
                </a:solidFill>
                <a:ln w="12700" cap="rnd">
                  <a:solidFill>
                    <a:srgbClr val="000000"/>
                  </a:solidFill>
                  <a:round/>
                  <a:headEnd/>
                  <a:tailEnd/>
                </a:ln>
              </p:spPr>
              <p:txBody>
                <a:bodyPr/>
                <a:lstStyle/>
                <a:p>
                  <a:endParaRPr lang="es-ES"/>
                </a:p>
              </p:txBody>
            </p:sp>
          </p:grpSp>
        </p:grpSp>
        <p:grpSp>
          <p:nvGrpSpPr>
            <p:cNvPr id="6158" name="Group 32"/>
            <p:cNvGrpSpPr>
              <a:grpSpLocks noChangeAspect="1"/>
            </p:cNvGrpSpPr>
            <p:nvPr/>
          </p:nvGrpSpPr>
          <p:grpSpPr bwMode="auto">
            <a:xfrm>
              <a:off x="1874" y="2442"/>
              <a:ext cx="1768" cy="1058"/>
              <a:chOff x="1874" y="2442"/>
              <a:chExt cx="1768" cy="1058"/>
            </a:xfrm>
          </p:grpSpPr>
          <p:sp>
            <p:nvSpPr>
              <p:cNvPr id="6228" name="Freeform 33"/>
              <p:cNvSpPr>
                <a:spLocks noChangeAspect="1"/>
              </p:cNvSpPr>
              <p:nvPr/>
            </p:nvSpPr>
            <p:spPr bwMode="auto">
              <a:xfrm>
                <a:off x="2039" y="2442"/>
                <a:ext cx="1472" cy="186"/>
              </a:xfrm>
              <a:custGeom>
                <a:avLst/>
                <a:gdLst>
                  <a:gd name="T0" fmla="*/ 492 w 1472"/>
                  <a:gd name="T1" fmla="*/ 6 h 186"/>
                  <a:gd name="T2" fmla="*/ 361 w 1472"/>
                  <a:gd name="T3" fmla="*/ 13 h 186"/>
                  <a:gd name="T4" fmla="*/ 236 w 1472"/>
                  <a:gd name="T5" fmla="*/ 25 h 186"/>
                  <a:gd name="T6" fmla="*/ 160 w 1472"/>
                  <a:gd name="T7" fmla="*/ 36 h 186"/>
                  <a:gd name="T8" fmla="*/ 101 w 1472"/>
                  <a:gd name="T9" fmla="*/ 46 h 186"/>
                  <a:gd name="T10" fmla="*/ 64 w 1472"/>
                  <a:gd name="T11" fmla="*/ 55 h 186"/>
                  <a:gd name="T12" fmla="*/ 35 w 1472"/>
                  <a:gd name="T13" fmla="*/ 65 h 186"/>
                  <a:gd name="T14" fmla="*/ 14 w 1472"/>
                  <a:gd name="T15" fmla="*/ 76 h 186"/>
                  <a:gd name="T16" fmla="*/ 1 w 1472"/>
                  <a:gd name="T17" fmla="*/ 85 h 186"/>
                  <a:gd name="T18" fmla="*/ 0 w 1472"/>
                  <a:gd name="T19" fmla="*/ 99 h 186"/>
                  <a:gd name="T20" fmla="*/ 12 w 1472"/>
                  <a:gd name="T21" fmla="*/ 111 h 186"/>
                  <a:gd name="T22" fmla="*/ 33 w 1472"/>
                  <a:gd name="T23" fmla="*/ 122 h 186"/>
                  <a:gd name="T24" fmla="*/ 60 w 1472"/>
                  <a:gd name="T25" fmla="*/ 131 h 186"/>
                  <a:gd name="T26" fmla="*/ 112 w 1472"/>
                  <a:gd name="T27" fmla="*/ 144 h 186"/>
                  <a:gd name="T28" fmla="*/ 170 w 1472"/>
                  <a:gd name="T29" fmla="*/ 155 h 186"/>
                  <a:gd name="T30" fmla="*/ 270 w 1472"/>
                  <a:gd name="T31" fmla="*/ 167 h 186"/>
                  <a:gd name="T32" fmla="*/ 364 w 1472"/>
                  <a:gd name="T33" fmla="*/ 175 h 186"/>
                  <a:gd name="T34" fmla="*/ 490 w 1472"/>
                  <a:gd name="T35" fmla="*/ 180 h 186"/>
                  <a:gd name="T36" fmla="*/ 656 w 1472"/>
                  <a:gd name="T37" fmla="*/ 185 h 186"/>
                  <a:gd name="T38" fmla="*/ 988 w 1472"/>
                  <a:gd name="T39" fmla="*/ 180 h 186"/>
                  <a:gd name="T40" fmla="*/ 1191 w 1472"/>
                  <a:gd name="T41" fmla="*/ 167 h 186"/>
                  <a:gd name="T42" fmla="*/ 1309 w 1472"/>
                  <a:gd name="T43" fmla="*/ 152 h 186"/>
                  <a:gd name="T44" fmla="*/ 1374 w 1472"/>
                  <a:gd name="T45" fmla="*/ 140 h 186"/>
                  <a:gd name="T46" fmla="*/ 1415 w 1472"/>
                  <a:gd name="T47" fmla="*/ 130 h 186"/>
                  <a:gd name="T48" fmla="*/ 1444 w 1472"/>
                  <a:gd name="T49" fmla="*/ 118 h 186"/>
                  <a:gd name="T50" fmla="*/ 1462 w 1472"/>
                  <a:gd name="T51" fmla="*/ 108 h 186"/>
                  <a:gd name="T52" fmla="*/ 1471 w 1472"/>
                  <a:gd name="T53" fmla="*/ 89 h 186"/>
                  <a:gd name="T54" fmla="*/ 1447 w 1472"/>
                  <a:gd name="T55" fmla="*/ 69 h 186"/>
                  <a:gd name="T56" fmla="*/ 1408 w 1472"/>
                  <a:gd name="T57" fmla="*/ 54 h 186"/>
                  <a:gd name="T58" fmla="*/ 1330 w 1472"/>
                  <a:gd name="T59" fmla="*/ 36 h 186"/>
                  <a:gd name="T60" fmla="*/ 1186 w 1472"/>
                  <a:gd name="T61" fmla="*/ 20 h 186"/>
                  <a:gd name="T62" fmla="*/ 988 w 1472"/>
                  <a:gd name="T63" fmla="*/ 4 h 186"/>
                  <a:gd name="T64" fmla="*/ 750 w 1472"/>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2"/>
                  <a:gd name="T100" fmla="*/ 0 h 186"/>
                  <a:gd name="T101" fmla="*/ 1472 w 1472"/>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2" h="186">
                    <a:moveTo>
                      <a:pt x="750" y="0"/>
                    </a:moveTo>
                    <a:lnTo>
                      <a:pt x="492" y="6"/>
                    </a:lnTo>
                    <a:lnTo>
                      <a:pt x="425" y="9"/>
                    </a:lnTo>
                    <a:lnTo>
                      <a:pt x="361" y="13"/>
                    </a:lnTo>
                    <a:lnTo>
                      <a:pt x="298" y="20"/>
                    </a:lnTo>
                    <a:lnTo>
                      <a:pt x="236" y="25"/>
                    </a:lnTo>
                    <a:lnTo>
                      <a:pt x="197" y="31"/>
                    </a:lnTo>
                    <a:lnTo>
                      <a:pt x="160" y="36"/>
                    </a:lnTo>
                    <a:lnTo>
                      <a:pt x="128" y="39"/>
                    </a:lnTo>
                    <a:lnTo>
                      <a:pt x="101" y="46"/>
                    </a:lnTo>
                    <a:lnTo>
                      <a:pt x="83" y="50"/>
                    </a:lnTo>
                    <a:lnTo>
                      <a:pt x="64" y="55"/>
                    </a:lnTo>
                    <a:lnTo>
                      <a:pt x="46" y="59"/>
                    </a:lnTo>
                    <a:lnTo>
                      <a:pt x="35" y="65"/>
                    </a:lnTo>
                    <a:lnTo>
                      <a:pt x="24" y="69"/>
                    </a:lnTo>
                    <a:lnTo>
                      <a:pt x="14" y="76"/>
                    </a:lnTo>
                    <a:lnTo>
                      <a:pt x="7" y="80"/>
                    </a:lnTo>
                    <a:lnTo>
                      <a:pt x="1" y="85"/>
                    </a:lnTo>
                    <a:lnTo>
                      <a:pt x="0" y="91"/>
                    </a:lnTo>
                    <a:lnTo>
                      <a:pt x="0" y="99"/>
                    </a:lnTo>
                    <a:lnTo>
                      <a:pt x="3" y="103"/>
                    </a:lnTo>
                    <a:lnTo>
                      <a:pt x="12" y="111"/>
                    </a:lnTo>
                    <a:lnTo>
                      <a:pt x="23" y="118"/>
                    </a:lnTo>
                    <a:lnTo>
                      <a:pt x="33" y="122"/>
                    </a:lnTo>
                    <a:lnTo>
                      <a:pt x="46" y="127"/>
                    </a:lnTo>
                    <a:lnTo>
                      <a:pt x="60" y="131"/>
                    </a:lnTo>
                    <a:lnTo>
                      <a:pt x="83" y="137"/>
                    </a:lnTo>
                    <a:lnTo>
                      <a:pt x="112" y="144"/>
                    </a:lnTo>
                    <a:lnTo>
                      <a:pt x="138" y="148"/>
                    </a:lnTo>
                    <a:lnTo>
                      <a:pt x="170" y="155"/>
                    </a:lnTo>
                    <a:lnTo>
                      <a:pt x="218" y="161"/>
                    </a:lnTo>
                    <a:lnTo>
                      <a:pt x="270" y="167"/>
                    </a:lnTo>
                    <a:lnTo>
                      <a:pt x="318" y="171"/>
                    </a:lnTo>
                    <a:lnTo>
                      <a:pt x="364" y="175"/>
                    </a:lnTo>
                    <a:lnTo>
                      <a:pt x="425" y="178"/>
                    </a:lnTo>
                    <a:lnTo>
                      <a:pt x="490" y="180"/>
                    </a:lnTo>
                    <a:lnTo>
                      <a:pt x="574" y="183"/>
                    </a:lnTo>
                    <a:lnTo>
                      <a:pt x="656" y="185"/>
                    </a:lnTo>
                    <a:lnTo>
                      <a:pt x="860" y="185"/>
                    </a:lnTo>
                    <a:lnTo>
                      <a:pt x="988" y="180"/>
                    </a:lnTo>
                    <a:lnTo>
                      <a:pt x="1093" y="175"/>
                    </a:lnTo>
                    <a:lnTo>
                      <a:pt x="1191" y="167"/>
                    </a:lnTo>
                    <a:lnTo>
                      <a:pt x="1278" y="157"/>
                    </a:lnTo>
                    <a:lnTo>
                      <a:pt x="1309" y="152"/>
                    </a:lnTo>
                    <a:lnTo>
                      <a:pt x="1337" y="146"/>
                    </a:lnTo>
                    <a:lnTo>
                      <a:pt x="1374" y="140"/>
                    </a:lnTo>
                    <a:lnTo>
                      <a:pt x="1394" y="136"/>
                    </a:lnTo>
                    <a:lnTo>
                      <a:pt x="1415" y="130"/>
                    </a:lnTo>
                    <a:lnTo>
                      <a:pt x="1435" y="123"/>
                    </a:lnTo>
                    <a:lnTo>
                      <a:pt x="1444" y="118"/>
                    </a:lnTo>
                    <a:lnTo>
                      <a:pt x="1453" y="112"/>
                    </a:lnTo>
                    <a:lnTo>
                      <a:pt x="1462" y="108"/>
                    </a:lnTo>
                    <a:lnTo>
                      <a:pt x="1469" y="99"/>
                    </a:lnTo>
                    <a:lnTo>
                      <a:pt x="1471" y="89"/>
                    </a:lnTo>
                    <a:lnTo>
                      <a:pt x="1462" y="80"/>
                    </a:lnTo>
                    <a:lnTo>
                      <a:pt x="1447" y="69"/>
                    </a:lnTo>
                    <a:lnTo>
                      <a:pt x="1428" y="61"/>
                    </a:lnTo>
                    <a:lnTo>
                      <a:pt x="1408" y="54"/>
                    </a:lnTo>
                    <a:lnTo>
                      <a:pt x="1378" y="47"/>
                    </a:lnTo>
                    <a:lnTo>
                      <a:pt x="1330" y="36"/>
                    </a:lnTo>
                    <a:lnTo>
                      <a:pt x="1273" y="29"/>
                    </a:lnTo>
                    <a:lnTo>
                      <a:pt x="1186" y="20"/>
                    </a:lnTo>
                    <a:lnTo>
                      <a:pt x="1097" y="12"/>
                    </a:lnTo>
                    <a:lnTo>
                      <a:pt x="988" y="4"/>
                    </a:lnTo>
                    <a:lnTo>
                      <a:pt x="889" y="2"/>
                    </a:lnTo>
                    <a:lnTo>
                      <a:pt x="750" y="0"/>
                    </a:lnTo>
                  </a:path>
                </a:pathLst>
              </a:custGeom>
              <a:solidFill>
                <a:srgbClr val="3F7FFF"/>
              </a:solidFill>
              <a:ln w="12700" cap="rnd">
                <a:solidFill>
                  <a:srgbClr val="000000"/>
                </a:solidFill>
                <a:round/>
                <a:headEnd/>
                <a:tailEnd/>
              </a:ln>
            </p:spPr>
            <p:txBody>
              <a:bodyPr/>
              <a:lstStyle/>
              <a:p>
                <a:endParaRPr lang="es-ES"/>
              </a:p>
            </p:txBody>
          </p:sp>
          <p:sp>
            <p:nvSpPr>
              <p:cNvPr id="6229" name="Freeform 34"/>
              <p:cNvSpPr>
                <a:spLocks noChangeAspect="1"/>
              </p:cNvSpPr>
              <p:nvPr/>
            </p:nvSpPr>
            <p:spPr bwMode="auto">
              <a:xfrm>
                <a:off x="1874" y="2531"/>
                <a:ext cx="1768" cy="969"/>
              </a:xfrm>
              <a:custGeom>
                <a:avLst/>
                <a:gdLst>
                  <a:gd name="T0" fmla="*/ 165 w 1768"/>
                  <a:gd name="T1" fmla="*/ 9 h 969"/>
                  <a:gd name="T2" fmla="*/ 177 w 1768"/>
                  <a:gd name="T3" fmla="*/ 21 h 969"/>
                  <a:gd name="T4" fmla="*/ 199 w 1768"/>
                  <a:gd name="T5" fmla="*/ 32 h 969"/>
                  <a:gd name="T6" fmla="*/ 225 w 1768"/>
                  <a:gd name="T7" fmla="*/ 42 h 969"/>
                  <a:gd name="T8" fmla="*/ 277 w 1768"/>
                  <a:gd name="T9" fmla="*/ 54 h 969"/>
                  <a:gd name="T10" fmla="*/ 335 w 1768"/>
                  <a:gd name="T11" fmla="*/ 65 h 969"/>
                  <a:gd name="T12" fmla="*/ 435 w 1768"/>
                  <a:gd name="T13" fmla="*/ 77 h 969"/>
                  <a:gd name="T14" fmla="*/ 529 w 1768"/>
                  <a:gd name="T15" fmla="*/ 85 h 969"/>
                  <a:gd name="T16" fmla="*/ 655 w 1768"/>
                  <a:gd name="T17" fmla="*/ 91 h 969"/>
                  <a:gd name="T18" fmla="*/ 821 w 1768"/>
                  <a:gd name="T19" fmla="*/ 95 h 969"/>
                  <a:gd name="T20" fmla="*/ 1153 w 1768"/>
                  <a:gd name="T21" fmla="*/ 91 h 969"/>
                  <a:gd name="T22" fmla="*/ 1356 w 1768"/>
                  <a:gd name="T23" fmla="*/ 77 h 969"/>
                  <a:gd name="T24" fmla="*/ 1473 w 1768"/>
                  <a:gd name="T25" fmla="*/ 62 h 969"/>
                  <a:gd name="T26" fmla="*/ 1539 w 1768"/>
                  <a:gd name="T27" fmla="*/ 50 h 969"/>
                  <a:gd name="T28" fmla="*/ 1580 w 1768"/>
                  <a:gd name="T29" fmla="*/ 40 h 969"/>
                  <a:gd name="T30" fmla="*/ 1608 w 1768"/>
                  <a:gd name="T31" fmla="*/ 28 h 969"/>
                  <a:gd name="T32" fmla="*/ 1626 w 1768"/>
                  <a:gd name="T33" fmla="*/ 19 h 969"/>
                  <a:gd name="T34" fmla="*/ 1635 w 1768"/>
                  <a:gd name="T35" fmla="*/ 0 h 969"/>
                  <a:gd name="T36" fmla="*/ 1699 w 1768"/>
                  <a:gd name="T37" fmla="*/ 871 h 969"/>
                  <a:gd name="T38" fmla="*/ 1553 w 1768"/>
                  <a:gd name="T39" fmla="*/ 920 h 969"/>
                  <a:gd name="T40" fmla="*/ 1434 w 1768"/>
                  <a:gd name="T41" fmla="*/ 923 h 969"/>
                  <a:gd name="T42" fmla="*/ 1295 w 1768"/>
                  <a:gd name="T43" fmla="*/ 943 h 969"/>
                  <a:gd name="T44" fmla="*/ 1199 w 1768"/>
                  <a:gd name="T45" fmla="*/ 968 h 969"/>
                  <a:gd name="T46" fmla="*/ 1080 w 1768"/>
                  <a:gd name="T47" fmla="*/ 954 h 969"/>
                  <a:gd name="T48" fmla="*/ 961 w 1768"/>
                  <a:gd name="T49" fmla="*/ 931 h 969"/>
                  <a:gd name="T50" fmla="*/ 821 w 1768"/>
                  <a:gd name="T51" fmla="*/ 935 h 969"/>
                  <a:gd name="T52" fmla="*/ 695 w 1768"/>
                  <a:gd name="T53" fmla="*/ 951 h 969"/>
                  <a:gd name="T54" fmla="*/ 593 w 1768"/>
                  <a:gd name="T55" fmla="*/ 959 h 969"/>
                  <a:gd name="T56" fmla="*/ 437 w 1768"/>
                  <a:gd name="T57" fmla="*/ 939 h 969"/>
                  <a:gd name="T58" fmla="*/ 307 w 1768"/>
                  <a:gd name="T59" fmla="*/ 931 h 969"/>
                  <a:gd name="T60" fmla="*/ 186 w 1768"/>
                  <a:gd name="T61" fmla="*/ 943 h 969"/>
                  <a:gd name="T62" fmla="*/ 56 w 1768"/>
                  <a:gd name="T63" fmla="*/ 910 h 969"/>
                  <a:gd name="T64" fmla="*/ 15 w 1768"/>
                  <a:gd name="T65" fmla="*/ 792 h 9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8"/>
                  <a:gd name="T100" fmla="*/ 0 h 969"/>
                  <a:gd name="T101" fmla="*/ 1768 w 1768"/>
                  <a:gd name="T102" fmla="*/ 969 h 9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8" h="969">
                    <a:moveTo>
                      <a:pt x="165" y="1"/>
                    </a:moveTo>
                    <a:lnTo>
                      <a:pt x="165" y="9"/>
                    </a:lnTo>
                    <a:lnTo>
                      <a:pt x="168" y="13"/>
                    </a:lnTo>
                    <a:lnTo>
                      <a:pt x="177" y="21"/>
                    </a:lnTo>
                    <a:lnTo>
                      <a:pt x="188" y="28"/>
                    </a:lnTo>
                    <a:lnTo>
                      <a:pt x="199" y="32"/>
                    </a:lnTo>
                    <a:lnTo>
                      <a:pt x="211" y="38"/>
                    </a:lnTo>
                    <a:lnTo>
                      <a:pt x="225" y="42"/>
                    </a:lnTo>
                    <a:lnTo>
                      <a:pt x="248" y="47"/>
                    </a:lnTo>
                    <a:lnTo>
                      <a:pt x="277" y="54"/>
                    </a:lnTo>
                    <a:lnTo>
                      <a:pt x="303" y="58"/>
                    </a:lnTo>
                    <a:lnTo>
                      <a:pt x="335" y="65"/>
                    </a:lnTo>
                    <a:lnTo>
                      <a:pt x="383" y="72"/>
                    </a:lnTo>
                    <a:lnTo>
                      <a:pt x="435" y="77"/>
                    </a:lnTo>
                    <a:lnTo>
                      <a:pt x="483" y="81"/>
                    </a:lnTo>
                    <a:lnTo>
                      <a:pt x="529" y="85"/>
                    </a:lnTo>
                    <a:lnTo>
                      <a:pt x="590" y="88"/>
                    </a:lnTo>
                    <a:lnTo>
                      <a:pt x="655" y="91"/>
                    </a:lnTo>
                    <a:lnTo>
                      <a:pt x="739" y="93"/>
                    </a:lnTo>
                    <a:lnTo>
                      <a:pt x="821" y="95"/>
                    </a:lnTo>
                    <a:lnTo>
                      <a:pt x="1025" y="95"/>
                    </a:lnTo>
                    <a:lnTo>
                      <a:pt x="1153" y="91"/>
                    </a:lnTo>
                    <a:lnTo>
                      <a:pt x="1258" y="85"/>
                    </a:lnTo>
                    <a:lnTo>
                      <a:pt x="1356" y="77"/>
                    </a:lnTo>
                    <a:lnTo>
                      <a:pt x="1443" y="68"/>
                    </a:lnTo>
                    <a:lnTo>
                      <a:pt x="1473" y="62"/>
                    </a:lnTo>
                    <a:lnTo>
                      <a:pt x="1502" y="57"/>
                    </a:lnTo>
                    <a:lnTo>
                      <a:pt x="1539" y="50"/>
                    </a:lnTo>
                    <a:lnTo>
                      <a:pt x="1559" y="46"/>
                    </a:lnTo>
                    <a:lnTo>
                      <a:pt x="1580" y="40"/>
                    </a:lnTo>
                    <a:lnTo>
                      <a:pt x="1599" y="34"/>
                    </a:lnTo>
                    <a:lnTo>
                      <a:pt x="1608" y="28"/>
                    </a:lnTo>
                    <a:lnTo>
                      <a:pt x="1617" y="23"/>
                    </a:lnTo>
                    <a:lnTo>
                      <a:pt x="1626" y="19"/>
                    </a:lnTo>
                    <a:lnTo>
                      <a:pt x="1633" y="9"/>
                    </a:lnTo>
                    <a:lnTo>
                      <a:pt x="1635" y="0"/>
                    </a:lnTo>
                    <a:lnTo>
                      <a:pt x="1767" y="846"/>
                    </a:lnTo>
                    <a:lnTo>
                      <a:pt x="1699" y="871"/>
                    </a:lnTo>
                    <a:lnTo>
                      <a:pt x="1621" y="899"/>
                    </a:lnTo>
                    <a:lnTo>
                      <a:pt x="1553" y="920"/>
                    </a:lnTo>
                    <a:lnTo>
                      <a:pt x="1496" y="927"/>
                    </a:lnTo>
                    <a:lnTo>
                      <a:pt x="1434" y="923"/>
                    </a:lnTo>
                    <a:lnTo>
                      <a:pt x="1359" y="923"/>
                    </a:lnTo>
                    <a:lnTo>
                      <a:pt x="1295" y="943"/>
                    </a:lnTo>
                    <a:lnTo>
                      <a:pt x="1237" y="959"/>
                    </a:lnTo>
                    <a:lnTo>
                      <a:pt x="1199" y="968"/>
                    </a:lnTo>
                    <a:lnTo>
                      <a:pt x="1143" y="963"/>
                    </a:lnTo>
                    <a:lnTo>
                      <a:pt x="1080" y="954"/>
                    </a:lnTo>
                    <a:lnTo>
                      <a:pt x="1023" y="943"/>
                    </a:lnTo>
                    <a:lnTo>
                      <a:pt x="961" y="931"/>
                    </a:lnTo>
                    <a:lnTo>
                      <a:pt x="899" y="923"/>
                    </a:lnTo>
                    <a:lnTo>
                      <a:pt x="821" y="935"/>
                    </a:lnTo>
                    <a:lnTo>
                      <a:pt x="764" y="943"/>
                    </a:lnTo>
                    <a:lnTo>
                      <a:pt x="695" y="951"/>
                    </a:lnTo>
                    <a:lnTo>
                      <a:pt x="650" y="954"/>
                    </a:lnTo>
                    <a:lnTo>
                      <a:pt x="593" y="959"/>
                    </a:lnTo>
                    <a:lnTo>
                      <a:pt x="504" y="947"/>
                    </a:lnTo>
                    <a:lnTo>
                      <a:pt x="437" y="939"/>
                    </a:lnTo>
                    <a:lnTo>
                      <a:pt x="359" y="927"/>
                    </a:lnTo>
                    <a:lnTo>
                      <a:pt x="307" y="931"/>
                    </a:lnTo>
                    <a:lnTo>
                      <a:pt x="239" y="943"/>
                    </a:lnTo>
                    <a:lnTo>
                      <a:pt x="186" y="943"/>
                    </a:lnTo>
                    <a:lnTo>
                      <a:pt x="124" y="931"/>
                    </a:lnTo>
                    <a:lnTo>
                      <a:pt x="56" y="910"/>
                    </a:lnTo>
                    <a:lnTo>
                      <a:pt x="0" y="871"/>
                    </a:lnTo>
                    <a:lnTo>
                      <a:pt x="15" y="792"/>
                    </a:lnTo>
                    <a:lnTo>
                      <a:pt x="165" y="1"/>
                    </a:lnTo>
                  </a:path>
                </a:pathLst>
              </a:custGeom>
              <a:solidFill>
                <a:srgbClr val="0000FF"/>
              </a:solidFill>
              <a:ln w="12700" cap="rnd">
                <a:solidFill>
                  <a:srgbClr val="000000"/>
                </a:solidFill>
                <a:round/>
                <a:headEnd/>
                <a:tailEnd/>
              </a:ln>
            </p:spPr>
            <p:txBody>
              <a:bodyPr/>
              <a:lstStyle/>
              <a:p>
                <a:endParaRPr lang="es-ES"/>
              </a:p>
            </p:txBody>
          </p:sp>
        </p:grpSp>
        <p:sp>
          <p:nvSpPr>
            <p:cNvPr id="6159" name="Freeform 35"/>
            <p:cNvSpPr>
              <a:spLocks noChangeAspect="1"/>
            </p:cNvSpPr>
            <p:nvPr/>
          </p:nvSpPr>
          <p:spPr bwMode="auto">
            <a:xfrm>
              <a:off x="2044" y="2205"/>
              <a:ext cx="877" cy="358"/>
            </a:xfrm>
            <a:custGeom>
              <a:avLst/>
              <a:gdLst>
                <a:gd name="T0" fmla="*/ 0 w 877"/>
                <a:gd name="T1" fmla="*/ 264 h 358"/>
                <a:gd name="T2" fmla="*/ 30 w 877"/>
                <a:gd name="T3" fmla="*/ 324 h 358"/>
                <a:gd name="T4" fmla="*/ 44 w 877"/>
                <a:gd name="T5" fmla="*/ 348 h 358"/>
                <a:gd name="T6" fmla="*/ 56 w 877"/>
                <a:gd name="T7" fmla="*/ 357 h 358"/>
                <a:gd name="T8" fmla="*/ 71 w 877"/>
                <a:gd name="T9" fmla="*/ 354 h 358"/>
                <a:gd name="T10" fmla="*/ 87 w 877"/>
                <a:gd name="T11" fmla="*/ 348 h 358"/>
                <a:gd name="T12" fmla="*/ 520 w 877"/>
                <a:gd name="T13" fmla="*/ 157 h 358"/>
                <a:gd name="T14" fmla="*/ 540 w 877"/>
                <a:gd name="T15" fmla="*/ 156 h 358"/>
                <a:gd name="T16" fmla="*/ 566 w 877"/>
                <a:gd name="T17" fmla="*/ 166 h 358"/>
                <a:gd name="T18" fmla="*/ 595 w 877"/>
                <a:gd name="T19" fmla="*/ 166 h 358"/>
                <a:gd name="T20" fmla="*/ 629 w 877"/>
                <a:gd name="T21" fmla="*/ 162 h 358"/>
                <a:gd name="T22" fmla="*/ 676 w 877"/>
                <a:gd name="T23" fmla="*/ 153 h 358"/>
                <a:gd name="T24" fmla="*/ 701 w 877"/>
                <a:gd name="T25" fmla="*/ 143 h 358"/>
                <a:gd name="T26" fmla="*/ 844 w 877"/>
                <a:gd name="T27" fmla="*/ 133 h 358"/>
                <a:gd name="T28" fmla="*/ 868 w 877"/>
                <a:gd name="T29" fmla="*/ 126 h 358"/>
                <a:gd name="T30" fmla="*/ 863 w 877"/>
                <a:gd name="T31" fmla="*/ 116 h 358"/>
                <a:gd name="T32" fmla="*/ 851 w 877"/>
                <a:gd name="T33" fmla="*/ 109 h 358"/>
                <a:gd name="T34" fmla="*/ 796 w 877"/>
                <a:gd name="T35" fmla="*/ 103 h 358"/>
                <a:gd name="T36" fmla="*/ 728 w 877"/>
                <a:gd name="T37" fmla="*/ 105 h 358"/>
                <a:gd name="T38" fmla="*/ 730 w 877"/>
                <a:gd name="T39" fmla="*/ 100 h 358"/>
                <a:gd name="T40" fmla="*/ 796 w 877"/>
                <a:gd name="T41" fmla="*/ 95 h 358"/>
                <a:gd name="T42" fmla="*/ 852 w 877"/>
                <a:gd name="T43" fmla="*/ 85 h 358"/>
                <a:gd name="T44" fmla="*/ 874 w 877"/>
                <a:gd name="T45" fmla="*/ 77 h 358"/>
                <a:gd name="T46" fmla="*/ 876 w 877"/>
                <a:gd name="T47" fmla="*/ 59 h 358"/>
                <a:gd name="T48" fmla="*/ 844 w 877"/>
                <a:gd name="T49" fmla="*/ 54 h 358"/>
                <a:gd name="T50" fmla="*/ 717 w 877"/>
                <a:gd name="T51" fmla="*/ 70 h 358"/>
                <a:gd name="T52" fmla="*/ 717 w 877"/>
                <a:gd name="T53" fmla="*/ 61 h 358"/>
                <a:gd name="T54" fmla="*/ 835 w 877"/>
                <a:gd name="T55" fmla="*/ 35 h 358"/>
                <a:gd name="T56" fmla="*/ 863 w 877"/>
                <a:gd name="T57" fmla="*/ 25 h 358"/>
                <a:gd name="T58" fmla="*/ 861 w 877"/>
                <a:gd name="T59" fmla="*/ 10 h 358"/>
                <a:gd name="T60" fmla="*/ 844 w 877"/>
                <a:gd name="T61" fmla="*/ 1 h 358"/>
                <a:gd name="T62" fmla="*/ 829 w 877"/>
                <a:gd name="T63" fmla="*/ 0 h 358"/>
                <a:gd name="T64" fmla="*/ 689 w 877"/>
                <a:gd name="T65" fmla="*/ 33 h 3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7"/>
                <a:gd name="T100" fmla="*/ 0 h 358"/>
                <a:gd name="T101" fmla="*/ 877 w 877"/>
                <a:gd name="T102" fmla="*/ 358 h 3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7" h="358">
                  <a:moveTo>
                    <a:pt x="0" y="264"/>
                  </a:moveTo>
                  <a:lnTo>
                    <a:pt x="30" y="324"/>
                  </a:lnTo>
                  <a:lnTo>
                    <a:pt x="44" y="348"/>
                  </a:lnTo>
                  <a:lnTo>
                    <a:pt x="56" y="357"/>
                  </a:lnTo>
                  <a:lnTo>
                    <a:pt x="71" y="354"/>
                  </a:lnTo>
                  <a:lnTo>
                    <a:pt x="87" y="348"/>
                  </a:lnTo>
                  <a:lnTo>
                    <a:pt x="520" y="157"/>
                  </a:lnTo>
                  <a:lnTo>
                    <a:pt x="540" y="156"/>
                  </a:lnTo>
                  <a:lnTo>
                    <a:pt x="566" y="166"/>
                  </a:lnTo>
                  <a:lnTo>
                    <a:pt x="595" y="166"/>
                  </a:lnTo>
                  <a:lnTo>
                    <a:pt x="629" y="162"/>
                  </a:lnTo>
                  <a:lnTo>
                    <a:pt x="676" y="153"/>
                  </a:lnTo>
                  <a:lnTo>
                    <a:pt x="701" y="143"/>
                  </a:lnTo>
                  <a:lnTo>
                    <a:pt x="844" y="133"/>
                  </a:lnTo>
                  <a:lnTo>
                    <a:pt x="868" y="126"/>
                  </a:lnTo>
                  <a:lnTo>
                    <a:pt x="863" y="116"/>
                  </a:lnTo>
                  <a:lnTo>
                    <a:pt x="851" y="109"/>
                  </a:lnTo>
                  <a:lnTo>
                    <a:pt x="796" y="103"/>
                  </a:lnTo>
                  <a:lnTo>
                    <a:pt x="728" y="105"/>
                  </a:lnTo>
                  <a:lnTo>
                    <a:pt x="730" y="100"/>
                  </a:lnTo>
                  <a:lnTo>
                    <a:pt x="796" y="95"/>
                  </a:lnTo>
                  <a:lnTo>
                    <a:pt x="852" y="85"/>
                  </a:lnTo>
                  <a:lnTo>
                    <a:pt x="874" y="77"/>
                  </a:lnTo>
                  <a:lnTo>
                    <a:pt x="876" y="59"/>
                  </a:lnTo>
                  <a:lnTo>
                    <a:pt x="844" y="54"/>
                  </a:lnTo>
                  <a:lnTo>
                    <a:pt x="717" y="70"/>
                  </a:lnTo>
                  <a:lnTo>
                    <a:pt x="717" y="61"/>
                  </a:lnTo>
                  <a:lnTo>
                    <a:pt x="835" y="35"/>
                  </a:lnTo>
                  <a:lnTo>
                    <a:pt x="863" y="25"/>
                  </a:lnTo>
                  <a:lnTo>
                    <a:pt x="861" y="10"/>
                  </a:lnTo>
                  <a:lnTo>
                    <a:pt x="844" y="1"/>
                  </a:lnTo>
                  <a:lnTo>
                    <a:pt x="829" y="0"/>
                  </a:lnTo>
                  <a:lnTo>
                    <a:pt x="689" y="33"/>
                  </a:lnTo>
                </a:path>
              </a:pathLst>
            </a:custGeom>
            <a:noFill/>
            <a:ln w="12700" cap="rnd">
              <a:solidFill>
                <a:srgbClr val="000000"/>
              </a:solidFill>
              <a:round/>
              <a:headEnd/>
              <a:tailEnd/>
            </a:ln>
          </p:spPr>
          <p:txBody>
            <a:bodyPr/>
            <a:lstStyle/>
            <a:p>
              <a:endParaRPr lang="es-ES"/>
            </a:p>
          </p:txBody>
        </p:sp>
        <p:sp>
          <p:nvSpPr>
            <p:cNvPr id="6160" name="Freeform 36"/>
            <p:cNvSpPr>
              <a:spLocks noChangeAspect="1"/>
            </p:cNvSpPr>
            <p:nvPr/>
          </p:nvSpPr>
          <p:spPr bwMode="auto">
            <a:xfrm>
              <a:off x="869" y="2955"/>
              <a:ext cx="1074" cy="638"/>
            </a:xfrm>
            <a:custGeom>
              <a:avLst/>
              <a:gdLst>
                <a:gd name="T0" fmla="*/ 318 w 1074"/>
                <a:gd name="T1" fmla="*/ 12 h 638"/>
                <a:gd name="T2" fmla="*/ 0 w 1074"/>
                <a:gd name="T3" fmla="*/ 577 h 638"/>
                <a:gd name="T4" fmla="*/ 12 w 1074"/>
                <a:gd name="T5" fmla="*/ 589 h 638"/>
                <a:gd name="T6" fmla="*/ 37 w 1074"/>
                <a:gd name="T7" fmla="*/ 578 h 638"/>
                <a:gd name="T8" fmla="*/ 339 w 1074"/>
                <a:gd name="T9" fmla="*/ 34 h 638"/>
                <a:gd name="T10" fmla="*/ 357 w 1074"/>
                <a:gd name="T11" fmla="*/ 27 h 638"/>
                <a:gd name="T12" fmla="*/ 473 w 1074"/>
                <a:gd name="T13" fmla="*/ 25 h 638"/>
                <a:gd name="T14" fmla="*/ 624 w 1074"/>
                <a:gd name="T15" fmla="*/ 29 h 638"/>
                <a:gd name="T16" fmla="*/ 756 w 1074"/>
                <a:gd name="T17" fmla="*/ 35 h 638"/>
                <a:gd name="T18" fmla="*/ 795 w 1074"/>
                <a:gd name="T19" fmla="*/ 43 h 638"/>
                <a:gd name="T20" fmla="*/ 818 w 1074"/>
                <a:gd name="T21" fmla="*/ 57 h 638"/>
                <a:gd name="T22" fmla="*/ 834 w 1074"/>
                <a:gd name="T23" fmla="*/ 76 h 638"/>
                <a:gd name="T24" fmla="*/ 1044 w 1074"/>
                <a:gd name="T25" fmla="*/ 631 h 638"/>
                <a:gd name="T26" fmla="*/ 1060 w 1074"/>
                <a:gd name="T27" fmla="*/ 637 h 638"/>
                <a:gd name="T28" fmla="*/ 1073 w 1074"/>
                <a:gd name="T29" fmla="*/ 624 h 638"/>
                <a:gd name="T30" fmla="*/ 866 w 1074"/>
                <a:gd name="T31" fmla="*/ 70 h 638"/>
                <a:gd name="T32" fmla="*/ 845 w 1074"/>
                <a:gd name="T33" fmla="*/ 42 h 638"/>
                <a:gd name="T34" fmla="*/ 827 w 1074"/>
                <a:gd name="T35" fmla="*/ 29 h 638"/>
                <a:gd name="T36" fmla="*/ 807 w 1074"/>
                <a:gd name="T37" fmla="*/ 21 h 638"/>
                <a:gd name="T38" fmla="*/ 786 w 1074"/>
                <a:gd name="T39" fmla="*/ 13 h 638"/>
                <a:gd name="T40" fmla="*/ 742 w 1074"/>
                <a:gd name="T41" fmla="*/ 12 h 638"/>
                <a:gd name="T42" fmla="*/ 601 w 1074"/>
                <a:gd name="T43" fmla="*/ 2 h 638"/>
                <a:gd name="T44" fmla="*/ 446 w 1074"/>
                <a:gd name="T45" fmla="*/ 0 h 638"/>
                <a:gd name="T46" fmla="*/ 373 w 1074"/>
                <a:gd name="T47" fmla="*/ 2 h 638"/>
                <a:gd name="T48" fmla="*/ 338 w 1074"/>
                <a:gd name="T49" fmla="*/ 2 h 638"/>
                <a:gd name="T50" fmla="*/ 318 w 1074"/>
                <a:gd name="T51" fmla="*/ 12 h 6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4"/>
                <a:gd name="T79" fmla="*/ 0 h 638"/>
                <a:gd name="T80" fmla="*/ 1074 w 1074"/>
                <a:gd name="T81" fmla="*/ 638 h 6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4" h="638">
                  <a:moveTo>
                    <a:pt x="318" y="12"/>
                  </a:moveTo>
                  <a:lnTo>
                    <a:pt x="0" y="577"/>
                  </a:lnTo>
                  <a:lnTo>
                    <a:pt x="12" y="589"/>
                  </a:lnTo>
                  <a:lnTo>
                    <a:pt x="37" y="578"/>
                  </a:lnTo>
                  <a:lnTo>
                    <a:pt x="339" y="34"/>
                  </a:lnTo>
                  <a:lnTo>
                    <a:pt x="357" y="27"/>
                  </a:lnTo>
                  <a:lnTo>
                    <a:pt x="473" y="25"/>
                  </a:lnTo>
                  <a:lnTo>
                    <a:pt x="624" y="29"/>
                  </a:lnTo>
                  <a:lnTo>
                    <a:pt x="756" y="35"/>
                  </a:lnTo>
                  <a:lnTo>
                    <a:pt x="795" y="43"/>
                  </a:lnTo>
                  <a:lnTo>
                    <a:pt x="818" y="57"/>
                  </a:lnTo>
                  <a:lnTo>
                    <a:pt x="834" y="76"/>
                  </a:lnTo>
                  <a:lnTo>
                    <a:pt x="1044" y="631"/>
                  </a:lnTo>
                  <a:lnTo>
                    <a:pt x="1060" y="637"/>
                  </a:lnTo>
                  <a:lnTo>
                    <a:pt x="1073" y="624"/>
                  </a:lnTo>
                  <a:lnTo>
                    <a:pt x="866" y="70"/>
                  </a:lnTo>
                  <a:lnTo>
                    <a:pt x="845" y="42"/>
                  </a:lnTo>
                  <a:lnTo>
                    <a:pt x="827" y="29"/>
                  </a:lnTo>
                  <a:lnTo>
                    <a:pt x="807" y="21"/>
                  </a:lnTo>
                  <a:lnTo>
                    <a:pt x="786" y="13"/>
                  </a:lnTo>
                  <a:lnTo>
                    <a:pt x="742" y="12"/>
                  </a:lnTo>
                  <a:lnTo>
                    <a:pt x="601" y="2"/>
                  </a:lnTo>
                  <a:lnTo>
                    <a:pt x="446" y="0"/>
                  </a:lnTo>
                  <a:lnTo>
                    <a:pt x="373" y="2"/>
                  </a:lnTo>
                  <a:lnTo>
                    <a:pt x="338" y="2"/>
                  </a:lnTo>
                  <a:lnTo>
                    <a:pt x="318" y="12"/>
                  </a:lnTo>
                </a:path>
              </a:pathLst>
            </a:custGeom>
            <a:solidFill>
              <a:srgbClr val="5F3F1F"/>
            </a:solidFill>
            <a:ln w="12700" cap="rnd">
              <a:solidFill>
                <a:srgbClr val="000000"/>
              </a:solidFill>
              <a:round/>
              <a:headEnd/>
              <a:tailEnd/>
            </a:ln>
          </p:spPr>
          <p:txBody>
            <a:bodyPr/>
            <a:lstStyle/>
            <a:p>
              <a:endParaRPr lang="es-ES"/>
            </a:p>
          </p:txBody>
        </p:sp>
        <p:grpSp>
          <p:nvGrpSpPr>
            <p:cNvPr id="6161" name="Group 37"/>
            <p:cNvGrpSpPr>
              <a:grpSpLocks noChangeAspect="1"/>
            </p:cNvGrpSpPr>
            <p:nvPr/>
          </p:nvGrpSpPr>
          <p:grpSpPr bwMode="auto">
            <a:xfrm>
              <a:off x="2199" y="2746"/>
              <a:ext cx="860" cy="383"/>
              <a:chOff x="2199" y="2746"/>
              <a:chExt cx="860" cy="383"/>
            </a:xfrm>
          </p:grpSpPr>
          <p:sp>
            <p:nvSpPr>
              <p:cNvPr id="6226" name="Freeform 38"/>
              <p:cNvSpPr>
                <a:spLocks noChangeAspect="1"/>
              </p:cNvSpPr>
              <p:nvPr/>
            </p:nvSpPr>
            <p:spPr bwMode="auto">
              <a:xfrm>
                <a:off x="2725" y="2853"/>
                <a:ext cx="334" cy="276"/>
              </a:xfrm>
              <a:custGeom>
                <a:avLst/>
                <a:gdLst>
                  <a:gd name="T0" fmla="*/ 179 w 334"/>
                  <a:gd name="T1" fmla="*/ 0 h 276"/>
                  <a:gd name="T2" fmla="*/ 112 w 334"/>
                  <a:gd name="T3" fmla="*/ 69 h 276"/>
                  <a:gd name="T4" fmla="*/ 0 w 334"/>
                  <a:gd name="T5" fmla="*/ 60 h 276"/>
                  <a:gd name="T6" fmla="*/ 89 w 334"/>
                  <a:gd name="T7" fmla="*/ 140 h 276"/>
                  <a:gd name="T8" fmla="*/ 5 w 334"/>
                  <a:gd name="T9" fmla="*/ 242 h 276"/>
                  <a:gd name="T10" fmla="*/ 156 w 334"/>
                  <a:gd name="T11" fmla="*/ 178 h 276"/>
                  <a:gd name="T12" fmla="*/ 261 w 334"/>
                  <a:gd name="T13" fmla="*/ 275 h 276"/>
                  <a:gd name="T14" fmla="*/ 235 w 334"/>
                  <a:gd name="T15" fmla="*/ 151 h 276"/>
                  <a:gd name="T16" fmla="*/ 333 w 334"/>
                  <a:gd name="T17" fmla="*/ 78 h 276"/>
                  <a:gd name="T18" fmla="*/ 213 w 334"/>
                  <a:gd name="T19" fmla="*/ 81 h 276"/>
                  <a:gd name="T20" fmla="*/ 179 w 334"/>
                  <a:gd name="T21" fmla="*/ 0 h 2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4"/>
                  <a:gd name="T34" fmla="*/ 0 h 276"/>
                  <a:gd name="T35" fmla="*/ 334 w 334"/>
                  <a:gd name="T36" fmla="*/ 276 h 2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4" h="276">
                    <a:moveTo>
                      <a:pt x="179" y="0"/>
                    </a:moveTo>
                    <a:lnTo>
                      <a:pt x="112" y="69"/>
                    </a:lnTo>
                    <a:lnTo>
                      <a:pt x="0" y="60"/>
                    </a:lnTo>
                    <a:lnTo>
                      <a:pt x="89" y="140"/>
                    </a:lnTo>
                    <a:lnTo>
                      <a:pt x="5" y="242"/>
                    </a:lnTo>
                    <a:lnTo>
                      <a:pt x="156" y="178"/>
                    </a:lnTo>
                    <a:lnTo>
                      <a:pt x="261" y="275"/>
                    </a:lnTo>
                    <a:lnTo>
                      <a:pt x="235" y="151"/>
                    </a:lnTo>
                    <a:lnTo>
                      <a:pt x="333" y="78"/>
                    </a:lnTo>
                    <a:lnTo>
                      <a:pt x="213" y="81"/>
                    </a:lnTo>
                    <a:lnTo>
                      <a:pt x="179" y="0"/>
                    </a:lnTo>
                  </a:path>
                </a:pathLst>
              </a:custGeom>
              <a:solidFill>
                <a:srgbClr val="000000"/>
              </a:solidFill>
              <a:ln w="12700" cap="rnd">
                <a:solidFill>
                  <a:srgbClr val="000000"/>
                </a:solidFill>
                <a:round/>
                <a:headEnd/>
                <a:tailEnd/>
              </a:ln>
            </p:spPr>
            <p:txBody>
              <a:bodyPr/>
              <a:lstStyle/>
              <a:p>
                <a:endParaRPr lang="es-ES"/>
              </a:p>
            </p:txBody>
          </p:sp>
          <p:sp>
            <p:nvSpPr>
              <p:cNvPr id="6227" name="Freeform 39"/>
              <p:cNvSpPr>
                <a:spLocks noChangeAspect="1"/>
              </p:cNvSpPr>
              <p:nvPr/>
            </p:nvSpPr>
            <p:spPr bwMode="auto">
              <a:xfrm>
                <a:off x="2199" y="2746"/>
                <a:ext cx="325" cy="275"/>
              </a:xfrm>
              <a:custGeom>
                <a:avLst/>
                <a:gdLst>
                  <a:gd name="T0" fmla="*/ 89 w 325"/>
                  <a:gd name="T1" fmla="*/ 2 h 275"/>
                  <a:gd name="T2" fmla="*/ 62 w 325"/>
                  <a:gd name="T3" fmla="*/ 13 h 275"/>
                  <a:gd name="T4" fmla="*/ 53 w 325"/>
                  <a:gd name="T5" fmla="*/ 23 h 275"/>
                  <a:gd name="T6" fmla="*/ 42 w 325"/>
                  <a:gd name="T7" fmla="*/ 29 h 275"/>
                  <a:gd name="T8" fmla="*/ 26 w 325"/>
                  <a:gd name="T9" fmla="*/ 47 h 275"/>
                  <a:gd name="T10" fmla="*/ 19 w 325"/>
                  <a:gd name="T11" fmla="*/ 61 h 275"/>
                  <a:gd name="T12" fmla="*/ 10 w 325"/>
                  <a:gd name="T13" fmla="*/ 73 h 275"/>
                  <a:gd name="T14" fmla="*/ 3 w 325"/>
                  <a:gd name="T15" fmla="*/ 96 h 275"/>
                  <a:gd name="T16" fmla="*/ 1 w 325"/>
                  <a:gd name="T17" fmla="*/ 107 h 275"/>
                  <a:gd name="T18" fmla="*/ 0 w 325"/>
                  <a:gd name="T19" fmla="*/ 118 h 275"/>
                  <a:gd name="T20" fmla="*/ 0 w 325"/>
                  <a:gd name="T21" fmla="*/ 134 h 275"/>
                  <a:gd name="T22" fmla="*/ 1 w 325"/>
                  <a:gd name="T23" fmla="*/ 151 h 275"/>
                  <a:gd name="T24" fmla="*/ 5 w 325"/>
                  <a:gd name="T25" fmla="*/ 169 h 275"/>
                  <a:gd name="T26" fmla="*/ 10 w 325"/>
                  <a:gd name="T27" fmla="*/ 181 h 275"/>
                  <a:gd name="T28" fmla="*/ 17 w 325"/>
                  <a:gd name="T29" fmla="*/ 195 h 275"/>
                  <a:gd name="T30" fmla="*/ 24 w 325"/>
                  <a:gd name="T31" fmla="*/ 207 h 275"/>
                  <a:gd name="T32" fmla="*/ 37 w 325"/>
                  <a:gd name="T33" fmla="*/ 219 h 275"/>
                  <a:gd name="T34" fmla="*/ 46 w 325"/>
                  <a:gd name="T35" fmla="*/ 227 h 275"/>
                  <a:gd name="T36" fmla="*/ 62 w 325"/>
                  <a:gd name="T37" fmla="*/ 240 h 275"/>
                  <a:gd name="T38" fmla="*/ 76 w 325"/>
                  <a:gd name="T39" fmla="*/ 246 h 275"/>
                  <a:gd name="T40" fmla="*/ 89 w 325"/>
                  <a:gd name="T41" fmla="*/ 255 h 275"/>
                  <a:gd name="T42" fmla="*/ 103 w 325"/>
                  <a:gd name="T43" fmla="*/ 260 h 275"/>
                  <a:gd name="T44" fmla="*/ 117 w 325"/>
                  <a:gd name="T45" fmla="*/ 267 h 275"/>
                  <a:gd name="T46" fmla="*/ 133 w 325"/>
                  <a:gd name="T47" fmla="*/ 271 h 275"/>
                  <a:gd name="T48" fmla="*/ 151 w 325"/>
                  <a:gd name="T49" fmla="*/ 274 h 275"/>
                  <a:gd name="T50" fmla="*/ 163 w 325"/>
                  <a:gd name="T51" fmla="*/ 274 h 275"/>
                  <a:gd name="T52" fmla="*/ 188 w 325"/>
                  <a:gd name="T53" fmla="*/ 274 h 275"/>
                  <a:gd name="T54" fmla="*/ 208 w 325"/>
                  <a:gd name="T55" fmla="*/ 274 h 275"/>
                  <a:gd name="T56" fmla="*/ 224 w 325"/>
                  <a:gd name="T57" fmla="*/ 272 h 275"/>
                  <a:gd name="T58" fmla="*/ 236 w 325"/>
                  <a:gd name="T59" fmla="*/ 269 h 275"/>
                  <a:gd name="T60" fmla="*/ 251 w 325"/>
                  <a:gd name="T61" fmla="*/ 265 h 275"/>
                  <a:gd name="T62" fmla="*/ 268 w 325"/>
                  <a:gd name="T63" fmla="*/ 260 h 275"/>
                  <a:gd name="T64" fmla="*/ 283 w 325"/>
                  <a:gd name="T65" fmla="*/ 253 h 275"/>
                  <a:gd name="T66" fmla="*/ 295 w 325"/>
                  <a:gd name="T67" fmla="*/ 244 h 275"/>
                  <a:gd name="T68" fmla="*/ 302 w 325"/>
                  <a:gd name="T69" fmla="*/ 236 h 275"/>
                  <a:gd name="T70" fmla="*/ 307 w 325"/>
                  <a:gd name="T71" fmla="*/ 225 h 275"/>
                  <a:gd name="T72" fmla="*/ 316 w 325"/>
                  <a:gd name="T73" fmla="*/ 211 h 275"/>
                  <a:gd name="T74" fmla="*/ 322 w 325"/>
                  <a:gd name="T75" fmla="*/ 191 h 275"/>
                  <a:gd name="T76" fmla="*/ 324 w 325"/>
                  <a:gd name="T77" fmla="*/ 174 h 275"/>
                  <a:gd name="T78" fmla="*/ 300 w 325"/>
                  <a:gd name="T79" fmla="*/ 180 h 275"/>
                  <a:gd name="T80" fmla="*/ 283 w 325"/>
                  <a:gd name="T81" fmla="*/ 188 h 275"/>
                  <a:gd name="T82" fmla="*/ 256 w 325"/>
                  <a:gd name="T83" fmla="*/ 193 h 275"/>
                  <a:gd name="T84" fmla="*/ 224 w 325"/>
                  <a:gd name="T85" fmla="*/ 196 h 275"/>
                  <a:gd name="T86" fmla="*/ 190 w 325"/>
                  <a:gd name="T87" fmla="*/ 198 h 275"/>
                  <a:gd name="T88" fmla="*/ 163 w 325"/>
                  <a:gd name="T89" fmla="*/ 195 h 275"/>
                  <a:gd name="T90" fmla="*/ 131 w 325"/>
                  <a:gd name="T91" fmla="*/ 183 h 275"/>
                  <a:gd name="T92" fmla="*/ 105 w 325"/>
                  <a:gd name="T93" fmla="*/ 168 h 275"/>
                  <a:gd name="T94" fmla="*/ 89 w 325"/>
                  <a:gd name="T95" fmla="*/ 146 h 275"/>
                  <a:gd name="T96" fmla="*/ 81 w 325"/>
                  <a:gd name="T97" fmla="*/ 126 h 275"/>
                  <a:gd name="T98" fmla="*/ 80 w 325"/>
                  <a:gd name="T99" fmla="*/ 101 h 275"/>
                  <a:gd name="T100" fmla="*/ 80 w 325"/>
                  <a:gd name="T101" fmla="*/ 80 h 275"/>
                  <a:gd name="T102" fmla="*/ 83 w 325"/>
                  <a:gd name="T103" fmla="*/ 52 h 275"/>
                  <a:gd name="T104" fmla="*/ 90 w 325"/>
                  <a:gd name="T105" fmla="*/ 24 h 275"/>
                  <a:gd name="T106" fmla="*/ 110 w 325"/>
                  <a:gd name="T107" fmla="*/ 0 h 275"/>
                  <a:gd name="T108" fmla="*/ 89 w 325"/>
                  <a:gd name="T109" fmla="*/ 2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5"/>
                  <a:gd name="T166" fmla="*/ 0 h 275"/>
                  <a:gd name="T167" fmla="*/ 325 w 325"/>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5" h="275">
                    <a:moveTo>
                      <a:pt x="89" y="2"/>
                    </a:moveTo>
                    <a:lnTo>
                      <a:pt x="62" y="13"/>
                    </a:lnTo>
                    <a:lnTo>
                      <a:pt x="53" y="23"/>
                    </a:lnTo>
                    <a:lnTo>
                      <a:pt x="42" y="29"/>
                    </a:lnTo>
                    <a:lnTo>
                      <a:pt x="26" y="47"/>
                    </a:lnTo>
                    <a:lnTo>
                      <a:pt x="19" y="61"/>
                    </a:lnTo>
                    <a:lnTo>
                      <a:pt x="10" y="73"/>
                    </a:lnTo>
                    <a:lnTo>
                      <a:pt x="3" y="96"/>
                    </a:lnTo>
                    <a:lnTo>
                      <a:pt x="1" y="107"/>
                    </a:lnTo>
                    <a:lnTo>
                      <a:pt x="0" y="118"/>
                    </a:lnTo>
                    <a:lnTo>
                      <a:pt x="0" y="134"/>
                    </a:lnTo>
                    <a:lnTo>
                      <a:pt x="1" y="151"/>
                    </a:lnTo>
                    <a:lnTo>
                      <a:pt x="5" y="169"/>
                    </a:lnTo>
                    <a:lnTo>
                      <a:pt x="10" y="181"/>
                    </a:lnTo>
                    <a:lnTo>
                      <a:pt x="17" y="195"/>
                    </a:lnTo>
                    <a:lnTo>
                      <a:pt x="24" y="207"/>
                    </a:lnTo>
                    <a:lnTo>
                      <a:pt x="37" y="219"/>
                    </a:lnTo>
                    <a:lnTo>
                      <a:pt x="46" y="227"/>
                    </a:lnTo>
                    <a:lnTo>
                      <a:pt x="62" y="240"/>
                    </a:lnTo>
                    <a:lnTo>
                      <a:pt x="76" y="246"/>
                    </a:lnTo>
                    <a:lnTo>
                      <a:pt x="89" y="255"/>
                    </a:lnTo>
                    <a:lnTo>
                      <a:pt x="103" y="260"/>
                    </a:lnTo>
                    <a:lnTo>
                      <a:pt x="117" y="267"/>
                    </a:lnTo>
                    <a:lnTo>
                      <a:pt x="133" y="271"/>
                    </a:lnTo>
                    <a:lnTo>
                      <a:pt x="151" y="274"/>
                    </a:lnTo>
                    <a:lnTo>
                      <a:pt x="163" y="274"/>
                    </a:lnTo>
                    <a:lnTo>
                      <a:pt x="188" y="274"/>
                    </a:lnTo>
                    <a:lnTo>
                      <a:pt x="208" y="274"/>
                    </a:lnTo>
                    <a:lnTo>
                      <a:pt x="224" y="272"/>
                    </a:lnTo>
                    <a:lnTo>
                      <a:pt x="236" y="269"/>
                    </a:lnTo>
                    <a:lnTo>
                      <a:pt x="251" y="265"/>
                    </a:lnTo>
                    <a:lnTo>
                      <a:pt x="268" y="260"/>
                    </a:lnTo>
                    <a:lnTo>
                      <a:pt x="283" y="253"/>
                    </a:lnTo>
                    <a:lnTo>
                      <a:pt x="295" y="244"/>
                    </a:lnTo>
                    <a:lnTo>
                      <a:pt x="302" y="236"/>
                    </a:lnTo>
                    <a:lnTo>
                      <a:pt x="307" y="225"/>
                    </a:lnTo>
                    <a:lnTo>
                      <a:pt x="316" y="211"/>
                    </a:lnTo>
                    <a:lnTo>
                      <a:pt x="322" y="191"/>
                    </a:lnTo>
                    <a:lnTo>
                      <a:pt x="324" y="174"/>
                    </a:lnTo>
                    <a:lnTo>
                      <a:pt x="300" y="180"/>
                    </a:lnTo>
                    <a:lnTo>
                      <a:pt x="283" y="188"/>
                    </a:lnTo>
                    <a:lnTo>
                      <a:pt x="256" y="193"/>
                    </a:lnTo>
                    <a:lnTo>
                      <a:pt x="224" y="196"/>
                    </a:lnTo>
                    <a:lnTo>
                      <a:pt x="190" y="198"/>
                    </a:lnTo>
                    <a:lnTo>
                      <a:pt x="163" y="195"/>
                    </a:lnTo>
                    <a:lnTo>
                      <a:pt x="131" y="183"/>
                    </a:lnTo>
                    <a:lnTo>
                      <a:pt x="105" y="168"/>
                    </a:lnTo>
                    <a:lnTo>
                      <a:pt x="89" y="146"/>
                    </a:lnTo>
                    <a:lnTo>
                      <a:pt x="81" y="126"/>
                    </a:lnTo>
                    <a:lnTo>
                      <a:pt x="80" y="101"/>
                    </a:lnTo>
                    <a:lnTo>
                      <a:pt x="80" y="80"/>
                    </a:lnTo>
                    <a:lnTo>
                      <a:pt x="83" y="52"/>
                    </a:lnTo>
                    <a:lnTo>
                      <a:pt x="90" y="24"/>
                    </a:lnTo>
                    <a:lnTo>
                      <a:pt x="110" y="0"/>
                    </a:lnTo>
                    <a:lnTo>
                      <a:pt x="89" y="2"/>
                    </a:lnTo>
                  </a:path>
                </a:pathLst>
              </a:custGeom>
              <a:solidFill>
                <a:srgbClr val="000000"/>
              </a:solidFill>
              <a:ln w="12700" cap="rnd">
                <a:solidFill>
                  <a:srgbClr val="000000"/>
                </a:solidFill>
                <a:round/>
                <a:headEnd/>
                <a:tailEnd/>
              </a:ln>
            </p:spPr>
            <p:txBody>
              <a:bodyPr/>
              <a:lstStyle/>
              <a:p>
                <a:endParaRPr lang="es-ES"/>
              </a:p>
            </p:txBody>
          </p:sp>
        </p:grpSp>
        <p:grpSp>
          <p:nvGrpSpPr>
            <p:cNvPr id="6162" name="Group 40"/>
            <p:cNvGrpSpPr>
              <a:grpSpLocks noChangeAspect="1"/>
            </p:cNvGrpSpPr>
            <p:nvPr/>
          </p:nvGrpSpPr>
          <p:grpSpPr bwMode="auto">
            <a:xfrm>
              <a:off x="2158" y="2714"/>
              <a:ext cx="859" cy="386"/>
              <a:chOff x="2158" y="2714"/>
              <a:chExt cx="859" cy="386"/>
            </a:xfrm>
          </p:grpSpPr>
          <p:sp>
            <p:nvSpPr>
              <p:cNvPr id="6224" name="Freeform 41"/>
              <p:cNvSpPr>
                <a:spLocks noChangeAspect="1"/>
              </p:cNvSpPr>
              <p:nvPr/>
            </p:nvSpPr>
            <p:spPr bwMode="auto">
              <a:xfrm>
                <a:off x="2684" y="2820"/>
                <a:ext cx="333" cy="280"/>
              </a:xfrm>
              <a:custGeom>
                <a:avLst/>
                <a:gdLst>
                  <a:gd name="T0" fmla="*/ 179 w 333"/>
                  <a:gd name="T1" fmla="*/ 0 h 280"/>
                  <a:gd name="T2" fmla="*/ 111 w 333"/>
                  <a:gd name="T3" fmla="*/ 69 h 280"/>
                  <a:gd name="T4" fmla="*/ 0 w 333"/>
                  <a:gd name="T5" fmla="*/ 61 h 280"/>
                  <a:gd name="T6" fmla="*/ 88 w 333"/>
                  <a:gd name="T7" fmla="*/ 140 h 280"/>
                  <a:gd name="T8" fmla="*/ 5 w 333"/>
                  <a:gd name="T9" fmla="*/ 244 h 280"/>
                  <a:gd name="T10" fmla="*/ 156 w 333"/>
                  <a:gd name="T11" fmla="*/ 180 h 280"/>
                  <a:gd name="T12" fmla="*/ 260 w 333"/>
                  <a:gd name="T13" fmla="*/ 279 h 280"/>
                  <a:gd name="T14" fmla="*/ 234 w 333"/>
                  <a:gd name="T15" fmla="*/ 154 h 280"/>
                  <a:gd name="T16" fmla="*/ 332 w 333"/>
                  <a:gd name="T17" fmla="*/ 79 h 280"/>
                  <a:gd name="T18" fmla="*/ 213 w 333"/>
                  <a:gd name="T19" fmla="*/ 82 h 280"/>
                  <a:gd name="T20" fmla="*/ 179 w 333"/>
                  <a:gd name="T21" fmla="*/ 0 h 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3"/>
                  <a:gd name="T34" fmla="*/ 0 h 280"/>
                  <a:gd name="T35" fmla="*/ 333 w 333"/>
                  <a:gd name="T36" fmla="*/ 280 h 2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3" h="280">
                    <a:moveTo>
                      <a:pt x="179" y="0"/>
                    </a:moveTo>
                    <a:lnTo>
                      <a:pt x="111" y="69"/>
                    </a:lnTo>
                    <a:lnTo>
                      <a:pt x="0" y="61"/>
                    </a:lnTo>
                    <a:lnTo>
                      <a:pt x="88" y="140"/>
                    </a:lnTo>
                    <a:lnTo>
                      <a:pt x="5" y="244"/>
                    </a:lnTo>
                    <a:lnTo>
                      <a:pt x="156" y="180"/>
                    </a:lnTo>
                    <a:lnTo>
                      <a:pt x="260" y="279"/>
                    </a:lnTo>
                    <a:lnTo>
                      <a:pt x="234" y="154"/>
                    </a:lnTo>
                    <a:lnTo>
                      <a:pt x="332" y="79"/>
                    </a:lnTo>
                    <a:lnTo>
                      <a:pt x="213" y="82"/>
                    </a:lnTo>
                    <a:lnTo>
                      <a:pt x="179" y="0"/>
                    </a:lnTo>
                  </a:path>
                </a:pathLst>
              </a:custGeom>
              <a:solidFill>
                <a:srgbClr val="FF9F00"/>
              </a:solidFill>
              <a:ln w="12700" cap="rnd">
                <a:solidFill>
                  <a:srgbClr val="000000"/>
                </a:solidFill>
                <a:round/>
                <a:headEnd/>
                <a:tailEnd/>
              </a:ln>
            </p:spPr>
            <p:txBody>
              <a:bodyPr/>
              <a:lstStyle/>
              <a:p>
                <a:endParaRPr lang="es-ES"/>
              </a:p>
            </p:txBody>
          </p:sp>
          <p:sp>
            <p:nvSpPr>
              <p:cNvPr id="6225" name="Freeform 42"/>
              <p:cNvSpPr>
                <a:spLocks noChangeAspect="1"/>
              </p:cNvSpPr>
              <p:nvPr/>
            </p:nvSpPr>
            <p:spPr bwMode="auto">
              <a:xfrm>
                <a:off x="2158" y="2714"/>
                <a:ext cx="325" cy="276"/>
              </a:xfrm>
              <a:custGeom>
                <a:avLst/>
                <a:gdLst>
                  <a:gd name="T0" fmla="*/ 89 w 325"/>
                  <a:gd name="T1" fmla="*/ 2 h 276"/>
                  <a:gd name="T2" fmla="*/ 62 w 325"/>
                  <a:gd name="T3" fmla="*/ 14 h 276"/>
                  <a:gd name="T4" fmla="*/ 53 w 325"/>
                  <a:gd name="T5" fmla="*/ 23 h 276"/>
                  <a:gd name="T6" fmla="*/ 42 w 325"/>
                  <a:gd name="T7" fmla="*/ 29 h 276"/>
                  <a:gd name="T8" fmla="*/ 26 w 325"/>
                  <a:gd name="T9" fmla="*/ 48 h 276"/>
                  <a:gd name="T10" fmla="*/ 19 w 325"/>
                  <a:gd name="T11" fmla="*/ 60 h 276"/>
                  <a:gd name="T12" fmla="*/ 10 w 325"/>
                  <a:gd name="T13" fmla="*/ 74 h 276"/>
                  <a:gd name="T14" fmla="*/ 3 w 325"/>
                  <a:gd name="T15" fmla="*/ 98 h 276"/>
                  <a:gd name="T16" fmla="*/ 1 w 325"/>
                  <a:gd name="T17" fmla="*/ 108 h 276"/>
                  <a:gd name="T18" fmla="*/ 0 w 325"/>
                  <a:gd name="T19" fmla="*/ 119 h 276"/>
                  <a:gd name="T20" fmla="*/ 0 w 325"/>
                  <a:gd name="T21" fmla="*/ 135 h 276"/>
                  <a:gd name="T22" fmla="*/ 1 w 325"/>
                  <a:gd name="T23" fmla="*/ 151 h 276"/>
                  <a:gd name="T24" fmla="*/ 5 w 325"/>
                  <a:gd name="T25" fmla="*/ 169 h 276"/>
                  <a:gd name="T26" fmla="*/ 10 w 325"/>
                  <a:gd name="T27" fmla="*/ 182 h 276"/>
                  <a:gd name="T28" fmla="*/ 17 w 325"/>
                  <a:gd name="T29" fmla="*/ 196 h 276"/>
                  <a:gd name="T30" fmla="*/ 24 w 325"/>
                  <a:gd name="T31" fmla="*/ 207 h 276"/>
                  <a:gd name="T32" fmla="*/ 37 w 325"/>
                  <a:gd name="T33" fmla="*/ 219 h 276"/>
                  <a:gd name="T34" fmla="*/ 46 w 325"/>
                  <a:gd name="T35" fmla="*/ 228 h 276"/>
                  <a:gd name="T36" fmla="*/ 62 w 325"/>
                  <a:gd name="T37" fmla="*/ 241 h 276"/>
                  <a:gd name="T38" fmla="*/ 76 w 325"/>
                  <a:gd name="T39" fmla="*/ 247 h 276"/>
                  <a:gd name="T40" fmla="*/ 89 w 325"/>
                  <a:gd name="T41" fmla="*/ 256 h 276"/>
                  <a:gd name="T42" fmla="*/ 103 w 325"/>
                  <a:gd name="T43" fmla="*/ 261 h 276"/>
                  <a:gd name="T44" fmla="*/ 117 w 325"/>
                  <a:gd name="T45" fmla="*/ 266 h 276"/>
                  <a:gd name="T46" fmla="*/ 133 w 325"/>
                  <a:gd name="T47" fmla="*/ 270 h 276"/>
                  <a:gd name="T48" fmla="*/ 151 w 325"/>
                  <a:gd name="T49" fmla="*/ 275 h 276"/>
                  <a:gd name="T50" fmla="*/ 163 w 325"/>
                  <a:gd name="T51" fmla="*/ 275 h 276"/>
                  <a:gd name="T52" fmla="*/ 188 w 325"/>
                  <a:gd name="T53" fmla="*/ 275 h 276"/>
                  <a:gd name="T54" fmla="*/ 208 w 325"/>
                  <a:gd name="T55" fmla="*/ 275 h 276"/>
                  <a:gd name="T56" fmla="*/ 224 w 325"/>
                  <a:gd name="T57" fmla="*/ 272 h 276"/>
                  <a:gd name="T58" fmla="*/ 236 w 325"/>
                  <a:gd name="T59" fmla="*/ 269 h 276"/>
                  <a:gd name="T60" fmla="*/ 251 w 325"/>
                  <a:gd name="T61" fmla="*/ 266 h 276"/>
                  <a:gd name="T62" fmla="*/ 268 w 325"/>
                  <a:gd name="T63" fmla="*/ 260 h 276"/>
                  <a:gd name="T64" fmla="*/ 283 w 325"/>
                  <a:gd name="T65" fmla="*/ 254 h 276"/>
                  <a:gd name="T66" fmla="*/ 295 w 325"/>
                  <a:gd name="T67" fmla="*/ 243 h 276"/>
                  <a:gd name="T68" fmla="*/ 302 w 325"/>
                  <a:gd name="T69" fmla="*/ 235 h 276"/>
                  <a:gd name="T70" fmla="*/ 307 w 325"/>
                  <a:gd name="T71" fmla="*/ 226 h 276"/>
                  <a:gd name="T72" fmla="*/ 316 w 325"/>
                  <a:gd name="T73" fmla="*/ 212 h 276"/>
                  <a:gd name="T74" fmla="*/ 322 w 325"/>
                  <a:gd name="T75" fmla="*/ 192 h 276"/>
                  <a:gd name="T76" fmla="*/ 324 w 325"/>
                  <a:gd name="T77" fmla="*/ 176 h 276"/>
                  <a:gd name="T78" fmla="*/ 300 w 325"/>
                  <a:gd name="T79" fmla="*/ 181 h 276"/>
                  <a:gd name="T80" fmla="*/ 283 w 325"/>
                  <a:gd name="T81" fmla="*/ 188 h 276"/>
                  <a:gd name="T82" fmla="*/ 256 w 325"/>
                  <a:gd name="T83" fmla="*/ 195 h 276"/>
                  <a:gd name="T84" fmla="*/ 224 w 325"/>
                  <a:gd name="T85" fmla="*/ 197 h 276"/>
                  <a:gd name="T86" fmla="*/ 190 w 325"/>
                  <a:gd name="T87" fmla="*/ 197 h 276"/>
                  <a:gd name="T88" fmla="*/ 163 w 325"/>
                  <a:gd name="T89" fmla="*/ 196 h 276"/>
                  <a:gd name="T90" fmla="*/ 131 w 325"/>
                  <a:gd name="T91" fmla="*/ 182 h 276"/>
                  <a:gd name="T92" fmla="*/ 105 w 325"/>
                  <a:gd name="T93" fmla="*/ 167 h 276"/>
                  <a:gd name="T94" fmla="*/ 89 w 325"/>
                  <a:gd name="T95" fmla="*/ 147 h 276"/>
                  <a:gd name="T96" fmla="*/ 81 w 325"/>
                  <a:gd name="T97" fmla="*/ 127 h 276"/>
                  <a:gd name="T98" fmla="*/ 80 w 325"/>
                  <a:gd name="T99" fmla="*/ 104 h 276"/>
                  <a:gd name="T100" fmla="*/ 80 w 325"/>
                  <a:gd name="T101" fmla="*/ 81 h 276"/>
                  <a:gd name="T102" fmla="*/ 83 w 325"/>
                  <a:gd name="T103" fmla="*/ 52 h 276"/>
                  <a:gd name="T104" fmla="*/ 90 w 325"/>
                  <a:gd name="T105" fmla="*/ 25 h 276"/>
                  <a:gd name="T106" fmla="*/ 110 w 325"/>
                  <a:gd name="T107" fmla="*/ 0 h 276"/>
                  <a:gd name="T108" fmla="*/ 89 w 325"/>
                  <a:gd name="T109" fmla="*/ 2 h 2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5"/>
                  <a:gd name="T166" fmla="*/ 0 h 276"/>
                  <a:gd name="T167" fmla="*/ 325 w 325"/>
                  <a:gd name="T168" fmla="*/ 276 h 2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5" h="276">
                    <a:moveTo>
                      <a:pt x="89" y="2"/>
                    </a:moveTo>
                    <a:lnTo>
                      <a:pt x="62" y="14"/>
                    </a:lnTo>
                    <a:lnTo>
                      <a:pt x="53" y="23"/>
                    </a:lnTo>
                    <a:lnTo>
                      <a:pt x="42" y="29"/>
                    </a:lnTo>
                    <a:lnTo>
                      <a:pt x="26" y="48"/>
                    </a:lnTo>
                    <a:lnTo>
                      <a:pt x="19" y="60"/>
                    </a:lnTo>
                    <a:lnTo>
                      <a:pt x="10" y="74"/>
                    </a:lnTo>
                    <a:lnTo>
                      <a:pt x="3" y="98"/>
                    </a:lnTo>
                    <a:lnTo>
                      <a:pt x="1" y="108"/>
                    </a:lnTo>
                    <a:lnTo>
                      <a:pt x="0" y="119"/>
                    </a:lnTo>
                    <a:lnTo>
                      <a:pt x="0" y="135"/>
                    </a:lnTo>
                    <a:lnTo>
                      <a:pt x="1" y="151"/>
                    </a:lnTo>
                    <a:lnTo>
                      <a:pt x="5" y="169"/>
                    </a:lnTo>
                    <a:lnTo>
                      <a:pt x="10" y="182"/>
                    </a:lnTo>
                    <a:lnTo>
                      <a:pt x="17" y="196"/>
                    </a:lnTo>
                    <a:lnTo>
                      <a:pt x="24" y="207"/>
                    </a:lnTo>
                    <a:lnTo>
                      <a:pt x="37" y="219"/>
                    </a:lnTo>
                    <a:lnTo>
                      <a:pt x="46" y="228"/>
                    </a:lnTo>
                    <a:lnTo>
                      <a:pt x="62" y="241"/>
                    </a:lnTo>
                    <a:lnTo>
                      <a:pt x="76" y="247"/>
                    </a:lnTo>
                    <a:lnTo>
                      <a:pt x="89" y="256"/>
                    </a:lnTo>
                    <a:lnTo>
                      <a:pt x="103" y="261"/>
                    </a:lnTo>
                    <a:lnTo>
                      <a:pt x="117" y="266"/>
                    </a:lnTo>
                    <a:lnTo>
                      <a:pt x="133" y="270"/>
                    </a:lnTo>
                    <a:lnTo>
                      <a:pt x="151" y="275"/>
                    </a:lnTo>
                    <a:lnTo>
                      <a:pt x="163" y="275"/>
                    </a:lnTo>
                    <a:lnTo>
                      <a:pt x="188" y="275"/>
                    </a:lnTo>
                    <a:lnTo>
                      <a:pt x="208" y="275"/>
                    </a:lnTo>
                    <a:lnTo>
                      <a:pt x="224" y="272"/>
                    </a:lnTo>
                    <a:lnTo>
                      <a:pt x="236" y="269"/>
                    </a:lnTo>
                    <a:lnTo>
                      <a:pt x="251" y="266"/>
                    </a:lnTo>
                    <a:lnTo>
                      <a:pt x="268" y="260"/>
                    </a:lnTo>
                    <a:lnTo>
                      <a:pt x="283" y="254"/>
                    </a:lnTo>
                    <a:lnTo>
                      <a:pt x="295" y="243"/>
                    </a:lnTo>
                    <a:lnTo>
                      <a:pt x="302" y="235"/>
                    </a:lnTo>
                    <a:lnTo>
                      <a:pt x="307" y="226"/>
                    </a:lnTo>
                    <a:lnTo>
                      <a:pt x="316" y="212"/>
                    </a:lnTo>
                    <a:lnTo>
                      <a:pt x="322" y="192"/>
                    </a:lnTo>
                    <a:lnTo>
                      <a:pt x="324" y="176"/>
                    </a:lnTo>
                    <a:lnTo>
                      <a:pt x="300" y="181"/>
                    </a:lnTo>
                    <a:lnTo>
                      <a:pt x="283" y="188"/>
                    </a:lnTo>
                    <a:lnTo>
                      <a:pt x="256" y="195"/>
                    </a:lnTo>
                    <a:lnTo>
                      <a:pt x="224" y="197"/>
                    </a:lnTo>
                    <a:lnTo>
                      <a:pt x="190" y="197"/>
                    </a:lnTo>
                    <a:lnTo>
                      <a:pt x="163" y="196"/>
                    </a:lnTo>
                    <a:lnTo>
                      <a:pt x="131" y="182"/>
                    </a:lnTo>
                    <a:lnTo>
                      <a:pt x="105" y="167"/>
                    </a:lnTo>
                    <a:lnTo>
                      <a:pt x="89" y="147"/>
                    </a:lnTo>
                    <a:lnTo>
                      <a:pt x="81" y="127"/>
                    </a:lnTo>
                    <a:lnTo>
                      <a:pt x="80" y="104"/>
                    </a:lnTo>
                    <a:lnTo>
                      <a:pt x="80" y="81"/>
                    </a:lnTo>
                    <a:lnTo>
                      <a:pt x="83" y="52"/>
                    </a:lnTo>
                    <a:lnTo>
                      <a:pt x="90" y="25"/>
                    </a:lnTo>
                    <a:lnTo>
                      <a:pt x="110" y="0"/>
                    </a:lnTo>
                    <a:lnTo>
                      <a:pt x="89" y="2"/>
                    </a:lnTo>
                  </a:path>
                </a:pathLst>
              </a:custGeom>
              <a:solidFill>
                <a:srgbClr val="FF9F00"/>
              </a:solidFill>
              <a:ln w="12700" cap="rnd">
                <a:solidFill>
                  <a:srgbClr val="000000"/>
                </a:solidFill>
                <a:round/>
                <a:headEnd/>
                <a:tailEnd/>
              </a:ln>
            </p:spPr>
            <p:txBody>
              <a:bodyPr/>
              <a:lstStyle/>
              <a:p>
                <a:endParaRPr lang="es-ES"/>
              </a:p>
            </p:txBody>
          </p:sp>
        </p:grpSp>
        <p:grpSp>
          <p:nvGrpSpPr>
            <p:cNvPr id="6163" name="Group 43"/>
            <p:cNvGrpSpPr>
              <a:grpSpLocks noChangeAspect="1"/>
            </p:cNvGrpSpPr>
            <p:nvPr/>
          </p:nvGrpSpPr>
          <p:grpSpPr bwMode="auto">
            <a:xfrm>
              <a:off x="3337" y="2561"/>
              <a:ext cx="748" cy="905"/>
              <a:chOff x="3337" y="2561"/>
              <a:chExt cx="748" cy="905"/>
            </a:xfrm>
          </p:grpSpPr>
          <p:sp>
            <p:nvSpPr>
              <p:cNvPr id="6222" name="Freeform 44"/>
              <p:cNvSpPr>
                <a:spLocks noChangeAspect="1"/>
              </p:cNvSpPr>
              <p:nvPr/>
            </p:nvSpPr>
            <p:spPr bwMode="auto">
              <a:xfrm>
                <a:off x="3471" y="2561"/>
                <a:ext cx="614" cy="789"/>
              </a:xfrm>
              <a:custGeom>
                <a:avLst/>
                <a:gdLst>
                  <a:gd name="T0" fmla="*/ 566 w 614"/>
                  <a:gd name="T1" fmla="*/ 762 h 789"/>
                  <a:gd name="T2" fmla="*/ 493 w 614"/>
                  <a:gd name="T3" fmla="*/ 779 h 789"/>
                  <a:gd name="T4" fmla="*/ 395 w 614"/>
                  <a:gd name="T5" fmla="*/ 788 h 789"/>
                  <a:gd name="T6" fmla="*/ 295 w 614"/>
                  <a:gd name="T7" fmla="*/ 788 h 789"/>
                  <a:gd name="T8" fmla="*/ 228 w 614"/>
                  <a:gd name="T9" fmla="*/ 773 h 789"/>
                  <a:gd name="T10" fmla="*/ 192 w 614"/>
                  <a:gd name="T11" fmla="*/ 768 h 789"/>
                  <a:gd name="T12" fmla="*/ 149 w 614"/>
                  <a:gd name="T13" fmla="*/ 653 h 789"/>
                  <a:gd name="T14" fmla="*/ 122 w 614"/>
                  <a:gd name="T15" fmla="*/ 521 h 789"/>
                  <a:gd name="T16" fmla="*/ 87 w 614"/>
                  <a:gd name="T17" fmla="*/ 374 h 789"/>
                  <a:gd name="T18" fmla="*/ 44 w 614"/>
                  <a:gd name="T19" fmla="*/ 212 h 789"/>
                  <a:gd name="T20" fmla="*/ 3 w 614"/>
                  <a:gd name="T21" fmla="*/ 144 h 789"/>
                  <a:gd name="T22" fmla="*/ 0 w 614"/>
                  <a:gd name="T23" fmla="*/ 103 h 789"/>
                  <a:gd name="T24" fmla="*/ 8 w 614"/>
                  <a:gd name="T25" fmla="*/ 88 h 789"/>
                  <a:gd name="T26" fmla="*/ 40 w 614"/>
                  <a:gd name="T27" fmla="*/ 69 h 789"/>
                  <a:gd name="T28" fmla="*/ 62 w 614"/>
                  <a:gd name="T29" fmla="*/ 57 h 789"/>
                  <a:gd name="T30" fmla="*/ 122 w 614"/>
                  <a:gd name="T31" fmla="*/ 43 h 789"/>
                  <a:gd name="T32" fmla="*/ 238 w 614"/>
                  <a:gd name="T33" fmla="*/ 43 h 789"/>
                  <a:gd name="T34" fmla="*/ 343 w 614"/>
                  <a:gd name="T35" fmla="*/ 28 h 789"/>
                  <a:gd name="T36" fmla="*/ 447 w 614"/>
                  <a:gd name="T37" fmla="*/ 12 h 789"/>
                  <a:gd name="T38" fmla="*/ 534 w 614"/>
                  <a:gd name="T39" fmla="*/ 0 h 789"/>
                  <a:gd name="T40" fmla="*/ 613 w 614"/>
                  <a:gd name="T41" fmla="*/ 191 h 789"/>
                  <a:gd name="T42" fmla="*/ 285 w 614"/>
                  <a:gd name="T43" fmla="*/ 187 h 789"/>
                  <a:gd name="T44" fmla="*/ 238 w 614"/>
                  <a:gd name="T45" fmla="*/ 181 h 789"/>
                  <a:gd name="T46" fmla="*/ 238 w 614"/>
                  <a:gd name="T47" fmla="*/ 204 h 789"/>
                  <a:gd name="T48" fmla="*/ 276 w 614"/>
                  <a:gd name="T49" fmla="*/ 342 h 789"/>
                  <a:gd name="T50" fmla="*/ 306 w 614"/>
                  <a:gd name="T51" fmla="*/ 430 h 789"/>
                  <a:gd name="T52" fmla="*/ 368 w 614"/>
                  <a:gd name="T53" fmla="*/ 510 h 789"/>
                  <a:gd name="T54" fmla="*/ 456 w 614"/>
                  <a:gd name="T55" fmla="*/ 615 h 789"/>
                  <a:gd name="T56" fmla="*/ 566 w 614"/>
                  <a:gd name="T57" fmla="*/ 762 h 7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4"/>
                  <a:gd name="T88" fmla="*/ 0 h 789"/>
                  <a:gd name="T89" fmla="*/ 614 w 614"/>
                  <a:gd name="T90" fmla="*/ 789 h 7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4" h="789">
                    <a:moveTo>
                      <a:pt x="566" y="762"/>
                    </a:moveTo>
                    <a:lnTo>
                      <a:pt x="493" y="779"/>
                    </a:lnTo>
                    <a:lnTo>
                      <a:pt x="395" y="788"/>
                    </a:lnTo>
                    <a:lnTo>
                      <a:pt x="295" y="788"/>
                    </a:lnTo>
                    <a:lnTo>
                      <a:pt x="228" y="773"/>
                    </a:lnTo>
                    <a:lnTo>
                      <a:pt x="192" y="768"/>
                    </a:lnTo>
                    <a:lnTo>
                      <a:pt x="149" y="653"/>
                    </a:lnTo>
                    <a:lnTo>
                      <a:pt x="122" y="521"/>
                    </a:lnTo>
                    <a:lnTo>
                      <a:pt x="87" y="374"/>
                    </a:lnTo>
                    <a:lnTo>
                      <a:pt x="44" y="212"/>
                    </a:lnTo>
                    <a:lnTo>
                      <a:pt x="3" y="144"/>
                    </a:lnTo>
                    <a:lnTo>
                      <a:pt x="0" y="103"/>
                    </a:lnTo>
                    <a:lnTo>
                      <a:pt x="8" y="88"/>
                    </a:lnTo>
                    <a:lnTo>
                      <a:pt x="40" y="69"/>
                    </a:lnTo>
                    <a:lnTo>
                      <a:pt x="62" y="57"/>
                    </a:lnTo>
                    <a:lnTo>
                      <a:pt x="122" y="43"/>
                    </a:lnTo>
                    <a:lnTo>
                      <a:pt x="238" y="43"/>
                    </a:lnTo>
                    <a:lnTo>
                      <a:pt x="343" y="28"/>
                    </a:lnTo>
                    <a:lnTo>
                      <a:pt x="447" y="12"/>
                    </a:lnTo>
                    <a:lnTo>
                      <a:pt x="534" y="0"/>
                    </a:lnTo>
                    <a:lnTo>
                      <a:pt x="613" y="191"/>
                    </a:lnTo>
                    <a:lnTo>
                      <a:pt x="285" y="187"/>
                    </a:lnTo>
                    <a:lnTo>
                      <a:pt x="238" y="181"/>
                    </a:lnTo>
                    <a:lnTo>
                      <a:pt x="238" y="204"/>
                    </a:lnTo>
                    <a:lnTo>
                      <a:pt x="276" y="342"/>
                    </a:lnTo>
                    <a:lnTo>
                      <a:pt x="306" y="430"/>
                    </a:lnTo>
                    <a:lnTo>
                      <a:pt x="368" y="510"/>
                    </a:lnTo>
                    <a:lnTo>
                      <a:pt x="456" y="615"/>
                    </a:lnTo>
                    <a:lnTo>
                      <a:pt x="566" y="762"/>
                    </a:lnTo>
                  </a:path>
                </a:pathLst>
              </a:custGeom>
              <a:solidFill>
                <a:srgbClr val="3F5F00"/>
              </a:solidFill>
              <a:ln w="12700" cap="rnd">
                <a:solidFill>
                  <a:srgbClr val="000000"/>
                </a:solidFill>
                <a:round/>
                <a:headEnd/>
                <a:tailEnd/>
              </a:ln>
            </p:spPr>
            <p:txBody>
              <a:bodyPr/>
              <a:lstStyle/>
              <a:p>
                <a:endParaRPr lang="es-ES"/>
              </a:p>
            </p:txBody>
          </p:sp>
          <p:sp>
            <p:nvSpPr>
              <p:cNvPr id="6223" name="Freeform 45"/>
              <p:cNvSpPr>
                <a:spLocks noChangeAspect="1"/>
              </p:cNvSpPr>
              <p:nvPr/>
            </p:nvSpPr>
            <p:spPr bwMode="auto">
              <a:xfrm>
                <a:off x="3337" y="3327"/>
                <a:ext cx="729" cy="139"/>
              </a:xfrm>
              <a:custGeom>
                <a:avLst/>
                <a:gdLst>
                  <a:gd name="T0" fmla="*/ 332 w 729"/>
                  <a:gd name="T1" fmla="*/ 2 h 139"/>
                  <a:gd name="T2" fmla="*/ 215 w 729"/>
                  <a:gd name="T3" fmla="*/ 17 h 139"/>
                  <a:gd name="T4" fmla="*/ 121 w 729"/>
                  <a:gd name="T5" fmla="*/ 33 h 139"/>
                  <a:gd name="T6" fmla="*/ 72 w 729"/>
                  <a:gd name="T7" fmla="*/ 44 h 139"/>
                  <a:gd name="T8" fmla="*/ 32 w 729"/>
                  <a:gd name="T9" fmla="*/ 64 h 139"/>
                  <a:gd name="T10" fmla="*/ 12 w 729"/>
                  <a:gd name="T11" fmla="*/ 79 h 139"/>
                  <a:gd name="T12" fmla="*/ 0 w 729"/>
                  <a:gd name="T13" fmla="*/ 105 h 139"/>
                  <a:gd name="T14" fmla="*/ 3 w 729"/>
                  <a:gd name="T15" fmla="*/ 124 h 139"/>
                  <a:gd name="T16" fmla="*/ 16 w 729"/>
                  <a:gd name="T17" fmla="*/ 131 h 139"/>
                  <a:gd name="T18" fmla="*/ 40 w 729"/>
                  <a:gd name="T19" fmla="*/ 136 h 139"/>
                  <a:gd name="T20" fmla="*/ 122 w 729"/>
                  <a:gd name="T21" fmla="*/ 131 h 139"/>
                  <a:gd name="T22" fmla="*/ 252 w 729"/>
                  <a:gd name="T23" fmla="*/ 123 h 139"/>
                  <a:gd name="T24" fmla="*/ 391 w 729"/>
                  <a:gd name="T25" fmla="*/ 110 h 139"/>
                  <a:gd name="T26" fmla="*/ 477 w 729"/>
                  <a:gd name="T27" fmla="*/ 106 h 139"/>
                  <a:gd name="T28" fmla="*/ 485 w 729"/>
                  <a:gd name="T29" fmla="*/ 125 h 139"/>
                  <a:gd name="T30" fmla="*/ 578 w 729"/>
                  <a:gd name="T31" fmla="*/ 136 h 139"/>
                  <a:gd name="T32" fmla="*/ 663 w 729"/>
                  <a:gd name="T33" fmla="*/ 138 h 139"/>
                  <a:gd name="T34" fmla="*/ 717 w 729"/>
                  <a:gd name="T35" fmla="*/ 133 h 139"/>
                  <a:gd name="T36" fmla="*/ 728 w 729"/>
                  <a:gd name="T37" fmla="*/ 106 h 139"/>
                  <a:gd name="T38" fmla="*/ 720 w 729"/>
                  <a:gd name="T39" fmla="*/ 60 h 139"/>
                  <a:gd name="T40" fmla="*/ 694 w 729"/>
                  <a:gd name="T41" fmla="*/ 0 h 139"/>
                  <a:gd name="T42" fmla="*/ 363 w 729"/>
                  <a:gd name="T43" fmla="*/ 0 h 139"/>
                  <a:gd name="T44" fmla="*/ 332 w 729"/>
                  <a:gd name="T45" fmla="*/ 2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9"/>
                  <a:gd name="T70" fmla="*/ 0 h 139"/>
                  <a:gd name="T71" fmla="*/ 729 w 729"/>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9" h="139">
                    <a:moveTo>
                      <a:pt x="332" y="2"/>
                    </a:moveTo>
                    <a:lnTo>
                      <a:pt x="215" y="17"/>
                    </a:lnTo>
                    <a:lnTo>
                      <a:pt x="121" y="33"/>
                    </a:lnTo>
                    <a:lnTo>
                      <a:pt x="72" y="44"/>
                    </a:lnTo>
                    <a:lnTo>
                      <a:pt x="32" y="64"/>
                    </a:lnTo>
                    <a:lnTo>
                      <a:pt x="12" y="79"/>
                    </a:lnTo>
                    <a:lnTo>
                      <a:pt x="0" y="105"/>
                    </a:lnTo>
                    <a:lnTo>
                      <a:pt x="3" y="124"/>
                    </a:lnTo>
                    <a:lnTo>
                      <a:pt x="16" y="131"/>
                    </a:lnTo>
                    <a:lnTo>
                      <a:pt x="40" y="136"/>
                    </a:lnTo>
                    <a:lnTo>
                      <a:pt x="122" y="131"/>
                    </a:lnTo>
                    <a:lnTo>
                      <a:pt x="252" y="123"/>
                    </a:lnTo>
                    <a:lnTo>
                      <a:pt x="391" y="110"/>
                    </a:lnTo>
                    <a:lnTo>
                      <a:pt x="477" y="106"/>
                    </a:lnTo>
                    <a:lnTo>
                      <a:pt x="485" y="125"/>
                    </a:lnTo>
                    <a:lnTo>
                      <a:pt x="578" y="136"/>
                    </a:lnTo>
                    <a:lnTo>
                      <a:pt x="663" y="138"/>
                    </a:lnTo>
                    <a:lnTo>
                      <a:pt x="717" y="133"/>
                    </a:lnTo>
                    <a:lnTo>
                      <a:pt x="728" y="106"/>
                    </a:lnTo>
                    <a:lnTo>
                      <a:pt x="720" y="60"/>
                    </a:lnTo>
                    <a:lnTo>
                      <a:pt x="694" y="0"/>
                    </a:lnTo>
                    <a:lnTo>
                      <a:pt x="363" y="0"/>
                    </a:lnTo>
                    <a:lnTo>
                      <a:pt x="332" y="2"/>
                    </a:lnTo>
                  </a:path>
                </a:pathLst>
              </a:custGeom>
              <a:solidFill>
                <a:srgbClr val="7F5F3F"/>
              </a:solidFill>
              <a:ln w="12700" cap="rnd">
                <a:solidFill>
                  <a:srgbClr val="000000"/>
                </a:solidFill>
                <a:round/>
                <a:headEnd/>
                <a:tailEnd/>
              </a:ln>
            </p:spPr>
            <p:txBody>
              <a:bodyPr/>
              <a:lstStyle/>
              <a:p>
                <a:endParaRPr lang="es-ES"/>
              </a:p>
            </p:txBody>
          </p:sp>
        </p:grpSp>
        <p:grpSp>
          <p:nvGrpSpPr>
            <p:cNvPr id="6164" name="Group 46"/>
            <p:cNvGrpSpPr>
              <a:grpSpLocks noChangeAspect="1"/>
            </p:cNvGrpSpPr>
            <p:nvPr/>
          </p:nvGrpSpPr>
          <p:grpSpPr bwMode="auto">
            <a:xfrm>
              <a:off x="3196" y="2557"/>
              <a:ext cx="1268" cy="978"/>
              <a:chOff x="3196" y="2557"/>
              <a:chExt cx="1268" cy="978"/>
            </a:xfrm>
          </p:grpSpPr>
          <p:sp>
            <p:nvSpPr>
              <p:cNvPr id="6220" name="Freeform 47"/>
              <p:cNvSpPr>
                <a:spLocks noChangeAspect="1"/>
              </p:cNvSpPr>
              <p:nvPr/>
            </p:nvSpPr>
            <p:spPr bwMode="auto">
              <a:xfrm>
                <a:off x="3196" y="3373"/>
                <a:ext cx="806" cy="162"/>
              </a:xfrm>
              <a:custGeom>
                <a:avLst/>
                <a:gdLst>
                  <a:gd name="T0" fmla="*/ 366 w 806"/>
                  <a:gd name="T1" fmla="*/ 5 h 162"/>
                  <a:gd name="T2" fmla="*/ 236 w 806"/>
                  <a:gd name="T3" fmla="*/ 21 h 162"/>
                  <a:gd name="T4" fmla="*/ 131 w 806"/>
                  <a:gd name="T5" fmla="*/ 42 h 162"/>
                  <a:gd name="T6" fmla="*/ 76 w 806"/>
                  <a:gd name="T7" fmla="*/ 53 h 162"/>
                  <a:gd name="T8" fmla="*/ 33 w 806"/>
                  <a:gd name="T9" fmla="*/ 76 h 162"/>
                  <a:gd name="T10" fmla="*/ 14 w 806"/>
                  <a:gd name="T11" fmla="*/ 94 h 162"/>
                  <a:gd name="T12" fmla="*/ 0 w 806"/>
                  <a:gd name="T13" fmla="*/ 121 h 162"/>
                  <a:gd name="T14" fmla="*/ 1 w 806"/>
                  <a:gd name="T15" fmla="*/ 143 h 162"/>
                  <a:gd name="T16" fmla="*/ 14 w 806"/>
                  <a:gd name="T17" fmla="*/ 151 h 162"/>
                  <a:gd name="T18" fmla="*/ 39 w 806"/>
                  <a:gd name="T19" fmla="*/ 158 h 162"/>
                  <a:gd name="T20" fmla="*/ 122 w 806"/>
                  <a:gd name="T21" fmla="*/ 161 h 162"/>
                  <a:gd name="T22" fmla="*/ 283 w 806"/>
                  <a:gd name="T23" fmla="*/ 154 h 162"/>
                  <a:gd name="T24" fmla="*/ 434 w 806"/>
                  <a:gd name="T25" fmla="*/ 140 h 162"/>
                  <a:gd name="T26" fmla="*/ 525 w 806"/>
                  <a:gd name="T27" fmla="*/ 124 h 162"/>
                  <a:gd name="T28" fmla="*/ 536 w 806"/>
                  <a:gd name="T29" fmla="*/ 144 h 162"/>
                  <a:gd name="T30" fmla="*/ 587 w 806"/>
                  <a:gd name="T31" fmla="*/ 151 h 162"/>
                  <a:gd name="T32" fmla="*/ 637 w 806"/>
                  <a:gd name="T33" fmla="*/ 155 h 162"/>
                  <a:gd name="T34" fmla="*/ 735 w 806"/>
                  <a:gd name="T35" fmla="*/ 158 h 162"/>
                  <a:gd name="T36" fmla="*/ 792 w 806"/>
                  <a:gd name="T37" fmla="*/ 154 h 162"/>
                  <a:gd name="T38" fmla="*/ 805 w 806"/>
                  <a:gd name="T39" fmla="*/ 124 h 162"/>
                  <a:gd name="T40" fmla="*/ 794 w 806"/>
                  <a:gd name="T41" fmla="*/ 70 h 162"/>
                  <a:gd name="T42" fmla="*/ 765 w 806"/>
                  <a:gd name="T43" fmla="*/ 0 h 162"/>
                  <a:gd name="T44" fmla="*/ 398 w 806"/>
                  <a:gd name="T45" fmla="*/ 0 h 162"/>
                  <a:gd name="T46" fmla="*/ 366 w 806"/>
                  <a:gd name="T47" fmla="*/ 5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6"/>
                  <a:gd name="T73" fmla="*/ 0 h 162"/>
                  <a:gd name="T74" fmla="*/ 806 w 806"/>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6" h="162">
                    <a:moveTo>
                      <a:pt x="366" y="5"/>
                    </a:moveTo>
                    <a:lnTo>
                      <a:pt x="236" y="21"/>
                    </a:lnTo>
                    <a:lnTo>
                      <a:pt x="131" y="42"/>
                    </a:lnTo>
                    <a:lnTo>
                      <a:pt x="76" y="53"/>
                    </a:lnTo>
                    <a:lnTo>
                      <a:pt x="33" y="76"/>
                    </a:lnTo>
                    <a:lnTo>
                      <a:pt x="14" y="94"/>
                    </a:lnTo>
                    <a:lnTo>
                      <a:pt x="0" y="121"/>
                    </a:lnTo>
                    <a:lnTo>
                      <a:pt x="1" y="143"/>
                    </a:lnTo>
                    <a:lnTo>
                      <a:pt x="14" y="151"/>
                    </a:lnTo>
                    <a:lnTo>
                      <a:pt x="39" y="158"/>
                    </a:lnTo>
                    <a:lnTo>
                      <a:pt x="122" y="161"/>
                    </a:lnTo>
                    <a:lnTo>
                      <a:pt x="283" y="154"/>
                    </a:lnTo>
                    <a:lnTo>
                      <a:pt x="434" y="140"/>
                    </a:lnTo>
                    <a:lnTo>
                      <a:pt x="525" y="124"/>
                    </a:lnTo>
                    <a:lnTo>
                      <a:pt x="536" y="144"/>
                    </a:lnTo>
                    <a:lnTo>
                      <a:pt x="587" y="151"/>
                    </a:lnTo>
                    <a:lnTo>
                      <a:pt x="637" y="155"/>
                    </a:lnTo>
                    <a:lnTo>
                      <a:pt x="735" y="158"/>
                    </a:lnTo>
                    <a:lnTo>
                      <a:pt x="792" y="154"/>
                    </a:lnTo>
                    <a:lnTo>
                      <a:pt x="805" y="124"/>
                    </a:lnTo>
                    <a:lnTo>
                      <a:pt x="794" y="70"/>
                    </a:lnTo>
                    <a:lnTo>
                      <a:pt x="765" y="0"/>
                    </a:lnTo>
                    <a:lnTo>
                      <a:pt x="398" y="0"/>
                    </a:lnTo>
                    <a:lnTo>
                      <a:pt x="366" y="5"/>
                    </a:lnTo>
                  </a:path>
                </a:pathLst>
              </a:custGeom>
              <a:solidFill>
                <a:srgbClr val="7F5F3F"/>
              </a:solidFill>
              <a:ln w="12700" cap="rnd">
                <a:solidFill>
                  <a:srgbClr val="000000"/>
                </a:solidFill>
                <a:round/>
                <a:headEnd/>
                <a:tailEnd/>
              </a:ln>
            </p:spPr>
            <p:txBody>
              <a:bodyPr/>
              <a:lstStyle/>
              <a:p>
                <a:endParaRPr lang="es-ES"/>
              </a:p>
            </p:txBody>
          </p:sp>
          <p:sp>
            <p:nvSpPr>
              <p:cNvPr id="6221" name="Freeform 48"/>
              <p:cNvSpPr>
                <a:spLocks noChangeAspect="1"/>
              </p:cNvSpPr>
              <p:nvPr/>
            </p:nvSpPr>
            <p:spPr bwMode="auto">
              <a:xfrm>
                <a:off x="3433" y="2557"/>
                <a:ext cx="1031" cy="864"/>
              </a:xfrm>
              <a:custGeom>
                <a:avLst/>
                <a:gdLst>
                  <a:gd name="T0" fmla="*/ 978 w 1031"/>
                  <a:gd name="T1" fmla="*/ 53 h 864"/>
                  <a:gd name="T2" fmla="*/ 1019 w 1031"/>
                  <a:gd name="T3" fmla="*/ 120 h 864"/>
                  <a:gd name="T4" fmla="*/ 1024 w 1031"/>
                  <a:gd name="T5" fmla="*/ 144 h 864"/>
                  <a:gd name="T6" fmla="*/ 1030 w 1031"/>
                  <a:gd name="T7" fmla="*/ 180 h 864"/>
                  <a:gd name="T8" fmla="*/ 1019 w 1031"/>
                  <a:gd name="T9" fmla="*/ 224 h 864"/>
                  <a:gd name="T10" fmla="*/ 989 w 1031"/>
                  <a:gd name="T11" fmla="*/ 247 h 864"/>
                  <a:gd name="T12" fmla="*/ 957 w 1031"/>
                  <a:gd name="T13" fmla="*/ 263 h 864"/>
                  <a:gd name="T14" fmla="*/ 909 w 1031"/>
                  <a:gd name="T15" fmla="*/ 266 h 864"/>
                  <a:gd name="T16" fmla="*/ 816 w 1031"/>
                  <a:gd name="T17" fmla="*/ 266 h 864"/>
                  <a:gd name="T18" fmla="*/ 722 w 1031"/>
                  <a:gd name="T19" fmla="*/ 270 h 864"/>
                  <a:gd name="T20" fmla="*/ 633 w 1031"/>
                  <a:gd name="T21" fmla="*/ 259 h 864"/>
                  <a:gd name="T22" fmla="*/ 582 w 1031"/>
                  <a:gd name="T23" fmla="*/ 251 h 864"/>
                  <a:gd name="T24" fmla="*/ 479 w 1031"/>
                  <a:gd name="T25" fmla="*/ 235 h 864"/>
                  <a:gd name="T26" fmla="*/ 403 w 1031"/>
                  <a:gd name="T27" fmla="*/ 216 h 864"/>
                  <a:gd name="T28" fmla="*/ 323 w 1031"/>
                  <a:gd name="T29" fmla="*/ 195 h 864"/>
                  <a:gd name="T30" fmla="*/ 250 w 1031"/>
                  <a:gd name="T31" fmla="*/ 164 h 864"/>
                  <a:gd name="T32" fmla="*/ 271 w 1031"/>
                  <a:gd name="T33" fmla="*/ 207 h 864"/>
                  <a:gd name="T34" fmla="*/ 303 w 1031"/>
                  <a:gd name="T35" fmla="*/ 270 h 864"/>
                  <a:gd name="T36" fmla="*/ 314 w 1031"/>
                  <a:gd name="T37" fmla="*/ 357 h 864"/>
                  <a:gd name="T38" fmla="*/ 323 w 1031"/>
                  <a:gd name="T39" fmla="*/ 425 h 864"/>
                  <a:gd name="T40" fmla="*/ 360 w 1031"/>
                  <a:gd name="T41" fmla="*/ 517 h 864"/>
                  <a:gd name="T42" fmla="*/ 412 w 1031"/>
                  <a:gd name="T43" fmla="*/ 633 h 864"/>
                  <a:gd name="T44" fmla="*/ 459 w 1031"/>
                  <a:gd name="T45" fmla="*/ 725 h 864"/>
                  <a:gd name="T46" fmla="*/ 520 w 1031"/>
                  <a:gd name="T47" fmla="*/ 819 h 864"/>
                  <a:gd name="T48" fmla="*/ 459 w 1031"/>
                  <a:gd name="T49" fmla="*/ 854 h 864"/>
                  <a:gd name="T50" fmla="*/ 309 w 1031"/>
                  <a:gd name="T51" fmla="*/ 863 h 864"/>
                  <a:gd name="T52" fmla="*/ 200 w 1031"/>
                  <a:gd name="T53" fmla="*/ 854 h 864"/>
                  <a:gd name="T54" fmla="*/ 147 w 1031"/>
                  <a:gd name="T55" fmla="*/ 842 h 864"/>
                  <a:gd name="T56" fmla="*/ 122 w 1031"/>
                  <a:gd name="T57" fmla="*/ 831 h 864"/>
                  <a:gd name="T58" fmla="*/ 136 w 1031"/>
                  <a:gd name="T59" fmla="*/ 740 h 864"/>
                  <a:gd name="T60" fmla="*/ 126 w 1031"/>
                  <a:gd name="T61" fmla="*/ 618 h 864"/>
                  <a:gd name="T62" fmla="*/ 110 w 1031"/>
                  <a:gd name="T63" fmla="*/ 441 h 864"/>
                  <a:gd name="T64" fmla="*/ 101 w 1031"/>
                  <a:gd name="T65" fmla="*/ 330 h 864"/>
                  <a:gd name="T66" fmla="*/ 79 w 1031"/>
                  <a:gd name="T67" fmla="*/ 251 h 864"/>
                  <a:gd name="T68" fmla="*/ 69 w 1031"/>
                  <a:gd name="T69" fmla="*/ 235 h 864"/>
                  <a:gd name="T70" fmla="*/ 26 w 1031"/>
                  <a:gd name="T71" fmla="*/ 216 h 864"/>
                  <a:gd name="T72" fmla="*/ 7 w 1031"/>
                  <a:gd name="T73" fmla="*/ 175 h 864"/>
                  <a:gd name="T74" fmla="*/ 0 w 1031"/>
                  <a:gd name="T75" fmla="*/ 120 h 864"/>
                  <a:gd name="T76" fmla="*/ 7 w 1031"/>
                  <a:gd name="T77" fmla="*/ 76 h 864"/>
                  <a:gd name="T78" fmla="*/ 26 w 1031"/>
                  <a:gd name="T79" fmla="*/ 47 h 864"/>
                  <a:gd name="T80" fmla="*/ 147 w 1031"/>
                  <a:gd name="T81" fmla="*/ 36 h 864"/>
                  <a:gd name="T82" fmla="*/ 403 w 1031"/>
                  <a:gd name="T83" fmla="*/ 20 h 864"/>
                  <a:gd name="T84" fmla="*/ 509 w 1031"/>
                  <a:gd name="T85" fmla="*/ 0 h 864"/>
                  <a:gd name="T86" fmla="*/ 687 w 1031"/>
                  <a:gd name="T87" fmla="*/ 13 h 864"/>
                  <a:gd name="T88" fmla="*/ 831 w 1031"/>
                  <a:gd name="T89" fmla="*/ 20 h 864"/>
                  <a:gd name="T90" fmla="*/ 978 w 1031"/>
                  <a:gd name="T91" fmla="*/ 53 h 8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1"/>
                  <a:gd name="T139" fmla="*/ 0 h 864"/>
                  <a:gd name="T140" fmla="*/ 1031 w 1031"/>
                  <a:gd name="T141" fmla="*/ 864 h 8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1" h="864">
                    <a:moveTo>
                      <a:pt x="978" y="53"/>
                    </a:moveTo>
                    <a:lnTo>
                      <a:pt x="1019" y="120"/>
                    </a:lnTo>
                    <a:lnTo>
                      <a:pt x="1024" y="144"/>
                    </a:lnTo>
                    <a:lnTo>
                      <a:pt x="1030" y="180"/>
                    </a:lnTo>
                    <a:lnTo>
                      <a:pt x="1019" y="224"/>
                    </a:lnTo>
                    <a:lnTo>
                      <a:pt x="989" y="247"/>
                    </a:lnTo>
                    <a:lnTo>
                      <a:pt x="957" y="263"/>
                    </a:lnTo>
                    <a:lnTo>
                      <a:pt x="909" y="266"/>
                    </a:lnTo>
                    <a:lnTo>
                      <a:pt x="816" y="266"/>
                    </a:lnTo>
                    <a:lnTo>
                      <a:pt x="722" y="270"/>
                    </a:lnTo>
                    <a:lnTo>
                      <a:pt x="633" y="259"/>
                    </a:lnTo>
                    <a:lnTo>
                      <a:pt x="582" y="251"/>
                    </a:lnTo>
                    <a:lnTo>
                      <a:pt x="479" y="235"/>
                    </a:lnTo>
                    <a:lnTo>
                      <a:pt x="403" y="216"/>
                    </a:lnTo>
                    <a:lnTo>
                      <a:pt x="323" y="195"/>
                    </a:lnTo>
                    <a:lnTo>
                      <a:pt x="250" y="164"/>
                    </a:lnTo>
                    <a:lnTo>
                      <a:pt x="271" y="207"/>
                    </a:lnTo>
                    <a:lnTo>
                      <a:pt x="303" y="270"/>
                    </a:lnTo>
                    <a:lnTo>
                      <a:pt x="314" y="357"/>
                    </a:lnTo>
                    <a:lnTo>
                      <a:pt x="323" y="425"/>
                    </a:lnTo>
                    <a:lnTo>
                      <a:pt x="360" y="517"/>
                    </a:lnTo>
                    <a:lnTo>
                      <a:pt x="412" y="633"/>
                    </a:lnTo>
                    <a:lnTo>
                      <a:pt x="459" y="725"/>
                    </a:lnTo>
                    <a:lnTo>
                      <a:pt x="520" y="819"/>
                    </a:lnTo>
                    <a:lnTo>
                      <a:pt x="459" y="854"/>
                    </a:lnTo>
                    <a:lnTo>
                      <a:pt x="309" y="863"/>
                    </a:lnTo>
                    <a:lnTo>
                      <a:pt x="200" y="854"/>
                    </a:lnTo>
                    <a:lnTo>
                      <a:pt x="147" y="842"/>
                    </a:lnTo>
                    <a:lnTo>
                      <a:pt x="122" y="831"/>
                    </a:lnTo>
                    <a:lnTo>
                      <a:pt x="136" y="740"/>
                    </a:lnTo>
                    <a:lnTo>
                      <a:pt x="126" y="618"/>
                    </a:lnTo>
                    <a:lnTo>
                      <a:pt x="110" y="441"/>
                    </a:lnTo>
                    <a:lnTo>
                      <a:pt x="101" y="330"/>
                    </a:lnTo>
                    <a:lnTo>
                      <a:pt x="79" y="251"/>
                    </a:lnTo>
                    <a:lnTo>
                      <a:pt x="69" y="235"/>
                    </a:lnTo>
                    <a:lnTo>
                      <a:pt x="26" y="216"/>
                    </a:lnTo>
                    <a:lnTo>
                      <a:pt x="7" y="175"/>
                    </a:lnTo>
                    <a:lnTo>
                      <a:pt x="0" y="120"/>
                    </a:lnTo>
                    <a:lnTo>
                      <a:pt x="7" y="76"/>
                    </a:lnTo>
                    <a:lnTo>
                      <a:pt x="26" y="47"/>
                    </a:lnTo>
                    <a:lnTo>
                      <a:pt x="147" y="36"/>
                    </a:lnTo>
                    <a:lnTo>
                      <a:pt x="403" y="20"/>
                    </a:lnTo>
                    <a:lnTo>
                      <a:pt x="509" y="0"/>
                    </a:lnTo>
                    <a:lnTo>
                      <a:pt x="687" y="13"/>
                    </a:lnTo>
                    <a:lnTo>
                      <a:pt x="831" y="20"/>
                    </a:lnTo>
                    <a:lnTo>
                      <a:pt x="978" y="53"/>
                    </a:lnTo>
                  </a:path>
                </a:pathLst>
              </a:custGeom>
              <a:solidFill>
                <a:srgbClr val="3F5F00"/>
              </a:solidFill>
              <a:ln w="12700" cap="rnd">
                <a:solidFill>
                  <a:srgbClr val="000000"/>
                </a:solidFill>
                <a:round/>
                <a:headEnd/>
                <a:tailEnd/>
              </a:ln>
            </p:spPr>
            <p:txBody>
              <a:bodyPr/>
              <a:lstStyle/>
              <a:p>
                <a:endParaRPr lang="es-ES"/>
              </a:p>
            </p:txBody>
          </p:sp>
        </p:grpSp>
        <p:sp>
          <p:nvSpPr>
            <p:cNvPr id="6165" name="Freeform 49"/>
            <p:cNvSpPr>
              <a:spLocks noChangeAspect="1"/>
            </p:cNvSpPr>
            <p:nvPr/>
          </p:nvSpPr>
          <p:spPr bwMode="auto">
            <a:xfrm>
              <a:off x="3818" y="2924"/>
              <a:ext cx="1074" cy="638"/>
            </a:xfrm>
            <a:custGeom>
              <a:avLst/>
              <a:gdLst>
                <a:gd name="T0" fmla="*/ 756 w 1074"/>
                <a:gd name="T1" fmla="*/ 10 h 638"/>
                <a:gd name="T2" fmla="*/ 1073 w 1074"/>
                <a:gd name="T3" fmla="*/ 577 h 638"/>
                <a:gd name="T4" fmla="*/ 1062 w 1074"/>
                <a:gd name="T5" fmla="*/ 589 h 638"/>
                <a:gd name="T6" fmla="*/ 1037 w 1074"/>
                <a:gd name="T7" fmla="*/ 578 h 638"/>
                <a:gd name="T8" fmla="*/ 734 w 1074"/>
                <a:gd name="T9" fmla="*/ 34 h 638"/>
                <a:gd name="T10" fmla="*/ 717 w 1074"/>
                <a:gd name="T11" fmla="*/ 27 h 638"/>
                <a:gd name="T12" fmla="*/ 601 w 1074"/>
                <a:gd name="T13" fmla="*/ 24 h 638"/>
                <a:gd name="T14" fmla="*/ 450 w 1074"/>
                <a:gd name="T15" fmla="*/ 28 h 638"/>
                <a:gd name="T16" fmla="*/ 318 w 1074"/>
                <a:gd name="T17" fmla="*/ 34 h 638"/>
                <a:gd name="T18" fmla="*/ 279 w 1074"/>
                <a:gd name="T19" fmla="*/ 43 h 638"/>
                <a:gd name="T20" fmla="*/ 254 w 1074"/>
                <a:gd name="T21" fmla="*/ 57 h 638"/>
                <a:gd name="T22" fmla="*/ 240 w 1074"/>
                <a:gd name="T23" fmla="*/ 74 h 638"/>
                <a:gd name="T24" fmla="*/ 30 w 1074"/>
                <a:gd name="T25" fmla="*/ 630 h 638"/>
                <a:gd name="T26" fmla="*/ 14 w 1074"/>
                <a:gd name="T27" fmla="*/ 637 h 638"/>
                <a:gd name="T28" fmla="*/ 0 w 1074"/>
                <a:gd name="T29" fmla="*/ 623 h 638"/>
                <a:gd name="T30" fmla="*/ 208 w 1074"/>
                <a:gd name="T31" fmla="*/ 70 h 638"/>
                <a:gd name="T32" fmla="*/ 229 w 1074"/>
                <a:gd name="T33" fmla="*/ 40 h 638"/>
                <a:gd name="T34" fmla="*/ 247 w 1074"/>
                <a:gd name="T35" fmla="*/ 28 h 638"/>
                <a:gd name="T36" fmla="*/ 265 w 1074"/>
                <a:gd name="T37" fmla="*/ 20 h 638"/>
                <a:gd name="T38" fmla="*/ 288 w 1074"/>
                <a:gd name="T39" fmla="*/ 13 h 638"/>
                <a:gd name="T40" fmla="*/ 332 w 1074"/>
                <a:gd name="T41" fmla="*/ 10 h 638"/>
                <a:gd name="T42" fmla="*/ 473 w 1074"/>
                <a:gd name="T43" fmla="*/ 4 h 638"/>
                <a:gd name="T44" fmla="*/ 626 w 1074"/>
                <a:gd name="T45" fmla="*/ 0 h 638"/>
                <a:gd name="T46" fmla="*/ 701 w 1074"/>
                <a:gd name="T47" fmla="*/ 1 h 638"/>
                <a:gd name="T48" fmla="*/ 736 w 1074"/>
                <a:gd name="T49" fmla="*/ 4 h 638"/>
                <a:gd name="T50" fmla="*/ 756 w 1074"/>
                <a:gd name="T51" fmla="*/ 10 h 6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4"/>
                <a:gd name="T79" fmla="*/ 0 h 638"/>
                <a:gd name="T80" fmla="*/ 1074 w 1074"/>
                <a:gd name="T81" fmla="*/ 638 h 6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4" h="638">
                  <a:moveTo>
                    <a:pt x="756" y="10"/>
                  </a:moveTo>
                  <a:lnTo>
                    <a:pt x="1073" y="577"/>
                  </a:lnTo>
                  <a:lnTo>
                    <a:pt x="1062" y="589"/>
                  </a:lnTo>
                  <a:lnTo>
                    <a:pt x="1037" y="578"/>
                  </a:lnTo>
                  <a:lnTo>
                    <a:pt x="734" y="34"/>
                  </a:lnTo>
                  <a:lnTo>
                    <a:pt x="717" y="27"/>
                  </a:lnTo>
                  <a:lnTo>
                    <a:pt x="601" y="24"/>
                  </a:lnTo>
                  <a:lnTo>
                    <a:pt x="450" y="28"/>
                  </a:lnTo>
                  <a:lnTo>
                    <a:pt x="318" y="34"/>
                  </a:lnTo>
                  <a:lnTo>
                    <a:pt x="279" y="43"/>
                  </a:lnTo>
                  <a:lnTo>
                    <a:pt x="254" y="57"/>
                  </a:lnTo>
                  <a:lnTo>
                    <a:pt x="240" y="74"/>
                  </a:lnTo>
                  <a:lnTo>
                    <a:pt x="30" y="630"/>
                  </a:lnTo>
                  <a:lnTo>
                    <a:pt x="14" y="637"/>
                  </a:lnTo>
                  <a:lnTo>
                    <a:pt x="0" y="623"/>
                  </a:lnTo>
                  <a:lnTo>
                    <a:pt x="208" y="70"/>
                  </a:lnTo>
                  <a:lnTo>
                    <a:pt x="229" y="40"/>
                  </a:lnTo>
                  <a:lnTo>
                    <a:pt x="247" y="28"/>
                  </a:lnTo>
                  <a:lnTo>
                    <a:pt x="265" y="20"/>
                  </a:lnTo>
                  <a:lnTo>
                    <a:pt x="288" y="13"/>
                  </a:lnTo>
                  <a:lnTo>
                    <a:pt x="332" y="10"/>
                  </a:lnTo>
                  <a:lnTo>
                    <a:pt x="473" y="4"/>
                  </a:lnTo>
                  <a:lnTo>
                    <a:pt x="626" y="0"/>
                  </a:lnTo>
                  <a:lnTo>
                    <a:pt x="701" y="1"/>
                  </a:lnTo>
                  <a:lnTo>
                    <a:pt x="736" y="4"/>
                  </a:lnTo>
                  <a:lnTo>
                    <a:pt x="756" y="10"/>
                  </a:lnTo>
                </a:path>
              </a:pathLst>
            </a:custGeom>
            <a:solidFill>
              <a:srgbClr val="5F3F1F"/>
            </a:solidFill>
            <a:ln w="12700" cap="rnd">
              <a:solidFill>
                <a:srgbClr val="000000"/>
              </a:solidFill>
              <a:round/>
              <a:headEnd/>
              <a:tailEnd/>
            </a:ln>
          </p:spPr>
          <p:txBody>
            <a:bodyPr/>
            <a:lstStyle/>
            <a:p>
              <a:endParaRPr lang="es-ES"/>
            </a:p>
          </p:txBody>
        </p:sp>
        <p:grpSp>
          <p:nvGrpSpPr>
            <p:cNvPr id="6166" name="Group 50"/>
            <p:cNvGrpSpPr>
              <a:grpSpLocks noChangeAspect="1"/>
            </p:cNvGrpSpPr>
            <p:nvPr/>
          </p:nvGrpSpPr>
          <p:grpSpPr bwMode="auto">
            <a:xfrm>
              <a:off x="3367" y="1945"/>
              <a:ext cx="1166" cy="790"/>
              <a:chOff x="3367" y="1945"/>
              <a:chExt cx="1166" cy="790"/>
            </a:xfrm>
          </p:grpSpPr>
          <p:sp>
            <p:nvSpPr>
              <p:cNvPr id="6213" name="Freeform 51"/>
              <p:cNvSpPr>
                <a:spLocks noChangeAspect="1"/>
              </p:cNvSpPr>
              <p:nvPr/>
            </p:nvSpPr>
            <p:spPr bwMode="auto">
              <a:xfrm>
                <a:off x="3367" y="2078"/>
                <a:ext cx="631" cy="477"/>
              </a:xfrm>
              <a:custGeom>
                <a:avLst/>
                <a:gdLst>
                  <a:gd name="T0" fmla="*/ 0 w 631"/>
                  <a:gd name="T1" fmla="*/ 73 h 477"/>
                  <a:gd name="T2" fmla="*/ 208 w 631"/>
                  <a:gd name="T3" fmla="*/ 0 h 477"/>
                  <a:gd name="T4" fmla="*/ 284 w 631"/>
                  <a:gd name="T5" fmla="*/ 194 h 477"/>
                  <a:gd name="T6" fmla="*/ 338 w 631"/>
                  <a:gd name="T7" fmla="*/ 296 h 477"/>
                  <a:gd name="T8" fmla="*/ 430 w 631"/>
                  <a:gd name="T9" fmla="*/ 214 h 477"/>
                  <a:gd name="T10" fmla="*/ 482 w 631"/>
                  <a:gd name="T11" fmla="*/ 164 h 477"/>
                  <a:gd name="T12" fmla="*/ 530 w 631"/>
                  <a:gd name="T13" fmla="*/ 140 h 477"/>
                  <a:gd name="T14" fmla="*/ 558 w 631"/>
                  <a:gd name="T15" fmla="*/ 133 h 477"/>
                  <a:gd name="T16" fmla="*/ 590 w 631"/>
                  <a:gd name="T17" fmla="*/ 137 h 477"/>
                  <a:gd name="T18" fmla="*/ 621 w 631"/>
                  <a:gd name="T19" fmla="*/ 156 h 477"/>
                  <a:gd name="T20" fmla="*/ 630 w 631"/>
                  <a:gd name="T21" fmla="*/ 178 h 477"/>
                  <a:gd name="T22" fmla="*/ 622 w 631"/>
                  <a:gd name="T23" fmla="*/ 257 h 477"/>
                  <a:gd name="T24" fmla="*/ 354 w 631"/>
                  <a:gd name="T25" fmla="*/ 474 h 477"/>
                  <a:gd name="T26" fmla="*/ 316 w 631"/>
                  <a:gd name="T27" fmla="*/ 476 h 477"/>
                  <a:gd name="T28" fmla="*/ 268 w 631"/>
                  <a:gd name="T29" fmla="*/ 454 h 477"/>
                  <a:gd name="T30" fmla="*/ 227 w 631"/>
                  <a:gd name="T31" fmla="*/ 421 h 477"/>
                  <a:gd name="T32" fmla="*/ 113 w 631"/>
                  <a:gd name="T33" fmla="*/ 286 h 477"/>
                  <a:gd name="T34" fmla="*/ 0 w 631"/>
                  <a:gd name="T35" fmla="*/ 73 h 4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1"/>
                  <a:gd name="T55" fmla="*/ 0 h 477"/>
                  <a:gd name="T56" fmla="*/ 631 w 631"/>
                  <a:gd name="T57" fmla="*/ 477 h 4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1" h="477">
                    <a:moveTo>
                      <a:pt x="0" y="73"/>
                    </a:moveTo>
                    <a:lnTo>
                      <a:pt x="208" y="0"/>
                    </a:lnTo>
                    <a:lnTo>
                      <a:pt x="284" y="194"/>
                    </a:lnTo>
                    <a:lnTo>
                      <a:pt x="338" y="296"/>
                    </a:lnTo>
                    <a:lnTo>
                      <a:pt x="430" y="214"/>
                    </a:lnTo>
                    <a:lnTo>
                      <a:pt x="482" y="164"/>
                    </a:lnTo>
                    <a:lnTo>
                      <a:pt x="530" y="140"/>
                    </a:lnTo>
                    <a:lnTo>
                      <a:pt x="558" y="133"/>
                    </a:lnTo>
                    <a:lnTo>
                      <a:pt x="590" y="137"/>
                    </a:lnTo>
                    <a:lnTo>
                      <a:pt x="621" y="156"/>
                    </a:lnTo>
                    <a:lnTo>
                      <a:pt x="630" y="178"/>
                    </a:lnTo>
                    <a:lnTo>
                      <a:pt x="622" y="257"/>
                    </a:lnTo>
                    <a:lnTo>
                      <a:pt x="354" y="474"/>
                    </a:lnTo>
                    <a:lnTo>
                      <a:pt x="316" y="476"/>
                    </a:lnTo>
                    <a:lnTo>
                      <a:pt x="268" y="454"/>
                    </a:lnTo>
                    <a:lnTo>
                      <a:pt x="227" y="421"/>
                    </a:lnTo>
                    <a:lnTo>
                      <a:pt x="113" y="286"/>
                    </a:lnTo>
                    <a:lnTo>
                      <a:pt x="0" y="73"/>
                    </a:lnTo>
                  </a:path>
                </a:pathLst>
              </a:custGeom>
              <a:solidFill>
                <a:srgbClr val="3F5F00"/>
              </a:solidFill>
              <a:ln w="12700" cap="rnd">
                <a:solidFill>
                  <a:srgbClr val="000000"/>
                </a:solidFill>
                <a:round/>
                <a:headEnd/>
                <a:tailEnd/>
              </a:ln>
            </p:spPr>
            <p:txBody>
              <a:bodyPr/>
              <a:lstStyle/>
              <a:p>
                <a:endParaRPr lang="es-ES"/>
              </a:p>
            </p:txBody>
          </p:sp>
          <p:grpSp>
            <p:nvGrpSpPr>
              <p:cNvPr id="6214" name="Group 52"/>
              <p:cNvGrpSpPr>
                <a:grpSpLocks noChangeAspect="1"/>
              </p:cNvGrpSpPr>
              <p:nvPr/>
            </p:nvGrpSpPr>
            <p:grpSpPr bwMode="auto">
              <a:xfrm>
                <a:off x="3696" y="1945"/>
                <a:ext cx="837" cy="790"/>
                <a:chOff x="3696" y="1945"/>
                <a:chExt cx="837" cy="790"/>
              </a:xfrm>
            </p:grpSpPr>
            <p:sp>
              <p:nvSpPr>
                <p:cNvPr id="6215" name="Freeform 53"/>
                <p:cNvSpPr>
                  <a:spLocks noChangeAspect="1"/>
                </p:cNvSpPr>
                <p:nvPr/>
              </p:nvSpPr>
              <p:spPr bwMode="auto">
                <a:xfrm>
                  <a:off x="3696" y="2058"/>
                  <a:ext cx="120" cy="509"/>
                </a:xfrm>
                <a:custGeom>
                  <a:avLst/>
                  <a:gdLst>
                    <a:gd name="T0" fmla="*/ 56 w 120"/>
                    <a:gd name="T1" fmla="*/ 0 h 509"/>
                    <a:gd name="T2" fmla="*/ 21 w 120"/>
                    <a:gd name="T3" fmla="*/ 14 h 509"/>
                    <a:gd name="T4" fmla="*/ 21 w 120"/>
                    <a:gd name="T5" fmla="*/ 66 h 509"/>
                    <a:gd name="T6" fmla="*/ 51 w 120"/>
                    <a:gd name="T7" fmla="*/ 82 h 509"/>
                    <a:gd name="T8" fmla="*/ 21 w 120"/>
                    <a:gd name="T9" fmla="*/ 118 h 509"/>
                    <a:gd name="T10" fmla="*/ 0 w 120"/>
                    <a:gd name="T11" fmla="*/ 161 h 509"/>
                    <a:gd name="T12" fmla="*/ 0 w 120"/>
                    <a:gd name="T13" fmla="*/ 273 h 509"/>
                    <a:gd name="T14" fmla="*/ 21 w 120"/>
                    <a:gd name="T15" fmla="*/ 391 h 509"/>
                    <a:gd name="T16" fmla="*/ 56 w 120"/>
                    <a:gd name="T17" fmla="*/ 487 h 509"/>
                    <a:gd name="T18" fmla="*/ 97 w 120"/>
                    <a:gd name="T19" fmla="*/ 508 h 509"/>
                    <a:gd name="T20" fmla="*/ 119 w 120"/>
                    <a:gd name="T21" fmla="*/ 460 h 509"/>
                    <a:gd name="T22" fmla="*/ 92 w 120"/>
                    <a:gd name="T23" fmla="*/ 304 h 509"/>
                    <a:gd name="T24" fmla="*/ 87 w 120"/>
                    <a:gd name="T25" fmla="*/ 95 h 509"/>
                    <a:gd name="T26" fmla="*/ 56 w 120"/>
                    <a:gd name="T27" fmla="*/ 0 h 5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509"/>
                    <a:gd name="T44" fmla="*/ 120 w 120"/>
                    <a:gd name="T45" fmla="*/ 509 h 5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509">
                      <a:moveTo>
                        <a:pt x="56" y="0"/>
                      </a:moveTo>
                      <a:lnTo>
                        <a:pt x="21" y="14"/>
                      </a:lnTo>
                      <a:lnTo>
                        <a:pt x="21" y="66"/>
                      </a:lnTo>
                      <a:lnTo>
                        <a:pt x="51" y="82"/>
                      </a:lnTo>
                      <a:lnTo>
                        <a:pt x="21" y="118"/>
                      </a:lnTo>
                      <a:lnTo>
                        <a:pt x="0" y="161"/>
                      </a:lnTo>
                      <a:lnTo>
                        <a:pt x="0" y="273"/>
                      </a:lnTo>
                      <a:lnTo>
                        <a:pt x="21" y="391"/>
                      </a:lnTo>
                      <a:lnTo>
                        <a:pt x="56" y="487"/>
                      </a:lnTo>
                      <a:lnTo>
                        <a:pt x="97" y="508"/>
                      </a:lnTo>
                      <a:lnTo>
                        <a:pt x="119" y="460"/>
                      </a:lnTo>
                      <a:lnTo>
                        <a:pt x="92" y="304"/>
                      </a:lnTo>
                      <a:lnTo>
                        <a:pt x="87" y="95"/>
                      </a:lnTo>
                      <a:lnTo>
                        <a:pt x="56" y="0"/>
                      </a:lnTo>
                    </a:path>
                  </a:pathLst>
                </a:custGeom>
                <a:solidFill>
                  <a:srgbClr val="FF0000"/>
                </a:solidFill>
                <a:ln w="12700" cap="rnd">
                  <a:solidFill>
                    <a:srgbClr val="000000"/>
                  </a:solidFill>
                  <a:round/>
                  <a:headEnd/>
                  <a:tailEnd/>
                </a:ln>
              </p:spPr>
              <p:txBody>
                <a:bodyPr/>
                <a:lstStyle/>
                <a:p>
                  <a:endParaRPr lang="es-ES"/>
                </a:p>
              </p:txBody>
            </p:sp>
            <p:sp>
              <p:nvSpPr>
                <p:cNvPr id="6216" name="Freeform 54"/>
                <p:cNvSpPr>
                  <a:spLocks noChangeAspect="1"/>
                </p:cNvSpPr>
                <p:nvPr/>
              </p:nvSpPr>
              <p:spPr bwMode="auto">
                <a:xfrm>
                  <a:off x="3747" y="1945"/>
                  <a:ext cx="197" cy="201"/>
                </a:xfrm>
                <a:custGeom>
                  <a:avLst/>
                  <a:gdLst>
                    <a:gd name="T0" fmla="*/ 196 w 197"/>
                    <a:gd name="T1" fmla="*/ 43 h 201"/>
                    <a:gd name="T2" fmla="*/ 130 w 197"/>
                    <a:gd name="T3" fmla="*/ 0 h 201"/>
                    <a:gd name="T4" fmla="*/ 8 w 197"/>
                    <a:gd name="T5" fmla="*/ 80 h 201"/>
                    <a:gd name="T6" fmla="*/ 0 w 197"/>
                    <a:gd name="T7" fmla="*/ 115 h 201"/>
                    <a:gd name="T8" fmla="*/ 26 w 197"/>
                    <a:gd name="T9" fmla="*/ 200 h 201"/>
                    <a:gd name="T10" fmla="*/ 196 w 197"/>
                    <a:gd name="T11" fmla="*/ 43 h 201"/>
                    <a:gd name="T12" fmla="*/ 0 60000 65536"/>
                    <a:gd name="T13" fmla="*/ 0 60000 65536"/>
                    <a:gd name="T14" fmla="*/ 0 60000 65536"/>
                    <a:gd name="T15" fmla="*/ 0 60000 65536"/>
                    <a:gd name="T16" fmla="*/ 0 60000 65536"/>
                    <a:gd name="T17" fmla="*/ 0 60000 65536"/>
                    <a:gd name="T18" fmla="*/ 0 w 197"/>
                    <a:gd name="T19" fmla="*/ 0 h 201"/>
                    <a:gd name="T20" fmla="*/ 197 w 197"/>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197" h="201">
                      <a:moveTo>
                        <a:pt x="196" y="43"/>
                      </a:moveTo>
                      <a:lnTo>
                        <a:pt x="130" y="0"/>
                      </a:lnTo>
                      <a:lnTo>
                        <a:pt x="8" y="80"/>
                      </a:lnTo>
                      <a:lnTo>
                        <a:pt x="0" y="115"/>
                      </a:lnTo>
                      <a:lnTo>
                        <a:pt x="26" y="200"/>
                      </a:lnTo>
                      <a:lnTo>
                        <a:pt x="196" y="43"/>
                      </a:lnTo>
                    </a:path>
                  </a:pathLst>
                </a:custGeom>
                <a:solidFill>
                  <a:srgbClr val="FFFFBF"/>
                </a:solidFill>
                <a:ln w="12700" cap="rnd">
                  <a:solidFill>
                    <a:srgbClr val="000000"/>
                  </a:solidFill>
                  <a:round/>
                  <a:headEnd/>
                  <a:tailEnd/>
                </a:ln>
              </p:spPr>
              <p:txBody>
                <a:bodyPr/>
                <a:lstStyle/>
                <a:p>
                  <a:endParaRPr lang="es-ES"/>
                </a:p>
              </p:txBody>
            </p:sp>
            <p:grpSp>
              <p:nvGrpSpPr>
                <p:cNvPr id="6217" name="Group 55"/>
                <p:cNvGrpSpPr>
                  <a:grpSpLocks noChangeAspect="1"/>
                </p:cNvGrpSpPr>
                <p:nvPr/>
              </p:nvGrpSpPr>
              <p:grpSpPr bwMode="auto">
                <a:xfrm>
                  <a:off x="3747" y="1985"/>
                  <a:ext cx="786" cy="750"/>
                  <a:chOff x="3747" y="1985"/>
                  <a:chExt cx="786" cy="750"/>
                </a:xfrm>
              </p:grpSpPr>
              <p:sp>
                <p:nvSpPr>
                  <p:cNvPr id="6218" name="Freeform 56"/>
                  <p:cNvSpPr>
                    <a:spLocks noChangeAspect="1"/>
                  </p:cNvSpPr>
                  <p:nvPr/>
                </p:nvSpPr>
                <p:spPr bwMode="auto">
                  <a:xfrm>
                    <a:off x="3747" y="1985"/>
                    <a:ext cx="786" cy="750"/>
                  </a:xfrm>
                  <a:custGeom>
                    <a:avLst/>
                    <a:gdLst>
                      <a:gd name="T0" fmla="*/ 170 w 786"/>
                      <a:gd name="T1" fmla="*/ 9 h 750"/>
                      <a:gd name="T2" fmla="*/ 217 w 786"/>
                      <a:gd name="T3" fmla="*/ 0 h 750"/>
                      <a:gd name="T4" fmla="*/ 258 w 786"/>
                      <a:gd name="T5" fmla="*/ 9 h 750"/>
                      <a:gd name="T6" fmla="*/ 290 w 786"/>
                      <a:gd name="T7" fmla="*/ 29 h 750"/>
                      <a:gd name="T8" fmla="*/ 325 w 786"/>
                      <a:gd name="T9" fmla="*/ 76 h 750"/>
                      <a:gd name="T10" fmla="*/ 363 w 786"/>
                      <a:gd name="T11" fmla="*/ 171 h 750"/>
                      <a:gd name="T12" fmla="*/ 430 w 786"/>
                      <a:gd name="T13" fmla="*/ 292 h 750"/>
                      <a:gd name="T14" fmla="*/ 525 w 786"/>
                      <a:gd name="T15" fmla="*/ 441 h 750"/>
                      <a:gd name="T16" fmla="*/ 614 w 786"/>
                      <a:gd name="T17" fmla="*/ 524 h 750"/>
                      <a:gd name="T18" fmla="*/ 712 w 786"/>
                      <a:gd name="T19" fmla="*/ 608 h 750"/>
                      <a:gd name="T20" fmla="*/ 749 w 786"/>
                      <a:gd name="T21" fmla="*/ 648 h 750"/>
                      <a:gd name="T22" fmla="*/ 785 w 786"/>
                      <a:gd name="T23" fmla="*/ 685 h 750"/>
                      <a:gd name="T24" fmla="*/ 717 w 786"/>
                      <a:gd name="T25" fmla="*/ 725 h 750"/>
                      <a:gd name="T26" fmla="*/ 679 w 786"/>
                      <a:gd name="T27" fmla="*/ 744 h 750"/>
                      <a:gd name="T28" fmla="*/ 628 w 786"/>
                      <a:gd name="T29" fmla="*/ 701 h 750"/>
                      <a:gd name="T30" fmla="*/ 623 w 786"/>
                      <a:gd name="T31" fmla="*/ 749 h 750"/>
                      <a:gd name="T32" fmla="*/ 509 w 786"/>
                      <a:gd name="T33" fmla="*/ 744 h 750"/>
                      <a:gd name="T34" fmla="*/ 409 w 786"/>
                      <a:gd name="T35" fmla="*/ 749 h 750"/>
                      <a:gd name="T36" fmla="*/ 268 w 786"/>
                      <a:gd name="T37" fmla="*/ 742 h 750"/>
                      <a:gd name="T38" fmla="*/ 92 w 786"/>
                      <a:gd name="T39" fmla="*/ 716 h 750"/>
                      <a:gd name="T40" fmla="*/ 26 w 786"/>
                      <a:gd name="T41" fmla="*/ 678 h 750"/>
                      <a:gd name="T42" fmla="*/ 19 w 786"/>
                      <a:gd name="T43" fmla="*/ 648 h 750"/>
                      <a:gd name="T44" fmla="*/ 71 w 786"/>
                      <a:gd name="T45" fmla="*/ 581 h 750"/>
                      <a:gd name="T46" fmla="*/ 83 w 786"/>
                      <a:gd name="T47" fmla="*/ 521 h 750"/>
                      <a:gd name="T48" fmla="*/ 62 w 786"/>
                      <a:gd name="T49" fmla="*/ 441 h 750"/>
                      <a:gd name="T50" fmla="*/ 8 w 786"/>
                      <a:gd name="T51" fmla="*/ 334 h 750"/>
                      <a:gd name="T52" fmla="*/ 0 w 786"/>
                      <a:gd name="T53" fmla="*/ 267 h 750"/>
                      <a:gd name="T54" fmla="*/ 5 w 786"/>
                      <a:gd name="T55" fmla="*/ 220 h 750"/>
                      <a:gd name="T56" fmla="*/ 26 w 786"/>
                      <a:gd name="T57" fmla="*/ 176 h 750"/>
                      <a:gd name="T58" fmla="*/ 56 w 786"/>
                      <a:gd name="T59" fmla="*/ 123 h 750"/>
                      <a:gd name="T60" fmla="*/ 97 w 786"/>
                      <a:gd name="T61" fmla="*/ 69 h 750"/>
                      <a:gd name="T62" fmla="*/ 129 w 786"/>
                      <a:gd name="T63" fmla="*/ 36 h 750"/>
                      <a:gd name="T64" fmla="*/ 170 w 786"/>
                      <a:gd name="T65" fmla="*/ 9 h 7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6"/>
                      <a:gd name="T100" fmla="*/ 0 h 750"/>
                      <a:gd name="T101" fmla="*/ 786 w 786"/>
                      <a:gd name="T102" fmla="*/ 750 h 7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6" h="750">
                        <a:moveTo>
                          <a:pt x="170" y="9"/>
                        </a:moveTo>
                        <a:lnTo>
                          <a:pt x="217" y="0"/>
                        </a:lnTo>
                        <a:lnTo>
                          <a:pt x="258" y="9"/>
                        </a:lnTo>
                        <a:lnTo>
                          <a:pt x="290" y="29"/>
                        </a:lnTo>
                        <a:lnTo>
                          <a:pt x="325" y="76"/>
                        </a:lnTo>
                        <a:lnTo>
                          <a:pt x="363" y="171"/>
                        </a:lnTo>
                        <a:lnTo>
                          <a:pt x="430" y="292"/>
                        </a:lnTo>
                        <a:lnTo>
                          <a:pt x="525" y="441"/>
                        </a:lnTo>
                        <a:lnTo>
                          <a:pt x="614" y="524"/>
                        </a:lnTo>
                        <a:lnTo>
                          <a:pt x="712" y="608"/>
                        </a:lnTo>
                        <a:lnTo>
                          <a:pt x="749" y="648"/>
                        </a:lnTo>
                        <a:lnTo>
                          <a:pt x="785" y="685"/>
                        </a:lnTo>
                        <a:lnTo>
                          <a:pt x="717" y="725"/>
                        </a:lnTo>
                        <a:lnTo>
                          <a:pt x="679" y="744"/>
                        </a:lnTo>
                        <a:lnTo>
                          <a:pt x="628" y="701"/>
                        </a:lnTo>
                        <a:lnTo>
                          <a:pt x="623" y="749"/>
                        </a:lnTo>
                        <a:lnTo>
                          <a:pt x="509" y="744"/>
                        </a:lnTo>
                        <a:lnTo>
                          <a:pt x="409" y="749"/>
                        </a:lnTo>
                        <a:lnTo>
                          <a:pt x="268" y="742"/>
                        </a:lnTo>
                        <a:lnTo>
                          <a:pt x="92" y="716"/>
                        </a:lnTo>
                        <a:lnTo>
                          <a:pt x="26" y="678"/>
                        </a:lnTo>
                        <a:lnTo>
                          <a:pt x="19" y="648"/>
                        </a:lnTo>
                        <a:lnTo>
                          <a:pt x="71" y="581"/>
                        </a:lnTo>
                        <a:lnTo>
                          <a:pt x="83" y="521"/>
                        </a:lnTo>
                        <a:lnTo>
                          <a:pt x="62" y="441"/>
                        </a:lnTo>
                        <a:lnTo>
                          <a:pt x="8" y="334"/>
                        </a:lnTo>
                        <a:lnTo>
                          <a:pt x="0" y="267"/>
                        </a:lnTo>
                        <a:lnTo>
                          <a:pt x="5" y="220"/>
                        </a:lnTo>
                        <a:lnTo>
                          <a:pt x="26" y="176"/>
                        </a:lnTo>
                        <a:lnTo>
                          <a:pt x="56" y="123"/>
                        </a:lnTo>
                        <a:lnTo>
                          <a:pt x="97" y="69"/>
                        </a:lnTo>
                        <a:lnTo>
                          <a:pt x="129" y="36"/>
                        </a:lnTo>
                        <a:lnTo>
                          <a:pt x="170" y="9"/>
                        </a:lnTo>
                      </a:path>
                    </a:pathLst>
                  </a:custGeom>
                  <a:solidFill>
                    <a:srgbClr val="3F5F00"/>
                  </a:solidFill>
                  <a:ln w="12700" cap="rnd">
                    <a:solidFill>
                      <a:srgbClr val="000000"/>
                    </a:solidFill>
                    <a:round/>
                    <a:headEnd/>
                    <a:tailEnd/>
                  </a:ln>
                </p:spPr>
                <p:txBody>
                  <a:bodyPr/>
                  <a:lstStyle/>
                  <a:p>
                    <a:endParaRPr lang="es-ES"/>
                  </a:p>
                </p:txBody>
              </p:sp>
              <p:sp>
                <p:nvSpPr>
                  <p:cNvPr id="6219" name="Freeform 57"/>
                  <p:cNvSpPr>
                    <a:spLocks noChangeAspect="1"/>
                  </p:cNvSpPr>
                  <p:nvPr/>
                </p:nvSpPr>
                <p:spPr bwMode="auto">
                  <a:xfrm>
                    <a:off x="3815" y="1989"/>
                    <a:ext cx="157" cy="386"/>
                  </a:xfrm>
                  <a:custGeom>
                    <a:avLst/>
                    <a:gdLst>
                      <a:gd name="T0" fmla="*/ 156 w 157"/>
                      <a:gd name="T1" fmla="*/ 0 h 386"/>
                      <a:gd name="T2" fmla="*/ 143 w 157"/>
                      <a:gd name="T3" fmla="*/ 52 h 386"/>
                      <a:gd name="T4" fmla="*/ 106 w 157"/>
                      <a:gd name="T5" fmla="*/ 132 h 386"/>
                      <a:gd name="T6" fmla="*/ 51 w 157"/>
                      <a:gd name="T7" fmla="*/ 92 h 386"/>
                      <a:gd name="T8" fmla="*/ 78 w 157"/>
                      <a:gd name="T9" fmla="*/ 151 h 386"/>
                      <a:gd name="T10" fmla="*/ 0 w 157"/>
                      <a:gd name="T11" fmla="*/ 385 h 386"/>
                      <a:gd name="T12" fmla="*/ 0 60000 65536"/>
                      <a:gd name="T13" fmla="*/ 0 60000 65536"/>
                      <a:gd name="T14" fmla="*/ 0 60000 65536"/>
                      <a:gd name="T15" fmla="*/ 0 60000 65536"/>
                      <a:gd name="T16" fmla="*/ 0 60000 65536"/>
                      <a:gd name="T17" fmla="*/ 0 60000 65536"/>
                      <a:gd name="T18" fmla="*/ 0 w 157"/>
                      <a:gd name="T19" fmla="*/ 0 h 386"/>
                      <a:gd name="T20" fmla="*/ 157 w 15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157" h="386">
                        <a:moveTo>
                          <a:pt x="156" y="0"/>
                        </a:moveTo>
                        <a:lnTo>
                          <a:pt x="143" y="52"/>
                        </a:lnTo>
                        <a:lnTo>
                          <a:pt x="106" y="132"/>
                        </a:lnTo>
                        <a:lnTo>
                          <a:pt x="51" y="92"/>
                        </a:lnTo>
                        <a:lnTo>
                          <a:pt x="78" y="151"/>
                        </a:lnTo>
                        <a:lnTo>
                          <a:pt x="0" y="385"/>
                        </a:lnTo>
                      </a:path>
                    </a:pathLst>
                  </a:custGeom>
                  <a:noFill/>
                  <a:ln w="12700" cap="rnd">
                    <a:solidFill>
                      <a:srgbClr val="000000"/>
                    </a:solidFill>
                    <a:round/>
                    <a:headEnd/>
                    <a:tailEnd/>
                  </a:ln>
                </p:spPr>
                <p:txBody>
                  <a:bodyPr/>
                  <a:lstStyle/>
                  <a:p>
                    <a:endParaRPr lang="es-ES"/>
                  </a:p>
                </p:txBody>
              </p:sp>
            </p:grpSp>
          </p:grpSp>
        </p:grpSp>
        <p:sp>
          <p:nvSpPr>
            <p:cNvPr id="6167" name="Freeform 58"/>
            <p:cNvSpPr>
              <a:spLocks noChangeAspect="1"/>
            </p:cNvSpPr>
            <p:nvPr/>
          </p:nvSpPr>
          <p:spPr bwMode="auto">
            <a:xfrm>
              <a:off x="3282" y="2403"/>
              <a:ext cx="133" cy="106"/>
            </a:xfrm>
            <a:custGeom>
              <a:avLst/>
              <a:gdLst>
                <a:gd name="T0" fmla="*/ 0 w 133"/>
                <a:gd name="T1" fmla="*/ 0 h 106"/>
                <a:gd name="T2" fmla="*/ 58 w 133"/>
                <a:gd name="T3" fmla="*/ 105 h 106"/>
                <a:gd name="T4" fmla="*/ 132 w 133"/>
                <a:gd name="T5" fmla="*/ 102 h 106"/>
                <a:gd name="T6" fmla="*/ 90 w 133"/>
                <a:gd name="T7" fmla="*/ 0 h 106"/>
                <a:gd name="T8" fmla="*/ 0 w 133"/>
                <a:gd name="T9" fmla="*/ 0 h 106"/>
                <a:gd name="T10" fmla="*/ 0 60000 65536"/>
                <a:gd name="T11" fmla="*/ 0 60000 65536"/>
                <a:gd name="T12" fmla="*/ 0 60000 65536"/>
                <a:gd name="T13" fmla="*/ 0 60000 65536"/>
                <a:gd name="T14" fmla="*/ 0 60000 65536"/>
                <a:gd name="T15" fmla="*/ 0 w 133"/>
                <a:gd name="T16" fmla="*/ 0 h 106"/>
                <a:gd name="T17" fmla="*/ 133 w 133"/>
                <a:gd name="T18" fmla="*/ 106 h 106"/>
              </a:gdLst>
              <a:ahLst/>
              <a:cxnLst>
                <a:cxn ang="T10">
                  <a:pos x="T0" y="T1"/>
                </a:cxn>
                <a:cxn ang="T11">
                  <a:pos x="T2" y="T3"/>
                </a:cxn>
                <a:cxn ang="T12">
                  <a:pos x="T4" y="T5"/>
                </a:cxn>
                <a:cxn ang="T13">
                  <a:pos x="T6" y="T7"/>
                </a:cxn>
                <a:cxn ang="T14">
                  <a:pos x="T8" y="T9"/>
                </a:cxn>
              </a:cxnLst>
              <a:rect l="T15" t="T16" r="T17" b="T18"/>
              <a:pathLst>
                <a:path w="133" h="106">
                  <a:moveTo>
                    <a:pt x="0" y="0"/>
                  </a:moveTo>
                  <a:lnTo>
                    <a:pt x="58" y="105"/>
                  </a:lnTo>
                  <a:lnTo>
                    <a:pt x="132" y="102"/>
                  </a:lnTo>
                  <a:lnTo>
                    <a:pt x="90" y="0"/>
                  </a:lnTo>
                  <a:lnTo>
                    <a:pt x="0" y="0"/>
                  </a:lnTo>
                </a:path>
              </a:pathLst>
            </a:custGeom>
            <a:solidFill>
              <a:srgbClr val="FFFF9F"/>
            </a:solidFill>
            <a:ln w="12700" cap="rnd">
              <a:solidFill>
                <a:srgbClr val="000000"/>
              </a:solidFill>
              <a:round/>
              <a:headEnd/>
              <a:tailEnd/>
            </a:ln>
          </p:spPr>
          <p:txBody>
            <a:bodyPr/>
            <a:lstStyle/>
            <a:p>
              <a:endParaRPr lang="es-ES"/>
            </a:p>
          </p:txBody>
        </p:sp>
        <p:sp>
          <p:nvSpPr>
            <p:cNvPr id="6168" name="Freeform 59"/>
            <p:cNvSpPr>
              <a:spLocks noChangeAspect="1"/>
            </p:cNvSpPr>
            <p:nvPr/>
          </p:nvSpPr>
          <p:spPr bwMode="auto">
            <a:xfrm>
              <a:off x="3326" y="2138"/>
              <a:ext cx="714" cy="402"/>
            </a:xfrm>
            <a:custGeom>
              <a:avLst/>
              <a:gdLst>
                <a:gd name="T0" fmla="*/ 5 w 714"/>
                <a:gd name="T1" fmla="*/ 263 h 402"/>
                <a:gd name="T2" fmla="*/ 14 w 714"/>
                <a:gd name="T3" fmla="*/ 300 h 402"/>
                <a:gd name="T4" fmla="*/ 32 w 714"/>
                <a:gd name="T5" fmla="*/ 341 h 402"/>
                <a:gd name="T6" fmla="*/ 44 w 714"/>
                <a:gd name="T7" fmla="*/ 373 h 402"/>
                <a:gd name="T8" fmla="*/ 163 w 714"/>
                <a:gd name="T9" fmla="*/ 376 h 402"/>
                <a:gd name="T10" fmla="*/ 259 w 714"/>
                <a:gd name="T11" fmla="*/ 381 h 402"/>
                <a:gd name="T12" fmla="*/ 360 w 714"/>
                <a:gd name="T13" fmla="*/ 394 h 402"/>
                <a:gd name="T14" fmla="*/ 416 w 714"/>
                <a:gd name="T15" fmla="*/ 401 h 402"/>
                <a:gd name="T16" fmla="*/ 499 w 714"/>
                <a:gd name="T17" fmla="*/ 347 h 402"/>
                <a:gd name="T18" fmla="*/ 604 w 714"/>
                <a:gd name="T19" fmla="*/ 241 h 402"/>
                <a:gd name="T20" fmla="*/ 670 w 714"/>
                <a:gd name="T21" fmla="*/ 160 h 402"/>
                <a:gd name="T22" fmla="*/ 704 w 714"/>
                <a:gd name="T23" fmla="*/ 101 h 402"/>
                <a:gd name="T24" fmla="*/ 713 w 714"/>
                <a:gd name="T25" fmla="*/ 46 h 402"/>
                <a:gd name="T26" fmla="*/ 689 w 714"/>
                <a:gd name="T27" fmla="*/ 17 h 402"/>
                <a:gd name="T28" fmla="*/ 640 w 714"/>
                <a:gd name="T29" fmla="*/ 0 h 402"/>
                <a:gd name="T30" fmla="*/ 584 w 714"/>
                <a:gd name="T31" fmla="*/ 10 h 402"/>
                <a:gd name="T32" fmla="*/ 531 w 714"/>
                <a:gd name="T33" fmla="*/ 46 h 402"/>
                <a:gd name="T34" fmla="*/ 480 w 714"/>
                <a:gd name="T35" fmla="*/ 97 h 402"/>
                <a:gd name="T36" fmla="*/ 430 w 714"/>
                <a:gd name="T37" fmla="*/ 141 h 402"/>
                <a:gd name="T38" fmla="*/ 384 w 714"/>
                <a:gd name="T39" fmla="*/ 190 h 402"/>
                <a:gd name="T40" fmla="*/ 364 w 714"/>
                <a:gd name="T41" fmla="*/ 220 h 402"/>
                <a:gd name="T42" fmla="*/ 369 w 714"/>
                <a:gd name="T43" fmla="*/ 237 h 402"/>
                <a:gd name="T44" fmla="*/ 357 w 714"/>
                <a:gd name="T45" fmla="*/ 247 h 402"/>
                <a:gd name="T46" fmla="*/ 344 w 714"/>
                <a:gd name="T47" fmla="*/ 254 h 402"/>
                <a:gd name="T48" fmla="*/ 298 w 714"/>
                <a:gd name="T49" fmla="*/ 256 h 402"/>
                <a:gd name="T50" fmla="*/ 149 w 714"/>
                <a:gd name="T51" fmla="*/ 243 h 402"/>
                <a:gd name="T52" fmla="*/ 0 w 714"/>
                <a:gd name="T53" fmla="*/ 233 h 402"/>
                <a:gd name="T54" fmla="*/ 5 w 714"/>
                <a:gd name="T55" fmla="*/ 263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14"/>
                <a:gd name="T85" fmla="*/ 0 h 402"/>
                <a:gd name="T86" fmla="*/ 714 w 714"/>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14" h="402">
                  <a:moveTo>
                    <a:pt x="5" y="263"/>
                  </a:moveTo>
                  <a:lnTo>
                    <a:pt x="14" y="300"/>
                  </a:lnTo>
                  <a:lnTo>
                    <a:pt x="32" y="341"/>
                  </a:lnTo>
                  <a:lnTo>
                    <a:pt x="44" y="373"/>
                  </a:lnTo>
                  <a:lnTo>
                    <a:pt x="163" y="376"/>
                  </a:lnTo>
                  <a:lnTo>
                    <a:pt x="259" y="381"/>
                  </a:lnTo>
                  <a:lnTo>
                    <a:pt x="360" y="394"/>
                  </a:lnTo>
                  <a:lnTo>
                    <a:pt x="416" y="401"/>
                  </a:lnTo>
                  <a:lnTo>
                    <a:pt x="499" y="347"/>
                  </a:lnTo>
                  <a:lnTo>
                    <a:pt x="604" y="241"/>
                  </a:lnTo>
                  <a:lnTo>
                    <a:pt x="670" y="160"/>
                  </a:lnTo>
                  <a:lnTo>
                    <a:pt x="704" y="101"/>
                  </a:lnTo>
                  <a:lnTo>
                    <a:pt x="713" y="46"/>
                  </a:lnTo>
                  <a:lnTo>
                    <a:pt x="689" y="17"/>
                  </a:lnTo>
                  <a:lnTo>
                    <a:pt x="640" y="0"/>
                  </a:lnTo>
                  <a:lnTo>
                    <a:pt x="584" y="10"/>
                  </a:lnTo>
                  <a:lnTo>
                    <a:pt x="531" y="46"/>
                  </a:lnTo>
                  <a:lnTo>
                    <a:pt x="480" y="97"/>
                  </a:lnTo>
                  <a:lnTo>
                    <a:pt x="430" y="141"/>
                  </a:lnTo>
                  <a:lnTo>
                    <a:pt x="384" y="190"/>
                  </a:lnTo>
                  <a:lnTo>
                    <a:pt x="364" y="220"/>
                  </a:lnTo>
                  <a:lnTo>
                    <a:pt x="369" y="237"/>
                  </a:lnTo>
                  <a:lnTo>
                    <a:pt x="357" y="247"/>
                  </a:lnTo>
                  <a:lnTo>
                    <a:pt x="344" y="254"/>
                  </a:lnTo>
                  <a:lnTo>
                    <a:pt x="298" y="256"/>
                  </a:lnTo>
                  <a:lnTo>
                    <a:pt x="149" y="243"/>
                  </a:lnTo>
                  <a:lnTo>
                    <a:pt x="0" y="233"/>
                  </a:lnTo>
                  <a:lnTo>
                    <a:pt x="5" y="263"/>
                  </a:lnTo>
                </a:path>
              </a:pathLst>
            </a:custGeom>
            <a:solidFill>
              <a:srgbClr val="3F5F00"/>
            </a:solidFill>
            <a:ln w="12700" cap="rnd">
              <a:solidFill>
                <a:srgbClr val="000000"/>
              </a:solidFill>
              <a:round/>
              <a:headEnd/>
              <a:tailEnd/>
            </a:ln>
          </p:spPr>
          <p:txBody>
            <a:bodyPr/>
            <a:lstStyle/>
            <a:p>
              <a:endParaRPr lang="es-ES"/>
            </a:p>
          </p:txBody>
        </p:sp>
        <p:grpSp>
          <p:nvGrpSpPr>
            <p:cNvPr id="6169" name="Group 60"/>
            <p:cNvGrpSpPr>
              <a:grpSpLocks noChangeAspect="1"/>
            </p:cNvGrpSpPr>
            <p:nvPr/>
          </p:nvGrpSpPr>
          <p:grpSpPr bwMode="auto">
            <a:xfrm>
              <a:off x="3229" y="1838"/>
              <a:ext cx="329" cy="268"/>
              <a:chOff x="3229" y="1838"/>
              <a:chExt cx="329" cy="268"/>
            </a:xfrm>
          </p:grpSpPr>
          <p:sp>
            <p:nvSpPr>
              <p:cNvPr id="6210" name="Freeform 61"/>
              <p:cNvSpPr>
                <a:spLocks noChangeAspect="1"/>
              </p:cNvSpPr>
              <p:nvPr/>
            </p:nvSpPr>
            <p:spPr bwMode="auto">
              <a:xfrm>
                <a:off x="3229" y="1838"/>
                <a:ext cx="329" cy="268"/>
              </a:xfrm>
              <a:custGeom>
                <a:avLst/>
                <a:gdLst>
                  <a:gd name="T0" fmla="*/ 148 w 329"/>
                  <a:gd name="T1" fmla="*/ 252 h 268"/>
                  <a:gd name="T2" fmla="*/ 141 w 329"/>
                  <a:gd name="T3" fmla="*/ 239 h 268"/>
                  <a:gd name="T4" fmla="*/ 113 w 329"/>
                  <a:gd name="T5" fmla="*/ 231 h 268"/>
                  <a:gd name="T6" fmla="*/ 81 w 329"/>
                  <a:gd name="T7" fmla="*/ 220 h 268"/>
                  <a:gd name="T8" fmla="*/ 37 w 329"/>
                  <a:gd name="T9" fmla="*/ 153 h 268"/>
                  <a:gd name="T10" fmla="*/ 0 w 329"/>
                  <a:gd name="T11" fmla="*/ 90 h 268"/>
                  <a:gd name="T12" fmla="*/ 0 w 329"/>
                  <a:gd name="T13" fmla="*/ 59 h 268"/>
                  <a:gd name="T14" fmla="*/ 63 w 329"/>
                  <a:gd name="T15" fmla="*/ 8 h 268"/>
                  <a:gd name="T16" fmla="*/ 113 w 329"/>
                  <a:gd name="T17" fmla="*/ 6 h 268"/>
                  <a:gd name="T18" fmla="*/ 125 w 329"/>
                  <a:gd name="T19" fmla="*/ 13 h 268"/>
                  <a:gd name="T20" fmla="*/ 170 w 329"/>
                  <a:gd name="T21" fmla="*/ 0 h 268"/>
                  <a:gd name="T22" fmla="*/ 187 w 329"/>
                  <a:gd name="T23" fmla="*/ 1 h 268"/>
                  <a:gd name="T24" fmla="*/ 202 w 329"/>
                  <a:gd name="T25" fmla="*/ 9 h 268"/>
                  <a:gd name="T26" fmla="*/ 205 w 329"/>
                  <a:gd name="T27" fmla="*/ 21 h 268"/>
                  <a:gd name="T28" fmla="*/ 196 w 329"/>
                  <a:gd name="T29" fmla="*/ 33 h 268"/>
                  <a:gd name="T30" fmla="*/ 118 w 329"/>
                  <a:gd name="T31" fmla="*/ 63 h 268"/>
                  <a:gd name="T32" fmla="*/ 101 w 329"/>
                  <a:gd name="T33" fmla="*/ 107 h 268"/>
                  <a:gd name="T34" fmla="*/ 129 w 329"/>
                  <a:gd name="T35" fmla="*/ 74 h 268"/>
                  <a:gd name="T36" fmla="*/ 203 w 329"/>
                  <a:gd name="T37" fmla="*/ 56 h 268"/>
                  <a:gd name="T38" fmla="*/ 214 w 329"/>
                  <a:gd name="T39" fmla="*/ 56 h 268"/>
                  <a:gd name="T40" fmla="*/ 225 w 329"/>
                  <a:gd name="T41" fmla="*/ 65 h 268"/>
                  <a:gd name="T42" fmla="*/ 232 w 329"/>
                  <a:gd name="T43" fmla="*/ 82 h 268"/>
                  <a:gd name="T44" fmla="*/ 223 w 329"/>
                  <a:gd name="T45" fmla="*/ 93 h 268"/>
                  <a:gd name="T46" fmla="*/ 163 w 329"/>
                  <a:gd name="T47" fmla="*/ 112 h 268"/>
                  <a:gd name="T48" fmla="*/ 161 w 329"/>
                  <a:gd name="T49" fmla="*/ 130 h 268"/>
                  <a:gd name="T50" fmla="*/ 200 w 329"/>
                  <a:gd name="T51" fmla="*/ 168 h 268"/>
                  <a:gd name="T52" fmla="*/ 218 w 329"/>
                  <a:gd name="T53" fmla="*/ 166 h 268"/>
                  <a:gd name="T54" fmla="*/ 235 w 329"/>
                  <a:gd name="T55" fmla="*/ 163 h 268"/>
                  <a:gd name="T56" fmla="*/ 258 w 329"/>
                  <a:gd name="T57" fmla="*/ 153 h 268"/>
                  <a:gd name="T58" fmla="*/ 269 w 329"/>
                  <a:gd name="T59" fmla="*/ 140 h 268"/>
                  <a:gd name="T60" fmla="*/ 288 w 329"/>
                  <a:gd name="T61" fmla="*/ 132 h 268"/>
                  <a:gd name="T62" fmla="*/ 306 w 329"/>
                  <a:gd name="T63" fmla="*/ 134 h 268"/>
                  <a:gd name="T64" fmla="*/ 320 w 329"/>
                  <a:gd name="T65" fmla="*/ 139 h 268"/>
                  <a:gd name="T66" fmla="*/ 326 w 329"/>
                  <a:gd name="T67" fmla="*/ 153 h 268"/>
                  <a:gd name="T68" fmla="*/ 328 w 329"/>
                  <a:gd name="T69" fmla="*/ 163 h 268"/>
                  <a:gd name="T70" fmla="*/ 320 w 329"/>
                  <a:gd name="T71" fmla="*/ 173 h 268"/>
                  <a:gd name="T72" fmla="*/ 292 w 329"/>
                  <a:gd name="T73" fmla="*/ 182 h 268"/>
                  <a:gd name="T74" fmla="*/ 258 w 329"/>
                  <a:gd name="T75" fmla="*/ 191 h 268"/>
                  <a:gd name="T76" fmla="*/ 244 w 329"/>
                  <a:gd name="T77" fmla="*/ 200 h 268"/>
                  <a:gd name="T78" fmla="*/ 267 w 329"/>
                  <a:gd name="T79" fmla="*/ 237 h 268"/>
                  <a:gd name="T80" fmla="*/ 161 w 329"/>
                  <a:gd name="T81" fmla="*/ 267 h 268"/>
                  <a:gd name="T82" fmla="*/ 148 w 329"/>
                  <a:gd name="T83" fmla="*/ 252 h 2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268"/>
                  <a:gd name="T128" fmla="*/ 329 w 329"/>
                  <a:gd name="T129" fmla="*/ 268 h 2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268">
                    <a:moveTo>
                      <a:pt x="148" y="252"/>
                    </a:moveTo>
                    <a:lnTo>
                      <a:pt x="141" y="239"/>
                    </a:lnTo>
                    <a:lnTo>
                      <a:pt x="113" y="231"/>
                    </a:lnTo>
                    <a:lnTo>
                      <a:pt x="81" y="220"/>
                    </a:lnTo>
                    <a:lnTo>
                      <a:pt x="37" y="153"/>
                    </a:lnTo>
                    <a:lnTo>
                      <a:pt x="0" y="90"/>
                    </a:lnTo>
                    <a:lnTo>
                      <a:pt x="0" y="59"/>
                    </a:lnTo>
                    <a:lnTo>
                      <a:pt x="63" y="8"/>
                    </a:lnTo>
                    <a:lnTo>
                      <a:pt x="113" y="6"/>
                    </a:lnTo>
                    <a:lnTo>
                      <a:pt x="125" y="13"/>
                    </a:lnTo>
                    <a:lnTo>
                      <a:pt x="170" y="0"/>
                    </a:lnTo>
                    <a:lnTo>
                      <a:pt x="187" y="1"/>
                    </a:lnTo>
                    <a:lnTo>
                      <a:pt x="202" y="9"/>
                    </a:lnTo>
                    <a:lnTo>
                      <a:pt x="205" y="21"/>
                    </a:lnTo>
                    <a:lnTo>
                      <a:pt x="196" y="33"/>
                    </a:lnTo>
                    <a:lnTo>
                      <a:pt x="118" y="63"/>
                    </a:lnTo>
                    <a:lnTo>
                      <a:pt x="101" y="107"/>
                    </a:lnTo>
                    <a:lnTo>
                      <a:pt x="129" y="74"/>
                    </a:lnTo>
                    <a:lnTo>
                      <a:pt x="203" y="56"/>
                    </a:lnTo>
                    <a:lnTo>
                      <a:pt x="214" y="56"/>
                    </a:lnTo>
                    <a:lnTo>
                      <a:pt x="225" y="65"/>
                    </a:lnTo>
                    <a:lnTo>
                      <a:pt x="232" y="82"/>
                    </a:lnTo>
                    <a:lnTo>
                      <a:pt x="223" y="93"/>
                    </a:lnTo>
                    <a:lnTo>
                      <a:pt x="163" y="112"/>
                    </a:lnTo>
                    <a:lnTo>
                      <a:pt x="161" y="130"/>
                    </a:lnTo>
                    <a:lnTo>
                      <a:pt x="200" y="168"/>
                    </a:lnTo>
                    <a:lnTo>
                      <a:pt x="218" y="166"/>
                    </a:lnTo>
                    <a:lnTo>
                      <a:pt x="235" y="163"/>
                    </a:lnTo>
                    <a:lnTo>
                      <a:pt x="258" y="153"/>
                    </a:lnTo>
                    <a:lnTo>
                      <a:pt x="269" y="140"/>
                    </a:lnTo>
                    <a:lnTo>
                      <a:pt x="288" y="132"/>
                    </a:lnTo>
                    <a:lnTo>
                      <a:pt x="306" y="134"/>
                    </a:lnTo>
                    <a:lnTo>
                      <a:pt x="320" y="139"/>
                    </a:lnTo>
                    <a:lnTo>
                      <a:pt x="326" y="153"/>
                    </a:lnTo>
                    <a:lnTo>
                      <a:pt x="328" y="163"/>
                    </a:lnTo>
                    <a:lnTo>
                      <a:pt x="320" y="173"/>
                    </a:lnTo>
                    <a:lnTo>
                      <a:pt x="292" y="182"/>
                    </a:lnTo>
                    <a:lnTo>
                      <a:pt x="258" y="191"/>
                    </a:lnTo>
                    <a:lnTo>
                      <a:pt x="244" y="200"/>
                    </a:lnTo>
                    <a:lnTo>
                      <a:pt x="267" y="237"/>
                    </a:lnTo>
                    <a:lnTo>
                      <a:pt x="161" y="267"/>
                    </a:lnTo>
                    <a:lnTo>
                      <a:pt x="148" y="252"/>
                    </a:lnTo>
                  </a:path>
                </a:pathLst>
              </a:custGeom>
              <a:solidFill>
                <a:srgbClr val="FFBFBF"/>
              </a:solidFill>
              <a:ln w="12700" cap="rnd">
                <a:solidFill>
                  <a:srgbClr val="000000"/>
                </a:solidFill>
                <a:round/>
                <a:headEnd/>
                <a:tailEnd/>
              </a:ln>
            </p:spPr>
            <p:txBody>
              <a:bodyPr/>
              <a:lstStyle/>
              <a:p>
                <a:endParaRPr lang="es-ES"/>
              </a:p>
            </p:txBody>
          </p:sp>
          <p:sp>
            <p:nvSpPr>
              <p:cNvPr id="6211" name="Freeform 62"/>
              <p:cNvSpPr>
                <a:spLocks noChangeAspect="1"/>
              </p:cNvSpPr>
              <p:nvPr/>
            </p:nvSpPr>
            <p:spPr bwMode="auto">
              <a:xfrm>
                <a:off x="3512" y="1988"/>
                <a:ext cx="28" cy="24"/>
              </a:xfrm>
              <a:custGeom>
                <a:avLst/>
                <a:gdLst>
                  <a:gd name="T0" fmla="*/ 0 w 28"/>
                  <a:gd name="T1" fmla="*/ 0 h 24"/>
                  <a:gd name="T2" fmla="*/ 3 w 28"/>
                  <a:gd name="T3" fmla="*/ 12 h 24"/>
                  <a:gd name="T4" fmla="*/ 13 w 28"/>
                  <a:gd name="T5" fmla="*/ 17 h 24"/>
                  <a:gd name="T6" fmla="*/ 27 w 28"/>
                  <a:gd name="T7" fmla="*/ 23 h 24"/>
                  <a:gd name="T8" fmla="*/ 0 60000 65536"/>
                  <a:gd name="T9" fmla="*/ 0 60000 65536"/>
                  <a:gd name="T10" fmla="*/ 0 60000 65536"/>
                  <a:gd name="T11" fmla="*/ 0 60000 65536"/>
                  <a:gd name="T12" fmla="*/ 0 w 28"/>
                  <a:gd name="T13" fmla="*/ 0 h 24"/>
                  <a:gd name="T14" fmla="*/ 28 w 28"/>
                  <a:gd name="T15" fmla="*/ 24 h 24"/>
                </a:gdLst>
                <a:ahLst/>
                <a:cxnLst>
                  <a:cxn ang="T8">
                    <a:pos x="T0" y="T1"/>
                  </a:cxn>
                  <a:cxn ang="T9">
                    <a:pos x="T2" y="T3"/>
                  </a:cxn>
                  <a:cxn ang="T10">
                    <a:pos x="T4" y="T5"/>
                  </a:cxn>
                  <a:cxn ang="T11">
                    <a:pos x="T6" y="T7"/>
                  </a:cxn>
                </a:cxnLst>
                <a:rect l="T12" t="T13" r="T14" b="T15"/>
                <a:pathLst>
                  <a:path w="28" h="24">
                    <a:moveTo>
                      <a:pt x="0" y="0"/>
                    </a:moveTo>
                    <a:lnTo>
                      <a:pt x="3" y="12"/>
                    </a:lnTo>
                    <a:lnTo>
                      <a:pt x="13" y="17"/>
                    </a:lnTo>
                    <a:lnTo>
                      <a:pt x="27" y="23"/>
                    </a:lnTo>
                  </a:path>
                </a:pathLst>
              </a:custGeom>
              <a:noFill/>
              <a:ln w="12700" cap="rnd">
                <a:solidFill>
                  <a:srgbClr val="000000"/>
                </a:solidFill>
                <a:round/>
                <a:headEnd/>
                <a:tailEnd/>
              </a:ln>
            </p:spPr>
            <p:txBody>
              <a:bodyPr/>
              <a:lstStyle/>
              <a:p>
                <a:endParaRPr lang="es-ES"/>
              </a:p>
            </p:txBody>
          </p:sp>
          <p:sp>
            <p:nvSpPr>
              <p:cNvPr id="6212" name="Freeform 63"/>
              <p:cNvSpPr>
                <a:spLocks noChangeAspect="1"/>
              </p:cNvSpPr>
              <p:nvPr/>
            </p:nvSpPr>
            <p:spPr bwMode="auto">
              <a:xfrm>
                <a:off x="3280" y="1854"/>
                <a:ext cx="73" cy="69"/>
              </a:xfrm>
              <a:custGeom>
                <a:avLst/>
                <a:gdLst>
                  <a:gd name="T0" fmla="*/ 72 w 73"/>
                  <a:gd name="T1" fmla="*/ 0 h 69"/>
                  <a:gd name="T2" fmla="*/ 29 w 73"/>
                  <a:gd name="T3" fmla="*/ 13 h 69"/>
                  <a:gd name="T4" fmla="*/ 15 w 73"/>
                  <a:gd name="T5" fmla="*/ 25 h 69"/>
                  <a:gd name="T6" fmla="*/ 8 w 73"/>
                  <a:gd name="T7" fmla="*/ 43 h 69"/>
                  <a:gd name="T8" fmla="*/ 0 w 73"/>
                  <a:gd name="T9" fmla="*/ 63 h 69"/>
                  <a:gd name="T10" fmla="*/ 0 w 73"/>
                  <a:gd name="T11" fmla="*/ 68 h 69"/>
                  <a:gd name="T12" fmla="*/ 0 60000 65536"/>
                  <a:gd name="T13" fmla="*/ 0 60000 65536"/>
                  <a:gd name="T14" fmla="*/ 0 60000 65536"/>
                  <a:gd name="T15" fmla="*/ 0 60000 65536"/>
                  <a:gd name="T16" fmla="*/ 0 60000 65536"/>
                  <a:gd name="T17" fmla="*/ 0 60000 65536"/>
                  <a:gd name="T18" fmla="*/ 0 w 73"/>
                  <a:gd name="T19" fmla="*/ 0 h 69"/>
                  <a:gd name="T20" fmla="*/ 73 w 73"/>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73" h="69">
                    <a:moveTo>
                      <a:pt x="72" y="0"/>
                    </a:moveTo>
                    <a:lnTo>
                      <a:pt x="29" y="13"/>
                    </a:lnTo>
                    <a:lnTo>
                      <a:pt x="15" y="25"/>
                    </a:lnTo>
                    <a:lnTo>
                      <a:pt x="8" y="43"/>
                    </a:lnTo>
                    <a:lnTo>
                      <a:pt x="0" y="63"/>
                    </a:lnTo>
                    <a:lnTo>
                      <a:pt x="0" y="68"/>
                    </a:lnTo>
                  </a:path>
                </a:pathLst>
              </a:custGeom>
              <a:noFill/>
              <a:ln w="12700" cap="rnd">
                <a:solidFill>
                  <a:srgbClr val="000000"/>
                </a:solidFill>
                <a:round/>
                <a:headEnd/>
                <a:tailEnd/>
              </a:ln>
            </p:spPr>
            <p:txBody>
              <a:bodyPr/>
              <a:lstStyle/>
              <a:p>
                <a:endParaRPr lang="es-ES"/>
              </a:p>
            </p:txBody>
          </p:sp>
        </p:grpSp>
        <p:sp>
          <p:nvSpPr>
            <p:cNvPr id="6170" name="Freeform 64"/>
            <p:cNvSpPr>
              <a:spLocks noChangeAspect="1"/>
            </p:cNvSpPr>
            <p:nvPr/>
          </p:nvSpPr>
          <p:spPr bwMode="auto">
            <a:xfrm>
              <a:off x="3362" y="2042"/>
              <a:ext cx="194" cy="101"/>
            </a:xfrm>
            <a:custGeom>
              <a:avLst/>
              <a:gdLst>
                <a:gd name="T0" fmla="*/ 28 w 194"/>
                <a:gd name="T1" fmla="*/ 100 h 101"/>
                <a:gd name="T2" fmla="*/ 0 w 194"/>
                <a:gd name="T3" fmla="*/ 50 h 101"/>
                <a:gd name="T4" fmla="*/ 162 w 194"/>
                <a:gd name="T5" fmla="*/ 0 h 101"/>
                <a:gd name="T6" fmla="*/ 193 w 194"/>
                <a:gd name="T7" fmla="*/ 43 h 101"/>
                <a:gd name="T8" fmla="*/ 28 w 194"/>
                <a:gd name="T9" fmla="*/ 100 h 101"/>
                <a:gd name="T10" fmla="*/ 0 60000 65536"/>
                <a:gd name="T11" fmla="*/ 0 60000 65536"/>
                <a:gd name="T12" fmla="*/ 0 60000 65536"/>
                <a:gd name="T13" fmla="*/ 0 60000 65536"/>
                <a:gd name="T14" fmla="*/ 0 60000 65536"/>
                <a:gd name="T15" fmla="*/ 0 w 194"/>
                <a:gd name="T16" fmla="*/ 0 h 101"/>
                <a:gd name="T17" fmla="*/ 194 w 194"/>
                <a:gd name="T18" fmla="*/ 101 h 101"/>
              </a:gdLst>
              <a:ahLst/>
              <a:cxnLst>
                <a:cxn ang="T10">
                  <a:pos x="T0" y="T1"/>
                </a:cxn>
                <a:cxn ang="T11">
                  <a:pos x="T2" y="T3"/>
                </a:cxn>
                <a:cxn ang="T12">
                  <a:pos x="T4" y="T5"/>
                </a:cxn>
                <a:cxn ang="T13">
                  <a:pos x="T6" y="T7"/>
                </a:cxn>
                <a:cxn ang="T14">
                  <a:pos x="T8" y="T9"/>
                </a:cxn>
              </a:cxnLst>
              <a:rect l="T15" t="T16" r="T17" b="T18"/>
              <a:pathLst>
                <a:path w="194" h="101">
                  <a:moveTo>
                    <a:pt x="28" y="100"/>
                  </a:moveTo>
                  <a:lnTo>
                    <a:pt x="0" y="50"/>
                  </a:lnTo>
                  <a:lnTo>
                    <a:pt x="162" y="0"/>
                  </a:lnTo>
                  <a:lnTo>
                    <a:pt x="193" y="43"/>
                  </a:lnTo>
                  <a:lnTo>
                    <a:pt x="28" y="100"/>
                  </a:lnTo>
                </a:path>
              </a:pathLst>
            </a:custGeom>
            <a:solidFill>
              <a:srgbClr val="FFFFBF"/>
            </a:solidFill>
            <a:ln w="12700" cap="rnd">
              <a:solidFill>
                <a:srgbClr val="000000"/>
              </a:solidFill>
              <a:round/>
              <a:headEnd/>
              <a:tailEnd/>
            </a:ln>
          </p:spPr>
          <p:txBody>
            <a:bodyPr/>
            <a:lstStyle/>
            <a:p>
              <a:endParaRPr lang="es-ES"/>
            </a:p>
          </p:txBody>
        </p:sp>
        <p:grpSp>
          <p:nvGrpSpPr>
            <p:cNvPr id="6171" name="Group 65"/>
            <p:cNvGrpSpPr>
              <a:grpSpLocks noChangeAspect="1"/>
            </p:cNvGrpSpPr>
            <p:nvPr/>
          </p:nvGrpSpPr>
          <p:grpSpPr bwMode="auto">
            <a:xfrm>
              <a:off x="1100" y="1292"/>
              <a:ext cx="1363" cy="1443"/>
              <a:chOff x="1100" y="1292"/>
              <a:chExt cx="1363" cy="1443"/>
            </a:xfrm>
          </p:grpSpPr>
          <p:grpSp>
            <p:nvGrpSpPr>
              <p:cNvPr id="6190" name="Group 66"/>
              <p:cNvGrpSpPr>
                <a:grpSpLocks noChangeAspect="1"/>
              </p:cNvGrpSpPr>
              <p:nvPr/>
            </p:nvGrpSpPr>
            <p:grpSpPr bwMode="auto">
              <a:xfrm>
                <a:off x="1698" y="1384"/>
                <a:ext cx="765" cy="718"/>
                <a:chOff x="1698" y="1384"/>
                <a:chExt cx="765" cy="718"/>
              </a:xfrm>
            </p:grpSpPr>
            <p:sp>
              <p:nvSpPr>
                <p:cNvPr id="6196" name="Freeform 67"/>
                <p:cNvSpPr>
                  <a:spLocks noChangeAspect="1"/>
                </p:cNvSpPr>
                <p:nvPr/>
              </p:nvSpPr>
              <p:spPr bwMode="auto">
                <a:xfrm>
                  <a:off x="1770" y="1905"/>
                  <a:ext cx="167" cy="197"/>
                </a:xfrm>
                <a:custGeom>
                  <a:avLst/>
                  <a:gdLst>
                    <a:gd name="T0" fmla="*/ 64 w 167"/>
                    <a:gd name="T1" fmla="*/ 0 h 197"/>
                    <a:gd name="T2" fmla="*/ 55 w 167"/>
                    <a:gd name="T3" fmla="*/ 68 h 197"/>
                    <a:gd name="T4" fmla="*/ 26 w 167"/>
                    <a:gd name="T5" fmla="*/ 132 h 197"/>
                    <a:gd name="T6" fmla="*/ 0 w 167"/>
                    <a:gd name="T7" fmla="*/ 164 h 197"/>
                    <a:gd name="T8" fmla="*/ 83 w 167"/>
                    <a:gd name="T9" fmla="*/ 196 h 197"/>
                    <a:gd name="T10" fmla="*/ 130 w 167"/>
                    <a:gd name="T11" fmla="*/ 122 h 197"/>
                    <a:gd name="T12" fmla="*/ 146 w 167"/>
                    <a:gd name="T13" fmla="*/ 73 h 197"/>
                    <a:gd name="T14" fmla="*/ 166 w 167"/>
                    <a:gd name="T15" fmla="*/ 9 h 197"/>
                    <a:gd name="T16" fmla="*/ 64 w 167"/>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97"/>
                    <a:gd name="T29" fmla="*/ 167 w 167"/>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97">
                      <a:moveTo>
                        <a:pt x="64" y="0"/>
                      </a:moveTo>
                      <a:lnTo>
                        <a:pt x="55" y="68"/>
                      </a:lnTo>
                      <a:lnTo>
                        <a:pt x="26" y="132"/>
                      </a:lnTo>
                      <a:lnTo>
                        <a:pt x="0" y="164"/>
                      </a:lnTo>
                      <a:lnTo>
                        <a:pt x="83" y="196"/>
                      </a:lnTo>
                      <a:lnTo>
                        <a:pt x="130" y="122"/>
                      </a:lnTo>
                      <a:lnTo>
                        <a:pt x="146" y="73"/>
                      </a:lnTo>
                      <a:lnTo>
                        <a:pt x="166" y="9"/>
                      </a:lnTo>
                      <a:lnTo>
                        <a:pt x="64" y="0"/>
                      </a:lnTo>
                    </a:path>
                  </a:pathLst>
                </a:custGeom>
                <a:solidFill>
                  <a:srgbClr val="FF9F9F"/>
                </a:solidFill>
                <a:ln w="12700" cap="rnd">
                  <a:solidFill>
                    <a:srgbClr val="000000"/>
                  </a:solidFill>
                  <a:round/>
                  <a:headEnd/>
                  <a:tailEnd/>
                </a:ln>
              </p:spPr>
              <p:txBody>
                <a:bodyPr/>
                <a:lstStyle/>
                <a:p>
                  <a:endParaRPr lang="es-ES"/>
                </a:p>
              </p:txBody>
            </p:sp>
            <p:grpSp>
              <p:nvGrpSpPr>
                <p:cNvPr id="6197" name="Group 68"/>
                <p:cNvGrpSpPr>
                  <a:grpSpLocks noChangeAspect="1"/>
                </p:cNvGrpSpPr>
                <p:nvPr/>
              </p:nvGrpSpPr>
              <p:grpSpPr bwMode="auto">
                <a:xfrm>
                  <a:off x="1698" y="1384"/>
                  <a:ext cx="765" cy="678"/>
                  <a:chOff x="1698" y="1384"/>
                  <a:chExt cx="765" cy="678"/>
                </a:xfrm>
              </p:grpSpPr>
              <p:grpSp>
                <p:nvGrpSpPr>
                  <p:cNvPr id="6198" name="Group 69"/>
                  <p:cNvGrpSpPr>
                    <a:grpSpLocks noChangeAspect="1"/>
                  </p:cNvGrpSpPr>
                  <p:nvPr/>
                </p:nvGrpSpPr>
                <p:grpSpPr bwMode="auto">
                  <a:xfrm>
                    <a:off x="2041" y="1828"/>
                    <a:ext cx="100" cy="96"/>
                    <a:chOff x="2041" y="1828"/>
                    <a:chExt cx="100" cy="96"/>
                  </a:xfrm>
                </p:grpSpPr>
                <p:sp>
                  <p:nvSpPr>
                    <p:cNvPr id="6208" name="Freeform 70"/>
                    <p:cNvSpPr>
                      <a:spLocks noChangeAspect="1"/>
                    </p:cNvSpPr>
                    <p:nvPr/>
                  </p:nvSpPr>
                  <p:spPr bwMode="auto">
                    <a:xfrm>
                      <a:off x="2041" y="1828"/>
                      <a:ext cx="100" cy="45"/>
                    </a:xfrm>
                    <a:custGeom>
                      <a:avLst/>
                      <a:gdLst>
                        <a:gd name="T0" fmla="*/ 99 w 100"/>
                        <a:gd name="T1" fmla="*/ 5 h 45"/>
                        <a:gd name="T2" fmla="*/ 95 w 100"/>
                        <a:gd name="T3" fmla="*/ 44 h 45"/>
                        <a:gd name="T4" fmla="*/ 0 w 100"/>
                        <a:gd name="T5" fmla="*/ 33 h 45"/>
                        <a:gd name="T6" fmla="*/ 17 w 100"/>
                        <a:gd name="T7" fmla="*/ 0 h 45"/>
                        <a:gd name="T8" fmla="*/ 99 w 100"/>
                        <a:gd name="T9" fmla="*/ 5 h 45"/>
                        <a:gd name="T10" fmla="*/ 0 60000 65536"/>
                        <a:gd name="T11" fmla="*/ 0 60000 65536"/>
                        <a:gd name="T12" fmla="*/ 0 60000 65536"/>
                        <a:gd name="T13" fmla="*/ 0 60000 65536"/>
                        <a:gd name="T14" fmla="*/ 0 60000 65536"/>
                        <a:gd name="T15" fmla="*/ 0 w 100"/>
                        <a:gd name="T16" fmla="*/ 0 h 45"/>
                        <a:gd name="T17" fmla="*/ 100 w 100"/>
                        <a:gd name="T18" fmla="*/ 45 h 45"/>
                      </a:gdLst>
                      <a:ahLst/>
                      <a:cxnLst>
                        <a:cxn ang="T10">
                          <a:pos x="T0" y="T1"/>
                        </a:cxn>
                        <a:cxn ang="T11">
                          <a:pos x="T2" y="T3"/>
                        </a:cxn>
                        <a:cxn ang="T12">
                          <a:pos x="T4" y="T5"/>
                        </a:cxn>
                        <a:cxn ang="T13">
                          <a:pos x="T6" y="T7"/>
                        </a:cxn>
                        <a:cxn ang="T14">
                          <a:pos x="T8" y="T9"/>
                        </a:cxn>
                      </a:cxnLst>
                      <a:rect l="T15" t="T16" r="T17" b="T18"/>
                      <a:pathLst>
                        <a:path w="100" h="45">
                          <a:moveTo>
                            <a:pt x="99" y="5"/>
                          </a:moveTo>
                          <a:lnTo>
                            <a:pt x="95" y="44"/>
                          </a:lnTo>
                          <a:lnTo>
                            <a:pt x="0" y="33"/>
                          </a:lnTo>
                          <a:lnTo>
                            <a:pt x="17" y="0"/>
                          </a:lnTo>
                          <a:lnTo>
                            <a:pt x="99" y="5"/>
                          </a:lnTo>
                        </a:path>
                      </a:pathLst>
                    </a:custGeom>
                    <a:solidFill>
                      <a:srgbClr val="FFFFFF"/>
                    </a:solidFill>
                    <a:ln w="12700" cap="rnd">
                      <a:solidFill>
                        <a:srgbClr val="000000"/>
                      </a:solidFill>
                      <a:round/>
                      <a:headEnd/>
                      <a:tailEnd/>
                    </a:ln>
                  </p:spPr>
                  <p:txBody>
                    <a:bodyPr/>
                    <a:lstStyle/>
                    <a:p>
                      <a:endParaRPr lang="es-ES"/>
                    </a:p>
                  </p:txBody>
                </p:sp>
                <p:sp>
                  <p:nvSpPr>
                    <p:cNvPr id="6209" name="Freeform 71"/>
                    <p:cNvSpPr>
                      <a:spLocks noChangeAspect="1"/>
                    </p:cNvSpPr>
                    <p:nvPr/>
                  </p:nvSpPr>
                  <p:spPr bwMode="auto">
                    <a:xfrm>
                      <a:off x="2041" y="1868"/>
                      <a:ext cx="72" cy="56"/>
                    </a:xfrm>
                    <a:custGeom>
                      <a:avLst/>
                      <a:gdLst>
                        <a:gd name="T0" fmla="*/ 71 w 72"/>
                        <a:gd name="T1" fmla="*/ 2 h 56"/>
                        <a:gd name="T2" fmla="*/ 65 w 72"/>
                        <a:gd name="T3" fmla="*/ 18 h 56"/>
                        <a:gd name="T4" fmla="*/ 65 w 72"/>
                        <a:gd name="T5" fmla="*/ 26 h 56"/>
                        <a:gd name="T6" fmla="*/ 65 w 72"/>
                        <a:gd name="T7" fmla="*/ 36 h 56"/>
                        <a:gd name="T8" fmla="*/ 71 w 72"/>
                        <a:gd name="T9" fmla="*/ 55 h 56"/>
                        <a:gd name="T10" fmla="*/ 3 w 72"/>
                        <a:gd name="T11" fmla="*/ 30 h 56"/>
                        <a:gd name="T12" fmla="*/ 0 w 72"/>
                        <a:gd name="T13" fmla="*/ 0 h 56"/>
                        <a:gd name="T14" fmla="*/ 71 w 72"/>
                        <a:gd name="T15" fmla="*/ 2 h 5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56"/>
                        <a:gd name="T26" fmla="*/ 72 w 7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56">
                          <a:moveTo>
                            <a:pt x="71" y="2"/>
                          </a:moveTo>
                          <a:lnTo>
                            <a:pt x="65" y="18"/>
                          </a:lnTo>
                          <a:lnTo>
                            <a:pt x="65" y="26"/>
                          </a:lnTo>
                          <a:lnTo>
                            <a:pt x="65" y="36"/>
                          </a:lnTo>
                          <a:lnTo>
                            <a:pt x="71" y="55"/>
                          </a:lnTo>
                          <a:lnTo>
                            <a:pt x="3" y="30"/>
                          </a:lnTo>
                          <a:lnTo>
                            <a:pt x="0" y="0"/>
                          </a:lnTo>
                          <a:lnTo>
                            <a:pt x="71" y="2"/>
                          </a:lnTo>
                        </a:path>
                      </a:pathLst>
                    </a:custGeom>
                    <a:solidFill>
                      <a:srgbClr val="3F1F00"/>
                    </a:solidFill>
                    <a:ln w="12700" cap="rnd">
                      <a:solidFill>
                        <a:srgbClr val="000000"/>
                      </a:solidFill>
                      <a:round/>
                      <a:headEnd/>
                      <a:tailEnd/>
                    </a:ln>
                  </p:spPr>
                  <p:txBody>
                    <a:bodyPr/>
                    <a:lstStyle/>
                    <a:p>
                      <a:endParaRPr lang="es-ES"/>
                    </a:p>
                  </p:txBody>
                </p:sp>
              </p:grpSp>
              <p:grpSp>
                <p:nvGrpSpPr>
                  <p:cNvPr id="6199" name="Group 72"/>
                  <p:cNvGrpSpPr>
                    <a:grpSpLocks noChangeAspect="1"/>
                  </p:cNvGrpSpPr>
                  <p:nvPr/>
                </p:nvGrpSpPr>
                <p:grpSpPr bwMode="auto">
                  <a:xfrm>
                    <a:off x="1698" y="1384"/>
                    <a:ext cx="765" cy="678"/>
                    <a:chOff x="1698" y="1384"/>
                    <a:chExt cx="765" cy="678"/>
                  </a:xfrm>
                </p:grpSpPr>
                <p:sp>
                  <p:nvSpPr>
                    <p:cNvPr id="6205" name="Freeform 73"/>
                    <p:cNvSpPr>
                      <a:spLocks noChangeAspect="1"/>
                    </p:cNvSpPr>
                    <p:nvPr/>
                  </p:nvSpPr>
                  <p:spPr bwMode="auto">
                    <a:xfrm>
                      <a:off x="1698" y="1384"/>
                      <a:ext cx="765" cy="678"/>
                    </a:xfrm>
                    <a:custGeom>
                      <a:avLst/>
                      <a:gdLst>
                        <a:gd name="T0" fmla="*/ 521 w 765"/>
                        <a:gd name="T1" fmla="*/ 55 h 678"/>
                        <a:gd name="T2" fmla="*/ 578 w 765"/>
                        <a:gd name="T3" fmla="*/ 91 h 678"/>
                        <a:gd name="T4" fmla="*/ 630 w 765"/>
                        <a:gd name="T5" fmla="*/ 148 h 678"/>
                        <a:gd name="T6" fmla="*/ 635 w 765"/>
                        <a:gd name="T7" fmla="*/ 209 h 678"/>
                        <a:gd name="T8" fmla="*/ 632 w 765"/>
                        <a:gd name="T9" fmla="*/ 244 h 678"/>
                        <a:gd name="T10" fmla="*/ 680 w 765"/>
                        <a:gd name="T11" fmla="*/ 294 h 678"/>
                        <a:gd name="T12" fmla="*/ 728 w 765"/>
                        <a:gd name="T13" fmla="*/ 352 h 678"/>
                        <a:gd name="T14" fmla="*/ 758 w 765"/>
                        <a:gd name="T15" fmla="*/ 399 h 678"/>
                        <a:gd name="T16" fmla="*/ 755 w 765"/>
                        <a:gd name="T17" fmla="*/ 448 h 678"/>
                        <a:gd name="T18" fmla="*/ 737 w 765"/>
                        <a:gd name="T19" fmla="*/ 473 h 678"/>
                        <a:gd name="T20" fmla="*/ 692 w 765"/>
                        <a:gd name="T21" fmla="*/ 481 h 678"/>
                        <a:gd name="T22" fmla="*/ 617 w 765"/>
                        <a:gd name="T23" fmla="*/ 451 h 678"/>
                        <a:gd name="T24" fmla="*/ 578 w 765"/>
                        <a:gd name="T25" fmla="*/ 403 h 678"/>
                        <a:gd name="T26" fmla="*/ 548 w 765"/>
                        <a:gd name="T27" fmla="*/ 482 h 678"/>
                        <a:gd name="T28" fmla="*/ 486 w 765"/>
                        <a:gd name="T29" fmla="*/ 451 h 678"/>
                        <a:gd name="T30" fmla="*/ 395 w 765"/>
                        <a:gd name="T31" fmla="*/ 452 h 678"/>
                        <a:gd name="T32" fmla="*/ 350 w 765"/>
                        <a:gd name="T33" fmla="*/ 481 h 678"/>
                        <a:gd name="T34" fmla="*/ 359 w 765"/>
                        <a:gd name="T35" fmla="*/ 507 h 678"/>
                        <a:gd name="T36" fmla="*/ 441 w 765"/>
                        <a:gd name="T37" fmla="*/ 530 h 678"/>
                        <a:gd name="T38" fmla="*/ 518 w 765"/>
                        <a:gd name="T39" fmla="*/ 538 h 678"/>
                        <a:gd name="T40" fmla="*/ 512 w 765"/>
                        <a:gd name="T41" fmla="*/ 599 h 678"/>
                        <a:gd name="T42" fmla="*/ 496 w 765"/>
                        <a:gd name="T43" fmla="*/ 656 h 678"/>
                        <a:gd name="T44" fmla="*/ 468 w 765"/>
                        <a:gd name="T45" fmla="*/ 677 h 678"/>
                        <a:gd name="T46" fmla="*/ 407 w 765"/>
                        <a:gd name="T47" fmla="*/ 660 h 678"/>
                        <a:gd name="T48" fmla="*/ 238 w 765"/>
                        <a:gd name="T49" fmla="*/ 579 h 678"/>
                        <a:gd name="T50" fmla="*/ 158 w 765"/>
                        <a:gd name="T51" fmla="*/ 530 h 678"/>
                        <a:gd name="T52" fmla="*/ 149 w 765"/>
                        <a:gd name="T53" fmla="*/ 507 h 678"/>
                        <a:gd name="T54" fmla="*/ 97 w 765"/>
                        <a:gd name="T55" fmla="*/ 508 h 678"/>
                        <a:gd name="T56" fmla="*/ 60 w 765"/>
                        <a:gd name="T57" fmla="*/ 486 h 678"/>
                        <a:gd name="T58" fmla="*/ 53 w 765"/>
                        <a:gd name="T59" fmla="*/ 426 h 678"/>
                        <a:gd name="T60" fmla="*/ 26 w 765"/>
                        <a:gd name="T61" fmla="*/ 364 h 678"/>
                        <a:gd name="T62" fmla="*/ 0 w 765"/>
                        <a:gd name="T63" fmla="*/ 251 h 678"/>
                        <a:gd name="T64" fmla="*/ 37 w 765"/>
                        <a:gd name="T65" fmla="*/ 119 h 678"/>
                        <a:gd name="T66" fmla="*/ 94 w 765"/>
                        <a:gd name="T67" fmla="*/ 58 h 678"/>
                        <a:gd name="T68" fmla="*/ 186 w 765"/>
                        <a:gd name="T69" fmla="*/ 13 h 678"/>
                        <a:gd name="T70" fmla="*/ 290 w 765"/>
                        <a:gd name="T71" fmla="*/ 0 h 678"/>
                        <a:gd name="T72" fmla="*/ 377 w 765"/>
                        <a:gd name="T73" fmla="*/ 8 h 678"/>
                        <a:gd name="T74" fmla="*/ 463 w 765"/>
                        <a:gd name="T75" fmla="*/ 31 h 6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5"/>
                        <a:gd name="T115" fmla="*/ 0 h 678"/>
                        <a:gd name="T116" fmla="*/ 765 w 765"/>
                        <a:gd name="T117" fmla="*/ 678 h 6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5" h="678">
                          <a:moveTo>
                            <a:pt x="463" y="31"/>
                          </a:moveTo>
                          <a:lnTo>
                            <a:pt x="521" y="55"/>
                          </a:lnTo>
                          <a:lnTo>
                            <a:pt x="553" y="74"/>
                          </a:lnTo>
                          <a:lnTo>
                            <a:pt x="578" y="91"/>
                          </a:lnTo>
                          <a:lnTo>
                            <a:pt x="610" y="120"/>
                          </a:lnTo>
                          <a:lnTo>
                            <a:pt x="630" y="148"/>
                          </a:lnTo>
                          <a:lnTo>
                            <a:pt x="637" y="172"/>
                          </a:lnTo>
                          <a:lnTo>
                            <a:pt x="635" y="209"/>
                          </a:lnTo>
                          <a:lnTo>
                            <a:pt x="626" y="228"/>
                          </a:lnTo>
                          <a:lnTo>
                            <a:pt x="632" y="244"/>
                          </a:lnTo>
                          <a:lnTo>
                            <a:pt x="648" y="266"/>
                          </a:lnTo>
                          <a:lnTo>
                            <a:pt x="680" y="294"/>
                          </a:lnTo>
                          <a:lnTo>
                            <a:pt x="705" y="322"/>
                          </a:lnTo>
                          <a:lnTo>
                            <a:pt x="728" y="352"/>
                          </a:lnTo>
                          <a:lnTo>
                            <a:pt x="749" y="380"/>
                          </a:lnTo>
                          <a:lnTo>
                            <a:pt x="758" y="399"/>
                          </a:lnTo>
                          <a:lnTo>
                            <a:pt x="764" y="421"/>
                          </a:lnTo>
                          <a:lnTo>
                            <a:pt x="755" y="448"/>
                          </a:lnTo>
                          <a:lnTo>
                            <a:pt x="746" y="462"/>
                          </a:lnTo>
                          <a:lnTo>
                            <a:pt x="737" y="473"/>
                          </a:lnTo>
                          <a:lnTo>
                            <a:pt x="719" y="482"/>
                          </a:lnTo>
                          <a:lnTo>
                            <a:pt x="692" y="481"/>
                          </a:lnTo>
                          <a:lnTo>
                            <a:pt x="658" y="469"/>
                          </a:lnTo>
                          <a:lnTo>
                            <a:pt x="617" y="451"/>
                          </a:lnTo>
                          <a:lnTo>
                            <a:pt x="575" y="432"/>
                          </a:lnTo>
                          <a:lnTo>
                            <a:pt x="578" y="403"/>
                          </a:lnTo>
                          <a:lnTo>
                            <a:pt x="569" y="475"/>
                          </a:lnTo>
                          <a:lnTo>
                            <a:pt x="548" y="482"/>
                          </a:lnTo>
                          <a:lnTo>
                            <a:pt x="527" y="466"/>
                          </a:lnTo>
                          <a:lnTo>
                            <a:pt x="486" y="451"/>
                          </a:lnTo>
                          <a:lnTo>
                            <a:pt x="447" y="445"/>
                          </a:lnTo>
                          <a:lnTo>
                            <a:pt x="395" y="452"/>
                          </a:lnTo>
                          <a:lnTo>
                            <a:pt x="363" y="462"/>
                          </a:lnTo>
                          <a:lnTo>
                            <a:pt x="350" y="481"/>
                          </a:lnTo>
                          <a:lnTo>
                            <a:pt x="350" y="496"/>
                          </a:lnTo>
                          <a:lnTo>
                            <a:pt x="359" y="507"/>
                          </a:lnTo>
                          <a:lnTo>
                            <a:pt x="400" y="522"/>
                          </a:lnTo>
                          <a:lnTo>
                            <a:pt x="441" y="530"/>
                          </a:lnTo>
                          <a:lnTo>
                            <a:pt x="482" y="538"/>
                          </a:lnTo>
                          <a:lnTo>
                            <a:pt x="518" y="538"/>
                          </a:lnTo>
                          <a:lnTo>
                            <a:pt x="521" y="532"/>
                          </a:lnTo>
                          <a:lnTo>
                            <a:pt x="512" y="599"/>
                          </a:lnTo>
                          <a:lnTo>
                            <a:pt x="502" y="636"/>
                          </a:lnTo>
                          <a:lnTo>
                            <a:pt x="496" y="656"/>
                          </a:lnTo>
                          <a:lnTo>
                            <a:pt x="489" y="666"/>
                          </a:lnTo>
                          <a:lnTo>
                            <a:pt x="468" y="677"/>
                          </a:lnTo>
                          <a:lnTo>
                            <a:pt x="443" y="674"/>
                          </a:lnTo>
                          <a:lnTo>
                            <a:pt x="407" y="660"/>
                          </a:lnTo>
                          <a:lnTo>
                            <a:pt x="322" y="619"/>
                          </a:lnTo>
                          <a:lnTo>
                            <a:pt x="238" y="579"/>
                          </a:lnTo>
                          <a:lnTo>
                            <a:pt x="174" y="545"/>
                          </a:lnTo>
                          <a:lnTo>
                            <a:pt x="158" y="530"/>
                          </a:lnTo>
                          <a:lnTo>
                            <a:pt x="151" y="515"/>
                          </a:lnTo>
                          <a:lnTo>
                            <a:pt x="149" y="507"/>
                          </a:lnTo>
                          <a:lnTo>
                            <a:pt x="122" y="508"/>
                          </a:lnTo>
                          <a:lnTo>
                            <a:pt x="97" y="508"/>
                          </a:lnTo>
                          <a:lnTo>
                            <a:pt x="78" y="505"/>
                          </a:lnTo>
                          <a:lnTo>
                            <a:pt x="60" y="486"/>
                          </a:lnTo>
                          <a:lnTo>
                            <a:pt x="49" y="462"/>
                          </a:lnTo>
                          <a:lnTo>
                            <a:pt x="53" y="426"/>
                          </a:lnTo>
                          <a:lnTo>
                            <a:pt x="48" y="399"/>
                          </a:lnTo>
                          <a:lnTo>
                            <a:pt x="26" y="364"/>
                          </a:lnTo>
                          <a:lnTo>
                            <a:pt x="5" y="324"/>
                          </a:lnTo>
                          <a:lnTo>
                            <a:pt x="0" y="251"/>
                          </a:lnTo>
                          <a:lnTo>
                            <a:pt x="8" y="182"/>
                          </a:lnTo>
                          <a:lnTo>
                            <a:pt x="37" y="119"/>
                          </a:lnTo>
                          <a:lnTo>
                            <a:pt x="62" y="85"/>
                          </a:lnTo>
                          <a:lnTo>
                            <a:pt x="94" y="58"/>
                          </a:lnTo>
                          <a:lnTo>
                            <a:pt x="131" y="31"/>
                          </a:lnTo>
                          <a:lnTo>
                            <a:pt x="186" y="13"/>
                          </a:lnTo>
                          <a:lnTo>
                            <a:pt x="233" y="4"/>
                          </a:lnTo>
                          <a:lnTo>
                            <a:pt x="290" y="0"/>
                          </a:lnTo>
                          <a:lnTo>
                            <a:pt x="340" y="4"/>
                          </a:lnTo>
                          <a:lnTo>
                            <a:pt x="377" y="8"/>
                          </a:lnTo>
                          <a:lnTo>
                            <a:pt x="416" y="17"/>
                          </a:lnTo>
                          <a:lnTo>
                            <a:pt x="463" y="31"/>
                          </a:lnTo>
                        </a:path>
                      </a:pathLst>
                    </a:custGeom>
                    <a:solidFill>
                      <a:srgbClr val="FF9F9F"/>
                    </a:solidFill>
                    <a:ln w="12700" cap="rnd">
                      <a:solidFill>
                        <a:srgbClr val="000000"/>
                      </a:solidFill>
                      <a:round/>
                      <a:headEnd/>
                      <a:tailEnd/>
                    </a:ln>
                  </p:spPr>
                  <p:txBody>
                    <a:bodyPr/>
                    <a:lstStyle/>
                    <a:p>
                      <a:endParaRPr lang="es-ES"/>
                    </a:p>
                  </p:txBody>
                </p:sp>
                <p:sp>
                  <p:nvSpPr>
                    <p:cNvPr id="6206" name="Freeform 74"/>
                    <p:cNvSpPr>
                      <a:spLocks noChangeAspect="1"/>
                    </p:cNvSpPr>
                    <p:nvPr/>
                  </p:nvSpPr>
                  <p:spPr bwMode="auto">
                    <a:xfrm>
                      <a:off x="2044" y="1506"/>
                      <a:ext cx="181" cy="91"/>
                    </a:xfrm>
                    <a:custGeom>
                      <a:avLst/>
                      <a:gdLst>
                        <a:gd name="T0" fmla="*/ 5 w 181"/>
                        <a:gd name="T1" fmla="*/ 57 h 91"/>
                        <a:gd name="T2" fmla="*/ 44 w 181"/>
                        <a:gd name="T3" fmla="*/ 32 h 91"/>
                        <a:gd name="T4" fmla="*/ 89 w 181"/>
                        <a:gd name="T5" fmla="*/ 13 h 91"/>
                        <a:gd name="T6" fmla="*/ 131 w 181"/>
                        <a:gd name="T7" fmla="*/ 2 h 91"/>
                        <a:gd name="T8" fmla="*/ 151 w 181"/>
                        <a:gd name="T9" fmla="*/ 0 h 91"/>
                        <a:gd name="T10" fmla="*/ 167 w 181"/>
                        <a:gd name="T11" fmla="*/ 0 h 91"/>
                        <a:gd name="T12" fmla="*/ 176 w 181"/>
                        <a:gd name="T13" fmla="*/ 6 h 91"/>
                        <a:gd name="T14" fmla="*/ 180 w 181"/>
                        <a:gd name="T15" fmla="*/ 16 h 91"/>
                        <a:gd name="T16" fmla="*/ 176 w 181"/>
                        <a:gd name="T17" fmla="*/ 25 h 91"/>
                        <a:gd name="T18" fmla="*/ 162 w 181"/>
                        <a:gd name="T19" fmla="*/ 30 h 91"/>
                        <a:gd name="T20" fmla="*/ 137 w 181"/>
                        <a:gd name="T21" fmla="*/ 36 h 91"/>
                        <a:gd name="T22" fmla="*/ 98 w 181"/>
                        <a:gd name="T23" fmla="*/ 49 h 91"/>
                        <a:gd name="T24" fmla="*/ 67 w 181"/>
                        <a:gd name="T25" fmla="*/ 62 h 91"/>
                        <a:gd name="T26" fmla="*/ 44 w 181"/>
                        <a:gd name="T27" fmla="*/ 75 h 91"/>
                        <a:gd name="T28" fmla="*/ 26 w 181"/>
                        <a:gd name="T29" fmla="*/ 87 h 91"/>
                        <a:gd name="T30" fmla="*/ 8 w 181"/>
                        <a:gd name="T31" fmla="*/ 90 h 91"/>
                        <a:gd name="T32" fmla="*/ 0 w 181"/>
                        <a:gd name="T33" fmla="*/ 75 h 91"/>
                        <a:gd name="T34" fmla="*/ 5 w 181"/>
                        <a:gd name="T35" fmla="*/ 57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91"/>
                        <a:gd name="T56" fmla="*/ 181 w 181"/>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91">
                          <a:moveTo>
                            <a:pt x="5" y="57"/>
                          </a:moveTo>
                          <a:lnTo>
                            <a:pt x="44" y="32"/>
                          </a:lnTo>
                          <a:lnTo>
                            <a:pt x="89" y="13"/>
                          </a:lnTo>
                          <a:lnTo>
                            <a:pt x="131" y="2"/>
                          </a:lnTo>
                          <a:lnTo>
                            <a:pt x="151" y="0"/>
                          </a:lnTo>
                          <a:lnTo>
                            <a:pt x="167" y="0"/>
                          </a:lnTo>
                          <a:lnTo>
                            <a:pt x="176" y="6"/>
                          </a:lnTo>
                          <a:lnTo>
                            <a:pt x="180" y="16"/>
                          </a:lnTo>
                          <a:lnTo>
                            <a:pt x="176" y="25"/>
                          </a:lnTo>
                          <a:lnTo>
                            <a:pt x="162" y="30"/>
                          </a:lnTo>
                          <a:lnTo>
                            <a:pt x="137" y="36"/>
                          </a:lnTo>
                          <a:lnTo>
                            <a:pt x="98" y="49"/>
                          </a:lnTo>
                          <a:lnTo>
                            <a:pt x="67" y="62"/>
                          </a:lnTo>
                          <a:lnTo>
                            <a:pt x="44" y="75"/>
                          </a:lnTo>
                          <a:lnTo>
                            <a:pt x="26" y="87"/>
                          </a:lnTo>
                          <a:lnTo>
                            <a:pt x="8" y="90"/>
                          </a:lnTo>
                          <a:lnTo>
                            <a:pt x="0" y="75"/>
                          </a:lnTo>
                          <a:lnTo>
                            <a:pt x="5" y="57"/>
                          </a:lnTo>
                        </a:path>
                      </a:pathLst>
                    </a:custGeom>
                    <a:solidFill>
                      <a:srgbClr val="3F1F00"/>
                    </a:solidFill>
                    <a:ln w="12700" cap="rnd">
                      <a:solidFill>
                        <a:srgbClr val="000000"/>
                      </a:solidFill>
                      <a:round/>
                      <a:headEnd/>
                      <a:tailEnd/>
                    </a:ln>
                  </p:spPr>
                  <p:txBody>
                    <a:bodyPr/>
                    <a:lstStyle/>
                    <a:p>
                      <a:endParaRPr lang="es-ES"/>
                    </a:p>
                  </p:txBody>
                </p:sp>
                <p:sp>
                  <p:nvSpPr>
                    <p:cNvPr id="6207" name="Freeform 75"/>
                    <p:cNvSpPr>
                      <a:spLocks noChangeAspect="1"/>
                    </p:cNvSpPr>
                    <p:nvPr/>
                  </p:nvSpPr>
                  <p:spPr bwMode="auto">
                    <a:xfrm>
                      <a:off x="1811" y="1699"/>
                      <a:ext cx="211" cy="182"/>
                    </a:xfrm>
                    <a:custGeom>
                      <a:avLst/>
                      <a:gdLst>
                        <a:gd name="T0" fmla="*/ 188 w 211"/>
                        <a:gd name="T1" fmla="*/ 0 h 182"/>
                        <a:gd name="T2" fmla="*/ 199 w 211"/>
                        <a:gd name="T3" fmla="*/ 35 h 182"/>
                        <a:gd name="T4" fmla="*/ 208 w 211"/>
                        <a:gd name="T5" fmla="*/ 63 h 182"/>
                        <a:gd name="T6" fmla="*/ 210 w 211"/>
                        <a:gd name="T7" fmla="*/ 99 h 182"/>
                        <a:gd name="T8" fmla="*/ 199 w 211"/>
                        <a:gd name="T9" fmla="*/ 130 h 182"/>
                        <a:gd name="T10" fmla="*/ 160 w 211"/>
                        <a:gd name="T11" fmla="*/ 110 h 182"/>
                        <a:gd name="T12" fmla="*/ 158 w 211"/>
                        <a:gd name="T13" fmla="*/ 160 h 182"/>
                        <a:gd name="T14" fmla="*/ 115 w 211"/>
                        <a:gd name="T15" fmla="*/ 141 h 182"/>
                        <a:gd name="T16" fmla="*/ 103 w 211"/>
                        <a:gd name="T17" fmla="*/ 181 h 182"/>
                        <a:gd name="T18" fmla="*/ 67 w 211"/>
                        <a:gd name="T19" fmla="*/ 174 h 182"/>
                        <a:gd name="T20" fmla="*/ 46 w 211"/>
                        <a:gd name="T21" fmla="*/ 157 h 182"/>
                        <a:gd name="T22" fmla="*/ 24 w 211"/>
                        <a:gd name="T23" fmla="*/ 133 h 182"/>
                        <a:gd name="T24" fmla="*/ 0 w 211"/>
                        <a:gd name="T25" fmla="*/ 97 h 182"/>
                        <a:gd name="T26" fmla="*/ 188 w 211"/>
                        <a:gd name="T27" fmla="*/ 0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182"/>
                        <a:gd name="T44" fmla="*/ 211 w 211"/>
                        <a:gd name="T45" fmla="*/ 182 h 1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182">
                          <a:moveTo>
                            <a:pt x="188" y="0"/>
                          </a:moveTo>
                          <a:lnTo>
                            <a:pt x="199" y="35"/>
                          </a:lnTo>
                          <a:lnTo>
                            <a:pt x="208" y="63"/>
                          </a:lnTo>
                          <a:lnTo>
                            <a:pt x="210" y="99"/>
                          </a:lnTo>
                          <a:lnTo>
                            <a:pt x="199" y="130"/>
                          </a:lnTo>
                          <a:lnTo>
                            <a:pt x="160" y="110"/>
                          </a:lnTo>
                          <a:lnTo>
                            <a:pt x="158" y="160"/>
                          </a:lnTo>
                          <a:lnTo>
                            <a:pt x="115" y="141"/>
                          </a:lnTo>
                          <a:lnTo>
                            <a:pt x="103" y="181"/>
                          </a:lnTo>
                          <a:lnTo>
                            <a:pt x="67" y="174"/>
                          </a:lnTo>
                          <a:lnTo>
                            <a:pt x="46" y="157"/>
                          </a:lnTo>
                          <a:lnTo>
                            <a:pt x="24" y="133"/>
                          </a:lnTo>
                          <a:lnTo>
                            <a:pt x="0" y="97"/>
                          </a:lnTo>
                          <a:lnTo>
                            <a:pt x="188" y="0"/>
                          </a:lnTo>
                        </a:path>
                      </a:pathLst>
                    </a:custGeom>
                    <a:solidFill>
                      <a:srgbClr val="3F1F00"/>
                    </a:solidFill>
                    <a:ln w="12700" cap="rnd">
                      <a:solidFill>
                        <a:srgbClr val="000000"/>
                      </a:solidFill>
                      <a:round/>
                      <a:headEnd/>
                      <a:tailEnd/>
                    </a:ln>
                  </p:spPr>
                  <p:txBody>
                    <a:bodyPr/>
                    <a:lstStyle/>
                    <a:p>
                      <a:endParaRPr lang="es-ES"/>
                    </a:p>
                  </p:txBody>
                </p:sp>
              </p:grpSp>
              <p:sp>
                <p:nvSpPr>
                  <p:cNvPr id="6200" name="Arc 76"/>
                  <p:cNvSpPr>
                    <a:spLocks noChangeAspect="1"/>
                  </p:cNvSpPr>
                  <p:nvPr/>
                </p:nvSpPr>
                <p:spPr bwMode="auto">
                  <a:xfrm>
                    <a:off x="1717" y="1817"/>
                    <a:ext cx="144" cy="1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57" y="20251"/>
                        </a:moveTo>
                        <a:cubicBezTo>
                          <a:pt x="43185" y="20700"/>
                          <a:pt x="43200" y="21150"/>
                          <a:pt x="43200" y="21600"/>
                        </a:cubicBezTo>
                        <a:cubicBezTo>
                          <a:pt x="43200" y="33529"/>
                          <a:pt x="33529" y="43200"/>
                          <a:pt x="21600" y="43200"/>
                        </a:cubicBezTo>
                        <a:cubicBezTo>
                          <a:pt x="9670" y="43200"/>
                          <a:pt x="0" y="33529"/>
                          <a:pt x="0" y="21600"/>
                        </a:cubicBezTo>
                        <a:cubicBezTo>
                          <a:pt x="0" y="9670"/>
                          <a:pt x="9670" y="0"/>
                          <a:pt x="21600" y="0"/>
                        </a:cubicBezTo>
                        <a:cubicBezTo>
                          <a:pt x="21700" y="-1"/>
                          <a:pt x="21800" y="0"/>
                          <a:pt x="21899" y="2"/>
                        </a:cubicBezTo>
                      </a:path>
                      <a:path w="43200" h="43200" stroke="0" extrusionOk="0">
                        <a:moveTo>
                          <a:pt x="43157" y="20251"/>
                        </a:moveTo>
                        <a:cubicBezTo>
                          <a:pt x="43185" y="20700"/>
                          <a:pt x="43200" y="21150"/>
                          <a:pt x="43200" y="21600"/>
                        </a:cubicBezTo>
                        <a:cubicBezTo>
                          <a:pt x="43200" y="33529"/>
                          <a:pt x="33529" y="43200"/>
                          <a:pt x="21600" y="43200"/>
                        </a:cubicBezTo>
                        <a:cubicBezTo>
                          <a:pt x="9670" y="43200"/>
                          <a:pt x="0" y="33529"/>
                          <a:pt x="0" y="21600"/>
                        </a:cubicBezTo>
                        <a:cubicBezTo>
                          <a:pt x="0" y="9670"/>
                          <a:pt x="9670" y="0"/>
                          <a:pt x="21600" y="0"/>
                        </a:cubicBezTo>
                        <a:cubicBezTo>
                          <a:pt x="21700" y="-1"/>
                          <a:pt x="21800" y="0"/>
                          <a:pt x="21899" y="2"/>
                        </a:cubicBezTo>
                        <a:lnTo>
                          <a:pt x="21600" y="21600"/>
                        </a:lnTo>
                        <a:close/>
                      </a:path>
                    </a:pathLst>
                  </a:custGeom>
                  <a:noFill/>
                  <a:ln w="50800" cap="rnd">
                    <a:solidFill>
                      <a:srgbClr val="FF9F1F"/>
                    </a:solidFill>
                    <a:round/>
                    <a:headEnd/>
                    <a:tailEnd/>
                  </a:ln>
                </p:spPr>
                <p:txBody>
                  <a:bodyPr/>
                  <a:lstStyle/>
                  <a:p>
                    <a:endParaRPr lang="es-ES"/>
                  </a:p>
                </p:txBody>
              </p:sp>
              <p:grpSp>
                <p:nvGrpSpPr>
                  <p:cNvPr id="6201" name="Group 77"/>
                  <p:cNvGrpSpPr>
                    <a:grpSpLocks noChangeAspect="1"/>
                  </p:cNvGrpSpPr>
                  <p:nvPr/>
                </p:nvGrpSpPr>
                <p:grpSpPr bwMode="auto">
                  <a:xfrm>
                    <a:off x="2099" y="1565"/>
                    <a:ext cx="183" cy="160"/>
                    <a:chOff x="2099" y="1565"/>
                    <a:chExt cx="183" cy="160"/>
                  </a:xfrm>
                </p:grpSpPr>
                <p:sp>
                  <p:nvSpPr>
                    <p:cNvPr id="6202" name="Freeform 78"/>
                    <p:cNvSpPr>
                      <a:spLocks noChangeAspect="1"/>
                    </p:cNvSpPr>
                    <p:nvPr/>
                  </p:nvSpPr>
                  <p:spPr bwMode="auto">
                    <a:xfrm>
                      <a:off x="2121" y="1578"/>
                      <a:ext cx="161" cy="147"/>
                    </a:xfrm>
                    <a:custGeom>
                      <a:avLst/>
                      <a:gdLst>
                        <a:gd name="T0" fmla="*/ 142 w 161"/>
                        <a:gd name="T1" fmla="*/ 20 h 147"/>
                        <a:gd name="T2" fmla="*/ 158 w 161"/>
                        <a:gd name="T3" fmla="*/ 40 h 147"/>
                        <a:gd name="T4" fmla="*/ 160 w 161"/>
                        <a:gd name="T5" fmla="*/ 56 h 147"/>
                        <a:gd name="T6" fmla="*/ 160 w 161"/>
                        <a:gd name="T7" fmla="*/ 73 h 147"/>
                        <a:gd name="T8" fmla="*/ 158 w 161"/>
                        <a:gd name="T9" fmla="*/ 87 h 147"/>
                        <a:gd name="T10" fmla="*/ 152 w 161"/>
                        <a:gd name="T11" fmla="*/ 100 h 147"/>
                        <a:gd name="T12" fmla="*/ 142 w 161"/>
                        <a:gd name="T13" fmla="*/ 116 h 147"/>
                        <a:gd name="T14" fmla="*/ 129 w 161"/>
                        <a:gd name="T15" fmla="*/ 129 h 147"/>
                        <a:gd name="T16" fmla="*/ 113 w 161"/>
                        <a:gd name="T17" fmla="*/ 140 h 147"/>
                        <a:gd name="T18" fmla="*/ 96 w 161"/>
                        <a:gd name="T19" fmla="*/ 146 h 147"/>
                        <a:gd name="T20" fmla="*/ 72 w 161"/>
                        <a:gd name="T21" fmla="*/ 146 h 147"/>
                        <a:gd name="T22" fmla="*/ 55 w 161"/>
                        <a:gd name="T23" fmla="*/ 141 h 147"/>
                        <a:gd name="T24" fmla="*/ 39 w 161"/>
                        <a:gd name="T25" fmla="*/ 136 h 147"/>
                        <a:gd name="T26" fmla="*/ 28 w 161"/>
                        <a:gd name="T27" fmla="*/ 127 h 147"/>
                        <a:gd name="T28" fmla="*/ 16 w 161"/>
                        <a:gd name="T29" fmla="*/ 114 h 147"/>
                        <a:gd name="T30" fmla="*/ 3 w 161"/>
                        <a:gd name="T31" fmla="*/ 100 h 147"/>
                        <a:gd name="T32" fmla="*/ 0 w 161"/>
                        <a:gd name="T33" fmla="*/ 81 h 147"/>
                        <a:gd name="T34" fmla="*/ 0 w 161"/>
                        <a:gd name="T35" fmla="*/ 63 h 147"/>
                        <a:gd name="T36" fmla="*/ 5 w 161"/>
                        <a:gd name="T37" fmla="*/ 47 h 147"/>
                        <a:gd name="T38" fmla="*/ 8 w 161"/>
                        <a:gd name="T39" fmla="*/ 33 h 147"/>
                        <a:gd name="T40" fmla="*/ 19 w 161"/>
                        <a:gd name="T41" fmla="*/ 22 h 147"/>
                        <a:gd name="T42" fmla="*/ 35 w 161"/>
                        <a:gd name="T43" fmla="*/ 10 h 147"/>
                        <a:gd name="T44" fmla="*/ 60 w 161"/>
                        <a:gd name="T45" fmla="*/ 1 h 147"/>
                        <a:gd name="T46" fmla="*/ 85 w 161"/>
                        <a:gd name="T47" fmla="*/ 0 h 147"/>
                        <a:gd name="T48" fmla="*/ 110 w 161"/>
                        <a:gd name="T49" fmla="*/ 2 h 147"/>
                        <a:gd name="T50" fmla="*/ 126 w 161"/>
                        <a:gd name="T51" fmla="*/ 9 h 147"/>
                        <a:gd name="T52" fmla="*/ 142 w 161"/>
                        <a:gd name="T53" fmla="*/ 20 h 1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47"/>
                        <a:gd name="T83" fmla="*/ 161 w 161"/>
                        <a:gd name="T84" fmla="*/ 147 h 1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47">
                          <a:moveTo>
                            <a:pt x="142" y="20"/>
                          </a:moveTo>
                          <a:lnTo>
                            <a:pt x="158" y="40"/>
                          </a:lnTo>
                          <a:lnTo>
                            <a:pt x="160" y="56"/>
                          </a:lnTo>
                          <a:lnTo>
                            <a:pt x="160" y="73"/>
                          </a:lnTo>
                          <a:lnTo>
                            <a:pt x="158" y="87"/>
                          </a:lnTo>
                          <a:lnTo>
                            <a:pt x="152" y="100"/>
                          </a:lnTo>
                          <a:lnTo>
                            <a:pt x="142" y="116"/>
                          </a:lnTo>
                          <a:lnTo>
                            <a:pt x="129" y="129"/>
                          </a:lnTo>
                          <a:lnTo>
                            <a:pt x="113" y="140"/>
                          </a:lnTo>
                          <a:lnTo>
                            <a:pt x="96" y="146"/>
                          </a:lnTo>
                          <a:lnTo>
                            <a:pt x="72" y="146"/>
                          </a:lnTo>
                          <a:lnTo>
                            <a:pt x="55" y="141"/>
                          </a:lnTo>
                          <a:lnTo>
                            <a:pt x="39" y="136"/>
                          </a:lnTo>
                          <a:lnTo>
                            <a:pt x="28" y="127"/>
                          </a:lnTo>
                          <a:lnTo>
                            <a:pt x="16" y="114"/>
                          </a:lnTo>
                          <a:lnTo>
                            <a:pt x="3" y="100"/>
                          </a:lnTo>
                          <a:lnTo>
                            <a:pt x="0" y="81"/>
                          </a:lnTo>
                          <a:lnTo>
                            <a:pt x="0" y="63"/>
                          </a:lnTo>
                          <a:lnTo>
                            <a:pt x="5" y="47"/>
                          </a:lnTo>
                          <a:lnTo>
                            <a:pt x="8" y="33"/>
                          </a:lnTo>
                          <a:lnTo>
                            <a:pt x="19" y="22"/>
                          </a:lnTo>
                          <a:lnTo>
                            <a:pt x="35" y="10"/>
                          </a:lnTo>
                          <a:lnTo>
                            <a:pt x="60" y="1"/>
                          </a:lnTo>
                          <a:lnTo>
                            <a:pt x="85" y="0"/>
                          </a:lnTo>
                          <a:lnTo>
                            <a:pt x="110" y="2"/>
                          </a:lnTo>
                          <a:lnTo>
                            <a:pt x="126" y="9"/>
                          </a:lnTo>
                          <a:lnTo>
                            <a:pt x="142" y="20"/>
                          </a:lnTo>
                        </a:path>
                      </a:pathLst>
                    </a:custGeom>
                    <a:solidFill>
                      <a:srgbClr val="FFFFFF"/>
                    </a:solidFill>
                    <a:ln w="12700" cap="rnd">
                      <a:solidFill>
                        <a:srgbClr val="000000"/>
                      </a:solidFill>
                      <a:round/>
                      <a:headEnd/>
                      <a:tailEnd/>
                    </a:ln>
                  </p:spPr>
                  <p:txBody>
                    <a:bodyPr/>
                    <a:lstStyle/>
                    <a:p>
                      <a:endParaRPr lang="es-ES"/>
                    </a:p>
                  </p:txBody>
                </p:sp>
                <p:sp>
                  <p:nvSpPr>
                    <p:cNvPr id="6203" name="Freeform 79"/>
                    <p:cNvSpPr>
                      <a:spLocks noChangeAspect="1"/>
                    </p:cNvSpPr>
                    <p:nvPr/>
                  </p:nvSpPr>
                  <p:spPr bwMode="auto">
                    <a:xfrm>
                      <a:off x="2183" y="1658"/>
                      <a:ext cx="66" cy="62"/>
                    </a:xfrm>
                    <a:custGeom>
                      <a:avLst/>
                      <a:gdLst>
                        <a:gd name="T0" fmla="*/ 57 w 66"/>
                        <a:gd name="T1" fmla="*/ 9 h 62"/>
                        <a:gd name="T2" fmla="*/ 65 w 66"/>
                        <a:gd name="T3" fmla="*/ 16 h 62"/>
                        <a:gd name="T4" fmla="*/ 65 w 66"/>
                        <a:gd name="T5" fmla="*/ 23 h 62"/>
                        <a:gd name="T6" fmla="*/ 65 w 66"/>
                        <a:gd name="T7" fmla="*/ 31 h 62"/>
                        <a:gd name="T8" fmla="*/ 65 w 66"/>
                        <a:gd name="T9" fmla="*/ 36 h 62"/>
                        <a:gd name="T10" fmla="*/ 61 w 66"/>
                        <a:gd name="T11" fmla="*/ 43 h 62"/>
                        <a:gd name="T12" fmla="*/ 57 w 66"/>
                        <a:gd name="T13" fmla="*/ 47 h 62"/>
                        <a:gd name="T14" fmla="*/ 52 w 66"/>
                        <a:gd name="T15" fmla="*/ 54 h 62"/>
                        <a:gd name="T16" fmla="*/ 47 w 66"/>
                        <a:gd name="T17" fmla="*/ 59 h 62"/>
                        <a:gd name="T18" fmla="*/ 38 w 66"/>
                        <a:gd name="T19" fmla="*/ 61 h 62"/>
                        <a:gd name="T20" fmla="*/ 29 w 66"/>
                        <a:gd name="T21" fmla="*/ 61 h 62"/>
                        <a:gd name="T22" fmla="*/ 21 w 66"/>
                        <a:gd name="T23" fmla="*/ 59 h 62"/>
                        <a:gd name="T24" fmla="*/ 17 w 66"/>
                        <a:gd name="T25" fmla="*/ 56 h 62"/>
                        <a:gd name="T26" fmla="*/ 12 w 66"/>
                        <a:gd name="T27" fmla="*/ 52 h 62"/>
                        <a:gd name="T28" fmla="*/ 7 w 66"/>
                        <a:gd name="T29" fmla="*/ 47 h 62"/>
                        <a:gd name="T30" fmla="*/ 1 w 66"/>
                        <a:gd name="T31" fmla="*/ 43 h 62"/>
                        <a:gd name="T32" fmla="*/ 0 w 66"/>
                        <a:gd name="T33" fmla="*/ 33 h 62"/>
                        <a:gd name="T34" fmla="*/ 0 w 66"/>
                        <a:gd name="T35" fmla="*/ 25 h 62"/>
                        <a:gd name="T36" fmla="*/ 1 w 66"/>
                        <a:gd name="T37" fmla="*/ 18 h 62"/>
                        <a:gd name="T38" fmla="*/ 5 w 66"/>
                        <a:gd name="T39" fmla="*/ 16 h 62"/>
                        <a:gd name="T40" fmla="*/ 8 w 66"/>
                        <a:gd name="T41" fmla="*/ 10 h 62"/>
                        <a:gd name="T42" fmla="*/ 15 w 66"/>
                        <a:gd name="T43" fmla="*/ 4 h 62"/>
                        <a:gd name="T44" fmla="*/ 24 w 66"/>
                        <a:gd name="T45" fmla="*/ 0 h 62"/>
                        <a:gd name="T46" fmla="*/ 36 w 66"/>
                        <a:gd name="T47" fmla="*/ 0 h 62"/>
                        <a:gd name="T48" fmla="*/ 45 w 66"/>
                        <a:gd name="T49" fmla="*/ 1 h 62"/>
                        <a:gd name="T50" fmla="*/ 50 w 66"/>
                        <a:gd name="T51" fmla="*/ 4 h 62"/>
                        <a:gd name="T52" fmla="*/ 57 w 66"/>
                        <a:gd name="T53" fmla="*/ 9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62"/>
                        <a:gd name="T83" fmla="*/ 66 w 66"/>
                        <a:gd name="T84" fmla="*/ 62 h 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62">
                          <a:moveTo>
                            <a:pt x="57" y="9"/>
                          </a:moveTo>
                          <a:lnTo>
                            <a:pt x="65" y="16"/>
                          </a:lnTo>
                          <a:lnTo>
                            <a:pt x="65" y="23"/>
                          </a:lnTo>
                          <a:lnTo>
                            <a:pt x="65" y="31"/>
                          </a:lnTo>
                          <a:lnTo>
                            <a:pt x="65" y="36"/>
                          </a:lnTo>
                          <a:lnTo>
                            <a:pt x="61" y="43"/>
                          </a:lnTo>
                          <a:lnTo>
                            <a:pt x="57" y="47"/>
                          </a:lnTo>
                          <a:lnTo>
                            <a:pt x="52" y="54"/>
                          </a:lnTo>
                          <a:lnTo>
                            <a:pt x="47" y="59"/>
                          </a:lnTo>
                          <a:lnTo>
                            <a:pt x="38" y="61"/>
                          </a:lnTo>
                          <a:lnTo>
                            <a:pt x="29" y="61"/>
                          </a:lnTo>
                          <a:lnTo>
                            <a:pt x="21" y="59"/>
                          </a:lnTo>
                          <a:lnTo>
                            <a:pt x="17" y="56"/>
                          </a:lnTo>
                          <a:lnTo>
                            <a:pt x="12" y="52"/>
                          </a:lnTo>
                          <a:lnTo>
                            <a:pt x="7" y="47"/>
                          </a:lnTo>
                          <a:lnTo>
                            <a:pt x="1" y="43"/>
                          </a:lnTo>
                          <a:lnTo>
                            <a:pt x="0" y="33"/>
                          </a:lnTo>
                          <a:lnTo>
                            <a:pt x="0" y="25"/>
                          </a:lnTo>
                          <a:lnTo>
                            <a:pt x="1" y="18"/>
                          </a:lnTo>
                          <a:lnTo>
                            <a:pt x="5" y="16"/>
                          </a:lnTo>
                          <a:lnTo>
                            <a:pt x="8" y="10"/>
                          </a:lnTo>
                          <a:lnTo>
                            <a:pt x="15" y="4"/>
                          </a:lnTo>
                          <a:lnTo>
                            <a:pt x="24" y="0"/>
                          </a:lnTo>
                          <a:lnTo>
                            <a:pt x="36" y="0"/>
                          </a:lnTo>
                          <a:lnTo>
                            <a:pt x="45" y="1"/>
                          </a:lnTo>
                          <a:lnTo>
                            <a:pt x="50" y="4"/>
                          </a:lnTo>
                          <a:lnTo>
                            <a:pt x="57" y="9"/>
                          </a:lnTo>
                        </a:path>
                      </a:pathLst>
                    </a:custGeom>
                    <a:solidFill>
                      <a:srgbClr val="000000"/>
                    </a:solidFill>
                    <a:ln w="12700" cap="rnd">
                      <a:noFill/>
                      <a:round/>
                      <a:headEnd/>
                      <a:tailEnd/>
                    </a:ln>
                  </p:spPr>
                  <p:txBody>
                    <a:bodyPr/>
                    <a:lstStyle/>
                    <a:p>
                      <a:endParaRPr lang="es-ES"/>
                    </a:p>
                  </p:txBody>
                </p:sp>
                <p:sp>
                  <p:nvSpPr>
                    <p:cNvPr id="6204" name="Freeform 80"/>
                    <p:cNvSpPr>
                      <a:spLocks noChangeAspect="1"/>
                    </p:cNvSpPr>
                    <p:nvPr/>
                  </p:nvSpPr>
                  <p:spPr bwMode="auto">
                    <a:xfrm>
                      <a:off x="2099" y="1565"/>
                      <a:ext cx="176" cy="121"/>
                    </a:xfrm>
                    <a:custGeom>
                      <a:avLst/>
                      <a:gdLst>
                        <a:gd name="T0" fmla="*/ 175 w 176"/>
                        <a:gd name="T1" fmla="*/ 29 h 121"/>
                        <a:gd name="T2" fmla="*/ 151 w 176"/>
                        <a:gd name="T3" fmla="*/ 14 h 121"/>
                        <a:gd name="T4" fmla="*/ 126 w 176"/>
                        <a:gd name="T5" fmla="*/ 4 h 121"/>
                        <a:gd name="T6" fmla="*/ 105 w 176"/>
                        <a:gd name="T7" fmla="*/ 0 h 121"/>
                        <a:gd name="T8" fmla="*/ 83 w 176"/>
                        <a:gd name="T9" fmla="*/ 0 h 121"/>
                        <a:gd name="T10" fmla="*/ 62 w 176"/>
                        <a:gd name="T11" fmla="*/ 2 h 121"/>
                        <a:gd name="T12" fmla="*/ 50 w 176"/>
                        <a:gd name="T13" fmla="*/ 8 h 121"/>
                        <a:gd name="T14" fmla="*/ 35 w 176"/>
                        <a:gd name="T15" fmla="*/ 16 h 121"/>
                        <a:gd name="T16" fmla="*/ 23 w 176"/>
                        <a:gd name="T17" fmla="*/ 26 h 121"/>
                        <a:gd name="T18" fmla="*/ 12 w 176"/>
                        <a:gd name="T19" fmla="*/ 47 h 121"/>
                        <a:gd name="T20" fmla="*/ 8 w 176"/>
                        <a:gd name="T21" fmla="*/ 63 h 121"/>
                        <a:gd name="T22" fmla="*/ 1 w 176"/>
                        <a:gd name="T23" fmla="*/ 78 h 121"/>
                        <a:gd name="T24" fmla="*/ 0 w 176"/>
                        <a:gd name="T25" fmla="*/ 91 h 121"/>
                        <a:gd name="T26" fmla="*/ 0 w 176"/>
                        <a:gd name="T27" fmla="*/ 109 h 121"/>
                        <a:gd name="T28" fmla="*/ 0 w 176"/>
                        <a:gd name="T29" fmla="*/ 120 h 121"/>
                        <a:gd name="T30" fmla="*/ 175 w 176"/>
                        <a:gd name="T31" fmla="*/ 29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
                        <a:gd name="T49" fmla="*/ 0 h 121"/>
                        <a:gd name="T50" fmla="*/ 176 w 176"/>
                        <a:gd name="T51" fmla="*/ 121 h 1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 h="121">
                          <a:moveTo>
                            <a:pt x="175" y="29"/>
                          </a:moveTo>
                          <a:lnTo>
                            <a:pt x="151" y="14"/>
                          </a:lnTo>
                          <a:lnTo>
                            <a:pt x="126" y="4"/>
                          </a:lnTo>
                          <a:lnTo>
                            <a:pt x="105" y="0"/>
                          </a:lnTo>
                          <a:lnTo>
                            <a:pt x="83" y="0"/>
                          </a:lnTo>
                          <a:lnTo>
                            <a:pt x="62" y="2"/>
                          </a:lnTo>
                          <a:lnTo>
                            <a:pt x="50" y="8"/>
                          </a:lnTo>
                          <a:lnTo>
                            <a:pt x="35" y="16"/>
                          </a:lnTo>
                          <a:lnTo>
                            <a:pt x="23" y="26"/>
                          </a:lnTo>
                          <a:lnTo>
                            <a:pt x="12" y="47"/>
                          </a:lnTo>
                          <a:lnTo>
                            <a:pt x="8" y="63"/>
                          </a:lnTo>
                          <a:lnTo>
                            <a:pt x="1" y="78"/>
                          </a:lnTo>
                          <a:lnTo>
                            <a:pt x="0" y="91"/>
                          </a:lnTo>
                          <a:lnTo>
                            <a:pt x="0" y="109"/>
                          </a:lnTo>
                          <a:lnTo>
                            <a:pt x="0" y="120"/>
                          </a:lnTo>
                          <a:lnTo>
                            <a:pt x="175" y="29"/>
                          </a:lnTo>
                        </a:path>
                      </a:pathLst>
                    </a:custGeom>
                    <a:solidFill>
                      <a:srgbClr val="FF9F9F"/>
                    </a:solidFill>
                    <a:ln w="12700" cap="rnd">
                      <a:solidFill>
                        <a:srgbClr val="000000"/>
                      </a:solidFill>
                      <a:round/>
                      <a:headEnd/>
                      <a:tailEnd/>
                    </a:ln>
                  </p:spPr>
                  <p:txBody>
                    <a:bodyPr/>
                    <a:lstStyle/>
                    <a:p>
                      <a:endParaRPr lang="es-ES"/>
                    </a:p>
                  </p:txBody>
                </p:sp>
              </p:grpSp>
            </p:grpSp>
          </p:grpSp>
          <p:grpSp>
            <p:nvGrpSpPr>
              <p:cNvPr id="6191" name="Group 81"/>
              <p:cNvGrpSpPr>
                <a:grpSpLocks noChangeAspect="1"/>
              </p:cNvGrpSpPr>
              <p:nvPr/>
            </p:nvGrpSpPr>
            <p:grpSpPr bwMode="auto">
              <a:xfrm>
                <a:off x="1100" y="1292"/>
                <a:ext cx="1139" cy="1443"/>
                <a:chOff x="1100" y="1292"/>
                <a:chExt cx="1139" cy="1443"/>
              </a:xfrm>
            </p:grpSpPr>
            <p:sp>
              <p:nvSpPr>
                <p:cNvPr id="6192" name="Freeform 82"/>
                <p:cNvSpPr>
                  <a:spLocks noChangeAspect="1"/>
                </p:cNvSpPr>
                <p:nvPr/>
              </p:nvSpPr>
              <p:spPr bwMode="auto">
                <a:xfrm>
                  <a:off x="1100" y="1292"/>
                  <a:ext cx="1139" cy="1443"/>
                </a:xfrm>
                <a:custGeom>
                  <a:avLst/>
                  <a:gdLst>
                    <a:gd name="T0" fmla="*/ 1116 w 1139"/>
                    <a:gd name="T1" fmla="*/ 171 h 1443"/>
                    <a:gd name="T2" fmla="*/ 1138 w 1139"/>
                    <a:gd name="T3" fmla="*/ 144 h 1443"/>
                    <a:gd name="T4" fmla="*/ 1132 w 1139"/>
                    <a:gd name="T5" fmla="*/ 116 h 1443"/>
                    <a:gd name="T6" fmla="*/ 1105 w 1139"/>
                    <a:gd name="T7" fmla="*/ 80 h 1443"/>
                    <a:gd name="T8" fmla="*/ 1049 w 1139"/>
                    <a:gd name="T9" fmla="*/ 40 h 1443"/>
                    <a:gd name="T10" fmla="*/ 965 w 1139"/>
                    <a:gd name="T11" fmla="*/ 16 h 1443"/>
                    <a:gd name="T12" fmla="*/ 865 w 1139"/>
                    <a:gd name="T13" fmla="*/ 12 h 1443"/>
                    <a:gd name="T14" fmla="*/ 793 w 1139"/>
                    <a:gd name="T15" fmla="*/ 0 h 1443"/>
                    <a:gd name="T16" fmla="*/ 700 w 1139"/>
                    <a:gd name="T17" fmla="*/ 16 h 1443"/>
                    <a:gd name="T18" fmla="*/ 649 w 1139"/>
                    <a:gd name="T19" fmla="*/ 24 h 1443"/>
                    <a:gd name="T20" fmla="*/ 581 w 1139"/>
                    <a:gd name="T21" fmla="*/ 48 h 1443"/>
                    <a:gd name="T22" fmla="*/ 529 w 1139"/>
                    <a:gd name="T23" fmla="*/ 72 h 1443"/>
                    <a:gd name="T24" fmla="*/ 494 w 1139"/>
                    <a:gd name="T25" fmla="*/ 123 h 1443"/>
                    <a:gd name="T26" fmla="*/ 430 w 1139"/>
                    <a:gd name="T27" fmla="*/ 208 h 1443"/>
                    <a:gd name="T28" fmla="*/ 352 w 1139"/>
                    <a:gd name="T29" fmla="*/ 338 h 1443"/>
                    <a:gd name="T30" fmla="*/ 327 w 1139"/>
                    <a:gd name="T31" fmla="*/ 412 h 1443"/>
                    <a:gd name="T32" fmla="*/ 320 w 1139"/>
                    <a:gd name="T33" fmla="*/ 472 h 1443"/>
                    <a:gd name="T34" fmla="*/ 357 w 1139"/>
                    <a:gd name="T35" fmla="*/ 553 h 1443"/>
                    <a:gd name="T36" fmla="*/ 410 w 1139"/>
                    <a:gd name="T37" fmla="*/ 617 h 1443"/>
                    <a:gd name="T38" fmla="*/ 414 w 1139"/>
                    <a:gd name="T39" fmla="*/ 708 h 1443"/>
                    <a:gd name="T40" fmla="*/ 392 w 1139"/>
                    <a:gd name="T41" fmla="*/ 784 h 1443"/>
                    <a:gd name="T42" fmla="*/ 336 w 1139"/>
                    <a:gd name="T43" fmla="*/ 923 h 1443"/>
                    <a:gd name="T44" fmla="*/ 305 w 1139"/>
                    <a:gd name="T45" fmla="*/ 960 h 1443"/>
                    <a:gd name="T46" fmla="*/ 174 w 1139"/>
                    <a:gd name="T47" fmla="*/ 1076 h 1443"/>
                    <a:gd name="T48" fmla="*/ 62 w 1139"/>
                    <a:gd name="T49" fmla="*/ 1142 h 1443"/>
                    <a:gd name="T50" fmla="*/ 21 w 1139"/>
                    <a:gd name="T51" fmla="*/ 1174 h 1443"/>
                    <a:gd name="T52" fmla="*/ 0 w 1139"/>
                    <a:gd name="T53" fmla="*/ 1206 h 1443"/>
                    <a:gd name="T54" fmla="*/ 149 w 1139"/>
                    <a:gd name="T55" fmla="*/ 1183 h 1443"/>
                    <a:gd name="T56" fmla="*/ 40 w 1139"/>
                    <a:gd name="T57" fmla="*/ 1250 h 1443"/>
                    <a:gd name="T58" fmla="*/ 0 w 1139"/>
                    <a:gd name="T59" fmla="*/ 1330 h 1443"/>
                    <a:gd name="T60" fmla="*/ 67 w 1139"/>
                    <a:gd name="T61" fmla="*/ 1301 h 1443"/>
                    <a:gd name="T62" fmla="*/ 165 w 1139"/>
                    <a:gd name="T63" fmla="*/ 1231 h 1443"/>
                    <a:gd name="T64" fmla="*/ 231 w 1139"/>
                    <a:gd name="T65" fmla="*/ 1190 h 1443"/>
                    <a:gd name="T66" fmla="*/ 112 w 1139"/>
                    <a:gd name="T67" fmla="*/ 1334 h 1443"/>
                    <a:gd name="T68" fmla="*/ 62 w 1139"/>
                    <a:gd name="T69" fmla="*/ 1442 h 1443"/>
                    <a:gd name="T70" fmla="*/ 179 w 1139"/>
                    <a:gd name="T71" fmla="*/ 1354 h 1443"/>
                    <a:gd name="T72" fmla="*/ 284 w 1139"/>
                    <a:gd name="T73" fmla="*/ 1233 h 1443"/>
                    <a:gd name="T74" fmla="*/ 284 w 1139"/>
                    <a:gd name="T75" fmla="*/ 1318 h 1443"/>
                    <a:gd name="T76" fmla="*/ 384 w 1139"/>
                    <a:gd name="T77" fmla="*/ 1167 h 1443"/>
                    <a:gd name="T78" fmla="*/ 476 w 1139"/>
                    <a:gd name="T79" fmla="*/ 1012 h 1443"/>
                    <a:gd name="T80" fmla="*/ 503 w 1139"/>
                    <a:gd name="T81" fmla="*/ 956 h 1443"/>
                    <a:gd name="T82" fmla="*/ 538 w 1139"/>
                    <a:gd name="T83" fmla="*/ 816 h 1443"/>
                    <a:gd name="T84" fmla="*/ 586 w 1139"/>
                    <a:gd name="T85" fmla="*/ 741 h 1443"/>
                    <a:gd name="T86" fmla="*/ 613 w 1139"/>
                    <a:gd name="T87" fmla="*/ 632 h 1443"/>
                    <a:gd name="T88" fmla="*/ 617 w 1139"/>
                    <a:gd name="T89" fmla="*/ 609 h 1443"/>
                    <a:gd name="T90" fmla="*/ 643 w 1139"/>
                    <a:gd name="T91" fmla="*/ 574 h 1443"/>
                    <a:gd name="T92" fmla="*/ 675 w 1139"/>
                    <a:gd name="T93" fmla="*/ 565 h 1443"/>
                    <a:gd name="T94" fmla="*/ 705 w 1139"/>
                    <a:gd name="T95" fmla="*/ 553 h 1443"/>
                    <a:gd name="T96" fmla="*/ 769 w 1139"/>
                    <a:gd name="T97" fmla="*/ 529 h 1443"/>
                    <a:gd name="T98" fmla="*/ 817 w 1139"/>
                    <a:gd name="T99" fmla="*/ 501 h 1443"/>
                    <a:gd name="T100" fmla="*/ 887 w 1139"/>
                    <a:gd name="T101" fmla="*/ 462 h 1443"/>
                    <a:gd name="T102" fmla="*/ 958 w 1139"/>
                    <a:gd name="T103" fmla="*/ 387 h 1443"/>
                    <a:gd name="T104" fmla="*/ 1017 w 1139"/>
                    <a:gd name="T105" fmla="*/ 307 h 1443"/>
                    <a:gd name="T106" fmla="*/ 1095 w 1139"/>
                    <a:gd name="T107" fmla="*/ 220 h 1443"/>
                    <a:gd name="T108" fmla="*/ 1116 w 1139"/>
                    <a:gd name="T109" fmla="*/ 171 h 1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9"/>
                    <a:gd name="T166" fmla="*/ 0 h 1443"/>
                    <a:gd name="T167" fmla="*/ 1139 w 1139"/>
                    <a:gd name="T168" fmla="*/ 1443 h 14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9" h="1443">
                      <a:moveTo>
                        <a:pt x="1116" y="171"/>
                      </a:moveTo>
                      <a:lnTo>
                        <a:pt x="1138" y="144"/>
                      </a:lnTo>
                      <a:lnTo>
                        <a:pt x="1132" y="116"/>
                      </a:lnTo>
                      <a:lnTo>
                        <a:pt x="1105" y="80"/>
                      </a:lnTo>
                      <a:lnTo>
                        <a:pt x="1049" y="40"/>
                      </a:lnTo>
                      <a:lnTo>
                        <a:pt x="965" y="16"/>
                      </a:lnTo>
                      <a:lnTo>
                        <a:pt x="865" y="12"/>
                      </a:lnTo>
                      <a:lnTo>
                        <a:pt x="793" y="0"/>
                      </a:lnTo>
                      <a:lnTo>
                        <a:pt x="700" y="16"/>
                      </a:lnTo>
                      <a:lnTo>
                        <a:pt x="649" y="24"/>
                      </a:lnTo>
                      <a:lnTo>
                        <a:pt x="581" y="48"/>
                      </a:lnTo>
                      <a:lnTo>
                        <a:pt x="529" y="72"/>
                      </a:lnTo>
                      <a:lnTo>
                        <a:pt x="494" y="123"/>
                      </a:lnTo>
                      <a:lnTo>
                        <a:pt x="430" y="208"/>
                      </a:lnTo>
                      <a:lnTo>
                        <a:pt x="352" y="338"/>
                      </a:lnTo>
                      <a:lnTo>
                        <a:pt x="327" y="412"/>
                      </a:lnTo>
                      <a:lnTo>
                        <a:pt x="320" y="472"/>
                      </a:lnTo>
                      <a:lnTo>
                        <a:pt x="357" y="553"/>
                      </a:lnTo>
                      <a:lnTo>
                        <a:pt x="410" y="617"/>
                      </a:lnTo>
                      <a:lnTo>
                        <a:pt x="414" y="708"/>
                      </a:lnTo>
                      <a:lnTo>
                        <a:pt x="392" y="784"/>
                      </a:lnTo>
                      <a:lnTo>
                        <a:pt x="336" y="923"/>
                      </a:lnTo>
                      <a:lnTo>
                        <a:pt x="305" y="960"/>
                      </a:lnTo>
                      <a:lnTo>
                        <a:pt x="174" y="1076"/>
                      </a:lnTo>
                      <a:lnTo>
                        <a:pt x="62" y="1142"/>
                      </a:lnTo>
                      <a:lnTo>
                        <a:pt x="21" y="1174"/>
                      </a:lnTo>
                      <a:lnTo>
                        <a:pt x="0" y="1206"/>
                      </a:lnTo>
                      <a:lnTo>
                        <a:pt x="149" y="1183"/>
                      </a:lnTo>
                      <a:lnTo>
                        <a:pt x="40" y="1250"/>
                      </a:lnTo>
                      <a:lnTo>
                        <a:pt x="0" y="1330"/>
                      </a:lnTo>
                      <a:lnTo>
                        <a:pt x="67" y="1301"/>
                      </a:lnTo>
                      <a:lnTo>
                        <a:pt x="165" y="1231"/>
                      </a:lnTo>
                      <a:lnTo>
                        <a:pt x="231" y="1190"/>
                      </a:lnTo>
                      <a:lnTo>
                        <a:pt x="112" y="1334"/>
                      </a:lnTo>
                      <a:lnTo>
                        <a:pt x="62" y="1442"/>
                      </a:lnTo>
                      <a:lnTo>
                        <a:pt x="179" y="1354"/>
                      </a:lnTo>
                      <a:lnTo>
                        <a:pt x="284" y="1233"/>
                      </a:lnTo>
                      <a:lnTo>
                        <a:pt x="284" y="1318"/>
                      </a:lnTo>
                      <a:lnTo>
                        <a:pt x="384" y="1167"/>
                      </a:lnTo>
                      <a:lnTo>
                        <a:pt x="476" y="1012"/>
                      </a:lnTo>
                      <a:lnTo>
                        <a:pt x="503" y="956"/>
                      </a:lnTo>
                      <a:lnTo>
                        <a:pt x="538" y="816"/>
                      </a:lnTo>
                      <a:lnTo>
                        <a:pt x="586" y="741"/>
                      </a:lnTo>
                      <a:lnTo>
                        <a:pt x="613" y="632"/>
                      </a:lnTo>
                      <a:lnTo>
                        <a:pt x="617" y="609"/>
                      </a:lnTo>
                      <a:lnTo>
                        <a:pt x="643" y="574"/>
                      </a:lnTo>
                      <a:lnTo>
                        <a:pt x="675" y="565"/>
                      </a:lnTo>
                      <a:lnTo>
                        <a:pt x="705" y="553"/>
                      </a:lnTo>
                      <a:lnTo>
                        <a:pt x="769" y="529"/>
                      </a:lnTo>
                      <a:lnTo>
                        <a:pt x="817" y="501"/>
                      </a:lnTo>
                      <a:lnTo>
                        <a:pt x="887" y="462"/>
                      </a:lnTo>
                      <a:lnTo>
                        <a:pt x="958" y="387"/>
                      </a:lnTo>
                      <a:lnTo>
                        <a:pt x="1017" y="307"/>
                      </a:lnTo>
                      <a:lnTo>
                        <a:pt x="1095" y="220"/>
                      </a:lnTo>
                      <a:lnTo>
                        <a:pt x="1116" y="171"/>
                      </a:lnTo>
                    </a:path>
                  </a:pathLst>
                </a:custGeom>
                <a:solidFill>
                  <a:srgbClr val="FF00FF"/>
                </a:solidFill>
                <a:ln w="12700" cap="rnd">
                  <a:solidFill>
                    <a:srgbClr val="000000"/>
                  </a:solidFill>
                  <a:round/>
                  <a:headEnd/>
                  <a:tailEnd/>
                </a:ln>
              </p:spPr>
              <p:txBody>
                <a:bodyPr/>
                <a:lstStyle/>
                <a:p>
                  <a:endParaRPr lang="es-ES"/>
                </a:p>
              </p:txBody>
            </p:sp>
            <p:sp>
              <p:nvSpPr>
                <p:cNvPr id="6193" name="Oval 83"/>
                <p:cNvSpPr>
                  <a:spLocks noChangeAspect="1" noChangeArrowheads="1"/>
                </p:cNvSpPr>
                <p:nvPr/>
              </p:nvSpPr>
              <p:spPr bwMode="auto">
                <a:xfrm>
                  <a:off x="1464" y="1859"/>
                  <a:ext cx="276" cy="209"/>
                </a:xfrm>
                <a:prstGeom prst="ellipse">
                  <a:avLst/>
                </a:prstGeom>
                <a:solidFill>
                  <a:srgbClr val="FF00FF"/>
                </a:solidFill>
                <a:ln w="12700">
                  <a:solidFill>
                    <a:srgbClr val="000000"/>
                  </a:solidFill>
                  <a:round/>
                  <a:headEnd/>
                  <a:tailEnd/>
                </a:ln>
              </p:spPr>
              <p:txBody>
                <a:bodyPr wrap="none" anchor="ctr"/>
                <a:lstStyle/>
                <a:p>
                  <a:endParaRPr lang="es-ES"/>
                </a:p>
              </p:txBody>
            </p:sp>
            <p:sp>
              <p:nvSpPr>
                <p:cNvPr id="6194" name="Freeform 84"/>
                <p:cNvSpPr>
                  <a:spLocks noChangeAspect="1"/>
                </p:cNvSpPr>
                <p:nvPr/>
              </p:nvSpPr>
              <p:spPr bwMode="auto">
                <a:xfrm>
                  <a:off x="1624" y="1321"/>
                  <a:ext cx="483" cy="534"/>
                </a:xfrm>
                <a:custGeom>
                  <a:avLst/>
                  <a:gdLst>
                    <a:gd name="T0" fmla="*/ 482 w 483"/>
                    <a:gd name="T1" fmla="*/ 0 h 534"/>
                    <a:gd name="T2" fmla="*/ 446 w 483"/>
                    <a:gd name="T3" fmla="*/ 28 h 534"/>
                    <a:gd name="T4" fmla="*/ 403 w 483"/>
                    <a:gd name="T5" fmla="*/ 58 h 534"/>
                    <a:gd name="T6" fmla="*/ 375 w 483"/>
                    <a:gd name="T7" fmla="*/ 82 h 534"/>
                    <a:gd name="T8" fmla="*/ 352 w 483"/>
                    <a:gd name="T9" fmla="*/ 111 h 534"/>
                    <a:gd name="T10" fmla="*/ 334 w 483"/>
                    <a:gd name="T11" fmla="*/ 134 h 534"/>
                    <a:gd name="T12" fmla="*/ 320 w 483"/>
                    <a:gd name="T13" fmla="*/ 163 h 534"/>
                    <a:gd name="T14" fmla="*/ 307 w 483"/>
                    <a:gd name="T15" fmla="*/ 198 h 534"/>
                    <a:gd name="T16" fmla="*/ 289 w 483"/>
                    <a:gd name="T17" fmla="*/ 251 h 534"/>
                    <a:gd name="T18" fmla="*/ 281 w 483"/>
                    <a:gd name="T19" fmla="*/ 284 h 534"/>
                    <a:gd name="T20" fmla="*/ 268 w 483"/>
                    <a:gd name="T21" fmla="*/ 320 h 534"/>
                    <a:gd name="T22" fmla="*/ 249 w 483"/>
                    <a:gd name="T23" fmla="*/ 350 h 534"/>
                    <a:gd name="T24" fmla="*/ 225 w 483"/>
                    <a:gd name="T25" fmla="*/ 380 h 534"/>
                    <a:gd name="T26" fmla="*/ 199 w 483"/>
                    <a:gd name="T27" fmla="*/ 403 h 534"/>
                    <a:gd name="T28" fmla="*/ 167 w 483"/>
                    <a:gd name="T29" fmla="*/ 426 h 534"/>
                    <a:gd name="T30" fmla="*/ 135 w 483"/>
                    <a:gd name="T31" fmla="*/ 447 h 534"/>
                    <a:gd name="T32" fmla="*/ 96 w 483"/>
                    <a:gd name="T33" fmla="*/ 470 h 534"/>
                    <a:gd name="T34" fmla="*/ 67 w 483"/>
                    <a:gd name="T35" fmla="*/ 486 h 534"/>
                    <a:gd name="T36" fmla="*/ 39 w 483"/>
                    <a:gd name="T37" fmla="*/ 500 h 534"/>
                    <a:gd name="T38" fmla="*/ 14 w 483"/>
                    <a:gd name="T39" fmla="*/ 516 h 534"/>
                    <a:gd name="T40" fmla="*/ 0 w 483"/>
                    <a:gd name="T41" fmla="*/ 533 h 5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3"/>
                    <a:gd name="T64" fmla="*/ 0 h 534"/>
                    <a:gd name="T65" fmla="*/ 483 w 483"/>
                    <a:gd name="T66" fmla="*/ 534 h 5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3" h="534">
                      <a:moveTo>
                        <a:pt x="482" y="0"/>
                      </a:moveTo>
                      <a:lnTo>
                        <a:pt x="446" y="28"/>
                      </a:lnTo>
                      <a:lnTo>
                        <a:pt x="403" y="58"/>
                      </a:lnTo>
                      <a:lnTo>
                        <a:pt x="375" y="82"/>
                      </a:lnTo>
                      <a:lnTo>
                        <a:pt x="352" y="111"/>
                      </a:lnTo>
                      <a:lnTo>
                        <a:pt x="334" y="134"/>
                      </a:lnTo>
                      <a:lnTo>
                        <a:pt x="320" y="163"/>
                      </a:lnTo>
                      <a:lnTo>
                        <a:pt x="307" y="198"/>
                      </a:lnTo>
                      <a:lnTo>
                        <a:pt x="289" y="251"/>
                      </a:lnTo>
                      <a:lnTo>
                        <a:pt x="281" y="284"/>
                      </a:lnTo>
                      <a:lnTo>
                        <a:pt x="268" y="320"/>
                      </a:lnTo>
                      <a:lnTo>
                        <a:pt x="249" y="350"/>
                      </a:lnTo>
                      <a:lnTo>
                        <a:pt x="225" y="380"/>
                      </a:lnTo>
                      <a:lnTo>
                        <a:pt x="199" y="403"/>
                      </a:lnTo>
                      <a:lnTo>
                        <a:pt x="167" y="426"/>
                      </a:lnTo>
                      <a:lnTo>
                        <a:pt x="135" y="447"/>
                      </a:lnTo>
                      <a:lnTo>
                        <a:pt x="96" y="470"/>
                      </a:lnTo>
                      <a:lnTo>
                        <a:pt x="67" y="486"/>
                      </a:lnTo>
                      <a:lnTo>
                        <a:pt x="39" y="500"/>
                      </a:lnTo>
                      <a:lnTo>
                        <a:pt x="14" y="516"/>
                      </a:lnTo>
                      <a:lnTo>
                        <a:pt x="0" y="533"/>
                      </a:lnTo>
                    </a:path>
                  </a:pathLst>
                </a:custGeom>
                <a:noFill/>
                <a:ln w="12700" cap="rnd">
                  <a:solidFill>
                    <a:srgbClr val="000000"/>
                  </a:solidFill>
                  <a:round/>
                  <a:headEnd/>
                  <a:tailEnd/>
                </a:ln>
              </p:spPr>
              <p:txBody>
                <a:bodyPr/>
                <a:lstStyle/>
                <a:p>
                  <a:endParaRPr lang="es-ES"/>
                </a:p>
              </p:txBody>
            </p:sp>
            <p:sp>
              <p:nvSpPr>
                <p:cNvPr id="6195" name="Freeform 85"/>
                <p:cNvSpPr>
                  <a:spLocks noChangeAspect="1"/>
                </p:cNvSpPr>
                <p:nvPr/>
              </p:nvSpPr>
              <p:spPr bwMode="auto">
                <a:xfrm>
                  <a:off x="1541" y="1302"/>
                  <a:ext cx="358" cy="549"/>
                </a:xfrm>
                <a:custGeom>
                  <a:avLst/>
                  <a:gdLst>
                    <a:gd name="T0" fmla="*/ 357 w 358"/>
                    <a:gd name="T1" fmla="*/ 0 h 549"/>
                    <a:gd name="T2" fmla="*/ 282 w 358"/>
                    <a:gd name="T3" fmla="*/ 40 h 549"/>
                    <a:gd name="T4" fmla="*/ 246 w 358"/>
                    <a:gd name="T5" fmla="*/ 67 h 549"/>
                    <a:gd name="T6" fmla="*/ 218 w 358"/>
                    <a:gd name="T7" fmla="*/ 97 h 549"/>
                    <a:gd name="T8" fmla="*/ 198 w 358"/>
                    <a:gd name="T9" fmla="*/ 127 h 549"/>
                    <a:gd name="T10" fmla="*/ 181 w 358"/>
                    <a:gd name="T11" fmla="*/ 163 h 549"/>
                    <a:gd name="T12" fmla="*/ 163 w 358"/>
                    <a:gd name="T13" fmla="*/ 217 h 549"/>
                    <a:gd name="T14" fmla="*/ 154 w 358"/>
                    <a:gd name="T15" fmla="*/ 257 h 549"/>
                    <a:gd name="T16" fmla="*/ 134 w 358"/>
                    <a:gd name="T17" fmla="*/ 292 h 549"/>
                    <a:gd name="T18" fmla="*/ 110 w 358"/>
                    <a:gd name="T19" fmla="*/ 327 h 549"/>
                    <a:gd name="T20" fmla="*/ 88 w 358"/>
                    <a:gd name="T21" fmla="*/ 361 h 549"/>
                    <a:gd name="T22" fmla="*/ 71 w 358"/>
                    <a:gd name="T23" fmla="*/ 387 h 549"/>
                    <a:gd name="T24" fmla="*/ 53 w 358"/>
                    <a:gd name="T25" fmla="*/ 425 h 549"/>
                    <a:gd name="T26" fmla="*/ 31 w 358"/>
                    <a:gd name="T27" fmla="*/ 462 h 549"/>
                    <a:gd name="T28" fmla="*/ 10 w 358"/>
                    <a:gd name="T29" fmla="*/ 508 h 549"/>
                    <a:gd name="T30" fmla="*/ 0 w 358"/>
                    <a:gd name="T31" fmla="*/ 548 h 5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8"/>
                    <a:gd name="T49" fmla="*/ 0 h 549"/>
                    <a:gd name="T50" fmla="*/ 358 w 358"/>
                    <a:gd name="T51" fmla="*/ 549 h 5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8" h="549">
                      <a:moveTo>
                        <a:pt x="357" y="0"/>
                      </a:moveTo>
                      <a:lnTo>
                        <a:pt x="282" y="40"/>
                      </a:lnTo>
                      <a:lnTo>
                        <a:pt x="246" y="67"/>
                      </a:lnTo>
                      <a:lnTo>
                        <a:pt x="218" y="97"/>
                      </a:lnTo>
                      <a:lnTo>
                        <a:pt x="198" y="127"/>
                      </a:lnTo>
                      <a:lnTo>
                        <a:pt x="181" y="163"/>
                      </a:lnTo>
                      <a:lnTo>
                        <a:pt x="163" y="217"/>
                      </a:lnTo>
                      <a:lnTo>
                        <a:pt x="154" y="257"/>
                      </a:lnTo>
                      <a:lnTo>
                        <a:pt x="134" y="292"/>
                      </a:lnTo>
                      <a:lnTo>
                        <a:pt x="110" y="327"/>
                      </a:lnTo>
                      <a:lnTo>
                        <a:pt x="88" y="361"/>
                      </a:lnTo>
                      <a:lnTo>
                        <a:pt x="71" y="387"/>
                      </a:lnTo>
                      <a:lnTo>
                        <a:pt x="53" y="425"/>
                      </a:lnTo>
                      <a:lnTo>
                        <a:pt x="31" y="462"/>
                      </a:lnTo>
                      <a:lnTo>
                        <a:pt x="10" y="508"/>
                      </a:lnTo>
                      <a:lnTo>
                        <a:pt x="0" y="548"/>
                      </a:lnTo>
                    </a:path>
                  </a:pathLst>
                </a:custGeom>
                <a:noFill/>
                <a:ln w="12700" cap="rnd">
                  <a:solidFill>
                    <a:srgbClr val="000000"/>
                  </a:solidFill>
                  <a:round/>
                  <a:headEnd/>
                  <a:tailEnd/>
                </a:ln>
              </p:spPr>
              <p:txBody>
                <a:bodyPr/>
                <a:lstStyle/>
                <a:p>
                  <a:endParaRPr lang="es-ES"/>
                </a:p>
              </p:txBody>
            </p:sp>
          </p:grpSp>
        </p:grpSp>
        <p:grpSp>
          <p:nvGrpSpPr>
            <p:cNvPr id="6172" name="Group 86"/>
            <p:cNvGrpSpPr>
              <a:grpSpLocks noChangeAspect="1"/>
            </p:cNvGrpSpPr>
            <p:nvPr/>
          </p:nvGrpSpPr>
          <p:grpSpPr bwMode="auto">
            <a:xfrm>
              <a:off x="1732" y="2036"/>
              <a:ext cx="282" cy="114"/>
              <a:chOff x="1732" y="2036"/>
              <a:chExt cx="282" cy="114"/>
            </a:xfrm>
          </p:grpSpPr>
          <p:sp>
            <p:nvSpPr>
              <p:cNvPr id="6186" name="Oval 87"/>
              <p:cNvSpPr>
                <a:spLocks noChangeAspect="1" noChangeArrowheads="1"/>
              </p:cNvSpPr>
              <p:nvPr/>
            </p:nvSpPr>
            <p:spPr bwMode="auto">
              <a:xfrm>
                <a:off x="1732" y="2036"/>
                <a:ext cx="78" cy="60"/>
              </a:xfrm>
              <a:prstGeom prst="ellipse">
                <a:avLst/>
              </a:prstGeom>
              <a:solidFill>
                <a:srgbClr val="FF9F1F"/>
              </a:solidFill>
              <a:ln w="12700">
                <a:solidFill>
                  <a:srgbClr val="000000"/>
                </a:solidFill>
                <a:round/>
                <a:headEnd/>
                <a:tailEnd/>
              </a:ln>
            </p:spPr>
            <p:txBody>
              <a:bodyPr wrap="none" anchor="ctr"/>
              <a:lstStyle/>
              <a:p>
                <a:endParaRPr lang="es-ES"/>
              </a:p>
            </p:txBody>
          </p:sp>
          <p:sp>
            <p:nvSpPr>
              <p:cNvPr id="6187" name="Oval 88"/>
              <p:cNvSpPr>
                <a:spLocks noChangeAspect="1" noChangeArrowheads="1"/>
              </p:cNvSpPr>
              <p:nvPr/>
            </p:nvSpPr>
            <p:spPr bwMode="auto">
              <a:xfrm>
                <a:off x="1808" y="2068"/>
                <a:ext cx="79" cy="59"/>
              </a:xfrm>
              <a:prstGeom prst="ellipse">
                <a:avLst/>
              </a:prstGeom>
              <a:solidFill>
                <a:srgbClr val="FF9F1F"/>
              </a:solidFill>
              <a:ln w="12700">
                <a:solidFill>
                  <a:srgbClr val="000000"/>
                </a:solidFill>
                <a:round/>
                <a:headEnd/>
                <a:tailEnd/>
              </a:ln>
            </p:spPr>
            <p:txBody>
              <a:bodyPr wrap="none" anchor="ctr"/>
              <a:lstStyle/>
              <a:p>
                <a:endParaRPr lang="es-ES"/>
              </a:p>
            </p:txBody>
          </p:sp>
          <p:sp>
            <p:nvSpPr>
              <p:cNvPr id="6188" name="Oval 89"/>
              <p:cNvSpPr>
                <a:spLocks noChangeAspect="1" noChangeArrowheads="1"/>
              </p:cNvSpPr>
              <p:nvPr/>
            </p:nvSpPr>
            <p:spPr bwMode="auto">
              <a:xfrm>
                <a:off x="1933" y="2053"/>
                <a:ext cx="81" cy="58"/>
              </a:xfrm>
              <a:prstGeom prst="ellipse">
                <a:avLst/>
              </a:prstGeom>
              <a:solidFill>
                <a:srgbClr val="FF9F1F"/>
              </a:solidFill>
              <a:ln w="12700">
                <a:solidFill>
                  <a:srgbClr val="000000"/>
                </a:solidFill>
                <a:round/>
                <a:headEnd/>
                <a:tailEnd/>
              </a:ln>
            </p:spPr>
            <p:txBody>
              <a:bodyPr wrap="none" anchor="ctr"/>
              <a:lstStyle/>
              <a:p>
                <a:endParaRPr lang="es-ES"/>
              </a:p>
            </p:txBody>
          </p:sp>
          <p:sp>
            <p:nvSpPr>
              <p:cNvPr id="6189" name="Oval 90"/>
              <p:cNvSpPr>
                <a:spLocks noChangeAspect="1" noChangeArrowheads="1"/>
              </p:cNvSpPr>
              <p:nvPr/>
            </p:nvSpPr>
            <p:spPr bwMode="auto">
              <a:xfrm>
                <a:off x="1885" y="2092"/>
                <a:ext cx="81" cy="58"/>
              </a:xfrm>
              <a:prstGeom prst="ellipse">
                <a:avLst/>
              </a:prstGeom>
              <a:solidFill>
                <a:srgbClr val="FF9F1F"/>
              </a:solidFill>
              <a:ln w="12700">
                <a:solidFill>
                  <a:srgbClr val="000000"/>
                </a:solidFill>
                <a:round/>
                <a:headEnd/>
                <a:tailEnd/>
              </a:ln>
            </p:spPr>
            <p:txBody>
              <a:bodyPr wrap="none" anchor="ctr"/>
              <a:lstStyle/>
              <a:p>
                <a:endParaRPr lang="es-ES"/>
              </a:p>
            </p:txBody>
          </p:sp>
        </p:grpSp>
        <p:sp>
          <p:nvSpPr>
            <p:cNvPr id="6173" name="Freeform 91"/>
            <p:cNvSpPr>
              <a:spLocks noChangeAspect="1"/>
            </p:cNvSpPr>
            <p:nvPr/>
          </p:nvSpPr>
          <p:spPr bwMode="auto">
            <a:xfrm>
              <a:off x="2473" y="1678"/>
              <a:ext cx="741" cy="907"/>
            </a:xfrm>
            <a:custGeom>
              <a:avLst/>
              <a:gdLst>
                <a:gd name="T0" fmla="*/ 629 w 741"/>
                <a:gd name="T1" fmla="*/ 516 h 907"/>
                <a:gd name="T2" fmla="*/ 545 w 741"/>
                <a:gd name="T3" fmla="*/ 452 h 907"/>
                <a:gd name="T4" fmla="*/ 489 w 741"/>
                <a:gd name="T5" fmla="*/ 377 h 907"/>
                <a:gd name="T6" fmla="*/ 480 w 741"/>
                <a:gd name="T7" fmla="*/ 310 h 907"/>
                <a:gd name="T8" fmla="*/ 490 w 741"/>
                <a:gd name="T9" fmla="*/ 255 h 907"/>
                <a:gd name="T10" fmla="*/ 520 w 741"/>
                <a:gd name="T11" fmla="*/ 186 h 907"/>
                <a:gd name="T12" fmla="*/ 576 w 741"/>
                <a:gd name="T13" fmla="*/ 114 h 907"/>
                <a:gd name="T14" fmla="*/ 653 w 741"/>
                <a:gd name="T15" fmla="*/ 57 h 907"/>
                <a:gd name="T16" fmla="*/ 693 w 741"/>
                <a:gd name="T17" fmla="*/ 6 h 907"/>
                <a:gd name="T18" fmla="*/ 598 w 741"/>
                <a:gd name="T19" fmla="*/ 24 h 907"/>
                <a:gd name="T20" fmla="*/ 540 w 741"/>
                <a:gd name="T21" fmla="*/ 17 h 907"/>
                <a:gd name="T22" fmla="*/ 480 w 741"/>
                <a:gd name="T23" fmla="*/ 22 h 907"/>
                <a:gd name="T24" fmla="*/ 417 w 741"/>
                <a:gd name="T25" fmla="*/ 25 h 907"/>
                <a:gd name="T26" fmla="*/ 343 w 741"/>
                <a:gd name="T27" fmla="*/ 27 h 907"/>
                <a:gd name="T28" fmla="*/ 289 w 741"/>
                <a:gd name="T29" fmla="*/ 27 h 907"/>
                <a:gd name="T30" fmla="*/ 198 w 741"/>
                <a:gd name="T31" fmla="*/ 3 h 907"/>
                <a:gd name="T32" fmla="*/ 144 w 741"/>
                <a:gd name="T33" fmla="*/ 15 h 907"/>
                <a:gd name="T34" fmla="*/ 224 w 741"/>
                <a:gd name="T35" fmla="*/ 71 h 907"/>
                <a:gd name="T36" fmla="*/ 278 w 741"/>
                <a:gd name="T37" fmla="*/ 129 h 907"/>
                <a:gd name="T38" fmla="*/ 318 w 741"/>
                <a:gd name="T39" fmla="*/ 192 h 907"/>
                <a:gd name="T40" fmla="*/ 331 w 741"/>
                <a:gd name="T41" fmla="*/ 271 h 907"/>
                <a:gd name="T42" fmla="*/ 322 w 741"/>
                <a:gd name="T43" fmla="*/ 330 h 907"/>
                <a:gd name="T44" fmla="*/ 288 w 741"/>
                <a:gd name="T45" fmla="*/ 381 h 907"/>
                <a:gd name="T46" fmla="*/ 259 w 741"/>
                <a:gd name="T47" fmla="*/ 419 h 907"/>
                <a:gd name="T48" fmla="*/ 208 w 741"/>
                <a:gd name="T49" fmla="*/ 461 h 907"/>
                <a:gd name="T50" fmla="*/ 136 w 741"/>
                <a:gd name="T51" fmla="*/ 508 h 907"/>
                <a:gd name="T52" fmla="*/ 63 w 741"/>
                <a:gd name="T53" fmla="*/ 557 h 907"/>
                <a:gd name="T54" fmla="*/ 21 w 741"/>
                <a:gd name="T55" fmla="*/ 605 h 907"/>
                <a:gd name="T56" fmla="*/ 0 w 741"/>
                <a:gd name="T57" fmla="*/ 665 h 907"/>
                <a:gd name="T58" fmla="*/ 3 w 741"/>
                <a:gd name="T59" fmla="*/ 728 h 907"/>
                <a:gd name="T60" fmla="*/ 34 w 741"/>
                <a:gd name="T61" fmla="*/ 788 h 907"/>
                <a:gd name="T62" fmla="*/ 99 w 741"/>
                <a:gd name="T63" fmla="*/ 838 h 907"/>
                <a:gd name="T64" fmla="*/ 194 w 741"/>
                <a:gd name="T65" fmla="*/ 879 h 907"/>
                <a:gd name="T66" fmla="*/ 289 w 741"/>
                <a:gd name="T67" fmla="*/ 900 h 907"/>
                <a:gd name="T68" fmla="*/ 405 w 741"/>
                <a:gd name="T69" fmla="*/ 906 h 907"/>
                <a:gd name="T70" fmla="*/ 511 w 741"/>
                <a:gd name="T71" fmla="*/ 896 h 907"/>
                <a:gd name="T72" fmla="*/ 610 w 741"/>
                <a:gd name="T73" fmla="*/ 865 h 907"/>
                <a:gd name="T74" fmla="*/ 683 w 741"/>
                <a:gd name="T75" fmla="*/ 817 h 907"/>
                <a:gd name="T76" fmla="*/ 726 w 741"/>
                <a:gd name="T77" fmla="*/ 760 h 907"/>
                <a:gd name="T78" fmla="*/ 740 w 741"/>
                <a:gd name="T79" fmla="*/ 697 h 907"/>
                <a:gd name="T80" fmla="*/ 736 w 741"/>
                <a:gd name="T81" fmla="*/ 634 h 907"/>
                <a:gd name="T82" fmla="*/ 697 w 741"/>
                <a:gd name="T83" fmla="*/ 572 h 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1"/>
                <a:gd name="T127" fmla="*/ 0 h 907"/>
                <a:gd name="T128" fmla="*/ 741 w 741"/>
                <a:gd name="T129" fmla="*/ 907 h 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1" h="907">
                  <a:moveTo>
                    <a:pt x="664" y="542"/>
                  </a:moveTo>
                  <a:lnTo>
                    <a:pt x="629" y="516"/>
                  </a:lnTo>
                  <a:lnTo>
                    <a:pt x="586" y="484"/>
                  </a:lnTo>
                  <a:lnTo>
                    <a:pt x="545" y="452"/>
                  </a:lnTo>
                  <a:lnTo>
                    <a:pt x="512" y="417"/>
                  </a:lnTo>
                  <a:lnTo>
                    <a:pt x="489" y="377"/>
                  </a:lnTo>
                  <a:lnTo>
                    <a:pt x="480" y="338"/>
                  </a:lnTo>
                  <a:lnTo>
                    <a:pt x="480" y="310"/>
                  </a:lnTo>
                  <a:lnTo>
                    <a:pt x="484" y="284"/>
                  </a:lnTo>
                  <a:lnTo>
                    <a:pt x="490" y="255"/>
                  </a:lnTo>
                  <a:lnTo>
                    <a:pt x="504" y="223"/>
                  </a:lnTo>
                  <a:lnTo>
                    <a:pt x="520" y="186"/>
                  </a:lnTo>
                  <a:lnTo>
                    <a:pt x="544" y="150"/>
                  </a:lnTo>
                  <a:lnTo>
                    <a:pt x="576" y="114"/>
                  </a:lnTo>
                  <a:lnTo>
                    <a:pt x="613" y="86"/>
                  </a:lnTo>
                  <a:lnTo>
                    <a:pt x="653" y="57"/>
                  </a:lnTo>
                  <a:lnTo>
                    <a:pt x="679" y="33"/>
                  </a:lnTo>
                  <a:lnTo>
                    <a:pt x="693" y="6"/>
                  </a:lnTo>
                  <a:lnTo>
                    <a:pt x="626" y="11"/>
                  </a:lnTo>
                  <a:lnTo>
                    <a:pt x="598" y="24"/>
                  </a:lnTo>
                  <a:lnTo>
                    <a:pt x="566" y="46"/>
                  </a:lnTo>
                  <a:lnTo>
                    <a:pt x="540" y="17"/>
                  </a:lnTo>
                  <a:lnTo>
                    <a:pt x="510" y="0"/>
                  </a:lnTo>
                  <a:lnTo>
                    <a:pt x="480" y="22"/>
                  </a:lnTo>
                  <a:lnTo>
                    <a:pt x="446" y="45"/>
                  </a:lnTo>
                  <a:lnTo>
                    <a:pt x="417" y="25"/>
                  </a:lnTo>
                  <a:lnTo>
                    <a:pt x="373" y="4"/>
                  </a:lnTo>
                  <a:lnTo>
                    <a:pt x="343" y="27"/>
                  </a:lnTo>
                  <a:lnTo>
                    <a:pt x="314" y="49"/>
                  </a:lnTo>
                  <a:lnTo>
                    <a:pt x="289" y="27"/>
                  </a:lnTo>
                  <a:lnTo>
                    <a:pt x="253" y="12"/>
                  </a:lnTo>
                  <a:lnTo>
                    <a:pt x="198" y="3"/>
                  </a:lnTo>
                  <a:lnTo>
                    <a:pt x="145" y="0"/>
                  </a:lnTo>
                  <a:lnTo>
                    <a:pt x="144" y="15"/>
                  </a:lnTo>
                  <a:lnTo>
                    <a:pt x="188" y="44"/>
                  </a:lnTo>
                  <a:lnTo>
                    <a:pt x="224" y="71"/>
                  </a:lnTo>
                  <a:lnTo>
                    <a:pt x="252" y="98"/>
                  </a:lnTo>
                  <a:lnTo>
                    <a:pt x="278" y="129"/>
                  </a:lnTo>
                  <a:lnTo>
                    <a:pt x="301" y="161"/>
                  </a:lnTo>
                  <a:lnTo>
                    <a:pt x="318" y="192"/>
                  </a:lnTo>
                  <a:lnTo>
                    <a:pt x="328" y="230"/>
                  </a:lnTo>
                  <a:lnTo>
                    <a:pt x="331" y="271"/>
                  </a:lnTo>
                  <a:lnTo>
                    <a:pt x="330" y="297"/>
                  </a:lnTo>
                  <a:lnTo>
                    <a:pt x="322" y="330"/>
                  </a:lnTo>
                  <a:lnTo>
                    <a:pt x="306" y="356"/>
                  </a:lnTo>
                  <a:lnTo>
                    <a:pt x="288" y="381"/>
                  </a:lnTo>
                  <a:lnTo>
                    <a:pt x="274" y="397"/>
                  </a:lnTo>
                  <a:lnTo>
                    <a:pt x="259" y="419"/>
                  </a:lnTo>
                  <a:lnTo>
                    <a:pt x="236" y="441"/>
                  </a:lnTo>
                  <a:lnTo>
                    <a:pt x="208" y="461"/>
                  </a:lnTo>
                  <a:lnTo>
                    <a:pt x="175" y="484"/>
                  </a:lnTo>
                  <a:lnTo>
                    <a:pt x="136" y="508"/>
                  </a:lnTo>
                  <a:lnTo>
                    <a:pt x="96" y="533"/>
                  </a:lnTo>
                  <a:lnTo>
                    <a:pt x="63" y="557"/>
                  </a:lnTo>
                  <a:lnTo>
                    <a:pt x="38" y="578"/>
                  </a:lnTo>
                  <a:lnTo>
                    <a:pt x="21" y="605"/>
                  </a:lnTo>
                  <a:lnTo>
                    <a:pt x="6" y="634"/>
                  </a:lnTo>
                  <a:lnTo>
                    <a:pt x="0" y="665"/>
                  </a:lnTo>
                  <a:lnTo>
                    <a:pt x="0" y="697"/>
                  </a:lnTo>
                  <a:lnTo>
                    <a:pt x="3" y="728"/>
                  </a:lnTo>
                  <a:lnTo>
                    <a:pt x="13" y="757"/>
                  </a:lnTo>
                  <a:lnTo>
                    <a:pt x="34" y="788"/>
                  </a:lnTo>
                  <a:lnTo>
                    <a:pt x="68" y="817"/>
                  </a:lnTo>
                  <a:lnTo>
                    <a:pt x="99" y="838"/>
                  </a:lnTo>
                  <a:lnTo>
                    <a:pt x="140" y="861"/>
                  </a:lnTo>
                  <a:lnTo>
                    <a:pt x="194" y="879"/>
                  </a:lnTo>
                  <a:lnTo>
                    <a:pt x="233" y="891"/>
                  </a:lnTo>
                  <a:lnTo>
                    <a:pt x="289" y="900"/>
                  </a:lnTo>
                  <a:lnTo>
                    <a:pt x="352" y="906"/>
                  </a:lnTo>
                  <a:lnTo>
                    <a:pt x="405" y="906"/>
                  </a:lnTo>
                  <a:lnTo>
                    <a:pt x="465" y="902"/>
                  </a:lnTo>
                  <a:lnTo>
                    <a:pt x="511" y="896"/>
                  </a:lnTo>
                  <a:lnTo>
                    <a:pt x="560" y="885"/>
                  </a:lnTo>
                  <a:lnTo>
                    <a:pt x="610" y="865"/>
                  </a:lnTo>
                  <a:lnTo>
                    <a:pt x="648" y="846"/>
                  </a:lnTo>
                  <a:lnTo>
                    <a:pt x="683" y="817"/>
                  </a:lnTo>
                  <a:lnTo>
                    <a:pt x="708" y="790"/>
                  </a:lnTo>
                  <a:lnTo>
                    <a:pt x="726" y="760"/>
                  </a:lnTo>
                  <a:lnTo>
                    <a:pt x="733" y="730"/>
                  </a:lnTo>
                  <a:lnTo>
                    <a:pt x="740" y="697"/>
                  </a:lnTo>
                  <a:lnTo>
                    <a:pt x="740" y="667"/>
                  </a:lnTo>
                  <a:lnTo>
                    <a:pt x="736" y="634"/>
                  </a:lnTo>
                  <a:lnTo>
                    <a:pt x="718" y="602"/>
                  </a:lnTo>
                  <a:lnTo>
                    <a:pt x="697" y="572"/>
                  </a:lnTo>
                  <a:lnTo>
                    <a:pt x="664" y="542"/>
                  </a:lnTo>
                </a:path>
              </a:pathLst>
            </a:custGeom>
            <a:solidFill>
              <a:srgbClr val="99FFCC"/>
            </a:solidFill>
            <a:ln w="12700" cap="rnd">
              <a:solidFill>
                <a:srgbClr val="000000"/>
              </a:solidFill>
              <a:round/>
              <a:headEnd/>
              <a:tailEnd/>
            </a:ln>
          </p:spPr>
          <p:txBody>
            <a:bodyPr/>
            <a:lstStyle/>
            <a:p>
              <a:endParaRPr lang="es-ES"/>
            </a:p>
          </p:txBody>
        </p:sp>
        <p:grpSp>
          <p:nvGrpSpPr>
            <p:cNvPr id="6174" name="Group 92"/>
            <p:cNvGrpSpPr>
              <a:grpSpLocks noChangeAspect="1"/>
            </p:cNvGrpSpPr>
            <p:nvPr/>
          </p:nvGrpSpPr>
          <p:grpSpPr bwMode="auto">
            <a:xfrm>
              <a:off x="2954" y="2417"/>
              <a:ext cx="451" cy="214"/>
              <a:chOff x="2954" y="2417"/>
              <a:chExt cx="451" cy="214"/>
            </a:xfrm>
          </p:grpSpPr>
          <p:sp>
            <p:nvSpPr>
              <p:cNvPr id="6181" name="Freeform 93"/>
              <p:cNvSpPr>
                <a:spLocks noChangeAspect="1"/>
              </p:cNvSpPr>
              <p:nvPr/>
            </p:nvSpPr>
            <p:spPr bwMode="auto">
              <a:xfrm>
                <a:off x="2954" y="2417"/>
                <a:ext cx="451" cy="214"/>
              </a:xfrm>
              <a:custGeom>
                <a:avLst/>
                <a:gdLst>
                  <a:gd name="T0" fmla="*/ 330 w 451"/>
                  <a:gd name="T1" fmla="*/ 1 h 214"/>
                  <a:gd name="T2" fmla="*/ 88 w 451"/>
                  <a:gd name="T3" fmla="*/ 25 h 214"/>
                  <a:gd name="T4" fmla="*/ 24 w 451"/>
                  <a:gd name="T5" fmla="*/ 31 h 214"/>
                  <a:gd name="T6" fmla="*/ 8 w 451"/>
                  <a:gd name="T7" fmla="*/ 35 h 214"/>
                  <a:gd name="T8" fmla="*/ 0 w 451"/>
                  <a:gd name="T9" fmla="*/ 42 h 214"/>
                  <a:gd name="T10" fmla="*/ 1 w 451"/>
                  <a:gd name="T11" fmla="*/ 58 h 214"/>
                  <a:gd name="T12" fmla="*/ 21 w 451"/>
                  <a:gd name="T13" fmla="*/ 80 h 214"/>
                  <a:gd name="T14" fmla="*/ 37 w 451"/>
                  <a:gd name="T15" fmla="*/ 102 h 214"/>
                  <a:gd name="T16" fmla="*/ 35 w 451"/>
                  <a:gd name="T17" fmla="*/ 133 h 214"/>
                  <a:gd name="T18" fmla="*/ 99 w 451"/>
                  <a:gd name="T19" fmla="*/ 167 h 214"/>
                  <a:gd name="T20" fmla="*/ 113 w 451"/>
                  <a:gd name="T21" fmla="*/ 173 h 214"/>
                  <a:gd name="T22" fmla="*/ 129 w 451"/>
                  <a:gd name="T23" fmla="*/ 172 h 214"/>
                  <a:gd name="T24" fmla="*/ 160 w 451"/>
                  <a:gd name="T25" fmla="*/ 182 h 214"/>
                  <a:gd name="T26" fmla="*/ 193 w 451"/>
                  <a:gd name="T27" fmla="*/ 196 h 214"/>
                  <a:gd name="T28" fmla="*/ 222 w 451"/>
                  <a:gd name="T29" fmla="*/ 213 h 214"/>
                  <a:gd name="T30" fmla="*/ 241 w 451"/>
                  <a:gd name="T31" fmla="*/ 211 h 214"/>
                  <a:gd name="T32" fmla="*/ 266 w 451"/>
                  <a:gd name="T33" fmla="*/ 200 h 214"/>
                  <a:gd name="T34" fmla="*/ 266 w 451"/>
                  <a:gd name="T35" fmla="*/ 184 h 214"/>
                  <a:gd name="T36" fmla="*/ 249 w 451"/>
                  <a:gd name="T37" fmla="*/ 170 h 214"/>
                  <a:gd name="T38" fmla="*/ 216 w 451"/>
                  <a:gd name="T39" fmla="*/ 157 h 214"/>
                  <a:gd name="T40" fmla="*/ 195 w 451"/>
                  <a:gd name="T41" fmla="*/ 152 h 214"/>
                  <a:gd name="T42" fmla="*/ 224 w 451"/>
                  <a:gd name="T43" fmla="*/ 126 h 214"/>
                  <a:gd name="T44" fmla="*/ 252 w 451"/>
                  <a:gd name="T45" fmla="*/ 116 h 214"/>
                  <a:gd name="T46" fmla="*/ 256 w 451"/>
                  <a:gd name="T47" fmla="*/ 122 h 214"/>
                  <a:gd name="T48" fmla="*/ 277 w 451"/>
                  <a:gd name="T49" fmla="*/ 125 h 214"/>
                  <a:gd name="T50" fmla="*/ 307 w 451"/>
                  <a:gd name="T51" fmla="*/ 125 h 214"/>
                  <a:gd name="T52" fmla="*/ 327 w 451"/>
                  <a:gd name="T53" fmla="*/ 120 h 214"/>
                  <a:gd name="T54" fmla="*/ 357 w 451"/>
                  <a:gd name="T55" fmla="*/ 109 h 214"/>
                  <a:gd name="T56" fmla="*/ 369 w 451"/>
                  <a:gd name="T57" fmla="*/ 99 h 214"/>
                  <a:gd name="T58" fmla="*/ 378 w 451"/>
                  <a:gd name="T59" fmla="*/ 84 h 214"/>
                  <a:gd name="T60" fmla="*/ 396 w 451"/>
                  <a:gd name="T61" fmla="*/ 72 h 214"/>
                  <a:gd name="T62" fmla="*/ 419 w 451"/>
                  <a:gd name="T63" fmla="*/ 68 h 214"/>
                  <a:gd name="T64" fmla="*/ 450 w 451"/>
                  <a:gd name="T65" fmla="*/ 68 h 214"/>
                  <a:gd name="T66" fmla="*/ 421 w 451"/>
                  <a:gd name="T67" fmla="*/ 0 h 214"/>
                  <a:gd name="T68" fmla="*/ 330 w 451"/>
                  <a:gd name="T69" fmla="*/ 1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
                  <a:gd name="T106" fmla="*/ 0 h 214"/>
                  <a:gd name="T107" fmla="*/ 451 w 451"/>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 h="214">
                    <a:moveTo>
                      <a:pt x="330" y="1"/>
                    </a:moveTo>
                    <a:lnTo>
                      <a:pt x="88" y="25"/>
                    </a:lnTo>
                    <a:lnTo>
                      <a:pt x="24" y="31"/>
                    </a:lnTo>
                    <a:lnTo>
                      <a:pt x="8" y="35"/>
                    </a:lnTo>
                    <a:lnTo>
                      <a:pt x="0" y="42"/>
                    </a:lnTo>
                    <a:lnTo>
                      <a:pt x="1" y="58"/>
                    </a:lnTo>
                    <a:lnTo>
                      <a:pt x="21" y="80"/>
                    </a:lnTo>
                    <a:lnTo>
                      <a:pt x="37" y="102"/>
                    </a:lnTo>
                    <a:lnTo>
                      <a:pt x="35" y="133"/>
                    </a:lnTo>
                    <a:lnTo>
                      <a:pt x="99" y="167"/>
                    </a:lnTo>
                    <a:lnTo>
                      <a:pt x="113" y="173"/>
                    </a:lnTo>
                    <a:lnTo>
                      <a:pt x="129" y="172"/>
                    </a:lnTo>
                    <a:lnTo>
                      <a:pt x="160" y="182"/>
                    </a:lnTo>
                    <a:lnTo>
                      <a:pt x="193" y="196"/>
                    </a:lnTo>
                    <a:lnTo>
                      <a:pt x="222" y="213"/>
                    </a:lnTo>
                    <a:lnTo>
                      <a:pt x="241" y="211"/>
                    </a:lnTo>
                    <a:lnTo>
                      <a:pt x="266" y="200"/>
                    </a:lnTo>
                    <a:lnTo>
                      <a:pt x="266" y="184"/>
                    </a:lnTo>
                    <a:lnTo>
                      <a:pt x="249" y="170"/>
                    </a:lnTo>
                    <a:lnTo>
                      <a:pt x="216" y="157"/>
                    </a:lnTo>
                    <a:lnTo>
                      <a:pt x="195" y="152"/>
                    </a:lnTo>
                    <a:lnTo>
                      <a:pt x="224" y="126"/>
                    </a:lnTo>
                    <a:lnTo>
                      <a:pt x="252" y="116"/>
                    </a:lnTo>
                    <a:lnTo>
                      <a:pt x="256" y="122"/>
                    </a:lnTo>
                    <a:lnTo>
                      <a:pt x="277" y="125"/>
                    </a:lnTo>
                    <a:lnTo>
                      <a:pt x="307" y="125"/>
                    </a:lnTo>
                    <a:lnTo>
                      <a:pt x="327" y="120"/>
                    </a:lnTo>
                    <a:lnTo>
                      <a:pt x="357" y="109"/>
                    </a:lnTo>
                    <a:lnTo>
                      <a:pt x="369" y="99"/>
                    </a:lnTo>
                    <a:lnTo>
                      <a:pt x="378" y="84"/>
                    </a:lnTo>
                    <a:lnTo>
                      <a:pt x="396" y="72"/>
                    </a:lnTo>
                    <a:lnTo>
                      <a:pt x="419" y="68"/>
                    </a:lnTo>
                    <a:lnTo>
                      <a:pt x="450" y="68"/>
                    </a:lnTo>
                    <a:lnTo>
                      <a:pt x="421" y="0"/>
                    </a:lnTo>
                    <a:lnTo>
                      <a:pt x="330" y="1"/>
                    </a:lnTo>
                  </a:path>
                </a:pathLst>
              </a:custGeom>
              <a:solidFill>
                <a:srgbClr val="FFBFBF"/>
              </a:solidFill>
              <a:ln w="12700" cap="rnd">
                <a:solidFill>
                  <a:srgbClr val="000000"/>
                </a:solidFill>
                <a:round/>
                <a:headEnd/>
                <a:tailEnd/>
              </a:ln>
            </p:spPr>
            <p:txBody>
              <a:bodyPr/>
              <a:lstStyle/>
              <a:p>
                <a:endParaRPr lang="es-ES"/>
              </a:p>
            </p:txBody>
          </p:sp>
          <p:grpSp>
            <p:nvGrpSpPr>
              <p:cNvPr id="6182" name="Group 94"/>
              <p:cNvGrpSpPr>
                <a:grpSpLocks noChangeAspect="1"/>
              </p:cNvGrpSpPr>
              <p:nvPr/>
            </p:nvGrpSpPr>
            <p:grpSpPr bwMode="auto">
              <a:xfrm>
                <a:off x="2990" y="2463"/>
                <a:ext cx="159" cy="129"/>
                <a:chOff x="2990" y="2463"/>
                <a:chExt cx="159" cy="129"/>
              </a:xfrm>
            </p:grpSpPr>
            <p:sp>
              <p:nvSpPr>
                <p:cNvPr id="6183" name="Freeform 95"/>
                <p:cNvSpPr>
                  <a:spLocks noChangeAspect="1"/>
                </p:cNvSpPr>
                <p:nvPr/>
              </p:nvSpPr>
              <p:spPr bwMode="auto">
                <a:xfrm>
                  <a:off x="2990" y="2463"/>
                  <a:ext cx="131" cy="60"/>
                </a:xfrm>
                <a:custGeom>
                  <a:avLst/>
                  <a:gdLst>
                    <a:gd name="T0" fmla="*/ 130 w 131"/>
                    <a:gd name="T1" fmla="*/ 4 h 60"/>
                    <a:gd name="T2" fmla="*/ 65 w 131"/>
                    <a:gd name="T3" fmla="*/ 0 h 60"/>
                    <a:gd name="T4" fmla="*/ 7 w 131"/>
                    <a:gd name="T5" fmla="*/ 26 h 60"/>
                    <a:gd name="T6" fmla="*/ 0 w 131"/>
                    <a:gd name="T7" fmla="*/ 48 h 60"/>
                    <a:gd name="T8" fmla="*/ 3 w 131"/>
                    <a:gd name="T9" fmla="*/ 59 h 60"/>
                    <a:gd name="T10" fmla="*/ 0 60000 65536"/>
                    <a:gd name="T11" fmla="*/ 0 60000 65536"/>
                    <a:gd name="T12" fmla="*/ 0 60000 65536"/>
                    <a:gd name="T13" fmla="*/ 0 60000 65536"/>
                    <a:gd name="T14" fmla="*/ 0 60000 65536"/>
                    <a:gd name="T15" fmla="*/ 0 w 131"/>
                    <a:gd name="T16" fmla="*/ 0 h 60"/>
                    <a:gd name="T17" fmla="*/ 131 w 131"/>
                    <a:gd name="T18" fmla="*/ 60 h 60"/>
                  </a:gdLst>
                  <a:ahLst/>
                  <a:cxnLst>
                    <a:cxn ang="T10">
                      <a:pos x="T0" y="T1"/>
                    </a:cxn>
                    <a:cxn ang="T11">
                      <a:pos x="T2" y="T3"/>
                    </a:cxn>
                    <a:cxn ang="T12">
                      <a:pos x="T4" y="T5"/>
                    </a:cxn>
                    <a:cxn ang="T13">
                      <a:pos x="T6" y="T7"/>
                    </a:cxn>
                    <a:cxn ang="T14">
                      <a:pos x="T8" y="T9"/>
                    </a:cxn>
                  </a:cxnLst>
                  <a:rect l="T15" t="T16" r="T17" b="T18"/>
                  <a:pathLst>
                    <a:path w="131" h="60">
                      <a:moveTo>
                        <a:pt x="130" y="4"/>
                      </a:moveTo>
                      <a:lnTo>
                        <a:pt x="65" y="0"/>
                      </a:lnTo>
                      <a:lnTo>
                        <a:pt x="7" y="26"/>
                      </a:lnTo>
                      <a:lnTo>
                        <a:pt x="0" y="48"/>
                      </a:lnTo>
                      <a:lnTo>
                        <a:pt x="3" y="59"/>
                      </a:lnTo>
                    </a:path>
                  </a:pathLst>
                </a:custGeom>
                <a:noFill/>
                <a:ln w="12700" cap="rnd">
                  <a:solidFill>
                    <a:srgbClr val="000000"/>
                  </a:solidFill>
                  <a:round/>
                  <a:headEnd/>
                  <a:tailEnd/>
                </a:ln>
              </p:spPr>
              <p:txBody>
                <a:bodyPr/>
                <a:lstStyle/>
                <a:p>
                  <a:endParaRPr lang="es-ES"/>
                </a:p>
              </p:txBody>
            </p:sp>
            <p:sp>
              <p:nvSpPr>
                <p:cNvPr id="6184" name="Freeform 96"/>
                <p:cNvSpPr>
                  <a:spLocks noChangeAspect="1"/>
                </p:cNvSpPr>
                <p:nvPr/>
              </p:nvSpPr>
              <p:spPr bwMode="auto">
                <a:xfrm>
                  <a:off x="3068" y="2497"/>
                  <a:ext cx="81" cy="95"/>
                </a:xfrm>
                <a:custGeom>
                  <a:avLst/>
                  <a:gdLst>
                    <a:gd name="T0" fmla="*/ 80 w 81"/>
                    <a:gd name="T1" fmla="*/ 0 h 95"/>
                    <a:gd name="T2" fmla="*/ 7 w 81"/>
                    <a:gd name="T3" fmla="*/ 58 h 95"/>
                    <a:gd name="T4" fmla="*/ 0 w 81"/>
                    <a:gd name="T5" fmla="*/ 69 h 95"/>
                    <a:gd name="T6" fmla="*/ 7 w 81"/>
                    <a:gd name="T7" fmla="*/ 81 h 95"/>
                    <a:gd name="T8" fmla="*/ 14 w 81"/>
                    <a:gd name="T9" fmla="*/ 91 h 95"/>
                    <a:gd name="T10" fmla="*/ 19 w 81"/>
                    <a:gd name="T11" fmla="*/ 94 h 95"/>
                    <a:gd name="T12" fmla="*/ 0 60000 65536"/>
                    <a:gd name="T13" fmla="*/ 0 60000 65536"/>
                    <a:gd name="T14" fmla="*/ 0 60000 65536"/>
                    <a:gd name="T15" fmla="*/ 0 60000 65536"/>
                    <a:gd name="T16" fmla="*/ 0 60000 65536"/>
                    <a:gd name="T17" fmla="*/ 0 60000 65536"/>
                    <a:gd name="T18" fmla="*/ 0 w 81"/>
                    <a:gd name="T19" fmla="*/ 0 h 95"/>
                    <a:gd name="T20" fmla="*/ 81 w 81"/>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81" h="95">
                      <a:moveTo>
                        <a:pt x="80" y="0"/>
                      </a:moveTo>
                      <a:lnTo>
                        <a:pt x="7" y="58"/>
                      </a:lnTo>
                      <a:lnTo>
                        <a:pt x="0" y="69"/>
                      </a:lnTo>
                      <a:lnTo>
                        <a:pt x="7" y="81"/>
                      </a:lnTo>
                      <a:lnTo>
                        <a:pt x="14" y="91"/>
                      </a:lnTo>
                      <a:lnTo>
                        <a:pt x="19" y="94"/>
                      </a:lnTo>
                    </a:path>
                  </a:pathLst>
                </a:custGeom>
                <a:noFill/>
                <a:ln w="12700" cap="rnd">
                  <a:solidFill>
                    <a:srgbClr val="000000"/>
                  </a:solidFill>
                  <a:round/>
                  <a:headEnd/>
                  <a:tailEnd/>
                </a:ln>
              </p:spPr>
              <p:txBody>
                <a:bodyPr/>
                <a:lstStyle/>
                <a:p>
                  <a:endParaRPr lang="es-ES"/>
                </a:p>
              </p:txBody>
            </p:sp>
            <p:sp>
              <p:nvSpPr>
                <p:cNvPr id="6185" name="Freeform 97"/>
                <p:cNvSpPr>
                  <a:spLocks noChangeAspect="1"/>
                </p:cNvSpPr>
                <p:nvPr/>
              </p:nvSpPr>
              <p:spPr bwMode="auto">
                <a:xfrm>
                  <a:off x="3029" y="2484"/>
                  <a:ext cx="104" cy="106"/>
                </a:xfrm>
                <a:custGeom>
                  <a:avLst/>
                  <a:gdLst>
                    <a:gd name="T0" fmla="*/ 103 w 104"/>
                    <a:gd name="T1" fmla="*/ 0 h 106"/>
                    <a:gd name="T2" fmla="*/ 55 w 104"/>
                    <a:gd name="T3" fmla="*/ 9 h 106"/>
                    <a:gd name="T4" fmla="*/ 7 w 104"/>
                    <a:gd name="T5" fmla="*/ 30 h 106"/>
                    <a:gd name="T6" fmla="*/ 0 w 104"/>
                    <a:gd name="T7" fmla="*/ 53 h 106"/>
                    <a:gd name="T8" fmla="*/ 39 w 104"/>
                    <a:gd name="T9" fmla="*/ 100 h 106"/>
                    <a:gd name="T10" fmla="*/ 53 w 104"/>
                    <a:gd name="T11" fmla="*/ 105 h 106"/>
                    <a:gd name="T12" fmla="*/ 0 60000 65536"/>
                    <a:gd name="T13" fmla="*/ 0 60000 65536"/>
                    <a:gd name="T14" fmla="*/ 0 60000 65536"/>
                    <a:gd name="T15" fmla="*/ 0 60000 65536"/>
                    <a:gd name="T16" fmla="*/ 0 60000 65536"/>
                    <a:gd name="T17" fmla="*/ 0 60000 65536"/>
                    <a:gd name="T18" fmla="*/ 0 w 104"/>
                    <a:gd name="T19" fmla="*/ 0 h 106"/>
                    <a:gd name="T20" fmla="*/ 104 w 104"/>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4" h="106">
                      <a:moveTo>
                        <a:pt x="103" y="0"/>
                      </a:moveTo>
                      <a:lnTo>
                        <a:pt x="55" y="9"/>
                      </a:lnTo>
                      <a:lnTo>
                        <a:pt x="7" y="30"/>
                      </a:lnTo>
                      <a:lnTo>
                        <a:pt x="0" y="53"/>
                      </a:lnTo>
                      <a:lnTo>
                        <a:pt x="39" y="100"/>
                      </a:lnTo>
                      <a:lnTo>
                        <a:pt x="53" y="105"/>
                      </a:lnTo>
                    </a:path>
                  </a:pathLst>
                </a:custGeom>
                <a:noFill/>
                <a:ln w="12700" cap="rnd">
                  <a:solidFill>
                    <a:srgbClr val="000000"/>
                  </a:solidFill>
                  <a:round/>
                  <a:headEnd/>
                  <a:tailEnd/>
                </a:ln>
              </p:spPr>
              <p:txBody>
                <a:bodyPr/>
                <a:lstStyle/>
                <a:p>
                  <a:endParaRPr lang="es-ES"/>
                </a:p>
              </p:txBody>
            </p:sp>
          </p:grpSp>
        </p:grpSp>
        <p:sp>
          <p:nvSpPr>
            <p:cNvPr id="6175" name="Line 98"/>
            <p:cNvSpPr>
              <a:spLocks noChangeAspect="1" noChangeShapeType="1"/>
            </p:cNvSpPr>
            <p:nvPr/>
          </p:nvSpPr>
          <p:spPr bwMode="auto">
            <a:xfrm flipV="1">
              <a:off x="2544" y="2448"/>
              <a:ext cx="288" cy="288"/>
            </a:xfrm>
            <a:prstGeom prst="line">
              <a:avLst/>
            </a:prstGeom>
            <a:noFill/>
            <a:ln w="38100" cmpd="dbl">
              <a:solidFill>
                <a:schemeClr val="tx1"/>
              </a:solidFill>
              <a:round/>
              <a:headEnd/>
              <a:tailEnd type="triangle" w="med" len="med"/>
            </a:ln>
          </p:spPr>
          <p:txBody>
            <a:bodyPr/>
            <a:lstStyle/>
            <a:p>
              <a:endParaRPr lang="es-ES"/>
            </a:p>
          </p:txBody>
        </p:sp>
        <p:grpSp>
          <p:nvGrpSpPr>
            <p:cNvPr id="6176" name="Group 99"/>
            <p:cNvGrpSpPr>
              <a:grpSpLocks noChangeAspect="1"/>
            </p:cNvGrpSpPr>
            <p:nvPr/>
          </p:nvGrpSpPr>
          <p:grpSpPr bwMode="auto">
            <a:xfrm>
              <a:off x="1750" y="2127"/>
              <a:ext cx="1216" cy="466"/>
              <a:chOff x="1750" y="2127"/>
              <a:chExt cx="1216" cy="466"/>
            </a:xfrm>
          </p:grpSpPr>
          <p:sp>
            <p:nvSpPr>
              <p:cNvPr id="6178" name="Freeform 100"/>
              <p:cNvSpPr>
                <a:spLocks noChangeAspect="1"/>
              </p:cNvSpPr>
              <p:nvPr/>
            </p:nvSpPr>
            <p:spPr bwMode="auto">
              <a:xfrm>
                <a:off x="2035" y="2127"/>
                <a:ext cx="931" cy="439"/>
              </a:xfrm>
              <a:custGeom>
                <a:avLst/>
                <a:gdLst>
                  <a:gd name="T0" fmla="*/ 32 w 931"/>
                  <a:gd name="T1" fmla="*/ 420 h 439"/>
                  <a:gd name="T2" fmla="*/ 44 w 931"/>
                  <a:gd name="T3" fmla="*/ 433 h 439"/>
                  <a:gd name="T4" fmla="*/ 71 w 931"/>
                  <a:gd name="T5" fmla="*/ 438 h 439"/>
                  <a:gd name="T6" fmla="*/ 529 w 931"/>
                  <a:gd name="T7" fmla="*/ 240 h 439"/>
                  <a:gd name="T8" fmla="*/ 570 w 931"/>
                  <a:gd name="T9" fmla="*/ 243 h 439"/>
                  <a:gd name="T10" fmla="*/ 649 w 931"/>
                  <a:gd name="T11" fmla="*/ 246 h 439"/>
                  <a:gd name="T12" fmla="*/ 739 w 931"/>
                  <a:gd name="T13" fmla="*/ 224 h 439"/>
                  <a:gd name="T14" fmla="*/ 892 w 931"/>
                  <a:gd name="T15" fmla="*/ 212 h 439"/>
                  <a:gd name="T16" fmla="*/ 894 w 931"/>
                  <a:gd name="T17" fmla="*/ 190 h 439"/>
                  <a:gd name="T18" fmla="*/ 748 w 931"/>
                  <a:gd name="T19" fmla="*/ 193 h 439"/>
                  <a:gd name="T20" fmla="*/ 899 w 931"/>
                  <a:gd name="T21" fmla="*/ 174 h 439"/>
                  <a:gd name="T22" fmla="*/ 924 w 931"/>
                  <a:gd name="T23" fmla="*/ 157 h 439"/>
                  <a:gd name="T24" fmla="*/ 848 w 931"/>
                  <a:gd name="T25" fmla="*/ 149 h 439"/>
                  <a:gd name="T26" fmla="*/ 745 w 931"/>
                  <a:gd name="T27" fmla="*/ 149 h 439"/>
                  <a:gd name="T28" fmla="*/ 924 w 931"/>
                  <a:gd name="T29" fmla="*/ 122 h 439"/>
                  <a:gd name="T30" fmla="*/ 921 w 931"/>
                  <a:gd name="T31" fmla="*/ 103 h 439"/>
                  <a:gd name="T32" fmla="*/ 865 w 931"/>
                  <a:gd name="T33" fmla="*/ 97 h 439"/>
                  <a:gd name="T34" fmla="*/ 729 w 931"/>
                  <a:gd name="T35" fmla="*/ 123 h 439"/>
                  <a:gd name="T36" fmla="*/ 873 w 931"/>
                  <a:gd name="T37" fmla="*/ 73 h 439"/>
                  <a:gd name="T38" fmla="*/ 881 w 931"/>
                  <a:gd name="T39" fmla="*/ 46 h 439"/>
                  <a:gd name="T40" fmla="*/ 848 w 931"/>
                  <a:gd name="T41" fmla="*/ 35 h 439"/>
                  <a:gd name="T42" fmla="*/ 686 w 931"/>
                  <a:gd name="T43" fmla="*/ 88 h 439"/>
                  <a:gd name="T44" fmla="*/ 645 w 931"/>
                  <a:gd name="T45" fmla="*/ 102 h 439"/>
                  <a:gd name="T46" fmla="*/ 668 w 931"/>
                  <a:gd name="T47" fmla="*/ 69 h 439"/>
                  <a:gd name="T48" fmla="*/ 665 w 931"/>
                  <a:gd name="T49" fmla="*/ 13 h 439"/>
                  <a:gd name="T50" fmla="*/ 595 w 931"/>
                  <a:gd name="T51" fmla="*/ 4 h 439"/>
                  <a:gd name="T52" fmla="*/ 572 w 931"/>
                  <a:gd name="T53" fmla="*/ 74 h 439"/>
                  <a:gd name="T54" fmla="*/ 529 w 931"/>
                  <a:gd name="T55" fmla="*/ 122 h 439"/>
                  <a:gd name="T56" fmla="*/ 501 w 931"/>
                  <a:gd name="T57" fmla="*/ 168 h 439"/>
                  <a:gd name="T58" fmla="*/ 501 w 931"/>
                  <a:gd name="T59" fmla="*/ 205 h 439"/>
                  <a:gd name="T60" fmla="*/ 74 w 931"/>
                  <a:gd name="T61" fmla="*/ 382 h 439"/>
                  <a:gd name="T62" fmla="*/ 60 w 931"/>
                  <a:gd name="T63" fmla="*/ 334 h 4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1"/>
                  <a:gd name="T97" fmla="*/ 0 h 439"/>
                  <a:gd name="T98" fmla="*/ 931 w 931"/>
                  <a:gd name="T99" fmla="*/ 439 h 4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1" h="439">
                    <a:moveTo>
                      <a:pt x="0" y="360"/>
                    </a:moveTo>
                    <a:lnTo>
                      <a:pt x="32" y="420"/>
                    </a:lnTo>
                    <a:lnTo>
                      <a:pt x="39" y="429"/>
                    </a:lnTo>
                    <a:lnTo>
                      <a:pt x="44" y="433"/>
                    </a:lnTo>
                    <a:lnTo>
                      <a:pt x="55" y="438"/>
                    </a:lnTo>
                    <a:lnTo>
                      <a:pt x="71" y="438"/>
                    </a:lnTo>
                    <a:lnTo>
                      <a:pt x="88" y="432"/>
                    </a:lnTo>
                    <a:lnTo>
                      <a:pt x="529" y="240"/>
                    </a:lnTo>
                    <a:lnTo>
                      <a:pt x="554" y="233"/>
                    </a:lnTo>
                    <a:lnTo>
                      <a:pt x="570" y="243"/>
                    </a:lnTo>
                    <a:lnTo>
                      <a:pt x="601" y="253"/>
                    </a:lnTo>
                    <a:lnTo>
                      <a:pt x="649" y="246"/>
                    </a:lnTo>
                    <a:lnTo>
                      <a:pt x="702" y="233"/>
                    </a:lnTo>
                    <a:lnTo>
                      <a:pt x="739" y="224"/>
                    </a:lnTo>
                    <a:lnTo>
                      <a:pt x="857" y="214"/>
                    </a:lnTo>
                    <a:lnTo>
                      <a:pt x="892" y="212"/>
                    </a:lnTo>
                    <a:lnTo>
                      <a:pt x="903" y="202"/>
                    </a:lnTo>
                    <a:lnTo>
                      <a:pt x="894" y="190"/>
                    </a:lnTo>
                    <a:lnTo>
                      <a:pt x="857" y="186"/>
                    </a:lnTo>
                    <a:lnTo>
                      <a:pt x="748" y="193"/>
                    </a:lnTo>
                    <a:lnTo>
                      <a:pt x="745" y="183"/>
                    </a:lnTo>
                    <a:lnTo>
                      <a:pt x="899" y="174"/>
                    </a:lnTo>
                    <a:lnTo>
                      <a:pt x="924" y="165"/>
                    </a:lnTo>
                    <a:lnTo>
                      <a:pt x="924" y="157"/>
                    </a:lnTo>
                    <a:lnTo>
                      <a:pt x="908" y="148"/>
                    </a:lnTo>
                    <a:lnTo>
                      <a:pt x="848" y="149"/>
                    </a:lnTo>
                    <a:lnTo>
                      <a:pt x="745" y="157"/>
                    </a:lnTo>
                    <a:lnTo>
                      <a:pt x="745" y="149"/>
                    </a:lnTo>
                    <a:lnTo>
                      <a:pt x="913" y="126"/>
                    </a:lnTo>
                    <a:lnTo>
                      <a:pt x="924" y="122"/>
                    </a:lnTo>
                    <a:lnTo>
                      <a:pt x="930" y="114"/>
                    </a:lnTo>
                    <a:lnTo>
                      <a:pt x="921" y="103"/>
                    </a:lnTo>
                    <a:lnTo>
                      <a:pt x="906" y="100"/>
                    </a:lnTo>
                    <a:lnTo>
                      <a:pt x="865" y="97"/>
                    </a:lnTo>
                    <a:lnTo>
                      <a:pt x="780" y="111"/>
                    </a:lnTo>
                    <a:lnTo>
                      <a:pt x="729" y="123"/>
                    </a:lnTo>
                    <a:lnTo>
                      <a:pt x="727" y="118"/>
                    </a:lnTo>
                    <a:lnTo>
                      <a:pt x="873" y="73"/>
                    </a:lnTo>
                    <a:lnTo>
                      <a:pt x="881" y="59"/>
                    </a:lnTo>
                    <a:lnTo>
                      <a:pt x="881" y="46"/>
                    </a:lnTo>
                    <a:lnTo>
                      <a:pt x="873" y="35"/>
                    </a:lnTo>
                    <a:lnTo>
                      <a:pt x="848" y="35"/>
                    </a:lnTo>
                    <a:lnTo>
                      <a:pt x="816" y="42"/>
                    </a:lnTo>
                    <a:lnTo>
                      <a:pt x="686" y="88"/>
                    </a:lnTo>
                    <a:lnTo>
                      <a:pt x="659" y="97"/>
                    </a:lnTo>
                    <a:lnTo>
                      <a:pt x="645" y="102"/>
                    </a:lnTo>
                    <a:lnTo>
                      <a:pt x="645" y="91"/>
                    </a:lnTo>
                    <a:lnTo>
                      <a:pt x="668" y="69"/>
                    </a:lnTo>
                    <a:lnTo>
                      <a:pt x="673" y="39"/>
                    </a:lnTo>
                    <a:lnTo>
                      <a:pt x="665" y="13"/>
                    </a:lnTo>
                    <a:lnTo>
                      <a:pt x="634" y="0"/>
                    </a:lnTo>
                    <a:lnTo>
                      <a:pt x="595" y="4"/>
                    </a:lnTo>
                    <a:lnTo>
                      <a:pt x="577" y="39"/>
                    </a:lnTo>
                    <a:lnTo>
                      <a:pt x="572" y="74"/>
                    </a:lnTo>
                    <a:lnTo>
                      <a:pt x="551" y="106"/>
                    </a:lnTo>
                    <a:lnTo>
                      <a:pt x="529" y="122"/>
                    </a:lnTo>
                    <a:lnTo>
                      <a:pt x="512" y="142"/>
                    </a:lnTo>
                    <a:lnTo>
                      <a:pt x="501" y="168"/>
                    </a:lnTo>
                    <a:lnTo>
                      <a:pt x="497" y="197"/>
                    </a:lnTo>
                    <a:lnTo>
                      <a:pt x="501" y="205"/>
                    </a:lnTo>
                    <a:lnTo>
                      <a:pt x="85" y="387"/>
                    </a:lnTo>
                    <a:lnTo>
                      <a:pt x="74" y="382"/>
                    </a:lnTo>
                    <a:lnTo>
                      <a:pt x="65" y="363"/>
                    </a:lnTo>
                    <a:lnTo>
                      <a:pt x="60" y="334"/>
                    </a:lnTo>
                    <a:lnTo>
                      <a:pt x="0" y="360"/>
                    </a:lnTo>
                  </a:path>
                </a:pathLst>
              </a:custGeom>
              <a:solidFill>
                <a:srgbClr val="FF9F9F"/>
              </a:solidFill>
              <a:ln w="12700" cap="rnd">
                <a:solidFill>
                  <a:srgbClr val="000000"/>
                </a:solidFill>
                <a:round/>
                <a:headEnd/>
                <a:tailEnd/>
              </a:ln>
            </p:spPr>
            <p:txBody>
              <a:bodyPr/>
              <a:lstStyle/>
              <a:p>
                <a:endParaRPr lang="es-ES"/>
              </a:p>
            </p:txBody>
          </p:sp>
          <p:sp>
            <p:nvSpPr>
              <p:cNvPr id="6179" name="Freeform 101"/>
              <p:cNvSpPr>
                <a:spLocks noChangeAspect="1"/>
              </p:cNvSpPr>
              <p:nvPr/>
            </p:nvSpPr>
            <p:spPr bwMode="auto">
              <a:xfrm>
                <a:off x="1750" y="2135"/>
                <a:ext cx="388" cy="458"/>
              </a:xfrm>
              <a:custGeom>
                <a:avLst/>
                <a:gdLst>
                  <a:gd name="T0" fmla="*/ 362 w 388"/>
                  <a:gd name="T1" fmla="*/ 367 h 458"/>
                  <a:gd name="T2" fmla="*/ 372 w 388"/>
                  <a:gd name="T3" fmla="*/ 333 h 458"/>
                  <a:gd name="T4" fmla="*/ 379 w 388"/>
                  <a:gd name="T5" fmla="*/ 316 h 458"/>
                  <a:gd name="T6" fmla="*/ 383 w 388"/>
                  <a:gd name="T7" fmla="*/ 310 h 458"/>
                  <a:gd name="T8" fmla="*/ 387 w 388"/>
                  <a:gd name="T9" fmla="*/ 296 h 458"/>
                  <a:gd name="T10" fmla="*/ 378 w 388"/>
                  <a:gd name="T11" fmla="*/ 282 h 458"/>
                  <a:gd name="T12" fmla="*/ 365 w 388"/>
                  <a:gd name="T13" fmla="*/ 270 h 458"/>
                  <a:gd name="T14" fmla="*/ 344 w 388"/>
                  <a:gd name="T15" fmla="*/ 261 h 458"/>
                  <a:gd name="T16" fmla="*/ 323 w 388"/>
                  <a:gd name="T17" fmla="*/ 250 h 458"/>
                  <a:gd name="T18" fmla="*/ 300 w 388"/>
                  <a:gd name="T19" fmla="*/ 227 h 458"/>
                  <a:gd name="T20" fmla="*/ 266 w 388"/>
                  <a:gd name="T21" fmla="*/ 182 h 458"/>
                  <a:gd name="T22" fmla="*/ 246 w 388"/>
                  <a:gd name="T23" fmla="*/ 150 h 458"/>
                  <a:gd name="T24" fmla="*/ 221 w 388"/>
                  <a:gd name="T25" fmla="*/ 112 h 458"/>
                  <a:gd name="T26" fmla="*/ 204 w 388"/>
                  <a:gd name="T27" fmla="*/ 77 h 458"/>
                  <a:gd name="T28" fmla="*/ 188 w 388"/>
                  <a:gd name="T29" fmla="*/ 53 h 458"/>
                  <a:gd name="T30" fmla="*/ 168 w 388"/>
                  <a:gd name="T31" fmla="*/ 36 h 458"/>
                  <a:gd name="T32" fmla="*/ 150 w 388"/>
                  <a:gd name="T33" fmla="*/ 20 h 458"/>
                  <a:gd name="T34" fmla="*/ 127 w 388"/>
                  <a:gd name="T35" fmla="*/ 6 h 458"/>
                  <a:gd name="T36" fmla="*/ 108 w 388"/>
                  <a:gd name="T37" fmla="*/ 1 h 458"/>
                  <a:gd name="T38" fmla="*/ 81 w 388"/>
                  <a:gd name="T39" fmla="*/ 0 h 458"/>
                  <a:gd name="T40" fmla="*/ 56 w 388"/>
                  <a:gd name="T41" fmla="*/ 0 h 458"/>
                  <a:gd name="T42" fmla="*/ 39 w 388"/>
                  <a:gd name="T43" fmla="*/ 6 h 458"/>
                  <a:gd name="T44" fmla="*/ 30 w 388"/>
                  <a:gd name="T45" fmla="*/ 17 h 458"/>
                  <a:gd name="T46" fmla="*/ 12 w 388"/>
                  <a:gd name="T47" fmla="*/ 34 h 458"/>
                  <a:gd name="T48" fmla="*/ 0 w 388"/>
                  <a:gd name="T49" fmla="*/ 61 h 458"/>
                  <a:gd name="T50" fmla="*/ 0 w 388"/>
                  <a:gd name="T51" fmla="*/ 84 h 458"/>
                  <a:gd name="T52" fmla="*/ 0 w 388"/>
                  <a:gd name="T53" fmla="*/ 114 h 458"/>
                  <a:gd name="T54" fmla="*/ 7 w 388"/>
                  <a:gd name="T55" fmla="*/ 144 h 458"/>
                  <a:gd name="T56" fmla="*/ 28 w 388"/>
                  <a:gd name="T57" fmla="*/ 186 h 458"/>
                  <a:gd name="T58" fmla="*/ 60 w 388"/>
                  <a:gd name="T59" fmla="*/ 243 h 458"/>
                  <a:gd name="T60" fmla="*/ 86 w 388"/>
                  <a:gd name="T61" fmla="*/ 296 h 458"/>
                  <a:gd name="T62" fmla="*/ 108 w 388"/>
                  <a:gd name="T63" fmla="*/ 319 h 458"/>
                  <a:gd name="T64" fmla="*/ 149 w 388"/>
                  <a:gd name="T65" fmla="*/ 369 h 458"/>
                  <a:gd name="T66" fmla="*/ 182 w 388"/>
                  <a:gd name="T67" fmla="*/ 410 h 458"/>
                  <a:gd name="T68" fmla="*/ 220 w 388"/>
                  <a:gd name="T69" fmla="*/ 443 h 458"/>
                  <a:gd name="T70" fmla="*/ 237 w 388"/>
                  <a:gd name="T71" fmla="*/ 457 h 458"/>
                  <a:gd name="T72" fmla="*/ 248 w 388"/>
                  <a:gd name="T73" fmla="*/ 435 h 458"/>
                  <a:gd name="T74" fmla="*/ 260 w 388"/>
                  <a:gd name="T75" fmla="*/ 394 h 458"/>
                  <a:gd name="T76" fmla="*/ 273 w 388"/>
                  <a:gd name="T77" fmla="*/ 371 h 458"/>
                  <a:gd name="T78" fmla="*/ 294 w 388"/>
                  <a:gd name="T79" fmla="*/ 350 h 458"/>
                  <a:gd name="T80" fmla="*/ 344 w 388"/>
                  <a:gd name="T81" fmla="*/ 329 h 458"/>
                  <a:gd name="T82" fmla="*/ 349 w 388"/>
                  <a:gd name="T83" fmla="*/ 327 h 458"/>
                  <a:gd name="T84" fmla="*/ 362 w 388"/>
                  <a:gd name="T85" fmla="*/ 367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8"/>
                  <a:gd name="T130" fmla="*/ 0 h 458"/>
                  <a:gd name="T131" fmla="*/ 388 w 388"/>
                  <a:gd name="T132" fmla="*/ 458 h 4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8" h="458">
                    <a:moveTo>
                      <a:pt x="362" y="367"/>
                    </a:moveTo>
                    <a:lnTo>
                      <a:pt x="372" y="333"/>
                    </a:lnTo>
                    <a:lnTo>
                      <a:pt x="379" y="316"/>
                    </a:lnTo>
                    <a:lnTo>
                      <a:pt x="383" y="310"/>
                    </a:lnTo>
                    <a:lnTo>
                      <a:pt x="387" y="296"/>
                    </a:lnTo>
                    <a:lnTo>
                      <a:pt x="378" y="282"/>
                    </a:lnTo>
                    <a:lnTo>
                      <a:pt x="365" y="270"/>
                    </a:lnTo>
                    <a:lnTo>
                      <a:pt x="344" y="261"/>
                    </a:lnTo>
                    <a:lnTo>
                      <a:pt x="323" y="250"/>
                    </a:lnTo>
                    <a:lnTo>
                      <a:pt x="300" y="227"/>
                    </a:lnTo>
                    <a:lnTo>
                      <a:pt x="266" y="182"/>
                    </a:lnTo>
                    <a:lnTo>
                      <a:pt x="246" y="150"/>
                    </a:lnTo>
                    <a:lnTo>
                      <a:pt x="221" y="112"/>
                    </a:lnTo>
                    <a:lnTo>
                      <a:pt x="204" y="77"/>
                    </a:lnTo>
                    <a:lnTo>
                      <a:pt x="188" y="53"/>
                    </a:lnTo>
                    <a:lnTo>
                      <a:pt x="168" y="36"/>
                    </a:lnTo>
                    <a:lnTo>
                      <a:pt x="150" y="20"/>
                    </a:lnTo>
                    <a:lnTo>
                      <a:pt x="127" y="6"/>
                    </a:lnTo>
                    <a:lnTo>
                      <a:pt x="108" y="1"/>
                    </a:lnTo>
                    <a:lnTo>
                      <a:pt x="81" y="0"/>
                    </a:lnTo>
                    <a:lnTo>
                      <a:pt x="56" y="0"/>
                    </a:lnTo>
                    <a:lnTo>
                      <a:pt x="39" y="6"/>
                    </a:lnTo>
                    <a:lnTo>
                      <a:pt x="30" y="17"/>
                    </a:lnTo>
                    <a:lnTo>
                      <a:pt x="12" y="34"/>
                    </a:lnTo>
                    <a:lnTo>
                      <a:pt x="0" y="61"/>
                    </a:lnTo>
                    <a:lnTo>
                      <a:pt x="0" y="84"/>
                    </a:lnTo>
                    <a:lnTo>
                      <a:pt x="0" y="114"/>
                    </a:lnTo>
                    <a:lnTo>
                      <a:pt x="7" y="144"/>
                    </a:lnTo>
                    <a:lnTo>
                      <a:pt x="28" y="186"/>
                    </a:lnTo>
                    <a:lnTo>
                      <a:pt x="60" y="243"/>
                    </a:lnTo>
                    <a:lnTo>
                      <a:pt x="86" y="296"/>
                    </a:lnTo>
                    <a:lnTo>
                      <a:pt x="108" y="319"/>
                    </a:lnTo>
                    <a:lnTo>
                      <a:pt x="149" y="369"/>
                    </a:lnTo>
                    <a:lnTo>
                      <a:pt x="182" y="410"/>
                    </a:lnTo>
                    <a:lnTo>
                      <a:pt x="220" y="443"/>
                    </a:lnTo>
                    <a:lnTo>
                      <a:pt x="237" y="457"/>
                    </a:lnTo>
                    <a:lnTo>
                      <a:pt x="248" y="435"/>
                    </a:lnTo>
                    <a:lnTo>
                      <a:pt x="260" y="394"/>
                    </a:lnTo>
                    <a:lnTo>
                      <a:pt x="273" y="371"/>
                    </a:lnTo>
                    <a:lnTo>
                      <a:pt x="294" y="350"/>
                    </a:lnTo>
                    <a:lnTo>
                      <a:pt x="344" y="329"/>
                    </a:lnTo>
                    <a:lnTo>
                      <a:pt x="349" y="327"/>
                    </a:lnTo>
                    <a:lnTo>
                      <a:pt x="362" y="367"/>
                    </a:lnTo>
                  </a:path>
                </a:pathLst>
              </a:custGeom>
              <a:solidFill>
                <a:srgbClr val="9F3FDF"/>
              </a:solidFill>
              <a:ln w="12700" cap="rnd">
                <a:solidFill>
                  <a:srgbClr val="000000"/>
                </a:solidFill>
                <a:round/>
                <a:headEnd/>
                <a:tailEnd/>
              </a:ln>
            </p:spPr>
            <p:txBody>
              <a:bodyPr/>
              <a:lstStyle/>
              <a:p>
                <a:endParaRPr lang="es-ES"/>
              </a:p>
            </p:txBody>
          </p:sp>
          <p:sp>
            <p:nvSpPr>
              <p:cNvPr id="6180" name="Freeform 102"/>
              <p:cNvSpPr>
                <a:spLocks noChangeAspect="1"/>
              </p:cNvSpPr>
              <p:nvPr/>
            </p:nvSpPr>
            <p:spPr bwMode="auto">
              <a:xfrm>
                <a:off x="1987" y="2495"/>
                <a:ext cx="87" cy="97"/>
              </a:xfrm>
              <a:custGeom>
                <a:avLst/>
                <a:gdLst>
                  <a:gd name="T0" fmla="*/ 51 w 87"/>
                  <a:gd name="T1" fmla="*/ 0 h 97"/>
                  <a:gd name="T2" fmla="*/ 34 w 87"/>
                  <a:gd name="T3" fmla="*/ 16 h 97"/>
                  <a:gd name="T4" fmla="*/ 23 w 87"/>
                  <a:gd name="T5" fmla="*/ 39 h 97"/>
                  <a:gd name="T6" fmla="*/ 10 w 87"/>
                  <a:gd name="T7" fmla="*/ 77 h 97"/>
                  <a:gd name="T8" fmla="*/ 0 w 87"/>
                  <a:gd name="T9" fmla="*/ 94 h 97"/>
                  <a:gd name="T10" fmla="*/ 0 w 87"/>
                  <a:gd name="T11" fmla="*/ 96 h 97"/>
                  <a:gd name="T12" fmla="*/ 26 w 87"/>
                  <a:gd name="T13" fmla="*/ 91 h 97"/>
                  <a:gd name="T14" fmla="*/ 62 w 87"/>
                  <a:gd name="T15" fmla="*/ 75 h 97"/>
                  <a:gd name="T16" fmla="*/ 78 w 87"/>
                  <a:gd name="T17" fmla="*/ 62 h 97"/>
                  <a:gd name="T18" fmla="*/ 86 w 87"/>
                  <a:gd name="T19" fmla="*/ 55 h 97"/>
                  <a:gd name="T20" fmla="*/ 71 w 87"/>
                  <a:gd name="T21" fmla="*/ 31 h 97"/>
                  <a:gd name="T22" fmla="*/ 51 w 87"/>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97"/>
                  <a:gd name="T38" fmla="*/ 87 w 87"/>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97">
                    <a:moveTo>
                      <a:pt x="51" y="0"/>
                    </a:moveTo>
                    <a:lnTo>
                      <a:pt x="34" y="16"/>
                    </a:lnTo>
                    <a:lnTo>
                      <a:pt x="23" y="39"/>
                    </a:lnTo>
                    <a:lnTo>
                      <a:pt x="10" y="77"/>
                    </a:lnTo>
                    <a:lnTo>
                      <a:pt x="0" y="94"/>
                    </a:lnTo>
                    <a:lnTo>
                      <a:pt x="0" y="96"/>
                    </a:lnTo>
                    <a:lnTo>
                      <a:pt x="26" y="91"/>
                    </a:lnTo>
                    <a:lnTo>
                      <a:pt x="62" y="75"/>
                    </a:lnTo>
                    <a:lnTo>
                      <a:pt x="78" y="62"/>
                    </a:lnTo>
                    <a:lnTo>
                      <a:pt x="86" y="55"/>
                    </a:lnTo>
                    <a:lnTo>
                      <a:pt x="71" y="31"/>
                    </a:lnTo>
                    <a:lnTo>
                      <a:pt x="51" y="0"/>
                    </a:lnTo>
                  </a:path>
                </a:pathLst>
              </a:custGeom>
              <a:solidFill>
                <a:srgbClr val="7F00DF"/>
              </a:solidFill>
              <a:ln w="12700" cap="rnd">
                <a:solidFill>
                  <a:srgbClr val="000000"/>
                </a:solidFill>
                <a:round/>
                <a:headEnd/>
                <a:tailEnd/>
              </a:ln>
            </p:spPr>
            <p:txBody>
              <a:bodyPr/>
              <a:lstStyle/>
              <a:p>
                <a:endParaRPr lang="es-ES"/>
              </a:p>
            </p:txBody>
          </p:sp>
        </p:grpSp>
        <p:sp>
          <p:nvSpPr>
            <p:cNvPr id="6177" name="Rectangle 103"/>
            <p:cNvSpPr>
              <a:spLocks noChangeAspect="1" noChangeArrowheads="1"/>
            </p:cNvSpPr>
            <p:nvPr/>
          </p:nvSpPr>
          <p:spPr bwMode="auto">
            <a:xfrm>
              <a:off x="864" y="3600"/>
              <a:ext cx="4128" cy="288"/>
            </a:xfrm>
            <a:prstGeom prst="rect">
              <a:avLst/>
            </a:prstGeom>
            <a:solidFill>
              <a:schemeClr val="accent1"/>
            </a:solidFill>
            <a:ln w="12700">
              <a:solidFill>
                <a:schemeClr val="tx1"/>
              </a:solidFill>
              <a:miter lim="800000"/>
              <a:headEnd/>
              <a:tailEnd/>
            </a:ln>
          </p:spPr>
          <p:txBody>
            <a:bodyPr wrap="none" anchor="ctr"/>
            <a:lstStyle/>
            <a:p>
              <a:endParaRPr lang="es-ES"/>
            </a:p>
          </p:txBody>
        </p:sp>
      </p:grpSp>
      <p:sp>
        <p:nvSpPr>
          <p:cNvPr id="6147" name="Rectangle 104"/>
          <p:cNvSpPr>
            <a:spLocks noGrp="1" noChangeArrowheads="1"/>
          </p:cNvSpPr>
          <p:nvPr>
            <p:ph type="title"/>
          </p:nvPr>
        </p:nvSpPr>
        <p:spPr>
          <a:xfrm>
            <a:off x="685800" y="357188"/>
            <a:ext cx="7772400" cy="1143000"/>
          </a:xfrm>
        </p:spPr>
        <p:txBody>
          <a:bodyPr/>
          <a:lstStyle/>
          <a:p>
            <a:pPr eaLnBrk="1" hangingPunct="1"/>
            <a:r>
              <a:rPr lang="es-ES_tradnl" smtClean="0"/>
              <a:t>La capa física</a:t>
            </a:r>
          </a:p>
        </p:txBody>
      </p:sp>
      <p:sp>
        <p:nvSpPr>
          <p:cNvPr id="6148" name="Rectangle 105"/>
          <p:cNvSpPr>
            <a:spLocks noGrp="1" noChangeArrowheads="1"/>
          </p:cNvSpPr>
          <p:nvPr>
            <p:ph type="body" idx="1"/>
          </p:nvPr>
        </p:nvSpPr>
        <p:spPr>
          <a:xfrm>
            <a:off x="901700" y="2016125"/>
            <a:ext cx="7340600" cy="3800475"/>
          </a:xfrm>
        </p:spPr>
        <p:txBody>
          <a:bodyPr/>
          <a:lstStyle/>
          <a:p>
            <a:pPr eaLnBrk="1" hangingPunct="1">
              <a:lnSpc>
                <a:spcPct val="90000"/>
              </a:lnSpc>
            </a:pPr>
            <a:r>
              <a:rPr lang="es-ES_tradnl" sz="2400" smtClean="0"/>
              <a:t>Se ocupa de transmitir los bits</a:t>
            </a:r>
          </a:p>
          <a:p>
            <a:pPr eaLnBrk="1" hangingPunct="1">
              <a:lnSpc>
                <a:spcPct val="90000"/>
              </a:lnSpc>
            </a:pPr>
            <a:r>
              <a:rPr lang="es-ES_tradnl" sz="2400" smtClean="0"/>
              <a:t>Especifica cosas tales como:</a:t>
            </a:r>
          </a:p>
          <a:p>
            <a:pPr lvl="1" eaLnBrk="1" hangingPunct="1">
              <a:lnSpc>
                <a:spcPct val="90000"/>
              </a:lnSpc>
            </a:pPr>
            <a:r>
              <a:rPr lang="es-ES_tradnl" sz="2400" smtClean="0"/>
              <a:t>La forma de los conectores</a:t>
            </a:r>
          </a:p>
          <a:p>
            <a:pPr lvl="1" eaLnBrk="1" hangingPunct="1">
              <a:lnSpc>
                <a:spcPct val="90000"/>
              </a:lnSpc>
            </a:pPr>
            <a:r>
              <a:rPr lang="es-ES_tradnl" sz="2400" smtClean="0"/>
              <a:t>Las señales eléctricas u ópticas</a:t>
            </a:r>
          </a:p>
          <a:p>
            <a:pPr lvl="1" eaLnBrk="1" hangingPunct="1">
              <a:lnSpc>
                <a:spcPct val="90000"/>
              </a:lnSpc>
            </a:pPr>
            <a:r>
              <a:rPr lang="es-ES_tradnl" sz="2400" smtClean="0"/>
              <a:t>Las características y longitudes máximas de los cables</a:t>
            </a:r>
          </a:p>
          <a:p>
            <a:pPr eaLnBrk="1" hangingPunct="1">
              <a:lnSpc>
                <a:spcPct val="90000"/>
              </a:lnSpc>
            </a:pPr>
            <a:r>
              <a:rPr lang="es-ES_tradnl" sz="2400" smtClean="0"/>
              <a:t>Los datos se pueden transmitir:</a:t>
            </a:r>
          </a:p>
          <a:p>
            <a:pPr lvl="1" eaLnBrk="1" hangingPunct="1">
              <a:lnSpc>
                <a:spcPct val="90000"/>
              </a:lnSpc>
            </a:pPr>
            <a:r>
              <a:rPr lang="es-ES_tradnl" sz="2000" smtClean="0"/>
              <a:t>Por medios guiados (cables de cobre o fibra óptica), o</a:t>
            </a:r>
          </a:p>
          <a:p>
            <a:pPr lvl="1" eaLnBrk="1" hangingPunct="1">
              <a:lnSpc>
                <a:spcPct val="90000"/>
              </a:lnSpc>
            </a:pPr>
            <a:r>
              <a:rPr lang="es-ES_tradnl" sz="2000" smtClean="0"/>
              <a:t>Por medios no guiados (ondas de radio o infrarrojos)</a:t>
            </a:r>
          </a:p>
          <a:p>
            <a:pPr eaLnBrk="1" hangingPunct="1">
              <a:lnSpc>
                <a:spcPct val="90000"/>
              </a:lnSpc>
            </a:pPr>
            <a:r>
              <a:rPr lang="es-ES_tradnl" sz="2400" smtClean="0"/>
              <a:t>Las principales organizaciones de estandarización del nivel físico son el IEEE y la ITU-T</a:t>
            </a:r>
          </a:p>
          <a:p>
            <a:pPr eaLnBrk="1" hangingPunct="1">
              <a:lnSpc>
                <a:spcPct val="90000"/>
              </a:lnSpc>
            </a:pPr>
            <a:endParaRPr lang="es-ES_tradnl" sz="2400" smtClean="0"/>
          </a:p>
        </p:txBody>
      </p:sp>
    </p:spTree>
  </p:cSld>
  <p:clrMapOvr>
    <a:masterClrMapping/>
  </p:clrMapOvr>
  <p:transition>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33375"/>
            <a:ext cx="7772400" cy="1143000"/>
          </a:xfrm>
        </p:spPr>
        <p:txBody>
          <a:bodyPr/>
          <a:lstStyle/>
          <a:p>
            <a:pPr eaLnBrk="1" hangingPunct="1"/>
            <a:r>
              <a:rPr lang="es-ES" sz="4000" smtClean="0"/>
              <a:t>Switches (o conmutadores) LAN</a:t>
            </a:r>
          </a:p>
        </p:txBody>
      </p:sp>
      <p:sp>
        <p:nvSpPr>
          <p:cNvPr id="48131" name="Rectangle 3"/>
          <p:cNvSpPr>
            <a:spLocks noGrp="1" noChangeArrowheads="1"/>
          </p:cNvSpPr>
          <p:nvPr>
            <p:ph type="body" idx="1"/>
          </p:nvPr>
        </p:nvSpPr>
        <p:spPr>
          <a:xfrm>
            <a:off x="685800" y="1428750"/>
            <a:ext cx="7772400" cy="4679950"/>
          </a:xfrm>
        </p:spPr>
        <p:txBody>
          <a:bodyPr/>
          <a:lstStyle/>
          <a:p>
            <a:pPr eaLnBrk="1" hangingPunct="1">
              <a:lnSpc>
                <a:spcPct val="90000"/>
              </a:lnSpc>
            </a:pPr>
            <a:r>
              <a:rPr lang="es-ES" sz="2400" smtClean="0"/>
              <a:t>Un switch es funcionalmente equivalente a un puente transparente</a:t>
            </a:r>
          </a:p>
          <a:p>
            <a:pPr eaLnBrk="1" hangingPunct="1">
              <a:lnSpc>
                <a:spcPct val="90000"/>
              </a:lnSpc>
            </a:pPr>
            <a:r>
              <a:rPr lang="es-ES" sz="2400" smtClean="0"/>
              <a:t>El switch implementa el algoritmo de conmutación de tramas en hardware, mientras que el puente lo hace en software</a:t>
            </a:r>
          </a:p>
          <a:p>
            <a:pPr eaLnBrk="1" hangingPunct="1">
              <a:lnSpc>
                <a:spcPct val="90000"/>
              </a:lnSpc>
            </a:pPr>
            <a:r>
              <a:rPr lang="es-ES" sz="2400" smtClean="0"/>
              <a:t>Para ello utiliza chips diseñados específicamente para ello llamados ASICs (Application Specific Integrated Circuit)</a:t>
            </a:r>
          </a:p>
          <a:p>
            <a:pPr eaLnBrk="1" hangingPunct="1">
              <a:lnSpc>
                <a:spcPct val="90000"/>
              </a:lnSpc>
            </a:pPr>
            <a:r>
              <a:rPr lang="es-ES" sz="2400" smtClean="0"/>
              <a:t>El switch es mucho más rápido que el puente, puede funcionar a la velocidad nominal de la interfaz, simultáneamente por todas sus interfaces (‘wire speed’)</a:t>
            </a:r>
          </a:p>
          <a:p>
            <a:pPr eaLnBrk="1" hangingPunct="1">
              <a:lnSpc>
                <a:spcPct val="90000"/>
              </a:lnSpc>
            </a:pPr>
            <a:r>
              <a:rPr lang="es-ES" sz="2400" smtClean="0"/>
              <a:t>Normalmente los switches tienen muchas más interfaces (4-500) que los puentes (2-6)</a:t>
            </a:r>
          </a:p>
          <a:p>
            <a:pPr eaLnBrk="1" hangingPunct="1">
              <a:lnSpc>
                <a:spcPct val="90000"/>
              </a:lnSpc>
            </a:pPr>
            <a:r>
              <a:rPr lang="es-ES" sz="2400" smtClean="0"/>
              <a:t>Hoy en día los puentes no se utilizan</a:t>
            </a:r>
          </a:p>
        </p:txBody>
      </p:sp>
    </p:spTree>
  </p:cSld>
  <p:clrMapOvr>
    <a:masterClrMapping/>
  </p:clrMapOvr>
  <p:transition>
    <p:pull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4765" name="Group 109"/>
          <p:cNvGraphicFramePr>
            <a:graphicFrameLocks noGrp="1"/>
          </p:cNvGraphicFramePr>
          <p:nvPr/>
        </p:nvGraphicFramePr>
        <p:xfrm>
          <a:off x="2820988" y="4221163"/>
          <a:ext cx="1679575" cy="2267712"/>
        </p:xfrm>
        <a:graphic>
          <a:graphicData uri="http://schemas.openxmlformats.org/drawingml/2006/table">
            <a:tbl>
              <a:tblPr/>
              <a:tblGrid>
                <a:gridCol w="904875"/>
                <a:gridCol w="774700"/>
              </a:tblGrid>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Dir. MAC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Interfaz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Times New Roman" pitchFamily="18"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83" name="Line 64"/>
          <p:cNvSpPr>
            <a:spLocks noChangeShapeType="1"/>
          </p:cNvSpPr>
          <p:nvPr/>
        </p:nvSpPr>
        <p:spPr bwMode="auto">
          <a:xfrm flipV="1">
            <a:off x="1258888" y="3357563"/>
            <a:ext cx="2547937" cy="935037"/>
          </a:xfrm>
          <a:prstGeom prst="line">
            <a:avLst/>
          </a:prstGeom>
          <a:noFill/>
          <a:ln w="25400">
            <a:solidFill>
              <a:srgbClr val="0000FF"/>
            </a:solidFill>
            <a:round/>
            <a:headEnd/>
            <a:tailEnd/>
          </a:ln>
        </p:spPr>
        <p:txBody>
          <a:bodyPr/>
          <a:lstStyle/>
          <a:p>
            <a:endParaRPr lang="es-ES"/>
          </a:p>
        </p:txBody>
      </p:sp>
      <p:sp>
        <p:nvSpPr>
          <p:cNvPr id="49184" name="Line 4"/>
          <p:cNvSpPr>
            <a:spLocks noChangeShapeType="1"/>
          </p:cNvSpPr>
          <p:nvPr/>
        </p:nvSpPr>
        <p:spPr bwMode="auto">
          <a:xfrm flipH="1" flipV="1">
            <a:off x="5795963" y="4005263"/>
            <a:ext cx="1439862" cy="287337"/>
          </a:xfrm>
          <a:prstGeom prst="line">
            <a:avLst/>
          </a:prstGeom>
          <a:noFill/>
          <a:ln w="25400">
            <a:solidFill>
              <a:srgbClr val="0000FF"/>
            </a:solidFill>
            <a:round/>
            <a:headEnd/>
            <a:tailEnd/>
          </a:ln>
        </p:spPr>
        <p:txBody>
          <a:bodyPr/>
          <a:lstStyle/>
          <a:p>
            <a:endParaRPr lang="es-ES"/>
          </a:p>
        </p:txBody>
      </p:sp>
      <p:sp>
        <p:nvSpPr>
          <p:cNvPr id="49185" name="Line 5"/>
          <p:cNvSpPr>
            <a:spLocks noChangeShapeType="1"/>
          </p:cNvSpPr>
          <p:nvPr/>
        </p:nvSpPr>
        <p:spPr bwMode="auto">
          <a:xfrm>
            <a:off x="5940425" y="4149725"/>
            <a:ext cx="647700" cy="647700"/>
          </a:xfrm>
          <a:prstGeom prst="line">
            <a:avLst/>
          </a:prstGeom>
          <a:noFill/>
          <a:ln w="25400">
            <a:solidFill>
              <a:srgbClr val="0000FF"/>
            </a:solidFill>
            <a:round/>
            <a:headEnd/>
            <a:tailEnd/>
          </a:ln>
        </p:spPr>
        <p:txBody>
          <a:bodyPr/>
          <a:lstStyle/>
          <a:p>
            <a:endParaRPr lang="es-ES"/>
          </a:p>
        </p:txBody>
      </p:sp>
      <p:sp>
        <p:nvSpPr>
          <p:cNvPr id="49186" name="Line 6"/>
          <p:cNvSpPr>
            <a:spLocks noChangeShapeType="1"/>
          </p:cNvSpPr>
          <p:nvPr/>
        </p:nvSpPr>
        <p:spPr bwMode="auto">
          <a:xfrm flipH="1">
            <a:off x="5867400" y="1789113"/>
            <a:ext cx="249238" cy="847725"/>
          </a:xfrm>
          <a:prstGeom prst="line">
            <a:avLst/>
          </a:prstGeom>
          <a:noFill/>
          <a:ln w="25400">
            <a:solidFill>
              <a:srgbClr val="0000FF"/>
            </a:solidFill>
            <a:round/>
            <a:headEnd/>
            <a:tailEnd/>
          </a:ln>
        </p:spPr>
        <p:txBody>
          <a:bodyPr/>
          <a:lstStyle/>
          <a:p>
            <a:endParaRPr lang="es-ES"/>
          </a:p>
        </p:txBody>
      </p:sp>
      <p:sp>
        <p:nvSpPr>
          <p:cNvPr id="49187" name="Line 7"/>
          <p:cNvSpPr>
            <a:spLocks noChangeShapeType="1"/>
          </p:cNvSpPr>
          <p:nvPr/>
        </p:nvSpPr>
        <p:spPr bwMode="auto">
          <a:xfrm flipH="1">
            <a:off x="6011863" y="1989138"/>
            <a:ext cx="1368425" cy="647700"/>
          </a:xfrm>
          <a:prstGeom prst="line">
            <a:avLst/>
          </a:prstGeom>
          <a:noFill/>
          <a:ln w="25400">
            <a:solidFill>
              <a:srgbClr val="0000FF"/>
            </a:solidFill>
            <a:round/>
            <a:headEnd/>
            <a:tailEnd/>
          </a:ln>
        </p:spPr>
        <p:txBody>
          <a:bodyPr/>
          <a:lstStyle/>
          <a:p>
            <a:endParaRPr lang="es-ES"/>
          </a:p>
        </p:txBody>
      </p:sp>
      <p:pic>
        <p:nvPicPr>
          <p:cNvPr id="49188" name="Picture 8"/>
          <p:cNvPicPr>
            <a:picLocks noChangeArrowheads="1"/>
          </p:cNvPicPr>
          <p:nvPr/>
        </p:nvPicPr>
        <p:blipFill>
          <a:blip r:embed="rId3" cstate="print"/>
          <a:srcRect/>
          <a:stretch>
            <a:fillRect/>
          </a:stretch>
        </p:blipFill>
        <p:spPr bwMode="auto">
          <a:xfrm>
            <a:off x="5830888" y="1546225"/>
            <a:ext cx="685800" cy="730250"/>
          </a:xfrm>
          <a:prstGeom prst="rect">
            <a:avLst/>
          </a:prstGeom>
          <a:noFill/>
          <a:ln w="12700">
            <a:noFill/>
            <a:miter lim="800000"/>
            <a:headEnd/>
            <a:tailEnd/>
          </a:ln>
        </p:spPr>
      </p:pic>
      <p:pic>
        <p:nvPicPr>
          <p:cNvPr id="49189" name="Picture 9"/>
          <p:cNvPicPr>
            <a:picLocks noChangeArrowheads="1"/>
          </p:cNvPicPr>
          <p:nvPr/>
        </p:nvPicPr>
        <p:blipFill>
          <a:blip r:embed="rId3" cstate="print"/>
          <a:srcRect/>
          <a:stretch>
            <a:fillRect/>
          </a:stretch>
        </p:blipFill>
        <p:spPr bwMode="auto">
          <a:xfrm>
            <a:off x="6954838" y="1412875"/>
            <a:ext cx="685800" cy="730250"/>
          </a:xfrm>
          <a:prstGeom prst="rect">
            <a:avLst/>
          </a:prstGeom>
          <a:noFill/>
          <a:ln w="12700">
            <a:noFill/>
            <a:miter lim="800000"/>
            <a:headEnd/>
            <a:tailEnd/>
          </a:ln>
        </p:spPr>
      </p:pic>
      <p:pic>
        <p:nvPicPr>
          <p:cNvPr id="49190" name="Picture 10"/>
          <p:cNvPicPr>
            <a:picLocks noChangeArrowheads="1"/>
          </p:cNvPicPr>
          <p:nvPr/>
        </p:nvPicPr>
        <p:blipFill>
          <a:blip r:embed="rId3" cstate="print"/>
          <a:srcRect/>
          <a:stretch>
            <a:fillRect/>
          </a:stretch>
        </p:blipFill>
        <p:spPr bwMode="auto">
          <a:xfrm>
            <a:off x="6910388" y="3994150"/>
            <a:ext cx="685800" cy="730250"/>
          </a:xfrm>
          <a:prstGeom prst="rect">
            <a:avLst/>
          </a:prstGeom>
          <a:noFill/>
          <a:ln w="12700">
            <a:noFill/>
            <a:miter lim="800000"/>
            <a:headEnd/>
            <a:tailEnd/>
          </a:ln>
        </p:spPr>
      </p:pic>
      <p:pic>
        <p:nvPicPr>
          <p:cNvPr id="49191" name="Picture 11"/>
          <p:cNvPicPr>
            <a:picLocks noChangeArrowheads="1"/>
          </p:cNvPicPr>
          <p:nvPr/>
        </p:nvPicPr>
        <p:blipFill>
          <a:blip r:embed="rId3" cstate="print"/>
          <a:srcRect/>
          <a:stretch>
            <a:fillRect/>
          </a:stretch>
        </p:blipFill>
        <p:spPr bwMode="auto">
          <a:xfrm>
            <a:off x="6156325" y="4427538"/>
            <a:ext cx="685800" cy="730250"/>
          </a:xfrm>
          <a:prstGeom prst="rect">
            <a:avLst/>
          </a:prstGeom>
          <a:noFill/>
          <a:ln w="12700">
            <a:noFill/>
            <a:miter lim="800000"/>
            <a:headEnd/>
            <a:tailEnd/>
          </a:ln>
        </p:spPr>
      </p:pic>
      <p:sp>
        <p:nvSpPr>
          <p:cNvPr id="49192" name="Line 12"/>
          <p:cNvSpPr>
            <a:spLocks noChangeShapeType="1"/>
          </p:cNvSpPr>
          <p:nvPr/>
        </p:nvSpPr>
        <p:spPr bwMode="auto">
          <a:xfrm flipV="1">
            <a:off x="4475163" y="2636838"/>
            <a:ext cx="1465262" cy="493712"/>
          </a:xfrm>
          <a:prstGeom prst="line">
            <a:avLst/>
          </a:prstGeom>
          <a:noFill/>
          <a:ln w="25400">
            <a:solidFill>
              <a:srgbClr val="0000FF"/>
            </a:solidFill>
            <a:round/>
            <a:headEnd/>
            <a:tailEnd/>
          </a:ln>
        </p:spPr>
        <p:txBody>
          <a:bodyPr/>
          <a:lstStyle/>
          <a:p>
            <a:endParaRPr lang="es-ES"/>
          </a:p>
        </p:txBody>
      </p:sp>
      <p:sp>
        <p:nvSpPr>
          <p:cNvPr id="49193" name="Line 14"/>
          <p:cNvSpPr>
            <a:spLocks noChangeShapeType="1"/>
          </p:cNvSpPr>
          <p:nvPr/>
        </p:nvSpPr>
        <p:spPr bwMode="auto">
          <a:xfrm>
            <a:off x="4475163" y="3346450"/>
            <a:ext cx="1320800" cy="658813"/>
          </a:xfrm>
          <a:prstGeom prst="line">
            <a:avLst/>
          </a:prstGeom>
          <a:noFill/>
          <a:ln w="25400">
            <a:solidFill>
              <a:srgbClr val="0000FF"/>
            </a:solidFill>
            <a:round/>
            <a:headEnd/>
            <a:tailEnd/>
          </a:ln>
        </p:spPr>
        <p:txBody>
          <a:bodyPr/>
          <a:lstStyle/>
          <a:p>
            <a:endParaRPr lang="es-ES"/>
          </a:p>
        </p:txBody>
      </p:sp>
      <p:sp>
        <p:nvSpPr>
          <p:cNvPr id="49194" name="Line 17"/>
          <p:cNvSpPr>
            <a:spLocks noChangeShapeType="1"/>
          </p:cNvSpPr>
          <p:nvPr/>
        </p:nvSpPr>
        <p:spPr bwMode="auto">
          <a:xfrm>
            <a:off x="2195513" y="2636838"/>
            <a:ext cx="1800225" cy="647700"/>
          </a:xfrm>
          <a:prstGeom prst="line">
            <a:avLst/>
          </a:prstGeom>
          <a:noFill/>
          <a:ln w="25400">
            <a:solidFill>
              <a:srgbClr val="0000FF"/>
            </a:solidFill>
            <a:round/>
            <a:headEnd/>
            <a:tailEnd/>
          </a:ln>
        </p:spPr>
        <p:txBody>
          <a:bodyPr/>
          <a:lstStyle/>
          <a:p>
            <a:endParaRPr lang="es-ES"/>
          </a:p>
        </p:txBody>
      </p:sp>
      <p:sp>
        <p:nvSpPr>
          <p:cNvPr id="49195" name="Line 18"/>
          <p:cNvSpPr>
            <a:spLocks noChangeShapeType="1"/>
          </p:cNvSpPr>
          <p:nvPr/>
        </p:nvSpPr>
        <p:spPr bwMode="auto">
          <a:xfrm>
            <a:off x="1042988" y="1989138"/>
            <a:ext cx="1081087" cy="669925"/>
          </a:xfrm>
          <a:prstGeom prst="line">
            <a:avLst/>
          </a:prstGeom>
          <a:noFill/>
          <a:ln w="25400">
            <a:solidFill>
              <a:srgbClr val="0000FF"/>
            </a:solidFill>
            <a:round/>
            <a:headEnd/>
            <a:tailEnd/>
          </a:ln>
        </p:spPr>
        <p:txBody>
          <a:bodyPr/>
          <a:lstStyle/>
          <a:p>
            <a:endParaRPr lang="es-ES"/>
          </a:p>
        </p:txBody>
      </p:sp>
      <p:sp>
        <p:nvSpPr>
          <p:cNvPr id="49196" name="Line 19"/>
          <p:cNvSpPr>
            <a:spLocks noChangeShapeType="1"/>
          </p:cNvSpPr>
          <p:nvPr/>
        </p:nvSpPr>
        <p:spPr bwMode="auto">
          <a:xfrm flipH="1" flipV="1">
            <a:off x="2051050" y="1700213"/>
            <a:ext cx="1588" cy="960437"/>
          </a:xfrm>
          <a:prstGeom prst="line">
            <a:avLst/>
          </a:prstGeom>
          <a:noFill/>
          <a:ln w="25400">
            <a:solidFill>
              <a:srgbClr val="0000FF"/>
            </a:solidFill>
            <a:round/>
            <a:headEnd/>
            <a:tailEnd/>
          </a:ln>
        </p:spPr>
        <p:txBody>
          <a:bodyPr/>
          <a:lstStyle/>
          <a:p>
            <a:endParaRPr lang="es-ES"/>
          </a:p>
        </p:txBody>
      </p:sp>
      <p:pic>
        <p:nvPicPr>
          <p:cNvPr id="49197" name="Picture 20"/>
          <p:cNvPicPr>
            <a:picLocks noChangeArrowheads="1"/>
          </p:cNvPicPr>
          <p:nvPr/>
        </p:nvPicPr>
        <p:blipFill>
          <a:blip r:embed="rId3" cstate="print"/>
          <a:srcRect/>
          <a:stretch>
            <a:fillRect/>
          </a:stretch>
        </p:blipFill>
        <p:spPr bwMode="auto">
          <a:xfrm>
            <a:off x="1763713" y="1435100"/>
            <a:ext cx="685800" cy="730250"/>
          </a:xfrm>
          <a:prstGeom prst="rect">
            <a:avLst/>
          </a:prstGeom>
          <a:noFill/>
          <a:ln w="12700">
            <a:noFill/>
            <a:miter lim="800000"/>
            <a:headEnd/>
            <a:tailEnd/>
          </a:ln>
        </p:spPr>
      </p:pic>
      <p:pic>
        <p:nvPicPr>
          <p:cNvPr id="49198" name="Picture 22"/>
          <p:cNvPicPr>
            <a:picLocks noChangeArrowheads="1"/>
          </p:cNvPicPr>
          <p:nvPr/>
        </p:nvPicPr>
        <p:blipFill>
          <a:blip r:embed="rId3" cstate="print"/>
          <a:srcRect/>
          <a:stretch>
            <a:fillRect/>
          </a:stretch>
        </p:blipFill>
        <p:spPr bwMode="auto">
          <a:xfrm>
            <a:off x="862013" y="1484313"/>
            <a:ext cx="685800" cy="730250"/>
          </a:xfrm>
          <a:prstGeom prst="rect">
            <a:avLst/>
          </a:prstGeom>
          <a:noFill/>
          <a:ln w="12700">
            <a:noFill/>
            <a:miter lim="800000"/>
            <a:headEnd/>
            <a:tailEnd/>
          </a:ln>
        </p:spPr>
      </p:pic>
      <p:sp>
        <p:nvSpPr>
          <p:cNvPr id="1094679" name="Text Box 23"/>
          <p:cNvSpPr txBox="1">
            <a:spLocks noChangeArrowheads="1"/>
          </p:cNvSpPr>
          <p:nvPr/>
        </p:nvSpPr>
        <p:spPr bwMode="auto">
          <a:xfrm>
            <a:off x="1916113" y="1511300"/>
            <a:ext cx="330200" cy="336550"/>
          </a:xfrm>
          <a:prstGeom prst="rect">
            <a:avLst/>
          </a:prstGeom>
          <a:noFill/>
          <a:ln w="9525">
            <a:noFill/>
            <a:miter lim="800000"/>
            <a:headEnd/>
            <a:tailEnd/>
          </a:ln>
        </p:spPr>
        <p:txBody>
          <a:bodyPr wrap="none">
            <a:spAutoFit/>
          </a:bodyPr>
          <a:lstStyle/>
          <a:p>
            <a:r>
              <a:rPr lang="es-ES_tradnl" sz="1600" b="1"/>
              <a:t>B</a:t>
            </a:r>
            <a:endParaRPr lang="es-ES" sz="1600" b="1"/>
          </a:p>
        </p:txBody>
      </p:sp>
      <p:sp>
        <p:nvSpPr>
          <p:cNvPr id="1094680" name="Text Box 24"/>
          <p:cNvSpPr txBox="1">
            <a:spLocks noChangeArrowheads="1"/>
          </p:cNvSpPr>
          <p:nvPr/>
        </p:nvSpPr>
        <p:spPr bwMode="auto">
          <a:xfrm>
            <a:off x="7158038" y="1489075"/>
            <a:ext cx="330200" cy="336550"/>
          </a:xfrm>
          <a:prstGeom prst="rect">
            <a:avLst/>
          </a:prstGeom>
          <a:noFill/>
          <a:ln w="9525">
            <a:noFill/>
            <a:miter lim="800000"/>
            <a:headEnd/>
            <a:tailEnd/>
          </a:ln>
        </p:spPr>
        <p:txBody>
          <a:bodyPr wrap="none">
            <a:spAutoFit/>
          </a:bodyPr>
          <a:lstStyle/>
          <a:p>
            <a:r>
              <a:rPr lang="es-ES_tradnl" sz="1600" b="1"/>
              <a:t>D</a:t>
            </a:r>
            <a:endParaRPr lang="es-ES" sz="1600" b="1"/>
          </a:p>
        </p:txBody>
      </p:sp>
      <p:sp>
        <p:nvSpPr>
          <p:cNvPr id="1094681" name="Text Box 25"/>
          <p:cNvSpPr txBox="1">
            <a:spLocks noChangeArrowheads="1"/>
          </p:cNvSpPr>
          <p:nvPr/>
        </p:nvSpPr>
        <p:spPr bwMode="auto">
          <a:xfrm>
            <a:off x="5983288" y="1622425"/>
            <a:ext cx="330200" cy="336550"/>
          </a:xfrm>
          <a:prstGeom prst="rect">
            <a:avLst/>
          </a:prstGeom>
          <a:noFill/>
          <a:ln w="9525">
            <a:noFill/>
            <a:miter lim="800000"/>
            <a:headEnd/>
            <a:tailEnd/>
          </a:ln>
        </p:spPr>
        <p:txBody>
          <a:bodyPr wrap="none">
            <a:spAutoFit/>
          </a:bodyPr>
          <a:lstStyle/>
          <a:p>
            <a:r>
              <a:rPr lang="es-ES_tradnl" sz="1600" b="1"/>
              <a:t>C</a:t>
            </a:r>
            <a:endParaRPr lang="es-ES" sz="1600" b="1"/>
          </a:p>
        </p:txBody>
      </p:sp>
      <p:sp>
        <p:nvSpPr>
          <p:cNvPr id="1094682" name="Text Box 26"/>
          <p:cNvSpPr txBox="1">
            <a:spLocks noChangeArrowheads="1"/>
          </p:cNvSpPr>
          <p:nvPr/>
        </p:nvSpPr>
        <p:spPr bwMode="auto">
          <a:xfrm>
            <a:off x="1052513" y="1560513"/>
            <a:ext cx="330200" cy="336550"/>
          </a:xfrm>
          <a:prstGeom prst="rect">
            <a:avLst/>
          </a:prstGeom>
          <a:noFill/>
          <a:ln w="9525">
            <a:noFill/>
            <a:miter lim="800000"/>
            <a:headEnd/>
            <a:tailEnd/>
          </a:ln>
        </p:spPr>
        <p:txBody>
          <a:bodyPr wrap="none">
            <a:spAutoFit/>
          </a:bodyPr>
          <a:lstStyle/>
          <a:p>
            <a:r>
              <a:rPr lang="es-ES_tradnl" sz="1600" b="1"/>
              <a:t>A</a:t>
            </a:r>
            <a:endParaRPr lang="es-ES" sz="1600" b="1"/>
          </a:p>
        </p:txBody>
      </p:sp>
      <p:sp>
        <p:nvSpPr>
          <p:cNvPr id="1094683" name="Text Box 27"/>
          <p:cNvSpPr txBox="1">
            <a:spLocks noChangeArrowheads="1"/>
          </p:cNvSpPr>
          <p:nvPr/>
        </p:nvSpPr>
        <p:spPr bwMode="auto">
          <a:xfrm>
            <a:off x="7062788" y="4083050"/>
            <a:ext cx="319087" cy="336550"/>
          </a:xfrm>
          <a:prstGeom prst="rect">
            <a:avLst/>
          </a:prstGeom>
          <a:noFill/>
          <a:ln w="9525">
            <a:noFill/>
            <a:miter lim="800000"/>
            <a:headEnd/>
            <a:tailEnd/>
          </a:ln>
        </p:spPr>
        <p:txBody>
          <a:bodyPr wrap="none">
            <a:spAutoFit/>
          </a:bodyPr>
          <a:lstStyle/>
          <a:p>
            <a:r>
              <a:rPr lang="es-ES_tradnl" sz="1600" b="1"/>
              <a:t>E</a:t>
            </a:r>
            <a:endParaRPr lang="es-ES" sz="1600" b="1"/>
          </a:p>
        </p:txBody>
      </p:sp>
      <p:sp>
        <p:nvSpPr>
          <p:cNvPr id="1094684" name="Text Box 28"/>
          <p:cNvSpPr txBox="1">
            <a:spLocks noChangeArrowheads="1"/>
          </p:cNvSpPr>
          <p:nvPr/>
        </p:nvSpPr>
        <p:spPr bwMode="auto">
          <a:xfrm>
            <a:off x="6308725" y="4510088"/>
            <a:ext cx="307975" cy="336550"/>
          </a:xfrm>
          <a:prstGeom prst="rect">
            <a:avLst/>
          </a:prstGeom>
          <a:noFill/>
          <a:ln w="9525">
            <a:noFill/>
            <a:miter lim="800000"/>
            <a:headEnd/>
            <a:tailEnd/>
          </a:ln>
        </p:spPr>
        <p:txBody>
          <a:bodyPr wrap="none">
            <a:spAutoFit/>
          </a:bodyPr>
          <a:lstStyle/>
          <a:p>
            <a:r>
              <a:rPr lang="es-ES_tradnl" sz="1600" b="1"/>
              <a:t>F</a:t>
            </a:r>
            <a:endParaRPr lang="es-ES" sz="1600" b="1"/>
          </a:p>
        </p:txBody>
      </p:sp>
      <p:sp>
        <p:nvSpPr>
          <p:cNvPr id="49205" name="Text Box 30"/>
          <p:cNvSpPr txBox="1">
            <a:spLocks noChangeArrowheads="1"/>
          </p:cNvSpPr>
          <p:nvPr/>
        </p:nvSpPr>
        <p:spPr bwMode="auto">
          <a:xfrm>
            <a:off x="3332163" y="2708275"/>
            <a:ext cx="312737"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49206" name="Text Box 31"/>
          <p:cNvSpPr txBox="1">
            <a:spLocks noChangeArrowheads="1"/>
          </p:cNvSpPr>
          <p:nvPr/>
        </p:nvSpPr>
        <p:spPr bwMode="auto">
          <a:xfrm>
            <a:off x="4551363" y="1989138"/>
            <a:ext cx="295275"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49207" name="Text Box 32"/>
          <p:cNvSpPr txBox="1">
            <a:spLocks noChangeArrowheads="1"/>
          </p:cNvSpPr>
          <p:nvPr/>
        </p:nvSpPr>
        <p:spPr bwMode="auto">
          <a:xfrm>
            <a:off x="4427538" y="3573463"/>
            <a:ext cx="268287"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49208" name="Text Box 33"/>
          <p:cNvSpPr txBox="1">
            <a:spLocks noChangeArrowheads="1"/>
          </p:cNvSpPr>
          <p:nvPr/>
        </p:nvSpPr>
        <p:spPr bwMode="auto">
          <a:xfrm>
            <a:off x="1116013" y="260350"/>
            <a:ext cx="6851650" cy="579438"/>
          </a:xfrm>
          <a:prstGeom prst="rect">
            <a:avLst/>
          </a:prstGeom>
          <a:noFill/>
          <a:ln w="9525">
            <a:noFill/>
            <a:miter lim="800000"/>
            <a:headEnd/>
            <a:tailEnd/>
          </a:ln>
        </p:spPr>
        <p:txBody>
          <a:bodyPr>
            <a:spAutoFit/>
          </a:bodyPr>
          <a:lstStyle/>
          <a:p>
            <a:pPr algn="ctr">
              <a:spcBef>
                <a:spcPct val="50000"/>
              </a:spcBef>
            </a:pPr>
            <a:r>
              <a:rPr lang="es-ES_tradnl" sz="3200"/>
              <a:t>Switch con cuatro interfaces</a:t>
            </a:r>
            <a:endParaRPr lang="es-ES" sz="3200"/>
          </a:p>
        </p:txBody>
      </p:sp>
      <p:sp>
        <p:nvSpPr>
          <p:cNvPr id="49209" name="Text Box 48"/>
          <p:cNvSpPr txBox="1">
            <a:spLocks noChangeArrowheads="1"/>
          </p:cNvSpPr>
          <p:nvPr/>
        </p:nvSpPr>
        <p:spPr bwMode="auto">
          <a:xfrm>
            <a:off x="755650" y="1125538"/>
            <a:ext cx="819150" cy="366712"/>
          </a:xfrm>
          <a:prstGeom prst="rect">
            <a:avLst/>
          </a:prstGeom>
          <a:noFill/>
          <a:ln w="9525">
            <a:noFill/>
            <a:miter lim="800000"/>
            <a:headEnd/>
            <a:tailEnd/>
          </a:ln>
        </p:spPr>
        <p:txBody>
          <a:bodyPr wrap="none">
            <a:spAutoFit/>
          </a:bodyPr>
          <a:lstStyle/>
          <a:p>
            <a:r>
              <a:rPr lang="es-ES_tradnl" sz="1800"/>
              <a:t>LAN 1</a:t>
            </a:r>
            <a:endParaRPr lang="es-ES" sz="1800"/>
          </a:p>
        </p:txBody>
      </p:sp>
      <p:sp>
        <p:nvSpPr>
          <p:cNvPr id="49210" name="Text Box 49"/>
          <p:cNvSpPr txBox="1">
            <a:spLocks noChangeArrowheads="1"/>
          </p:cNvSpPr>
          <p:nvPr/>
        </p:nvSpPr>
        <p:spPr bwMode="auto">
          <a:xfrm>
            <a:off x="7640638" y="908050"/>
            <a:ext cx="819150" cy="366713"/>
          </a:xfrm>
          <a:prstGeom prst="rect">
            <a:avLst/>
          </a:prstGeom>
          <a:noFill/>
          <a:ln w="9525">
            <a:noFill/>
            <a:miter lim="800000"/>
            <a:headEnd/>
            <a:tailEnd/>
          </a:ln>
        </p:spPr>
        <p:txBody>
          <a:bodyPr wrap="none">
            <a:spAutoFit/>
          </a:bodyPr>
          <a:lstStyle/>
          <a:p>
            <a:r>
              <a:rPr lang="es-ES_tradnl" sz="1800"/>
              <a:t>LAN 2</a:t>
            </a:r>
            <a:endParaRPr lang="es-ES" sz="1800"/>
          </a:p>
        </p:txBody>
      </p:sp>
      <p:sp>
        <p:nvSpPr>
          <p:cNvPr id="49211" name="Text Box 50"/>
          <p:cNvSpPr txBox="1">
            <a:spLocks noChangeArrowheads="1"/>
          </p:cNvSpPr>
          <p:nvPr/>
        </p:nvSpPr>
        <p:spPr bwMode="auto">
          <a:xfrm>
            <a:off x="7137400" y="3422650"/>
            <a:ext cx="819150" cy="366713"/>
          </a:xfrm>
          <a:prstGeom prst="rect">
            <a:avLst/>
          </a:prstGeom>
          <a:noFill/>
          <a:ln w="9525">
            <a:noFill/>
            <a:miter lim="800000"/>
            <a:headEnd/>
            <a:tailEnd/>
          </a:ln>
        </p:spPr>
        <p:txBody>
          <a:bodyPr wrap="none">
            <a:spAutoFit/>
          </a:bodyPr>
          <a:lstStyle/>
          <a:p>
            <a:r>
              <a:rPr lang="es-ES_tradnl" sz="1800"/>
              <a:t>LAN 3</a:t>
            </a:r>
            <a:endParaRPr lang="es-ES" sz="1800"/>
          </a:p>
        </p:txBody>
      </p:sp>
      <p:sp>
        <p:nvSpPr>
          <p:cNvPr id="49212" name="Line 51"/>
          <p:cNvSpPr>
            <a:spLocks noChangeShapeType="1"/>
          </p:cNvSpPr>
          <p:nvPr/>
        </p:nvSpPr>
        <p:spPr bwMode="auto">
          <a:xfrm>
            <a:off x="3851275" y="3716338"/>
            <a:ext cx="0" cy="433387"/>
          </a:xfrm>
          <a:prstGeom prst="line">
            <a:avLst/>
          </a:prstGeom>
          <a:noFill/>
          <a:ln w="25400">
            <a:solidFill>
              <a:schemeClr val="tx1"/>
            </a:solidFill>
            <a:round/>
            <a:headEnd/>
            <a:tailEnd type="triangle" w="med" len="med"/>
          </a:ln>
        </p:spPr>
        <p:txBody>
          <a:bodyPr/>
          <a:lstStyle/>
          <a:p>
            <a:endParaRPr lang="es-ES"/>
          </a:p>
        </p:txBody>
      </p:sp>
      <p:sp>
        <p:nvSpPr>
          <p:cNvPr id="49213" name="Text Box 56"/>
          <p:cNvSpPr txBox="1">
            <a:spLocks noChangeArrowheads="1"/>
          </p:cNvSpPr>
          <p:nvPr/>
        </p:nvSpPr>
        <p:spPr bwMode="auto">
          <a:xfrm>
            <a:off x="2627313" y="2565400"/>
            <a:ext cx="931862" cy="304800"/>
          </a:xfrm>
          <a:prstGeom prst="rect">
            <a:avLst/>
          </a:prstGeom>
          <a:noFill/>
          <a:ln w="9525">
            <a:noFill/>
            <a:miter lim="800000"/>
            <a:headEnd/>
            <a:tailEnd/>
          </a:ln>
        </p:spPr>
        <p:txBody>
          <a:bodyPr wrap="none">
            <a:spAutoFit/>
          </a:bodyPr>
          <a:lstStyle/>
          <a:p>
            <a:r>
              <a:rPr lang="es-ES_tradnl" sz="1400" b="1"/>
              <a:t>100 Mb/s</a:t>
            </a:r>
            <a:endParaRPr lang="es-ES" sz="1400" b="1"/>
          </a:p>
        </p:txBody>
      </p:sp>
      <p:sp>
        <p:nvSpPr>
          <p:cNvPr id="49214" name="Text Box 57"/>
          <p:cNvSpPr txBox="1">
            <a:spLocks noChangeArrowheads="1"/>
          </p:cNvSpPr>
          <p:nvPr/>
        </p:nvSpPr>
        <p:spPr bwMode="auto">
          <a:xfrm>
            <a:off x="4891088" y="3411538"/>
            <a:ext cx="833437" cy="304800"/>
          </a:xfrm>
          <a:prstGeom prst="rect">
            <a:avLst/>
          </a:prstGeom>
          <a:noFill/>
          <a:ln w="9525">
            <a:noFill/>
            <a:miter lim="800000"/>
            <a:headEnd/>
            <a:tailEnd/>
          </a:ln>
        </p:spPr>
        <p:txBody>
          <a:bodyPr wrap="none">
            <a:spAutoFit/>
          </a:bodyPr>
          <a:lstStyle/>
          <a:p>
            <a:r>
              <a:rPr lang="es-ES_tradnl" sz="1400" b="1"/>
              <a:t>10 Mb/s</a:t>
            </a:r>
            <a:endParaRPr lang="es-ES" sz="1400" b="1"/>
          </a:p>
        </p:txBody>
      </p:sp>
      <p:sp>
        <p:nvSpPr>
          <p:cNvPr id="49215" name="Text Box 58"/>
          <p:cNvSpPr txBox="1">
            <a:spLocks noChangeArrowheads="1"/>
          </p:cNvSpPr>
          <p:nvPr/>
        </p:nvSpPr>
        <p:spPr bwMode="auto">
          <a:xfrm>
            <a:off x="4643438" y="2565400"/>
            <a:ext cx="833437" cy="304800"/>
          </a:xfrm>
          <a:prstGeom prst="rect">
            <a:avLst/>
          </a:prstGeom>
          <a:noFill/>
          <a:ln w="9525">
            <a:noFill/>
            <a:miter lim="800000"/>
            <a:headEnd/>
            <a:tailEnd/>
          </a:ln>
        </p:spPr>
        <p:txBody>
          <a:bodyPr wrap="none">
            <a:spAutoFit/>
          </a:bodyPr>
          <a:lstStyle/>
          <a:p>
            <a:r>
              <a:rPr lang="es-ES_tradnl" sz="1400" b="1"/>
              <a:t>10 Mb/s</a:t>
            </a:r>
            <a:endParaRPr lang="es-ES" sz="1400" b="1"/>
          </a:p>
        </p:txBody>
      </p:sp>
      <p:pic>
        <p:nvPicPr>
          <p:cNvPr id="49216" name="Picture 60"/>
          <p:cNvPicPr>
            <a:picLocks noChangeArrowheads="1"/>
          </p:cNvPicPr>
          <p:nvPr/>
        </p:nvPicPr>
        <p:blipFill>
          <a:blip r:embed="rId4" cstate="print"/>
          <a:srcRect/>
          <a:stretch>
            <a:fillRect/>
          </a:stretch>
        </p:blipFill>
        <p:spPr bwMode="auto">
          <a:xfrm>
            <a:off x="3511550" y="2940050"/>
            <a:ext cx="1276350" cy="704850"/>
          </a:xfrm>
          <a:prstGeom prst="rect">
            <a:avLst/>
          </a:prstGeom>
          <a:noFill/>
          <a:ln w="12700">
            <a:noFill/>
            <a:miter lim="800000"/>
            <a:headEnd/>
            <a:tailEnd/>
          </a:ln>
        </p:spPr>
      </p:pic>
      <p:pic>
        <p:nvPicPr>
          <p:cNvPr id="49217" name="Picture 61"/>
          <p:cNvPicPr>
            <a:picLocks noChangeAspect="1" noChangeArrowheads="1"/>
          </p:cNvPicPr>
          <p:nvPr/>
        </p:nvPicPr>
        <p:blipFill>
          <a:blip r:embed="rId5" cstate="print"/>
          <a:srcRect/>
          <a:stretch>
            <a:fillRect/>
          </a:stretch>
        </p:blipFill>
        <p:spPr bwMode="auto">
          <a:xfrm>
            <a:off x="1692275" y="2492375"/>
            <a:ext cx="735013" cy="314325"/>
          </a:xfrm>
          <a:prstGeom prst="rect">
            <a:avLst/>
          </a:prstGeom>
          <a:noFill/>
          <a:ln w="9525">
            <a:noFill/>
            <a:miter lim="800000"/>
            <a:headEnd/>
            <a:tailEnd/>
          </a:ln>
        </p:spPr>
      </p:pic>
      <p:pic>
        <p:nvPicPr>
          <p:cNvPr id="49218" name="Picture 62"/>
          <p:cNvPicPr>
            <a:picLocks noChangeAspect="1" noChangeArrowheads="1"/>
          </p:cNvPicPr>
          <p:nvPr/>
        </p:nvPicPr>
        <p:blipFill>
          <a:blip r:embed="rId5" cstate="print"/>
          <a:srcRect/>
          <a:stretch>
            <a:fillRect/>
          </a:stretch>
        </p:blipFill>
        <p:spPr bwMode="auto">
          <a:xfrm>
            <a:off x="5508625" y="2492375"/>
            <a:ext cx="735013" cy="314325"/>
          </a:xfrm>
          <a:prstGeom prst="rect">
            <a:avLst/>
          </a:prstGeom>
          <a:noFill/>
          <a:ln w="9525">
            <a:noFill/>
            <a:miter lim="800000"/>
            <a:headEnd/>
            <a:tailEnd/>
          </a:ln>
        </p:spPr>
      </p:pic>
      <p:pic>
        <p:nvPicPr>
          <p:cNvPr id="49219" name="Picture 63"/>
          <p:cNvPicPr>
            <a:picLocks noChangeAspect="1" noChangeArrowheads="1"/>
          </p:cNvPicPr>
          <p:nvPr/>
        </p:nvPicPr>
        <p:blipFill>
          <a:blip r:embed="rId5" cstate="print"/>
          <a:srcRect/>
          <a:stretch>
            <a:fillRect/>
          </a:stretch>
        </p:blipFill>
        <p:spPr bwMode="auto">
          <a:xfrm>
            <a:off x="5364163" y="3860800"/>
            <a:ext cx="735012" cy="314325"/>
          </a:xfrm>
          <a:prstGeom prst="rect">
            <a:avLst/>
          </a:prstGeom>
          <a:noFill/>
          <a:ln w="9525">
            <a:noFill/>
            <a:miter lim="800000"/>
            <a:headEnd/>
            <a:tailEnd/>
          </a:ln>
        </p:spPr>
      </p:pic>
      <p:pic>
        <p:nvPicPr>
          <p:cNvPr id="49220" name="Picture 65"/>
          <p:cNvPicPr>
            <a:picLocks noChangeArrowheads="1"/>
          </p:cNvPicPr>
          <p:nvPr/>
        </p:nvPicPr>
        <p:blipFill>
          <a:blip r:embed="rId3" cstate="print"/>
          <a:srcRect/>
          <a:stretch>
            <a:fillRect/>
          </a:stretch>
        </p:blipFill>
        <p:spPr bwMode="auto">
          <a:xfrm>
            <a:off x="971550" y="3860800"/>
            <a:ext cx="685800" cy="730250"/>
          </a:xfrm>
          <a:prstGeom prst="rect">
            <a:avLst/>
          </a:prstGeom>
          <a:noFill/>
          <a:ln w="12700">
            <a:noFill/>
            <a:miter lim="800000"/>
            <a:headEnd/>
            <a:tailEnd/>
          </a:ln>
        </p:spPr>
      </p:pic>
      <p:sp>
        <p:nvSpPr>
          <p:cNvPr id="1094722" name="Text Box 66"/>
          <p:cNvSpPr txBox="1">
            <a:spLocks noChangeArrowheads="1"/>
          </p:cNvSpPr>
          <p:nvPr/>
        </p:nvSpPr>
        <p:spPr bwMode="auto">
          <a:xfrm>
            <a:off x="1162050" y="3937000"/>
            <a:ext cx="342900" cy="336550"/>
          </a:xfrm>
          <a:prstGeom prst="rect">
            <a:avLst/>
          </a:prstGeom>
          <a:noFill/>
          <a:ln w="9525">
            <a:noFill/>
            <a:miter lim="800000"/>
            <a:headEnd/>
            <a:tailEnd/>
          </a:ln>
        </p:spPr>
        <p:txBody>
          <a:bodyPr wrap="none">
            <a:spAutoFit/>
          </a:bodyPr>
          <a:lstStyle/>
          <a:p>
            <a:r>
              <a:rPr lang="es-ES_tradnl" sz="1600" b="1"/>
              <a:t>G</a:t>
            </a:r>
            <a:endParaRPr lang="es-ES" sz="1600" b="1"/>
          </a:p>
        </p:txBody>
      </p:sp>
      <p:sp>
        <p:nvSpPr>
          <p:cNvPr id="49222" name="Text Box 67"/>
          <p:cNvSpPr txBox="1">
            <a:spLocks noChangeArrowheads="1"/>
          </p:cNvSpPr>
          <p:nvPr/>
        </p:nvSpPr>
        <p:spPr bwMode="auto">
          <a:xfrm>
            <a:off x="2411413" y="3213100"/>
            <a:ext cx="931862" cy="304800"/>
          </a:xfrm>
          <a:prstGeom prst="rect">
            <a:avLst/>
          </a:prstGeom>
          <a:noFill/>
          <a:ln w="9525">
            <a:noFill/>
            <a:miter lim="800000"/>
            <a:headEnd/>
            <a:tailEnd/>
          </a:ln>
        </p:spPr>
        <p:txBody>
          <a:bodyPr wrap="none">
            <a:spAutoFit/>
          </a:bodyPr>
          <a:lstStyle/>
          <a:p>
            <a:r>
              <a:rPr lang="es-ES_tradnl" sz="1400" b="1"/>
              <a:t>100 Mb/s</a:t>
            </a:r>
            <a:endParaRPr lang="es-ES" sz="1400" b="1"/>
          </a:p>
        </p:txBody>
      </p:sp>
      <p:sp>
        <p:nvSpPr>
          <p:cNvPr id="49223" name="Text Box 73"/>
          <p:cNvSpPr txBox="1">
            <a:spLocks noChangeArrowheads="1"/>
          </p:cNvSpPr>
          <p:nvPr/>
        </p:nvSpPr>
        <p:spPr bwMode="auto">
          <a:xfrm>
            <a:off x="3203575" y="3452813"/>
            <a:ext cx="284163" cy="336550"/>
          </a:xfrm>
          <a:prstGeom prst="rect">
            <a:avLst/>
          </a:prstGeom>
          <a:noFill/>
          <a:ln w="9525">
            <a:noFill/>
            <a:miter lim="800000"/>
            <a:headEnd/>
            <a:tailEnd/>
          </a:ln>
        </p:spPr>
        <p:txBody>
          <a:bodyPr wrap="none">
            <a:spAutoFit/>
          </a:bodyPr>
          <a:lstStyle/>
          <a:p>
            <a:r>
              <a:rPr lang="es-ES_tradnl" sz="1600" b="1">
                <a:sym typeface="Symbol" pitchFamily="18" charset="2"/>
              </a:rPr>
              <a:t></a:t>
            </a:r>
          </a:p>
        </p:txBody>
      </p:sp>
      <p:sp>
        <p:nvSpPr>
          <p:cNvPr id="49224" name="Text Box 76"/>
          <p:cNvSpPr txBox="1">
            <a:spLocks noChangeArrowheads="1"/>
          </p:cNvSpPr>
          <p:nvPr/>
        </p:nvSpPr>
        <p:spPr bwMode="auto">
          <a:xfrm>
            <a:off x="900113" y="4575175"/>
            <a:ext cx="819150" cy="366713"/>
          </a:xfrm>
          <a:prstGeom prst="rect">
            <a:avLst/>
          </a:prstGeom>
          <a:noFill/>
          <a:ln w="9525">
            <a:noFill/>
            <a:miter lim="800000"/>
            <a:headEnd/>
            <a:tailEnd/>
          </a:ln>
        </p:spPr>
        <p:txBody>
          <a:bodyPr wrap="none">
            <a:spAutoFit/>
          </a:bodyPr>
          <a:lstStyle/>
          <a:p>
            <a:r>
              <a:rPr lang="es-ES_tradnl" sz="1800"/>
              <a:t>LAN 4</a:t>
            </a:r>
            <a:endParaRPr lang="es-ES" sz="1800"/>
          </a:p>
        </p:txBody>
      </p:sp>
      <p:sp>
        <p:nvSpPr>
          <p:cNvPr id="49225" name="Oval 110"/>
          <p:cNvSpPr>
            <a:spLocks noChangeArrowheads="1"/>
          </p:cNvSpPr>
          <p:nvPr/>
        </p:nvSpPr>
        <p:spPr bwMode="auto">
          <a:xfrm rot="1200000">
            <a:off x="4087813" y="3432175"/>
            <a:ext cx="4213225" cy="1727200"/>
          </a:xfrm>
          <a:prstGeom prst="ellipse">
            <a:avLst/>
          </a:prstGeom>
          <a:noFill/>
          <a:ln w="9525">
            <a:solidFill>
              <a:schemeClr val="tx1"/>
            </a:solidFill>
            <a:prstDash val="dash"/>
            <a:round/>
            <a:headEnd/>
            <a:tailEnd/>
          </a:ln>
        </p:spPr>
        <p:txBody>
          <a:bodyPr wrap="none" anchor="ctr"/>
          <a:lstStyle/>
          <a:p>
            <a:endParaRPr lang="es-ES"/>
          </a:p>
        </p:txBody>
      </p:sp>
      <p:sp>
        <p:nvSpPr>
          <p:cNvPr id="49226" name="Text Box 111"/>
          <p:cNvSpPr txBox="1">
            <a:spLocks noChangeArrowheads="1"/>
          </p:cNvSpPr>
          <p:nvPr/>
        </p:nvSpPr>
        <p:spPr bwMode="auto">
          <a:xfrm>
            <a:off x="2700338" y="1052513"/>
            <a:ext cx="2401887" cy="366712"/>
          </a:xfrm>
          <a:prstGeom prst="rect">
            <a:avLst/>
          </a:prstGeom>
          <a:noFill/>
          <a:ln w="9525">
            <a:noFill/>
            <a:miter lim="800000"/>
            <a:headEnd/>
            <a:tailEnd/>
          </a:ln>
        </p:spPr>
        <p:txBody>
          <a:bodyPr>
            <a:spAutoFit/>
          </a:bodyPr>
          <a:lstStyle/>
          <a:p>
            <a:pPr algn="ctr"/>
            <a:r>
              <a:rPr lang="es-ES_tradnl" sz="1800"/>
              <a:t>Dominio de colisión</a:t>
            </a:r>
            <a:endParaRPr lang="es-ES" sz="1800"/>
          </a:p>
        </p:txBody>
      </p:sp>
      <p:sp>
        <p:nvSpPr>
          <p:cNvPr id="49227" name="Oval 112"/>
          <p:cNvSpPr>
            <a:spLocks noChangeArrowheads="1"/>
          </p:cNvSpPr>
          <p:nvPr/>
        </p:nvSpPr>
        <p:spPr bwMode="auto">
          <a:xfrm rot="-1500000">
            <a:off x="4356100" y="1484313"/>
            <a:ext cx="3843338" cy="1541462"/>
          </a:xfrm>
          <a:prstGeom prst="ellipse">
            <a:avLst/>
          </a:prstGeom>
          <a:noFill/>
          <a:ln w="9525">
            <a:solidFill>
              <a:schemeClr val="tx1"/>
            </a:solidFill>
            <a:prstDash val="dash"/>
            <a:round/>
            <a:headEnd/>
            <a:tailEnd/>
          </a:ln>
        </p:spPr>
        <p:txBody>
          <a:bodyPr wrap="none" anchor="ctr"/>
          <a:lstStyle/>
          <a:p>
            <a:endParaRPr lang="es-ES"/>
          </a:p>
        </p:txBody>
      </p:sp>
      <p:sp>
        <p:nvSpPr>
          <p:cNvPr id="49228" name="Oval 113"/>
          <p:cNvSpPr>
            <a:spLocks noChangeArrowheads="1"/>
          </p:cNvSpPr>
          <p:nvPr/>
        </p:nvSpPr>
        <p:spPr bwMode="auto">
          <a:xfrm rot="1800000">
            <a:off x="258763" y="1422400"/>
            <a:ext cx="3771900" cy="1584325"/>
          </a:xfrm>
          <a:prstGeom prst="ellipse">
            <a:avLst/>
          </a:prstGeom>
          <a:noFill/>
          <a:ln w="9525">
            <a:solidFill>
              <a:schemeClr val="tx1"/>
            </a:solidFill>
            <a:prstDash val="dash"/>
            <a:round/>
            <a:headEnd/>
            <a:tailEnd/>
          </a:ln>
        </p:spPr>
        <p:txBody>
          <a:bodyPr wrap="none" anchor="ctr"/>
          <a:lstStyle/>
          <a:p>
            <a:endParaRPr lang="es-ES"/>
          </a:p>
        </p:txBody>
      </p:sp>
      <p:sp>
        <p:nvSpPr>
          <p:cNvPr id="49229" name="Oval 114"/>
          <p:cNvSpPr>
            <a:spLocks noChangeArrowheads="1"/>
          </p:cNvSpPr>
          <p:nvPr/>
        </p:nvSpPr>
        <p:spPr bwMode="auto">
          <a:xfrm rot="-1200000">
            <a:off x="769938" y="3584575"/>
            <a:ext cx="3095625" cy="722313"/>
          </a:xfrm>
          <a:prstGeom prst="ellipse">
            <a:avLst/>
          </a:prstGeom>
          <a:noFill/>
          <a:ln w="9525">
            <a:solidFill>
              <a:schemeClr val="tx1"/>
            </a:solidFill>
            <a:prstDash val="dash"/>
            <a:round/>
            <a:headEnd/>
            <a:tailEnd/>
          </a:ln>
        </p:spPr>
        <p:txBody>
          <a:bodyPr wrap="none" anchor="ctr"/>
          <a:lstStyle/>
          <a:p>
            <a:endParaRPr lang="es-ES"/>
          </a:p>
        </p:txBody>
      </p:sp>
      <p:sp>
        <p:nvSpPr>
          <p:cNvPr id="49230" name="Line 115"/>
          <p:cNvSpPr>
            <a:spLocks noChangeShapeType="1"/>
          </p:cNvSpPr>
          <p:nvPr/>
        </p:nvSpPr>
        <p:spPr bwMode="auto">
          <a:xfrm>
            <a:off x="5003800" y="1341438"/>
            <a:ext cx="360363" cy="287337"/>
          </a:xfrm>
          <a:prstGeom prst="line">
            <a:avLst/>
          </a:prstGeom>
          <a:noFill/>
          <a:ln w="19050">
            <a:solidFill>
              <a:schemeClr val="tx1"/>
            </a:solidFill>
            <a:round/>
            <a:headEnd/>
            <a:tailEnd type="triangle" w="med" len="med"/>
          </a:ln>
        </p:spPr>
        <p:txBody>
          <a:bodyPr/>
          <a:lstStyle/>
          <a:p>
            <a:endParaRPr lang="es-ES"/>
          </a:p>
        </p:txBody>
      </p:sp>
      <p:sp>
        <p:nvSpPr>
          <p:cNvPr id="1094772" name="Text Box 116"/>
          <p:cNvSpPr txBox="1">
            <a:spLocks noChangeArrowheads="1"/>
          </p:cNvSpPr>
          <p:nvPr/>
        </p:nvSpPr>
        <p:spPr bwMode="auto">
          <a:xfrm>
            <a:off x="3114675" y="4492625"/>
            <a:ext cx="1154113" cy="304800"/>
          </a:xfrm>
          <a:prstGeom prst="rect">
            <a:avLst/>
          </a:prstGeom>
          <a:noFill/>
          <a:ln w="25400">
            <a:noFill/>
            <a:miter lim="800000"/>
            <a:headEnd/>
            <a:tailEnd/>
          </a:ln>
        </p:spPr>
        <p:txBody>
          <a:bodyPr wrap="none">
            <a:spAutoFit/>
          </a:bodyPr>
          <a:lstStyle/>
          <a:p>
            <a:r>
              <a:rPr lang="es-ES" sz="1400"/>
              <a:t>A               </a:t>
            </a:r>
            <a:r>
              <a:rPr lang="es-ES_tradnl" sz="1400" b="1">
                <a:sym typeface="Symbol" pitchFamily="18" charset="2"/>
              </a:rPr>
              <a:t></a:t>
            </a:r>
            <a:endParaRPr lang="es-ES" sz="1400" b="1">
              <a:sym typeface="Symbol" pitchFamily="18" charset="2"/>
            </a:endParaRPr>
          </a:p>
        </p:txBody>
      </p:sp>
      <p:sp>
        <p:nvSpPr>
          <p:cNvPr id="1094773" name="Text Box 117"/>
          <p:cNvSpPr txBox="1">
            <a:spLocks noChangeArrowheads="1"/>
          </p:cNvSpPr>
          <p:nvPr/>
        </p:nvSpPr>
        <p:spPr bwMode="auto">
          <a:xfrm>
            <a:off x="3130550" y="5045075"/>
            <a:ext cx="1104900" cy="304800"/>
          </a:xfrm>
          <a:prstGeom prst="rect">
            <a:avLst/>
          </a:prstGeom>
          <a:noFill/>
          <a:ln w="25400">
            <a:noFill/>
            <a:miter lim="800000"/>
            <a:headEnd/>
            <a:tailEnd/>
          </a:ln>
        </p:spPr>
        <p:txBody>
          <a:bodyPr wrap="none">
            <a:spAutoFit/>
          </a:bodyPr>
          <a:lstStyle/>
          <a:p>
            <a:r>
              <a:rPr lang="es-ES" sz="1400"/>
              <a:t>B              </a:t>
            </a:r>
            <a:r>
              <a:rPr lang="es-ES_tradnl" sz="1400" b="1">
                <a:sym typeface="Symbol" pitchFamily="18" charset="2"/>
              </a:rPr>
              <a:t></a:t>
            </a:r>
            <a:endParaRPr lang="es-ES" sz="1400" b="1">
              <a:sym typeface="Symbol" pitchFamily="18" charset="2"/>
            </a:endParaRPr>
          </a:p>
        </p:txBody>
      </p:sp>
      <p:sp>
        <p:nvSpPr>
          <p:cNvPr id="1094774" name="Text Box 118"/>
          <p:cNvSpPr txBox="1">
            <a:spLocks noChangeArrowheads="1"/>
          </p:cNvSpPr>
          <p:nvPr/>
        </p:nvSpPr>
        <p:spPr bwMode="auto">
          <a:xfrm>
            <a:off x="3106738" y="5589588"/>
            <a:ext cx="1112837" cy="336550"/>
          </a:xfrm>
          <a:prstGeom prst="rect">
            <a:avLst/>
          </a:prstGeom>
          <a:noFill/>
          <a:ln w="25400">
            <a:noFill/>
            <a:miter lim="800000"/>
            <a:headEnd/>
            <a:tailEnd/>
          </a:ln>
        </p:spPr>
        <p:txBody>
          <a:bodyPr wrap="none">
            <a:spAutoFit/>
          </a:bodyPr>
          <a:lstStyle/>
          <a:p>
            <a:r>
              <a:rPr lang="es-ES" sz="1400"/>
              <a:t>C              </a:t>
            </a:r>
            <a:r>
              <a:rPr lang="es-ES_tradnl" sz="1600" b="1">
                <a:sym typeface="Symbol" pitchFamily="18" charset="2"/>
              </a:rPr>
              <a:t></a:t>
            </a:r>
            <a:endParaRPr lang="es-ES" sz="1600" b="1">
              <a:sym typeface="Symbol" pitchFamily="18" charset="2"/>
            </a:endParaRPr>
          </a:p>
        </p:txBody>
      </p:sp>
      <p:sp>
        <p:nvSpPr>
          <p:cNvPr id="1094775" name="Text Box 119"/>
          <p:cNvSpPr txBox="1">
            <a:spLocks noChangeArrowheads="1"/>
          </p:cNvSpPr>
          <p:nvPr/>
        </p:nvSpPr>
        <p:spPr bwMode="auto">
          <a:xfrm>
            <a:off x="3132138" y="4724400"/>
            <a:ext cx="1112837" cy="336550"/>
          </a:xfrm>
          <a:prstGeom prst="rect">
            <a:avLst/>
          </a:prstGeom>
          <a:noFill/>
          <a:ln w="25400">
            <a:noFill/>
            <a:miter lim="800000"/>
            <a:headEnd/>
            <a:tailEnd/>
          </a:ln>
        </p:spPr>
        <p:txBody>
          <a:bodyPr wrap="none">
            <a:spAutoFit/>
          </a:bodyPr>
          <a:lstStyle/>
          <a:p>
            <a:r>
              <a:rPr lang="es-ES" sz="1400"/>
              <a:t>D              </a:t>
            </a:r>
            <a:r>
              <a:rPr lang="es-ES_tradnl" sz="1600" b="1">
                <a:sym typeface="Symbol" pitchFamily="18" charset="2"/>
              </a:rPr>
              <a:t></a:t>
            </a:r>
            <a:endParaRPr lang="es-ES" sz="1600" b="1">
              <a:sym typeface="Symbol" pitchFamily="18" charset="2"/>
            </a:endParaRPr>
          </a:p>
        </p:txBody>
      </p:sp>
      <p:sp>
        <p:nvSpPr>
          <p:cNvPr id="1094776" name="Text Box 120"/>
          <p:cNvSpPr txBox="1">
            <a:spLocks noChangeArrowheads="1"/>
          </p:cNvSpPr>
          <p:nvPr/>
        </p:nvSpPr>
        <p:spPr bwMode="auto">
          <a:xfrm>
            <a:off x="3117850" y="5873750"/>
            <a:ext cx="1076325" cy="336550"/>
          </a:xfrm>
          <a:prstGeom prst="rect">
            <a:avLst/>
          </a:prstGeom>
          <a:noFill/>
          <a:ln w="25400">
            <a:noFill/>
            <a:miter lim="800000"/>
            <a:headEnd/>
            <a:tailEnd/>
          </a:ln>
        </p:spPr>
        <p:txBody>
          <a:bodyPr wrap="none">
            <a:spAutoFit/>
          </a:bodyPr>
          <a:lstStyle/>
          <a:p>
            <a:r>
              <a:rPr lang="es-ES" sz="1400"/>
              <a:t>E              </a:t>
            </a:r>
            <a:r>
              <a:rPr lang="es-ES_tradnl" sz="1600" b="1">
                <a:sym typeface="Symbol" pitchFamily="18" charset="2"/>
              </a:rPr>
              <a:t></a:t>
            </a:r>
            <a:endParaRPr lang="es-ES" sz="1600" b="1">
              <a:sym typeface="Symbol" pitchFamily="18" charset="2"/>
            </a:endParaRPr>
          </a:p>
        </p:txBody>
      </p:sp>
      <p:sp>
        <p:nvSpPr>
          <p:cNvPr id="1094777" name="Text Box 121"/>
          <p:cNvSpPr txBox="1">
            <a:spLocks noChangeArrowheads="1"/>
          </p:cNvSpPr>
          <p:nvPr/>
        </p:nvSpPr>
        <p:spPr bwMode="auto">
          <a:xfrm>
            <a:off x="3117850" y="6165850"/>
            <a:ext cx="1065213" cy="336550"/>
          </a:xfrm>
          <a:prstGeom prst="rect">
            <a:avLst/>
          </a:prstGeom>
          <a:noFill/>
          <a:ln w="25400">
            <a:noFill/>
            <a:miter lim="800000"/>
            <a:headEnd/>
            <a:tailEnd/>
          </a:ln>
        </p:spPr>
        <p:txBody>
          <a:bodyPr wrap="none">
            <a:spAutoFit/>
          </a:bodyPr>
          <a:lstStyle/>
          <a:p>
            <a:r>
              <a:rPr lang="es-ES" sz="1400"/>
              <a:t>F              </a:t>
            </a:r>
            <a:r>
              <a:rPr lang="es-ES_tradnl" sz="1600" b="1">
                <a:sym typeface="Symbol" pitchFamily="18" charset="2"/>
              </a:rPr>
              <a:t></a:t>
            </a:r>
            <a:endParaRPr lang="es-ES" sz="1600" b="1">
              <a:sym typeface="Symbol" pitchFamily="18" charset="2"/>
            </a:endParaRPr>
          </a:p>
        </p:txBody>
      </p:sp>
      <p:sp>
        <p:nvSpPr>
          <p:cNvPr id="1094778" name="Text Box 122"/>
          <p:cNvSpPr txBox="1">
            <a:spLocks noChangeArrowheads="1"/>
          </p:cNvSpPr>
          <p:nvPr/>
        </p:nvSpPr>
        <p:spPr bwMode="auto">
          <a:xfrm>
            <a:off x="3100388" y="5300663"/>
            <a:ext cx="1111250" cy="336550"/>
          </a:xfrm>
          <a:prstGeom prst="rect">
            <a:avLst/>
          </a:prstGeom>
          <a:noFill/>
          <a:ln w="25400">
            <a:noFill/>
            <a:miter lim="800000"/>
            <a:headEnd/>
            <a:tailEnd/>
          </a:ln>
        </p:spPr>
        <p:txBody>
          <a:bodyPr wrap="none">
            <a:spAutoFit/>
          </a:bodyPr>
          <a:lstStyle/>
          <a:p>
            <a:r>
              <a:rPr lang="es-ES" sz="1400"/>
              <a:t>G              </a:t>
            </a:r>
            <a:r>
              <a:rPr lang="es-ES_tradnl" sz="1600" b="1">
                <a:sym typeface="Symbol" pitchFamily="18" charset="2"/>
              </a:rPr>
              <a:t></a:t>
            </a:r>
            <a:endParaRPr lang="es-ES" sz="1600" b="1">
              <a:sym typeface="Symbol" pitchFamily="18" charset="2"/>
            </a:endParaRPr>
          </a:p>
        </p:txBody>
      </p:sp>
      <p:sp>
        <p:nvSpPr>
          <p:cNvPr id="49238" name="Text Box 123"/>
          <p:cNvSpPr txBox="1">
            <a:spLocks noChangeArrowheads="1"/>
          </p:cNvSpPr>
          <p:nvPr/>
        </p:nvSpPr>
        <p:spPr bwMode="auto">
          <a:xfrm>
            <a:off x="107950" y="5230813"/>
            <a:ext cx="2401888" cy="366712"/>
          </a:xfrm>
          <a:prstGeom prst="rect">
            <a:avLst/>
          </a:prstGeom>
          <a:noFill/>
          <a:ln w="9525">
            <a:noFill/>
            <a:miter lim="800000"/>
            <a:headEnd/>
            <a:tailEnd/>
          </a:ln>
        </p:spPr>
        <p:txBody>
          <a:bodyPr>
            <a:spAutoFit/>
          </a:bodyPr>
          <a:lstStyle/>
          <a:p>
            <a:pPr algn="ctr"/>
            <a:r>
              <a:rPr lang="es-ES_tradnl" sz="1800"/>
              <a:t>Microsegmentación</a:t>
            </a:r>
            <a:endParaRPr lang="es-ES" sz="1800"/>
          </a:p>
        </p:txBody>
      </p:sp>
      <p:sp>
        <p:nvSpPr>
          <p:cNvPr id="49239" name="Line 124"/>
          <p:cNvSpPr>
            <a:spLocks noChangeShapeType="1"/>
          </p:cNvSpPr>
          <p:nvPr/>
        </p:nvSpPr>
        <p:spPr bwMode="auto">
          <a:xfrm flipV="1">
            <a:off x="1285875" y="4941888"/>
            <a:ext cx="0" cy="288925"/>
          </a:xfrm>
          <a:prstGeom prst="line">
            <a:avLst/>
          </a:prstGeom>
          <a:noFill/>
          <a:ln w="19050">
            <a:solidFill>
              <a:schemeClr val="tx1"/>
            </a:solidFill>
            <a:round/>
            <a:headEnd/>
            <a:tailEnd type="triangle" w="med" len="med"/>
          </a:ln>
        </p:spPr>
        <p:txBody>
          <a:bodyPr/>
          <a:lstStyle/>
          <a:p>
            <a:endParaRPr lang="es-ES"/>
          </a:p>
        </p:txBody>
      </p:sp>
      <p:sp>
        <p:nvSpPr>
          <p:cNvPr id="49240" name="Line 125"/>
          <p:cNvSpPr>
            <a:spLocks noChangeShapeType="1"/>
          </p:cNvSpPr>
          <p:nvPr/>
        </p:nvSpPr>
        <p:spPr bwMode="auto">
          <a:xfrm flipV="1">
            <a:off x="2124075" y="3860800"/>
            <a:ext cx="576263" cy="215900"/>
          </a:xfrm>
          <a:prstGeom prst="line">
            <a:avLst/>
          </a:prstGeom>
          <a:noFill/>
          <a:ln w="25400">
            <a:solidFill>
              <a:schemeClr val="tx1"/>
            </a:solidFill>
            <a:round/>
            <a:headEnd type="triangle" w="med" len="med"/>
            <a:tailEnd type="triangle" w="med" len="med"/>
          </a:ln>
        </p:spPr>
        <p:txBody>
          <a:bodyPr/>
          <a:lstStyle/>
          <a:p>
            <a:endParaRPr lang="es-ES"/>
          </a:p>
        </p:txBody>
      </p:sp>
      <p:sp>
        <p:nvSpPr>
          <p:cNvPr id="49241" name="Line 126"/>
          <p:cNvSpPr>
            <a:spLocks noChangeShapeType="1"/>
          </p:cNvSpPr>
          <p:nvPr/>
        </p:nvSpPr>
        <p:spPr bwMode="auto">
          <a:xfrm>
            <a:off x="2555875" y="2852738"/>
            <a:ext cx="576263" cy="215900"/>
          </a:xfrm>
          <a:prstGeom prst="line">
            <a:avLst/>
          </a:prstGeom>
          <a:noFill/>
          <a:ln w="25400">
            <a:solidFill>
              <a:schemeClr val="tx1"/>
            </a:solidFill>
            <a:round/>
            <a:headEnd type="triangle" w="med" len="med"/>
            <a:tailEnd/>
          </a:ln>
        </p:spPr>
        <p:txBody>
          <a:bodyPr/>
          <a:lstStyle/>
          <a:p>
            <a:endParaRPr lang="es-ES"/>
          </a:p>
        </p:txBody>
      </p:sp>
      <p:sp>
        <p:nvSpPr>
          <p:cNvPr id="49242" name="Line 127"/>
          <p:cNvSpPr>
            <a:spLocks noChangeShapeType="1"/>
          </p:cNvSpPr>
          <p:nvPr/>
        </p:nvSpPr>
        <p:spPr bwMode="auto">
          <a:xfrm>
            <a:off x="2524125" y="2954338"/>
            <a:ext cx="576263" cy="215900"/>
          </a:xfrm>
          <a:prstGeom prst="line">
            <a:avLst/>
          </a:prstGeom>
          <a:noFill/>
          <a:ln w="25400">
            <a:solidFill>
              <a:schemeClr val="tx1"/>
            </a:solidFill>
            <a:round/>
            <a:headEnd/>
            <a:tailEnd type="triangle" w="med" len="med"/>
          </a:ln>
        </p:spPr>
        <p:txBody>
          <a:bodyPr/>
          <a:lstStyle/>
          <a:p>
            <a:endParaRPr lang="es-ES"/>
          </a:p>
        </p:txBody>
      </p:sp>
      <p:sp>
        <p:nvSpPr>
          <p:cNvPr id="49243" name="Line 128"/>
          <p:cNvSpPr>
            <a:spLocks noChangeShapeType="1"/>
          </p:cNvSpPr>
          <p:nvPr/>
        </p:nvSpPr>
        <p:spPr bwMode="auto">
          <a:xfrm>
            <a:off x="4787900" y="3573463"/>
            <a:ext cx="503238" cy="288925"/>
          </a:xfrm>
          <a:prstGeom prst="line">
            <a:avLst/>
          </a:prstGeom>
          <a:noFill/>
          <a:ln w="25400">
            <a:solidFill>
              <a:schemeClr val="tx1"/>
            </a:solidFill>
            <a:round/>
            <a:headEnd type="triangle" w="med" len="med"/>
            <a:tailEnd/>
          </a:ln>
        </p:spPr>
        <p:txBody>
          <a:bodyPr/>
          <a:lstStyle/>
          <a:p>
            <a:endParaRPr lang="es-ES"/>
          </a:p>
        </p:txBody>
      </p:sp>
      <p:sp>
        <p:nvSpPr>
          <p:cNvPr id="49244" name="Line 129"/>
          <p:cNvSpPr>
            <a:spLocks noChangeShapeType="1"/>
          </p:cNvSpPr>
          <p:nvPr/>
        </p:nvSpPr>
        <p:spPr bwMode="auto">
          <a:xfrm>
            <a:off x="4745038" y="3663950"/>
            <a:ext cx="503237" cy="287338"/>
          </a:xfrm>
          <a:prstGeom prst="line">
            <a:avLst/>
          </a:prstGeom>
          <a:noFill/>
          <a:ln w="25400">
            <a:solidFill>
              <a:schemeClr val="tx1"/>
            </a:solidFill>
            <a:round/>
            <a:headEnd/>
            <a:tailEnd type="triangle" w="med" len="med"/>
          </a:ln>
        </p:spPr>
        <p:txBody>
          <a:bodyPr/>
          <a:lstStyle/>
          <a:p>
            <a:endParaRPr lang="es-ES"/>
          </a:p>
        </p:txBody>
      </p:sp>
      <p:sp>
        <p:nvSpPr>
          <p:cNvPr id="49245" name="Line 130"/>
          <p:cNvSpPr>
            <a:spLocks noChangeShapeType="1"/>
          </p:cNvSpPr>
          <p:nvPr/>
        </p:nvSpPr>
        <p:spPr bwMode="auto">
          <a:xfrm flipV="1">
            <a:off x="4932363" y="2852738"/>
            <a:ext cx="576262" cy="215900"/>
          </a:xfrm>
          <a:prstGeom prst="line">
            <a:avLst/>
          </a:prstGeom>
          <a:noFill/>
          <a:ln w="25400">
            <a:solidFill>
              <a:schemeClr val="tx1"/>
            </a:solidFill>
            <a:round/>
            <a:headEnd type="triangle" w="med" len="med"/>
            <a:tailEnd/>
          </a:ln>
        </p:spPr>
        <p:txBody>
          <a:bodyPr/>
          <a:lstStyle/>
          <a:p>
            <a:endParaRPr lang="es-ES"/>
          </a:p>
        </p:txBody>
      </p:sp>
      <p:sp>
        <p:nvSpPr>
          <p:cNvPr id="49246" name="Line 131"/>
          <p:cNvSpPr>
            <a:spLocks noChangeShapeType="1"/>
          </p:cNvSpPr>
          <p:nvPr/>
        </p:nvSpPr>
        <p:spPr bwMode="auto">
          <a:xfrm flipV="1">
            <a:off x="5003800" y="2924175"/>
            <a:ext cx="576263" cy="215900"/>
          </a:xfrm>
          <a:prstGeom prst="line">
            <a:avLst/>
          </a:prstGeom>
          <a:noFill/>
          <a:ln w="25400">
            <a:solidFill>
              <a:schemeClr val="tx1"/>
            </a:solidFill>
            <a:round/>
            <a:headEnd/>
            <a:tailEnd type="triangle" w="med" len="med"/>
          </a:ln>
        </p:spPr>
        <p:txBody>
          <a:bodyPr/>
          <a:lstStyle/>
          <a:p>
            <a:endParaRPr lang="es-ES"/>
          </a:p>
        </p:txBody>
      </p:sp>
      <p:sp>
        <p:nvSpPr>
          <p:cNvPr id="49247" name="Text Box 132"/>
          <p:cNvSpPr txBox="1">
            <a:spLocks noChangeArrowheads="1"/>
          </p:cNvSpPr>
          <p:nvPr/>
        </p:nvSpPr>
        <p:spPr bwMode="auto">
          <a:xfrm>
            <a:off x="5724525" y="5575300"/>
            <a:ext cx="2401888" cy="304800"/>
          </a:xfrm>
          <a:prstGeom prst="rect">
            <a:avLst/>
          </a:prstGeom>
          <a:noFill/>
          <a:ln w="9525">
            <a:noFill/>
            <a:miter lim="800000"/>
            <a:headEnd/>
            <a:tailEnd/>
          </a:ln>
        </p:spPr>
        <p:txBody>
          <a:bodyPr>
            <a:spAutoFit/>
          </a:bodyPr>
          <a:lstStyle/>
          <a:p>
            <a:pPr algn="ctr"/>
            <a:r>
              <a:rPr lang="es-ES_tradnl" sz="1400" b="1"/>
              <a:t>Transmisión half duplex</a:t>
            </a:r>
            <a:endParaRPr lang="es-ES" sz="1400" b="1"/>
          </a:p>
        </p:txBody>
      </p:sp>
      <p:sp>
        <p:nvSpPr>
          <p:cNvPr id="49248" name="Line 133"/>
          <p:cNvSpPr>
            <a:spLocks noChangeShapeType="1"/>
          </p:cNvSpPr>
          <p:nvPr/>
        </p:nvSpPr>
        <p:spPr bwMode="auto">
          <a:xfrm flipV="1">
            <a:off x="5260975" y="6021388"/>
            <a:ext cx="576263" cy="0"/>
          </a:xfrm>
          <a:prstGeom prst="line">
            <a:avLst/>
          </a:prstGeom>
          <a:noFill/>
          <a:ln w="25400">
            <a:solidFill>
              <a:schemeClr val="tx1"/>
            </a:solidFill>
            <a:round/>
            <a:headEnd type="triangle" w="med" len="med"/>
            <a:tailEnd type="triangle" w="med" len="med"/>
          </a:ln>
        </p:spPr>
        <p:txBody>
          <a:bodyPr/>
          <a:lstStyle/>
          <a:p>
            <a:endParaRPr lang="es-ES"/>
          </a:p>
        </p:txBody>
      </p:sp>
      <p:sp>
        <p:nvSpPr>
          <p:cNvPr id="49249" name="Line 134"/>
          <p:cNvSpPr>
            <a:spLocks noChangeShapeType="1"/>
          </p:cNvSpPr>
          <p:nvPr/>
        </p:nvSpPr>
        <p:spPr bwMode="auto">
          <a:xfrm>
            <a:off x="5294313" y="5695950"/>
            <a:ext cx="503237" cy="0"/>
          </a:xfrm>
          <a:prstGeom prst="line">
            <a:avLst/>
          </a:prstGeom>
          <a:noFill/>
          <a:ln w="25400">
            <a:solidFill>
              <a:schemeClr val="tx1"/>
            </a:solidFill>
            <a:round/>
            <a:headEnd type="triangle" w="med" len="med"/>
            <a:tailEnd/>
          </a:ln>
        </p:spPr>
        <p:txBody>
          <a:bodyPr/>
          <a:lstStyle/>
          <a:p>
            <a:endParaRPr lang="es-ES"/>
          </a:p>
        </p:txBody>
      </p:sp>
      <p:sp>
        <p:nvSpPr>
          <p:cNvPr id="49250" name="Line 135"/>
          <p:cNvSpPr>
            <a:spLocks noChangeShapeType="1"/>
          </p:cNvSpPr>
          <p:nvPr/>
        </p:nvSpPr>
        <p:spPr bwMode="auto">
          <a:xfrm flipV="1">
            <a:off x="5292725" y="5767388"/>
            <a:ext cx="504825" cy="1587"/>
          </a:xfrm>
          <a:prstGeom prst="line">
            <a:avLst/>
          </a:prstGeom>
          <a:noFill/>
          <a:ln w="25400">
            <a:solidFill>
              <a:schemeClr val="tx1"/>
            </a:solidFill>
            <a:round/>
            <a:headEnd/>
            <a:tailEnd type="triangle" w="med" len="med"/>
          </a:ln>
        </p:spPr>
        <p:txBody>
          <a:bodyPr/>
          <a:lstStyle/>
          <a:p>
            <a:endParaRPr lang="es-ES"/>
          </a:p>
        </p:txBody>
      </p:sp>
      <p:sp>
        <p:nvSpPr>
          <p:cNvPr id="49251" name="Text Box 136"/>
          <p:cNvSpPr txBox="1">
            <a:spLocks noChangeArrowheads="1"/>
          </p:cNvSpPr>
          <p:nvPr/>
        </p:nvSpPr>
        <p:spPr bwMode="auto">
          <a:xfrm>
            <a:off x="5724525" y="5861050"/>
            <a:ext cx="2401888" cy="304800"/>
          </a:xfrm>
          <a:prstGeom prst="rect">
            <a:avLst/>
          </a:prstGeom>
          <a:noFill/>
          <a:ln w="9525">
            <a:noFill/>
            <a:miter lim="800000"/>
            <a:headEnd/>
            <a:tailEnd/>
          </a:ln>
        </p:spPr>
        <p:txBody>
          <a:bodyPr>
            <a:spAutoFit/>
          </a:bodyPr>
          <a:lstStyle/>
          <a:p>
            <a:pPr algn="ctr"/>
            <a:r>
              <a:rPr lang="es-ES_tradnl" sz="1400" b="1"/>
              <a:t>Transmisión full dúplex</a:t>
            </a:r>
            <a:endParaRPr lang="es-ES" sz="1400" b="1"/>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468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9477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1000"/>
                                  </p:stCondLst>
                                  <p:childTnLst>
                                    <p:set>
                                      <p:cBhvr>
                                        <p:cTn id="12" dur="1" fill="hold">
                                          <p:stCondLst>
                                            <p:cond delay="0"/>
                                          </p:stCondLst>
                                        </p:cTn>
                                        <p:tgtEl>
                                          <p:spTgt spid="109468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094775"/>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1000"/>
                                  </p:stCondLst>
                                  <p:childTnLst>
                                    <p:set>
                                      <p:cBhvr>
                                        <p:cTn id="18" dur="1" fill="hold">
                                          <p:stCondLst>
                                            <p:cond delay="0"/>
                                          </p:stCondLst>
                                        </p:cTn>
                                        <p:tgtEl>
                                          <p:spTgt spid="109467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094773"/>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1000"/>
                                  </p:stCondLst>
                                  <p:childTnLst>
                                    <p:set>
                                      <p:cBhvr>
                                        <p:cTn id="24" dur="1" fill="hold">
                                          <p:stCondLst>
                                            <p:cond delay="0"/>
                                          </p:stCondLst>
                                        </p:cTn>
                                        <p:tgtEl>
                                          <p:spTgt spid="1094722"/>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1094778"/>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1000"/>
                                  </p:stCondLst>
                                  <p:childTnLst>
                                    <p:set>
                                      <p:cBhvr>
                                        <p:cTn id="30" dur="1" fill="hold">
                                          <p:stCondLst>
                                            <p:cond delay="0"/>
                                          </p:stCondLst>
                                        </p:cTn>
                                        <p:tgtEl>
                                          <p:spTgt spid="1094681"/>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1094774"/>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1000"/>
                                  </p:stCondLst>
                                  <p:childTnLst>
                                    <p:set>
                                      <p:cBhvr>
                                        <p:cTn id="36" dur="1" fill="hold">
                                          <p:stCondLst>
                                            <p:cond delay="0"/>
                                          </p:stCondLst>
                                        </p:cTn>
                                        <p:tgtEl>
                                          <p:spTgt spid="1094683"/>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0"/>
                                          </p:stCondLst>
                                        </p:cTn>
                                        <p:tgtEl>
                                          <p:spTgt spid="1094776"/>
                                        </p:tgtEl>
                                        <p:attrNameLst>
                                          <p:attrName>style.visibility</p:attrName>
                                        </p:attrNameLst>
                                      </p:cBhvr>
                                      <p:to>
                                        <p:strVal val="visible"/>
                                      </p:to>
                                    </p:set>
                                  </p:childTnLst>
                                </p:cTn>
                              </p:par>
                            </p:childTnLst>
                          </p:cTn>
                        </p:par>
                        <p:par>
                          <p:cTn id="40" fill="hold">
                            <p:stCondLst>
                              <p:cond delay="5000"/>
                            </p:stCondLst>
                            <p:childTnLst>
                              <p:par>
                                <p:cTn id="41" presetID="1" presetClass="entr" presetSubtype="0" fill="hold" grpId="0" nodeType="afterEffect">
                                  <p:stCondLst>
                                    <p:cond delay="1000"/>
                                  </p:stCondLst>
                                  <p:childTnLst>
                                    <p:set>
                                      <p:cBhvr>
                                        <p:cTn id="42" dur="1" fill="hold">
                                          <p:stCondLst>
                                            <p:cond delay="0"/>
                                          </p:stCondLst>
                                        </p:cTn>
                                        <p:tgtEl>
                                          <p:spTgt spid="1094684"/>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0"/>
                                          </p:stCondLst>
                                        </p:cTn>
                                        <p:tgtEl>
                                          <p:spTgt spid="1094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79" grpId="0"/>
      <p:bldP spid="1094680" grpId="0"/>
      <p:bldP spid="1094681" grpId="0"/>
      <p:bldP spid="1094682" grpId="0"/>
      <p:bldP spid="1094683" grpId="0"/>
      <p:bldP spid="1094684" grpId="0"/>
      <p:bldP spid="1094722" grpId="0"/>
      <p:bldP spid="1094772" grpId="0"/>
      <p:bldP spid="1094773" grpId="0"/>
      <p:bldP spid="1094774" grpId="0"/>
      <p:bldP spid="1094775" grpId="0"/>
      <p:bldP spid="1094776" grpId="0"/>
      <p:bldP spid="1094777" grpId="0"/>
      <p:bldP spid="109477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476250"/>
            <a:ext cx="7772400" cy="1143000"/>
          </a:xfrm>
        </p:spPr>
        <p:txBody>
          <a:bodyPr/>
          <a:lstStyle/>
          <a:p>
            <a:pPr eaLnBrk="1" hangingPunct="1"/>
            <a:r>
              <a:rPr lang="es-ES_tradnl" sz="4000" smtClean="0"/>
              <a:t>Tabla de direcciones (tabla CAM)</a:t>
            </a:r>
          </a:p>
        </p:txBody>
      </p:sp>
      <p:sp>
        <p:nvSpPr>
          <p:cNvPr id="46083" name="Rectangle 3"/>
          <p:cNvSpPr>
            <a:spLocks noGrp="1" noChangeArrowheads="1"/>
          </p:cNvSpPr>
          <p:nvPr>
            <p:ph type="body" idx="1"/>
          </p:nvPr>
        </p:nvSpPr>
        <p:spPr>
          <a:xfrm>
            <a:off x="685800" y="1643063"/>
            <a:ext cx="7772400" cy="4114800"/>
          </a:xfrm>
        </p:spPr>
        <p:txBody>
          <a:bodyPr/>
          <a:lstStyle/>
          <a:p>
            <a:pPr eaLnBrk="1" hangingPunct="1">
              <a:lnSpc>
                <a:spcPct val="90000"/>
              </a:lnSpc>
            </a:pPr>
            <a:r>
              <a:rPr lang="es-ES_tradnl" sz="2200" smtClean="0"/>
              <a:t>La tabla de direcciones MAC de los conmutadores LAN se denomina tabla CAM (Content Addressable Memory)</a:t>
            </a:r>
          </a:p>
          <a:p>
            <a:pPr eaLnBrk="1" hangingPunct="1">
              <a:lnSpc>
                <a:spcPct val="90000"/>
              </a:lnSpc>
            </a:pPr>
            <a:r>
              <a:rPr lang="es-ES_tradnl" sz="2200" smtClean="0"/>
              <a:t>Al cabo de un rato de normal funcionamiento de la red la tabla CAM incluye las direcciones de la mayoría de las estaciones activas de todas las LANs conectadas directa o indirectamente al puente.</a:t>
            </a:r>
          </a:p>
          <a:p>
            <a:pPr eaLnBrk="1" hangingPunct="1">
              <a:lnSpc>
                <a:spcPct val="90000"/>
              </a:lnSpc>
            </a:pPr>
            <a:r>
              <a:rPr lang="es-ES_tradnl" sz="2200" smtClean="0"/>
              <a:t>Las entradas de las tabla CAM tienen un tiempo de vida limitado para permitir la movilidad. Las entradas inactivas se borran pasado un tiempo (típicamente 5 min.)</a:t>
            </a:r>
          </a:p>
          <a:p>
            <a:pPr eaLnBrk="1" hangingPunct="1">
              <a:lnSpc>
                <a:spcPct val="90000"/>
              </a:lnSpc>
            </a:pPr>
            <a:r>
              <a:rPr lang="es-ES_tradnl" sz="2200" smtClean="0"/>
              <a:t>La tabla CAM se mantiene en memoria dinámica y tienen un tamaño limitado (típico 1K-16K direcciones)</a:t>
            </a:r>
          </a:p>
          <a:p>
            <a:pPr eaLnBrk="1" hangingPunct="1">
              <a:lnSpc>
                <a:spcPct val="90000"/>
              </a:lnSpc>
            </a:pPr>
            <a:r>
              <a:rPr lang="es-ES_tradnl" sz="2200" smtClean="0"/>
              <a:t>La tabla es exhaustiva. No existe un mecanismo de sumarización o agrupación de direcciones por rangos ya que normalmente éstas no guardan ninguna relación.</a:t>
            </a:r>
            <a:endParaRPr lang="es-ES" sz="2200" smtClean="0"/>
          </a:p>
        </p:txBody>
      </p:sp>
    </p:spTree>
  </p:cSld>
  <p:clrMapOvr>
    <a:masterClrMapping/>
  </p:clrMapOvr>
  <p:transition>
    <p:pull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63688" y="257175"/>
            <a:ext cx="5809026" cy="584775"/>
          </a:xfrm>
          <a:prstGeom prst="rect">
            <a:avLst/>
          </a:prstGeom>
          <a:noFill/>
          <a:ln w="9525">
            <a:noFill/>
            <a:miter lim="800000"/>
            <a:headEnd/>
            <a:tailEnd/>
          </a:ln>
        </p:spPr>
        <p:txBody>
          <a:bodyPr wrap="none">
            <a:spAutoFit/>
          </a:bodyPr>
          <a:lstStyle/>
          <a:p>
            <a:r>
              <a:rPr lang="es-ES" sz="3200" dirty="0"/>
              <a:t>Tabla CAM de un </a:t>
            </a:r>
            <a:r>
              <a:rPr lang="es-ES" sz="3200" dirty="0" smtClean="0"/>
              <a:t>conmutador</a:t>
            </a:r>
            <a:endParaRPr lang="es-ES" sz="3200" dirty="0"/>
          </a:p>
        </p:txBody>
      </p:sp>
      <p:pic>
        <p:nvPicPr>
          <p:cNvPr id="50179" name="Picture 3"/>
          <p:cNvPicPr>
            <a:picLocks noChangeAspect="1" noChangeArrowheads="1"/>
          </p:cNvPicPr>
          <p:nvPr/>
        </p:nvPicPr>
        <p:blipFill>
          <a:blip r:embed="rId3" cstate="print"/>
          <a:srcRect/>
          <a:stretch>
            <a:fillRect/>
          </a:stretch>
        </p:blipFill>
        <p:spPr bwMode="auto">
          <a:xfrm>
            <a:off x="684213" y="3932238"/>
            <a:ext cx="7669212" cy="1443037"/>
          </a:xfrm>
          <a:prstGeom prst="rect">
            <a:avLst/>
          </a:prstGeom>
          <a:noFill/>
          <a:ln w="9525">
            <a:noFill/>
            <a:miter lim="800000"/>
            <a:headEnd/>
            <a:tailEnd/>
          </a:ln>
        </p:spPr>
      </p:pic>
      <p:sp>
        <p:nvSpPr>
          <p:cNvPr id="50180" name="Text Box 4"/>
          <p:cNvSpPr txBox="1">
            <a:spLocks noChangeArrowheads="1"/>
          </p:cNvSpPr>
          <p:nvPr/>
        </p:nvSpPr>
        <p:spPr bwMode="auto">
          <a:xfrm>
            <a:off x="417513" y="5805488"/>
            <a:ext cx="3217862" cy="517525"/>
          </a:xfrm>
          <a:prstGeom prst="rect">
            <a:avLst/>
          </a:prstGeom>
          <a:noFill/>
          <a:ln w="9525">
            <a:noFill/>
            <a:miter lim="800000"/>
            <a:headEnd/>
            <a:tailEnd/>
          </a:ln>
        </p:spPr>
        <p:txBody>
          <a:bodyPr wrap="none">
            <a:spAutoFit/>
          </a:bodyPr>
          <a:lstStyle/>
          <a:p>
            <a:pPr algn="ctr"/>
            <a:r>
              <a:rPr lang="es-ES" sz="1400" b="1"/>
              <a:t>Puertos Ethernet 0/1 a Ethernet 0/24</a:t>
            </a:r>
          </a:p>
          <a:p>
            <a:pPr algn="ctr"/>
            <a:r>
              <a:rPr lang="es-ES" sz="1400" b="1"/>
              <a:t>(10BASE-T)</a:t>
            </a:r>
          </a:p>
        </p:txBody>
      </p:sp>
      <p:sp>
        <p:nvSpPr>
          <p:cNvPr id="50181" name="Line 5"/>
          <p:cNvSpPr>
            <a:spLocks noChangeShapeType="1"/>
          </p:cNvSpPr>
          <p:nvPr/>
        </p:nvSpPr>
        <p:spPr bwMode="auto">
          <a:xfrm flipV="1">
            <a:off x="6310313" y="5372100"/>
            <a:ext cx="206375" cy="360363"/>
          </a:xfrm>
          <a:prstGeom prst="line">
            <a:avLst/>
          </a:prstGeom>
          <a:noFill/>
          <a:ln w="9525">
            <a:solidFill>
              <a:schemeClr val="tx1"/>
            </a:solidFill>
            <a:round/>
            <a:headEnd/>
            <a:tailEnd type="triangle" w="med" len="med"/>
          </a:ln>
        </p:spPr>
        <p:txBody>
          <a:bodyPr/>
          <a:lstStyle/>
          <a:p>
            <a:endParaRPr lang="es-ES"/>
          </a:p>
        </p:txBody>
      </p:sp>
      <p:sp>
        <p:nvSpPr>
          <p:cNvPr id="50182" name="Line 6"/>
          <p:cNvSpPr>
            <a:spLocks noChangeShapeType="1"/>
          </p:cNvSpPr>
          <p:nvPr/>
        </p:nvSpPr>
        <p:spPr bwMode="auto">
          <a:xfrm flipH="1" flipV="1">
            <a:off x="7164388" y="5229225"/>
            <a:ext cx="431800" cy="576263"/>
          </a:xfrm>
          <a:prstGeom prst="line">
            <a:avLst/>
          </a:prstGeom>
          <a:noFill/>
          <a:ln w="9525">
            <a:solidFill>
              <a:schemeClr val="tx1"/>
            </a:solidFill>
            <a:round/>
            <a:headEnd/>
            <a:tailEnd type="triangle" w="med" len="med"/>
          </a:ln>
        </p:spPr>
        <p:txBody>
          <a:bodyPr/>
          <a:lstStyle/>
          <a:p>
            <a:endParaRPr lang="es-ES"/>
          </a:p>
        </p:txBody>
      </p:sp>
      <p:sp>
        <p:nvSpPr>
          <p:cNvPr id="50183" name="Text Box 7"/>
          <p:cNvSpPr txBox="1">
            <a:spLocks noChangeArrowheads="1"/>
          </p:cNvSpPr>
          <p:nvPr/>
        </p:nvSpPr>
        <p:spPr bwMode="auto">
          <a:xfrm>
            <a:off x="4316413" y="5722938"/>
            <a:ext cx="2271712" cy="730250"/>
          </a:xfrm>
          <a:prstGeom prst="rect">
            <a:avLst/>
          </a:prstGeom>
          <a:noFill/>
          <a:ln w="9525">
            <a:noFill/>
            <a:miter lim="800000"/>
            <a:headEnd/>
            <a:tailEnd/>
          </a:ln>
        </p:spPr>
        <p:txBody>
          <a:bodyPr wrap="none">
            <a:spAutoFit/>
          </a:bodyPr>
          <a:lstStyle/>
          <a:p>
            <a:pPr algn="ctr"/>
            <a:r>
              <a:rPr lang="es-ES" sz="1400" b="1"/>
              <a:t>Puerto FastEthernet 0/26</a:t>
            </a:r>
          </a:p>
          <a:p>
            <a:pPr algn="ctr"/>
            <a:r>
              <a:rPr lang="es-ES" sz="1400" b="1"/>
              <a:t>(en fibra óptica)</a:t>
            </a:r>
          </a:p>
          <a:p>
            <a:pPr algn="ctr"/>
            <a:r>
              <a:rPr lang="es-ES" sz="1400" b="1"/>
              <a:t>(100BASE-FX)</a:t>
            </a:r>
          </a:p>
        </p:txBody>
      </p:sp>
      <p:sp>
        <p:nvSpPr>
          <p:cNvPr id="50184" name="Text Box 8"/>
          <p:cNvSpPr txBox="1">
            <a:spLocks noChangeArrowheads="1"/>
          </p:cNvSpPr>
          <p:nvPr/>
        </p:nvSpPr>
        <p:spPr bwMode="auto">
          <a:xfrm>
            <a:off x="6732588" y="5791200"/>
            <a:ext cx="2271712" cy="517525"/>
          </a:xfrm>
          <a:prstGeom prst="rect">
            <a:avLst/>
          </a:prstGeom>
          <a:noFill/>
          <a:ln w="9525">
            <a:noFill/>
            <a:miter lim="800000"/>
            <a:headEnd/>
            <a:tailEnd/>
          </a:ln>
        </p:spPr>
        <p:txBody>
          <a:bodyPr wrap="none">
            <a:spAutoFit/>
          </a:bodyPr>
          <a:lstStyle/>
          <a:p>
            <a:pPr algn="ctr"/>
            <a:r>
              <a:rPr lang="es-ES" sz="1400" b="1"/>
              <a:t>Puerto FastEthernet 0/27</a:t>
            </a:r>
          </a:p>
          <a:p>
            <a:pPr algn="ctr"/>
            <a:r>
              <a:rPr lang="es-ES" sz="1400" b="1"/>
              <a:t>(100BASE-TX)</a:t>
            </a:r>
          </a:p>
        </p:txBody>
      </p:sp>
      <p:sp>
        <p:nvSpPr>
          <p:cNvPr id="50185" name="Text Box 9"/>
          <p:cNvSpPr txBox="1">
            <a:spLocks noChangeArrowheads="1"/>
          </p:cNvSpPr>
          <p:nvPr/>
        </p:nvSpPr>
        <p:spPr bwMode="auto">
          <a:xfrm>
            <a:off x="684213" y="1052513"/>
            <a:ext cx="3906837" cy="2644775"/>
          </a:xfrm>
          <a:prstGeom prst="rect">
            <a:avLst/>
          </a:prstGeom>
          <a:noFill/>
          <a:ln w="25400">
            <a:noFill/>
            <a:miter lim="800000"/>
            <a:headEnd/>
            <a:tailEnd/>
          </a:ln>
        </p:spPr>
        <p:txBody>
          <a:bodyPr wrap="none">
            <a:spAutoFit/>
          </a:bodyPr>
          <a:lstStyle/>
          <a:p>
            <a:r>
              <a:rPr lang="en-GB" sz="1400" b="1">
                <a:latin typeface="Courier New" pitchFamily="49" charset="0"/>
              </a:rPr>
              <a:t># show mac-address-table</a:t>
            </a:r>
          </a:p>
          <a:p>
            <a:r>
              <a:rPr lang="en-GB" sz="1400" b="1">
                <a:latin typeface="Courier New" pitchFamily="49" charset="0"/>
              </a:rPr>
              <a:t>0004.75EF.4BEB    Ethernet 0/1</a:t>
            </a:r>
          </a:p>
          <a:p>
            <a:r>
              <a:rPr lang="en-GB" sz="1400" b="1">
                <a:latin typeface="Courier New" pitchFamily="49" charset="0"/>
              </a:rPr>
              <a:t>0004.75EF.4B1C    Ethernet 0/2     </a:t>
            </a:r>
          </a:p>
          <a:p>
            <a:r>
              <a:rPr lang="en-GB" sz="1400" b="1">
                <a:latin typeface="Courier New" pitchFamily="49" charset="0"/>
              </a:rPr>
              <a:t>0004.75EF.2DA6    Ethernet 0/3</a:t>
            </a:r>
          </a:p>
          <a:p>
            <a:r>
              <a:rPr lang="en-GB" sz="1400" b="1">
                <a:latin typeface="Courier New" pitchFamily="49" charset="0"/>
              </a:rPr>
              <a:t>0004.75EF.4AD9    Ethernet 0/4     </a:t>
            </a:r>
          </a:p>
          <a:p>
            <a:r>
              <a:rPr lang="es-ES" sz="1400" b="1">
                <a:latin typeface="Courier New" pitchFamily="49" charset="0"/>
              </a:rPr>
              <a:t>0004.75EF.49D6    Ethernet 0/5     </a:t>
            </a:r>
            <a:endParaRPr lang="en-GB" sz="1400" b="1">
              <a:latin typeface="Courier New" pitchFamily="49" charset="0"/>
            </a:endParaRPr>
          </a:p>
          <a:p>
            <a:r>
              <a:rPr lang="en-GB" sz="1400" b="1">
                <a:latin typeface="Courier New" pitchFamily="49" charset="0"/>
              </a:rPr>
              <a:t>0004.75EF.49D2    Ethernet 0/7     </a:t>
            </a:r>
          </a:p>
          <a:p>
            <a:r>
              <a:rPr lang="en-GB" sz="1400" b="1">
                <a:latin typeface="Courier New" pitchFamily="49" charset="0"/>
              </a:rPr>
              <a:t>0004.75EF.4B0C    Ethernet 0/8     </a:t>
            </a:r>
          </a:p>
          <a:p>
            <a:r>
              <a:rPr lang="en-GB" sz="1400" b="1">
                <a:latin typeface="Courier New" pitchFamily="49" charset="0"/>
              </a:rPr>
              <a:t>0004.75EF.49D3    Ethernet 0/9     </a:t>
            </a:r>
          </a:p>
          <a:p>
            <a:r>
              <a:rPr lang="en-GB" sz="1400" b="1">
                <a:latin typeface="Courier New" pitchFamily="49" charset="0"/>
              </a:rPr>
              <a:t>0004.75EF.472B    Ethernet 0/10    </a:t>
            </a:r>
          </a:p>
          <a:p>
            <a:r>
              <a:rPr lang="en-GB" sz="1400" b="1">
                <a:latin typeface="Courier New" pitchFamily="49" charset="0"/>
              </a:rPr>
              <a:t>0004.75EF.4952    Ethernet 0/11    </a:t>
            </a:r>
          </a:p>
          <a:p>
            <a:r>
              <a:rPr lang="en-GB" sz="1400" b="1">
                <a:latin typeface="Courier New" pitchFamily="49" charset="0"/>
              </a:rPr>
              <a:t>0004.75EF.4BF8    Ethernet 0/12</a:t>
            </a:r>
          </a:p>
        </p:txBody>
      </p:sp>
      <p:sp>
        <p:nvSpPr>
          <p:cNvPr id="50186" name="Text Box 10"/>
          <p:cNvSpPr txBox="1">
            <a:spLocks noChangeArrowheads="1"/>
          </p:cNvSpPr>
          <p:nvPr/>
        </p:nvSpPr>
        <p:spPr bwMode="auto">
          <a:xfrm>
            <a:off x="4665663" y="1277938"/>
            <a:ext cx="3906837" cy="2432050"/>
          </a:xfrm>
          <a:prstGeom prst="rect">
            <a:avLst/>
          </a:prstGeom>
          <a:noFill/>
          <a:ln w="25400">
            <a:noFill/>
            <a:miter lim="800000"/>
            <a:headEnd/>
            <a:tailEnd/>
          </a:ln>
        </p:spPr>
        <p:txBody>
          <a:bodyPr wrap="none">
            <a:spAutoFit/>
          </a:bodyPr>
          <a:lstStyle/>
          <a:p>
            <a:r>
              <a:rPr lang="en-GB" sz="1400" b="1">
                <a:latin typeface="Courier New" pitchFamily="49" charset="0"/>
              </a:rPr>
              <a:t>0004.75EF.4B19    Ethernet 0/13    </a:t>
            </a:r>
          </a:p>
          <a:p>
            <a:r>
              <a:rPr lang="en-GB" sz="1400" b="1">
                <a:latin typeface="Courier New" pitchFamily="49" charset="0"/>
              </a:rPr>
              <a:t>0004.75EF.41DB    Ethernet 0/16</a:t>
            </a:r>
          </a:p>
          <a:p>
            <a:r>
              <a:rPr lang="en-GB" sz="1400" b="1">
                <a:latin typeface="Courier New" pitchFamily="49" charset="0"/>
              </a:rPr>
              <a:t>0004.75EF.49CF    Ethernet 0/17    </a:t>
            </a:r>
          </a:p>
          <a:p>
            <a:r>
              <a:rPr lang="en-GB" sz="1400" b="1">
                <a:latin typeface="Courier New" pitchFamily="49" charset="0"/>
              </a:rPr>
              <a:t>0004.75EF.494F    Ethernet 0/18</a:t>
            </a:r>
          </a:p>
          <a:p>
            <a:r>
              <a:rPr lang="en-GB" sz="1400" b="1">
                <a:latin typeface="Courier New" pitchFamily="49" charset="0"/>
              </a:rPr>
              <a:t>0004.75EF.4AD8    Ethernet 0/19    </a:t>
            </a:r>
          </a:p>
          <a:p>
            <a:r>
              <a:rPr lang="en-GB" sz="1400" b="1">
                <a:latin typeface="Courier New" pitchFamily="49" charset="0"/>
              </a:rPr>
              <a:t>0004.75EF.4B30    Ethernet 0/20    </a:t>
            </a:r>
          </a:p>
          <a:p>
            <a:r>
              <a:rPr lang="en-GB" sz="1400" b="1">
                <a:latin typeface="Courier New" pitchFamily="49" charset="0"/>
              </a:rPr>
              <a:t>0004.75EF.3D67    Ethernet 0/21</a:t>
            </a:r>
            <a:r>
              <a:rPr lang="en-GB" sz="1400">
                <a:latin typeface="Courier New" pitchFamily="49" charset="0"/>
              </a:rPr>
              <a:t> </a:t>
            </a:r>
          </a:p>
          <a:p>
            <a:r>
              <a:rPr lang="en-GB" sz="1400" b="1">
                <a:latin typeface="Courier New" pitchFamily="49" charset="0"/>
              </a:rPr>
              <a:t>0004.75EF.4753    Ethernet 0/22</a:t>
            </a:r>
          </a:p>
          <a:p>
            <a:r>
              <a:rPr lang="en-GB" sz="1400" b="1">
                <a:latin typeface="Courier New" pitchFamily="49" charset="0"/>
              </a:rPr>
              <a:t>0004.75EF.49D8    Ethernet 0/23</a:t>
            </a:r>
          </a:p>
          <a:p>
            <a:r>
              <a:rPr lang="en-GB" sz="1400" b="1">
                <a:latin typeface="Courier New" pitchFamily="49" charset="0"/>
              </a:rPr>
              <a:t>0001.E654.0FF9    Ethernet 0/24</a:t>
            </a:r>
            <a:endParaRPr lang="es-ES" sz="1400" b="1">
              <a:latin typeface="Courier New" pitchFamily="49" charset="0"/>
            </a:endParaRPr>
          </a:p>
          <a:p>
            <a:r>
              <a:rPr lang="es-ES" sz="1400" b="1">
                <a:latin typeface="Courier New" pitchFamily="49" charset="0"/>
              </a:rPr>
              <a:t>0040.3394.95CD    FastEthernet 0/27</a:t>
            </a:r>
            <a:endParaRPr lang="en-GB" sz="1400" b="1">
              <a:latin typeface="Courier New" pitchFamily="49" charset="0"/>
            </a:endParaRPr>
          </a:p>
        </p:txBody>
      </p:sp>
      <p:sp>
        <p:nvSpPr>
          <p:cNvPr id="50187" name="Oval 11"/>
          <p:cNvSpPr>
            <a:spLocks noChangeArrowheads="1"/>
          </p:cNvSpPr>
          <p:nvPr/>
        </p:nvSpPr>
        <p:spPr bwMode="auto">
          <a:xfrm>
            <a:off x="6311900" y="4989513"/>
            <a:ext cx="565150" cy="285750"/>
          </a:xfrm>
          <a:prstGeom prst="ellipse">
            <a:avLst/>
          </a:prstGeom>
          <a:noFill/>
          <a:ln w="19050">
            <a:solidFill>
              <a:srgbClr val="FF0000"/>
            </a:solidFill>
            <a:round/>
            <a:headEnd/>
            <a:tailEnd/>
          </a:ln>
        </p:spPr>
        <p:txBody>
          <a:bodyPr wrap="none" anchor="ctr"/>
          <a:lstStyle/>
          <a:p>
            <a:endParaRPr lang="es-ES"/>
          </a:p>
        </p:txBody>
      </p:sp>
      <p:sp>
        <p:nvSpPr>
          <p:cNvPr id="50188" name="Oval 12"/>
          <p:cNvSpPr>
            <a:spLocks noChangeArrowheads="1"/>
          </p:cNvSpPr>
          <p:nvPr/>
        </p:nvSpPr>
        <p:spPr bwMode="auto">
          <a:xfrm rot="60000">
            <a:off x="1187450" y="4724400"/>
            <a:ext cx="5184775" cy="647700"/>
          </a:xfrm>
          <a:prstGeom prst="ellipse">
            <a:avLst/>
          </a:prstGeom>
          <a:noFill/>
          <a:ln w="25400">
            <a:solidFill>
              <a:schemeClr val="accent2"/>
            </a:solidFill>
            <a:round/>
            <a:headEnd/>
            <a:tailEnd/>
          </a:ln>
        </p:spPr>
        <p:txBody>
          <a:bodyPr wrap="none" anchor="ctr"/>
          <a:lstStyle/>
          <a:p>
            <a:endParaRPr lang="es-ES"/>
          </a:p>
        </p:txBody>
      </p:sp>
      <p:sp>
        <p:nvSpPr>
          <p:cNvPr id="50189" name="Line 13"/>
          <p:cNvSpPr>
            <a:spLocks noChangeShapeType="1"/>
          </p:cNvSpPr>
          <p:nvPr/>
        </p:nvSpPr>
        <p:spPr bwMode="auto">
          <a:xfrm flipV="1">
            <a:off x="2843213" y="5445125"/>
            <a:ext cx="206375" cy="360363"/>
          </a:xfrm>
          <a:prstGeom prst="line">
            <a:avLst/>
          </a:prstGeom>
          <a:noFill/>
          <a:ln w="9525">
            <a:solidFill>
              <a:schemeClr val="tx1"/>
            </a:solidFill>
            <a:round/>
            <a:headEnd/>
            <a:tailEnd type="triangle" w="med" len="med"/>
          </a:ln>
        </p:spPr>
        <p:txBody>
          <a:bodyPr/>
          <a:lstStyle/>
          <a:p>
            <a:endParaRPr lang="es-ES"/>
          </a:p>
        </p:txBody>
      </p:sp>
      <p:sp>
        <p:nvSpPr>
          <p:cNvPr id="50190" name="Text Box 14"/>
          <p:cNvSpPr txBox="1">
            <a:spLocks noChangeArrowheads="1"/>
          </p:cNvSpPr>
          <p:nvPr/>
        </p:nvSpPr>
        <p:spPr bwMode="auto">
          <a:xfrm>
            <a:off x="3689350" y="4132263"/>
            <a:ext cx="1847850" cy="304800"/>
          </a:xfrm>
          <a:prstGeom prst="rect">
            <a:avLst/>
          </a:prstGeom>
          <a:noFill/>
          <a:ln w="9525">
            <a:noFill/>
            <a:miter lim="800000"/>
            <a:headEnd/>
            <a:tailEnd/>
          </a:ln>
        </p:spPr>
        <p:txBody>
          <a:bodyPr wrap="none">
            <a:spAutoFit/>
          </a:bodyPr>
          <a:lstStyle/>
          <a:p>
            <a:pPr algn="ctr"/>
            <a:r>
              <a:rPr lang="es-ES" sz="1400" b="1"/>
              <a:t>Cisco Catalyst 1900</a:t>
            </a:r>
          </a:p>
        </p:txBody>
      </p:sp>
      <p:sp>
        <p:nvSpPr>
          <p:cNvPr id="50191" name="Oval 15"/>
          <p:cNvSpPr>
            <a:spLocks noChangeArrowheads="1"/>
          </p:cNvSpPr>
          <p:nvPr/>
        </p:nvSpPr>
        <p:spPr bwMode="auto">
          <a:xfrm rot="60000">
            <a:off x="6872288" y="5011738"/>
            <a:ext cx="287337" cy="282575"/>
          </a:xfrm>
          <a:prstGeom prst="ellipse">
            <a:avLst/>
          </a:prstGeom>
          <a:noFill/>
          <a:ln w="25400">
            <a:solidFill>
              <a:schemeClr val="accent2"/>
            </a:solidFill>
            <a:round/>
            <a:headEnd/>
            <a:tailEnd/>
          </a:ln>
        </p:spPr>
        <p:txBody>
          <a:bodyPr wrap="none" anchor="ctr"/>
          <a:lstStyle/>
          <a:p>
            <a:endParaRPr lang="es-ES"/>
          </a:p>
        </p:txBody>
      </p:sp>
    </p:spTree>
  </p:cSld>
  <p:clrMapOvr>
    <a:masterClrMapping/>
  </p:clrMapOvr>
  <p:transition>
    <p:pull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s-ES_tradnl" smtClean="0"/>
              <a:t>Sumario</a:t>
            </a:r>
          </a:p>
        </p:txBody>
      </p:sp>
      <p:sp>
        <p:nvSpPr>
          <p:cNvPr id="61443" name="Rectangle 3"/>
          <p:cNvSpPr>
            <a:spLocks noGrp="1" noChangeArrowheads="1"/>
          </p:cNvSpPr>
          <p:nvPr>
            <p:ph type="body" idx="1"/>
          </p:nvPr>
        </p:nvSpPr>
        <p:spPr>
          <a:xfrm>
            <a:off x="685800" y="1752600"/>
            <a:ext cx="8062664" cy="4343400"/>
          </a:xfrm>
        </p:spPr>
        <p:txBody>
          <a:bodyPr/>
          <a:lstStyle/>
          <a:p>
            <a:pPr eaLnBrk="1" hangingPunct="1">
              <a:lnSpc>
                <a:spcPct val="90000"/>
              </a:lnSpc>
            </a:pPr>
            <a:r>
              <a:rPr lang="es-ES_tradnl" dirty="0" smtClean="0"/>
              <a:t>Repaso de Telemática</a:t>
            </a:r>
          </a:p>
          <a:p>
            <a:pPr eaLnBrk="1" hangingPunct="1">
              <a:lnSpc>
                <a:spcPct val="90000"/>
              </a:lnSpc>
            </a:pPr>
            <a:r>
              <a:rPr lang="es-ES_tradnl" dirty="0" smtClean="0"/>
              <a:t>Repaso de Ethernet</a:t>
            </a:r>
          </a:p>
          <a:p>
            <a:pPr eaLnBrk="1" hangingPunct="1">
              <a:lnSpc>
                <a:spcPct val="90000"/>
              </a:lnSpc>
            </a:pPr>
            <a:r>
              <a:rPr lang="es-ES_tradnl" dirty="0" smtClean="0"/>
              <a:t>Puentes transparentes y </a:t>
            </a:r>
            <a:r>
              <a:rPr lang="es-ES_tradnl" dirty="0" err="1" smtClean="0"/>
              <a:t>switches</a:t>
            </a:r>
            <a:endParaRPr lang="es-ES_tradnl" dirty="0" smtClean="0"/>
          </a:p>
          <a:p>
            <a:pPr eaLnBrk="1" hangingPunct="1">
              <a:lnSpc>
                <a:spcPct val="90000"/>
              </a:lnSpc>
            </a:pPr>
            <a:r>
              <a:rPr lang="es-ES_tradnl" b="1" dirty="0" err="1" smtClean="0">
                <a:solidFill>
                  <a:srgbClr val="FF0000"/>
                </a:solidFill>
              </a:rPr>
              <a:t>Microsegmentación</a:t>
            </a:r>
            <a:r>
              <a:rPr lang="es-ES_tradnl" b="1" dirty="0" smtClean="0">
                <a:solidFill>
                  <a:srgbClr val="FF0000"/>
                </a:solidFill>
              </a:rPr>
              <a:t>. Full dúplex.</a:t>
            </a:r>
          </a:p>
          <a:p>
            <a:pPr eaLnBrk="1" hangingPunct="1">
              <a:lnSpc>
                <a:spcPct val="90000"/>
              </a:lnSpc>
            </a:pPr>
            <a:r>
              <a:rPr lang="es-ES_tradnl" dirty="0" smtClean="0"/>
              <a:t>Ataques en conmutadores</a:t>
            </a:r>
          </a:p>
          <a:p>
            <a:pPr eaLnBrk="1" hangingPunct="1">
              <a:lnSpc>
                <a:spcPct val="90000"/>
              </a:lnSpc>
            </a:pPr>
            <a:r>
              <a:rPr lang="es-ES_tradnl" dirty="0" smtClean="0"/>
              <a:t>Conmutadores gestionables y no gestionables</a:t>
            </a:r>
          </a:p>
          <a:p>
            <a:pPr eaLnBrk="1" hangingPunct="1">
              <a:lnSpc>
                <a:spcPct val="90000"/>
              </a:lnSpc>
            </a:pPr>
            <a:r>
              <a:rPr lang="es-ES_tradnl" dirty="0" smtClean="0"/>
              <a:t>Bucles entre puentes. </a:t>
            </a:r>
            <a:r>
              <a:rPr lang="es-ES_tradnl" dirty="0" err="1" smtClean="0"/>
              <a:t>Spanning</a:t>
            </a:r>
            <a:r>
              <a:rPr lang="es-ES_tradnl" dirty="0" smtClean="0"/>
              <a:t> </a:t>
            </a:r>
            <a:r>
              <a:rPr lang="es-ES_tradnl" dirty="0" err="1" smtClean="0"/>
              <a:t>Tree</a:t>
            </a:r>
            <a:endParaRPr lang="es-ES_tradnl" dirty="0" smtClean="0"/>
          </a:p>
          <a:p>
            <a:pPr eaLnBrk="1" hangingPunct="1">
              <a:lnSpc>
                <a:spcPct val="90000"/>
              </a:lnSpc>
            </a:pPr>
            <a:r>
              <a:rPr lang="es-ES_tradnl" dirty="0" smtClean="0"/>
              <a:t>Redes locales virtuales (</a:t>
            </a:r>
            <a:r>
              <a:rPr lang="es-ES_tradnl" dirty="0" err="1" smtClean="0"/>
              <a:t>VLANs</a:t>
            </a:r>
            <a:r>
              <a:rPr lang="es-ES_tradnl" dirty="0" smtClean="0"/>
              <a:t>)</a:t>
            </a:r>
          </a:p>
        </p:txBody>
      </p:sp>
    </p:spTree>
  </p:cSld>
  <p:clrMapOvr>
    <a:masterClrMapping/>
  </p:clrMapOvr>
  <p:transition>
    <p:pull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s-ES_tradnl" smtClean="0"/>
              <a:t>Microsegmentación</a:t>
            </a:r>
          </a:p>
        </p:txBody>
      </p:sp>
      <p:sp>
        <p:nvSpPr>
          <p:cNvPr id="62467" name="Rectangle 3"/>
          <p:cNvSpPr>
            <a:spLocks noGrp="1" noChangeArrowheads="1"/>
          </p:cNvSpPr>
          <p:nvPr>
            <p:ph type="body" idx="1"/>
          </p:nvPr>
        </p:nvSpPr>
        <p:spPr>
          <a:xfrm>
            <a:off x="685800" y="1981200"/>
            <a:ext cx="8062913" cy="4114800"/>
          </a:xfrm>
        </p:spPr>
        <p:txBody>
          <a:bodyPr/>
          <a:lstStyle/>
          <a:p>
            <a:pPr eaLnBrk="1" hangingPunct="1">
              <a:lnSpc>
                <a:spcPct val="80000"/>
              </a:lnSpc>
            </a:pPr>
            <a:r>
              <a:rPr lang="es-ES_tradnl" sz="2400" dirty="0" smtClean="0"/>
              <a:t>Si en una LAN se tienen muchos puertos de conmutación se le puede dedicar uno a cada ordenador. Esto se llama </a:t>
            </a:r>
            <a:r>
              <a:rPr lang="es-ES_tradnl" sz="2400" b="1" dirty="0" err="1" smtClean="0"/>
              <a:t>microsegmentación</a:t>
            </a:r>
            <a:r>
              <a:rPr lang="es-ES_tradnl" sz="2400" dirty="0" smtClean="0"/>
              <a:t>.</a:t>
            </a:r>
          </a:p>
          <a:p>
            <a:pPr eaLnBrk="1" hangingPunct="1">
              <a:lnSpc>
                <a:spcPct val="80000"/>
              </a:lnSpc>
            </a:pPr>
            <a:r>
              <a:rPr lang="es-ES_tradnl" sz="2400" dirty="0" smtClean="0"/>
              <a:t>La </a:t>
            </a:r>
            <a:r>
              <a:rPr lang="es-ES_tradnl" sz="2400" dirty="0" err="1" smtClean="0"/>
              <a:t>microsegmentación</a:t>
            </a:r>
            <a:r>
              <a:rPr lang="es-ES_tradnl" sz="2400" dirty="0" smtClean="0"/>
              <a:t> mejora el rendimiento ya que las tramas van del origen al destino pasando solo por los sitios precisos (salvo posiblemente la primera, que se difundirá por inundación al ser una dirección desconocida) .</a:t>
            </a:r>
          </a:p>
          <a:p>
            <a:pPr eaLnBrk="1" hangingPunct="1">
              <a:lnSpc>
                <a:spcPct val="80000"/>
              </a:lnSpc>
            </a:pPr>
            <a:r>
              <a:rPr lang="es-ES_tradnl" sz="2400" dirty="0" smtClean="0"/>
              <a:t>También mejora la seguridad, pues los </a:t>
            </a:r>
            <a:r>
              <a:rPr lang="es-ES_tradnl" sz="2400" dirty="0" err="1" smtClean="0"/>
              <a:t>sniffers</a:t>
            </a:r>
            <a:r>
              <a:rPr lang="es-ES_tradnl" sz="2400" dirty="0" smtClean="0"/>
              <a:t> no pueden capturar tráfico que no les incumbe.</a:t>
            </a:r>
          </a:p>
          <a:p>
            <a:pPr eaLnBrk="1" hangingPunct="1">
              <a:lnSpc>
                <a:spcPct val="80000"/>
              </a:lnSpc>
            </a:pPr>
            <a:r>
              <a:rPr lang="es-ES_tradnl" sz="2400" dirty="0" smtClean="0"/>
              <a:t>La </a:t>
            </a:r>
            <a:r>
              <a:rPr lang="es-ES_tradnl" sz="2400" dirty="0" err="1" smtClean="0"/>
              <a:t>microsegmentación</a:t>
            </a:r>
            <a:r>
              <a:rPr lang="es-ES_tradnl" sz="2400" dirty="0" smtClean="0"/>
              <a:t> ha sido una consecuencia del abaratamiento de los conmutadores en los años 90. </a:t>
            </a:r>
          </a:p>
          <a:p>
            <a:pPr eaLnBrk="1" hangingPunct="1">
              <a:lnSpc>
                <a:spcPct val="80000"/>
              </a:lnSpc>
            </a:pPr>
            <a:r>
              <a:rPr lang="es-ES_tradnl" sz="2400" dirty="0" smtClean="0"/>
              <a:t>Hoy en día la </a:t>
            </a:r>
            <a:r>
              <a:rPr lang="es-ES_tradnl" sz="2400" dirty="0" err="1" smtClean="0"/>
              <a:t>microsegmentación</a:t>
            </a:r>
            <a:r>
              <a:rPr lang="es-ES_tradnl" sz="2400" dirty="0" smtClean="0"/>
              <a:t> es habitual ya que los </a:t>
            </a:r>
            <a:r>
              <a:rPr lang="es-ES_tradnl" sz="2400" dirty="0" err="1" smtClean="0"/>
              <a:t>hubs</a:t>
            </a:r>
            <a:r>
              <a:rPr lang="es-ES_tradnl" sz="2400" dirty="0" smtClean="0"/>
              <a:t> casi no se comercializan</a:t>
            </a:r>
          </a:p>
        </p:txBody>
      </p:sp>
    </p:spTree>
  </p:cSld>
  <p:clrMapOvr>
    <a:masterClrMapping/>
  </p:clrMapOvr>
  <p:transition>
    <p:pull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755650" y="195263"/>
            <a:ext cx="7359650" cy="641350"/>
          </a:xfrm>
          <a:prstGeom prst="rect">
            <a:avLst/>
          </a:prstGeom>
          <a:noFill/>
          <a:ln w="9525">
            <a:noFill/>
            <a:miter lim="800000"/>
            <a:headEnd/>
            <a:tailEnd/>
          </a:ln>
        </p:spPr>
        <p:txBody>
          <a:bodyPr wrap="none">
            <a:spAutoFit/>
          </a:bodyPr>
          <a:lstStyle/>
          <a:p>
            <a:r>
              <a:rPr lang="es-ES_tradnl" sz="3600">
                <a:latin typeface="Times New Roman" pitchFamily="18" charset="0"/>
              </a:rPr>
              <a:t>Evolución de las redes locales Ethernet</a:t>
            </a:r>
            <a:endParaRPr lang="es-ES" sz="3600">
              <a:latin typeface="Times New Roman" pitchFamily="18" charset="0"/>
            </a:endParaRPr>
          </a:p>
        </p:txBody>
      </p:sp>
      <p:sp>
        <p:nvSpPr>
          <p:cNvPr id="64515" name="Text Box 3"/>
          <p:cNvSpPr txBox="1">
            <a:spLocks noChangeArrowheads="1"/>
          </p:cNvSpPr>
          <p:nvPr/>
        </p:nvSpPr>
        <p:spPr bwMode="auto">
          <a:xfrm>
            <a:off x="304800" y="1400175"/>
            <a:ext cx="3048000" cy="4981575"/>
          </a:xfrm>
          <a:prstGeom prst="rect">
            <a:avLst/>
          </a:prstGeom>
          <a:noFill/>
          <a:ln w="9525">
            <a:noFill/>
            <a:miter lim="800000"/>
            <a:headEnd/>
            <a:tailEnd/>
          </a:ln>
        </p:spPr>
        <p:txBody>
          <a:bodyPr>
            <a:spAutoFit/>
          </a:bodyPr>
          <a:lstStyle/>
          <a:p>
            <a:pPr>
              <a:buFontTx/>
              <a:buChar char="•"/>
            </a:pPr>
            <a:r>
              <a:rPr lang="es-ES_tradnl" sz="1600" b="1"/>
              <a:t>Fase 1 (1988): Medio compartido (10 Mb/s) con cable coaxial en topología de bus </a:t>
            </a:r>
          </a:p>
          <a:p>
            <a:pPr>
              <a:buFontTx/>
              <a:buChar char="•"/>
            </a:pPr>
            <a:endParaRPr lang="es-ES_tradnl" sz="1600" b="1"/>
          </a:p>
          <a:p>
            <a:pPr>
              <a:buFontTx/>
              <a:buChar char="•"/>
            </a:pPr>
            <a:endParaRPr lang="es-ES_tradnl" sz="1600" b="1"/>
          </a:p>
          <a:p>
            <a:pPr>
              <a:buFontTx/>
              <a:buChar char="•"/>
            </a:pPr>
            <a:r>
              <a:rPr lang="es-ES_tradnl" sz="1600" b="1"/>
              <a:t>Fase 2 (1992): Medio compartido (10 Mb/s) con cable de pares (cableado estructurado) y concentradores (hubs) en topología de estrella</a:t>
            </a:r>
          </a:p>
          <a:p>
            <a:pPr>
              <a:buFontTx/>
              <a:buChar char="•"/>
            </a:pPr>
            <a:endParaRPr lang="es-ES_tradnl" sz="1600" b="1"/>
          </a:p>
          <a:p>
            <a:pPr>
              <a:buFontTx/>
              <a:buChar char="•"/>
            </a:pPr>
            <a:endParaRPr lang="es-ES_tradnl" sz="1600" b="1"/>
          </a:p>
          <a:p>
            <a:pPr>
              <a:buFontTx/>
              <a:buChar char="•"/>
            </a:pPr>
            <a:endParaRPr lang="es-ES_tradnl" sz="1600" b="1"/>
          </a:p>
          <a:p>
            <a:pPr>
              <a:buFontTx/>
              <a:buChar char="•"/>
            </a:pPr>
            <a:r>
              <a:rPr lang="es-ES_tradnl" sz="1600" b="1"/>
              <a:t>Fase 3 (1996): Medio dedicado (10 Mb/s) con cable de pares y conmutadores en topología de estrella (microsegmentación)</a:t>
            </a:r>
            <a:endParaRPr lang="es-ES" sz="1600" b="1"/>
          </a:p>
        </p:txBody>
      </p:sp>
      <p:sp>
        <p:nvSpPr>
          <p:cNvPr id="64516" name="Line 4"/>
          <p:cNvSpPr>
            <a:spLocks noChangeShapeType="1"/>
          </p:cNvSpPr>
          <p:nvPr/>
        </p:nvSpPr>
        <p:spPr bwMode="auto">
          <a:xfrm>
            <a:off x="3532188" y="1449388"/>
            <a:ext cx="4495800" cy="0"/>
          </a:xfrm>
          <a:prstGeom prst="line">
            <a:avLst/>
          </a:prstGeom>
          <a:noFill/>
          <a:ln w="38100">
            <a:solidFill>
              <a:schemeClr val="tx1"/>
            </a:solidFill>
            <a:round/>
            <a:headEnd/>
            <a:tailEnd/>
          </a:ln>
        </p:spPr>
        <p:txBody>
          <a:bodyPr/>
          <a:lstStyle/>
          <a:p>
            <a:endParaRPr lang="es-ES"/>
          </a:p>
        </p:txBody>
      </p:sp>
      <p:sp>
        <p:nvSpPr>
          <p:cNvPr id="64517" name="Line 5"/>
          <p:cNvSpPr>
            <a:spLocks noChangeShapeType="1"/>
          </p:cNvSpPr>
          <p:nvPr/>
        </p:nvSpPr>
        <p:spPr bwMode="auto">
          <a:xfrm>
            <a:off x="3989388" y="1449388"/>
            <a:ext cx="0" cy="914400"/>
          </a:xfrm>
          <a:prstGeom prst="line">
            <a:avLst/>
          </a:prstGeom>
          <a:noFill/>
          <a:ln w="19050">
            <a:solidFill>
              <a:schemeClr val="tx1"/>
            </a:solidFill>
            <a:round/>
            <a:headEnd/>
            <a:tailEnd/>
          </a:ln>
        </p:spPr>
        <p:txBody>
          <a:bodyPr/>
          <a:lstStyle/>
          <a:p>
            <a:endParaRPr lang="es-ES"/>
          </a:p>
        </p:txBody>
      </p:sp>
      <p:sp>
        <p:nvSpPr>
          <p:cNvPr id="64518" name="Line 6"/>
          <p:cNvSpPr>
            <a:spLocks noChangeShapeType="1"/>
          </p:cNvSpPr>
          <p:nvPr/>
        </p:nvSpPr>
        <p:spPr bwMode="auto">
          <a:xfrm>
            <a:off x="7723188" y="1449388"/>
            <a:ext cx="0" cy="914400"/>
          </a:xfrm>
          <a:prstGeom prst="line">
            <a:avLst/>
          </a:prstGeom>
          <a:noFill/>
          <a:ln w="19050">
            <a:solidFill>
              <a:schemeClr val="tx1"/>
            </a:solidFill>
            <a:round/>
            <a:headEnd/>
            <a:tailEnd/>
          </a:ln>
        </p:spPr>
        <p:txBody>
          <a:bodyPr/>
          <a:lstStyle/>
          <a:p>
            <a:endParaRPr lang="es-ES"/>
          </a:p>
        </p:txBody>
      </p:sp>
      <p:sp>
        <p:nvSpPr>
          <p:cNvPr id="64519" name="Line 7"/>
          <p:cNvSpPr>
            <a:spLocks noChangeShapeType="1"/>
          </p:cNvSpPr>
          <p:nvPr/>
        </p:nvSpPr>
        <p:spPr bwMode="auto">
          <a:xfrm>
            <a:off x="6503988" y="1449388"/>
            <a:ext cx="0" cy="914400"/>
          </a:xfrm>
          <a:prstGeom prst="line">
            <a:avLst/>
          </a:prstGeom>
          <a:noFill/>
          <a:ln w="19050">
            <a:solidFill>
              <a:schemeClr val="tx1"/>
            </a:solidFill>
            <a:round/>
            <a:headEnd/>
            <a:tailEnd/>
          </a:ln>
        </p:spPr>
        <p:txBody>
          <a:bodyPr/>
          <a:lstStyle/>
          <a:p>
            <a:endParaRPr lang="es-ES"/>
          </a:p>
        </p:txBody>
      </p:sp>
      <p:sp>
        <p:nvSpPr>
          <p:cNvPr id="64520" name="Line 8"/>
          <p:cNvSpPr>
            <a:spLocks noChangeShapeType="1"/>
          </p:cNvSpPr>
          <p:nvPr/>
        </p:nvSpPr>
        <p:spPr bwMode="auto">
          <a:xfrm>
            <a:off x="5284788" y="1449388"/>
            <a:ext cx="0" cy="914400"/>
          </a:xfrm>
          <a:prstGeom prst="line">
            <a:avLst/>
          </a:prstGeom>
          <a:noFill/>
          <a:ln w="19050">
            <a:solidFill>
              <a:schemeClr val="tx1"/>
            </a:solidFill>
            <a:round/>
            <a:headEnd/>
            <a:tailEnd/>
          </a:ln>
        </p:spPr>
        <p:txBody>
          <a:bodyPr/>
          <a:lstStyle/>
          <a:p>
            <a:endParaRPr lang="es-ES"/>
          </a:p>
        </p:txBody>
      </p:sp>
      <p:pic>
        <p:nvPicPr>
          <p:cNvPr id="64521" name="Picture 9"/>
          <p:cNvPicPr>
            <a:picLocks noChangeArrowheads="1"/>
          </p:cNvPicPr>
          <p:nvPr/>
        </p:nvPicPr>
        <p:blipFill>
          <a:blip r:embed="rId3" cstate="print"/>
          <a:srcRect/>
          <a:stretch>
            <a:fillRect/>
          </a:stretch>
        </p:blipFill>
        <p:spPr bwMode="auto">
          <a:xfrm>
            <a:off x="3684588" y="1838325"/>
            <a:ext cx="609600" cy="654050"/>
          </a:xfrm>
          <a:prstGeom prst="rect">
            <a:avLst/>
          </a:prstGeom>
          <a:noFill/>
          <a:ln w="12700">
            <a:noFill/>
            <a:miter lim="800000"/>
            <a:headEnd/>
            <a:tailEnd/>
          </a:ln>
        </p:spPr>
      </p:pic>
      <p:pic>
        <p:nvPicPr>
          <p:cNvPr id="64522" name="Picture 10"/>
          <p:cNvPicPr>
            <a:picLocks noChangeArrowheads="1"/>
          </p:cNvPicPr>
          <p:nvPr/>
        </p:nvPicPr>
        <p:blipFill>
          <a:blip r:embed="rId3" cstate="print"/>
          <a:srcRect/>
          <a:stretch>
            <a:fillRect/>
          </a:stretch>
        </p:blipFill>
        <p:spPr bwMode="auto">
          <a:xfrm>
            <a:off x="7418388" y="1838325"/>
            <a:ext cx="609600" cy="654050"/>
          </a:xfrm>
          <a:prstGeom prst="rect">
            <a:avLst/>
          </a:prstGeom>
          <a:noFill/>
          <a:ln w="12700">
            <a:noFill/>
            <a:miter lim="800000"/>
            <a:headEnd/>
            <a:tailEnd/>
          </a:ln>
        </p:spPr>
      </p:pic>
      <p:pic>
        <p:nvPicPr>
          <p:cNvPr id="64523" name="Picture 11"/>
          <p:cNvPicPr>
            <a:picLocks noChangeArrowheads="1"/>
          </p:cNvPicPr>
          <p:nvPr/>
        </p:nvPicPr>
        <p:blipFill>
          <a:blip r:embed="rId3" cstate="print"/>
          <a:srcRect/>
          <a:stretch>
            <a:fillRect/>
          </a:stretch>
        </p:blipFill>
        <p:spPr bwMode="auto">
          <a:xfrm>
            <a:off x="6199188" y="1838325"/>
            <a:ext cx="609600" cy="654050"/>
          </a:xfrm>
          <a:prstGeom prst="rect">
            <a:avLst/>
          </a:prstGeom>
          <a:noFill/>
          <a:ln w="12700">
            <a:noFill/>
            <a:miter lim="800000"/>
            <a:headEnd/>
            <a:tailEnd/>
          </a:ln>
        </p:spPr>
      </p:pic>
      <p:pic>
        <p:nvPicPr>
          <p:cNvPr id="64524" name="Picture 12"/>
          <p:cNvPicPr>
            <a:picLocks noChangeArrowheads="1"/>
          </p:cNvPicPr>
          <p:nvPr/>
        </p:nvPicPr>
        <p:blipFill>
          <a:blip r:embed="rId3" cstate="print"/>
          <a:srcRect/>
          <a:stretch>
            <a:fillRect/>
          </a:stretch>
        </p:blipFill>
        <p:spPr bwMode="auto">
          <a:xfrm>
            <a:off x="4979988" y="1838325"/>
            <a:ext cx="609600" cy="654050"/>
          </a:xfrm>
          <a:prstGeom prst="rect">
            <a:avLst/>
          </a:prstGeom>
          <a:noFill/>
          <a:ln w="12700">
            <a:noFill/>
            <a:miter lim="800000"/>
            <a:headEnd/>
            <a:tailEnd/>
          </a:ln>
        </p:spPr>
      </p:pic>
      <p:sp>
        <p:nvSpPr>
          <p:cNvPr id="64525" name="Line 13"/>
          <p:cNvSpPr>
            <a:spLocks noChangeShapeType="1"/>
          </p:cNvSpPr>
          <p:nvPr/>
        </p:nvSpPr>
        <p:spPr bwMode="auto">
          <a:xfrm>
            <a:off x="5513388" y="3073400"/>
            <a:ext cx="0" cy="304800"/>
          </a:xfrm>
          <a:prstGeom prst="line">
            <a:avLst/>
          </a:prstGeom>
          <a:noFill/>
          <a:ln w="19050">
            <a:solidFill>
              <a:schemeClr val="tx1"/>
            </a:solidFill>
            <a:round/>
            <a:headEnd/>
            <a:tailEnd/>
          </a:ln>
        </p:spPr>
        <p:txBody>
          <a:bodyPr/>
          <a:lstStyle/>
          <a:p>
            <a:endParaRPr lang="es-ES"/>
          </a:p>
        </p:txBody>
      </p:sp>
      <p:sp>
        <p:nvSpPr>
          <p:cNvPr id="64526" name="Line 14"/>
          <p:cNvSpPr>
            <a:spLocks noChangeShapeType="1"/>
          </p:cNvSpPr>
          <p:nvPr/>
        </p:nvSpPr>
        <p:spPr bwMode="auto">
          <a:xfrm flipH="1">
            <a:off x="3989388" y="3378200"/>
            <a:ext cx="1524000" cy="0"/>
          </a:xfrm>
          <a:prstGeom prst="line">
            <a:avLst/>
          </a:prstGeom>
          <a:noFill/>
          <a:ln w="19050">
            <a:solidFill>
              <a:schemeClr val="tx1"/>
            </a:solidFill>
            <a:round/>
            <a:headEnd/>
            <a:tailEnd/>
          </a:ln>
        </p:spPr>
        <p:txBody>
          <a:bodyPr/>
          <a:lstStyle/>
          <a:p>
            <a:endParaRPr lang="es-ES"/>
          </a:p>
        </p:txBody>
      </p:sp>
      <p:sp>
        <p:nvSpPr>
          <p:cNvPr id="64527" name="Line 15"/>
          <p:cNvSpPr>
            <a:spLocks noChangeShapeType="1"/>
          </p:cNvSpPr>
          <p:nvPr/>
        </p:nvSpPr>
        <p:spPr bwMode="auto">
          <a:xfrm>
            <a:off x="3989388" y="3378200"/>
            <a:ext cx="0" cy="457200"/>
          </a:xfrm>
          <a:prstGeom prst="line">
            <a:avLst/>
          </a:prstGeom>
          <a:noFill/>
          <a:ln w="19050">
            <a:solidFill>
              <a:schemeClr val="tx1"/>
            </a:solidFill>
            <a:round/>
            <a:headEnd/>
            <a:tailEnd/>
          </a:ln>
        </p:spPr>
        <p:txBody>
          <a:bodyPr/>
          <a:lstStyle/>
          <a:p>
            <a:endParaRPr lang="es-ES"/>
          </a:p>
        </p:txBody>
      </p:sp>
      <p:sp>
        <p:nvSpPr>
          <p:cNvPr id="64528" name="Line 16"/>
          <p:cNvSpPr>
            <a:spLocks noChangeShapeType="1"/>
          </p:cNvSpPr>
          <p:nvPr/>
        </p:nvSpPr>
        <p:spPr bwMode="auto">
          <a:xfrm>
            <a:off x="5741988" y="2997200"/>
            <a:ext cx="0" cy="533400"/>
          </a:xfrm>
          <a:prstGeom prst="line">
            <a:avLst/>
          </a:prstGeom>
          <a:noFill/>
          <a:ln w="19050">
            <a:solidFill>
              <a:schemeClr val="tx1"/>
            </a:solidFill>
            <a:round/>
            <a:headEnd/>
            <a:tailEnd/>
          </a:ln>
        </p:spPr>
        <p:txBody>
          <a:bodyPr/>
          <a:lstStyle/>
          <a:p>
            <a:endParaRPr lang="es-ES"/>
          </a:p>
        </p:txBody>
      </p:sp>
      <p:sp>
        <p:nvSpPr>
          <p:cNvPr id="64529" name="Line 17"/>
          <p:cNvSpPr>
            <a:spLocks noChangeShapeType="1"/>
          </p:cNvSpPr>
          <p:nvPr/>
        </p:nvSpPr>
        <p:spPr bwMode="auto">
          <a:xfrm flipH="1">
            <a:off x="5284788" y="3530600"/>
            <a:ext cx="457200" cy="0"/>
          </a:xfrm>
          <a:prstGeom prst="line">
            <a:avLst/>
          </a:prstGeom>
          <a:noFill/>
          <a:ln w="19050">
            <a:solidFill>
              <a:schemeClr val="tx1"/>
            </a:solidFill>
            <a:round/>
            <a:headEnd/>
            <a:tailEnd/>
          </a:ln>
        </p:spPr>
        <p:txBody>
          <a:bodyPr/>
          <a:lstStyle/>
          <a:p>
            <a:endParaRPr lang="es-ES"/>
          </a:p>
        </p:txBody>
      </p:sp>
      <p:sp>
        <p:nvSpPr>
          <p:cNvPr id="64530" name="Line 18"/>
          <p:cNvSpPr>
            <a:spLocks noChangeShapeType="1"/>
          </p:cNvSpPr>
          <p:nvPr/>
        </p:nvSpPr>
        <p:spPr bwMode="auto">
          <a:xfrm>
            <a:off x="5284788" y="3530600"/>
            <a:ext cx="0" cy="304800"/>
          </a:xfrm>
          <a:prstGeom prst="line">
            <a:avLst/>
          </a:prstGeom>
          <a:noFill/>
          <a:ln w="19050">
            <a:solidFill>
              <a:schemeClr val="tx1"/>
            </a:solidFill>
            <a:round/>
            <a:headEnd/>
            <a:tailEnd/>
          </a:ln>
        </p:spPr>
        <p:txBody>
          <a:bodyPr/>
          <a:lstStyle/>
          <a:p>
            <a:endParaRPr lang="es-ES"/>
          </a:p>
        </p:txBody>
      </p:sp>
      <p:sp>
        <p:nvSpPr>
          <p:cNvPr id="64531" name="Line 19"/>
          <p:cNvSpPr>
            <a:spLocks noChangeShapeType="1"/>
          </p:cNvSpPr>
          <p:nvPr/>
        </p:nvSpPr>
        <p:spPr bwMode="auto">
          <a:xfrm>
            <a:off x="5894388" y="2997200"/>
            <a:ext cx="0" cy="533400"/>
          </a:xfrm>
          <a:prstGeom prst="line">
            <a:avLst/>
          </a:prstGeom>
          <a:noFill/>
          <a:ln w="19050">
            <a:solidFill>
              <a:schemeClr val="tx1"/>
            </a:solidFill>
            <a:round/>
            <a:headEnd/>
            <a:tailEnd/>
          </a:ln>
        </p:spPr>
        <p:txBody>
          <a:bodyPr/>
          <a:lstStyle/>
          <a:p>
            <a:endParaRPr lang="es-ES"/>
          </a:p>
        </p:txBody>
      </p:sp>
      <p:sp>
        <p:nvSpPr>
          <p:cNvPr id="64532" name="Line 20"/>
          <p:cNvSpPr>
            <a:spLocks noChangeShapeType="1"/>
          </p:cNvSpPr>
          <p:nvPr/>
        </p:nvSpPr>
        <p:spPr bwMode="auto">
          <a:xfrm>
            <a:off x="5894388" y="3530600"/>
            <a:ext cx="609600" cy="0"/>
          </a:xfrm>
          <a:prstGeom prst="line">
            <a:avLst/>
          </a:prstGeom>
          <a:noFill/>
          <a:ln w="19050">
            <a:solidFill>
              <a:schemeClr val="tx1"/>
            </a:solidFill>
            <a:round/>
            <a:headEnd/>
            <a:tailEnd/>
          </a:ln>
        </p:spPr>
        <p:txBody>
          <a:bodyPr/>
          <a:lstStyle/>
          <a:p>
            <a:endParaRPr lang="es-ES"/>
          </a:p>
        </p:txBody>
      </p:sp>
      <p:sp>
        <p:nvSpPr>
          <p:cNvPr id="64533" name="Line 21"/>
          <p:cNvSpPr>
            <a:spLocks noChangeShapeType="1"/>
          </p:cNvSpPr>
          <p:nvPr/>
        </p:nvSpPr>
        <p:spPr bwMode="auto">
          <a:xfrm>
            <a:off x="6503988" y="3530600"/>
            <a:ext cx="0" cy="304800"/>
          </a:xfrm>
          <a:prstGeom prst="line">
            <a:avLst/>
          </a:prstGeom>
          <a:noFill/>
          <a:ln w="19050">
            <a:solidFill>
              <a:schemeClr val="tx1"/>
            </a:solidFill>
            <a:round/>
            <a:headEnd/>
            <a:tailEnd/>
          </a:ln>
        </p:spPr>
        <p:txBody>
          <a:bodyPr/>
          <a:lstStyle/>
          <a:p>
            <a:endParaRPr lang="es-ES"/>
          </a:p>
        </p:txBody>
      </p:sp>
      <p:sp>
        <p:nvSpPr>
          <p:cNvPr id="64534" name="Line 22"/>
          <p:cNvSpPr>
            <a:spLocks noChangeShapeType="1"/>
          </p:cNvSpPr>
          <p:nvPr/>
        </p:nvSpPr>
        <p:spPr bwMode="auto">
          <a:xfrm>
            <a:off x="6122988" y="3073400"/>
            <a:ext cx="0" cy="304800"/>
          </a:xfrm>
          <a:prstGeom prst="line">
            <a:avLst/>
          </a:prstGeom>
          <a:noFill/>
          <a:ln w="19050">
            <a:solidFill>
              <a:schemeClr val="tx1"/>
            </a:solidFill>
            <a:round/>
            <a:headEnd/>
            <a:tailEnd/>
          </a:ln>
        </p:spPr>
        <p:txBody>
          <a:bodyPr/>
          <a:lstStyle/>
          <a:p>
            <a:endParaRPr lang="es-ES"/>
          </a:p>
        </p:txBody>
      </p:sp>
      <p:sp>
        <p:nvSpPr>
          <p:cNvPr id="64535" name="Line 23"/>
          <p:cNvSpPr>
            <a:spLocks noChangeShapeType="1"/>
          </p:cNvSpPr>
          <p:nvPr/>
        </p:nvSpPr>
        <p:spPr bwMode="auto">
          <a:xfrm>
            <a:off x="6122988" y="3378200"/>
            <a:ext cx="1600200" cy="0"/>
          </a:xfrm>
          <a:prstGeom prst="line">
            <a:avLst/>
          </a:prstGeom>
          <a:noFill/>
          <a:ln w="19050">
            <a:solidFill>
              <a:schemeClr val="tx1"/>
            </a:solidFill>
            <a:round/>
            <a:headEnd/>
            <a:tailEnd/>
          </a:ln>
        </p:spPr>
        <p:txBody>
          <a:bodyPr/>
          <a:lstStyle/>
          <a:p>
            <a:endParaRPr lang="es-ES"/>
          </a:p>
        </p:txBody>
      </p:sp>
      <p:sp>
        <p:nvSpPr>
          <p:cNvPr id="64536" name="Line 24"/>
          <p:cNvSpPr>
            <a:spLocks noChangeShapeType="1"/>
          </p:cNvSpPr>
          <p:nvPr/>
        </p:nvSpPr>
        <p:spPr bwMode="auto">
          <a:xfrm>
            <a:off x="7723188" y="3378200"/>
            <a:ext cx="0" cy="381000"/>
          </a:xfrm>
          <a:prstGeom prst="line">
            <a:avLst/>
          </a:prstGeom>
          <a:noFill/>
          <a:ln w="19050">
            <a:solidFill>
              <a:schemeClr val="tx1"/>
            </a:solidFill>
            <a:round/>
            <a:headEnd/>
            <a:tailEnd/>
          </a:ln>
        </p:spPr>
        <p:txBody>
          <a:bodyPr/>
          <a:lstStyle/>
          <a:p>
            <a:endParaRPr lang="es-ES"/>
          </a:p>
        </p:txBody>
      </p:sp>
      <p:sp>
        <p:nvSpPr>
          <p:cNvPr id="64537" name="Line 25"/>
          <p:cNvSpPr>
            <a:spLocks noChangeShapeType="1"/>
          </p:cNvSpPr>
          <p:nvPr/>
        </p:nvSpPr>
        <p:spPr bwMode="auto">
          <a:xfrm>
            <a:off x="5410200" y="5105400"/>
            <a:ext cx="0" cy="304800"/>
          </a:xfrm>
          <a:prstGeom prst="line">
            <a:avLst/>
          </a:prstGeom>
          <a:noFill/>
          <a:ln w="19050">
            <a:solidFill>
              <a:schemeClr val="tx1"/>
            </a:solidFill>
            <a:round/>
            <a:headEnd/>
            <a:tailEnd/>
          </a:ln>
        </p:spPr>
        <p:txBody>
          <a:bodyPr/>
          <a:lstStyle/>
          <a:p>
            <a:endParaRPr lang="es-ES"/>
          </a:p>
        </p:txBody>
      </p:sp>
      <p:sp>
        <p:nvSpPr>
          <p:cNvPr id="64538" name="Line 26"/>
          <p:cNvSpPr>
            <a:spLocks noChangeShapeType="1"/>
          </p:cNvSpPr>
          <p:nvPr/>
        </p:nvSpPr>
        <p:spPr bwMode="auto">
          <a:xfrm flipH="1">
            <a:off x="3886200" y="5410200"/>
            <a:ext cx="1524000" cy="0"/>
          </a:xfrm>
          <a:prstGeom prst="line">
            <a:avLst/>
          </a:prstGeom>
          <a:noFill/>
          <a:ln w="19050">
            <a:solidFill>
              <a:schemeClr val="tx1"/>
            </a:solidFill>
            <a:round/>
            <a:headEnd/>
            <a:tailEnd/>
          </a:ln>
        </p:spPr>
        <p:txBody>
          <a:bodyPr/>
          <a:lstStyle/>
          <a:p>
            <a:endParaRPr lang="es-ES"/>
          </a:p>
        </p:txBody>
      </p:sp>
      <p:sp>
        <p:nvSpPr>
          <p:cNvPr id="64539" name="Line 27"/>
          <p:cNvSpPr>
            <a:spLocks noChangeShapeType="1"/>
          </p:cNvSpPr>
          <p:nvPr/>
        </p:nvSpPr>
        <p:spPr bwMode="auto">
          <a:xfrm>
            <a:off x="3886200" y="5410200"/>
            <a:ext cx="0" cy="457200"/>
          </a:xfrm>
          <a:prstGeom prst="line">
            <a:avLst/>
          </a:prstGeom>
          <a:noFill/>
          <a:ln w="19050">
            <a:solidFill>
              <a:schemeClr val="tx1"/>
            </a:solidFill>
            <a:round/>
            <a:headEnd/>
            <a:tailEnd/>
          </a:ln>
        </p:spPr>
        <p:txBody>
          <a:bodyPr/>
          <a:lstStyle/>
          <a:p>
            <a:endParaRPr lang="es-ES"/>
          </a:p>
        </p:txBody>
      </p:sp>
      <p:sp>
        <p:nvSpPr>
          <p:cNvPr id="64540" name="Line 28"/>
          <p:cNvSpPr>
            <a:spLocks noChangeShapeType="1"/>
          </p:cNvSpPr>
          <p:nvPr/>
        </p:nvSpPr>
        <p:spPr bwMode="auto">
          <a:xfrm>
            <a:off x="5638800" y="5029200"/>
            <a:ext cx="0" cy="533400"/>
          </a:xfrm>
          <a:prstGeom prst="line">
            <a:avLst/>
          </a:prstGeom>
          <a:noFill/>
          <a:ln w="19050">
            <a:solidFill>
              <a:schemeClr val="tx1"/>
            </a:solidFill>
            <a:round/>
            <a:headEnd/>
            <a:tailEnd/>
          </a:ln>
        </p:spPr>
        <p:txBody>
          <a:bodyPr/>
          <a:lstStyle/>
          <a:p>
            <a:endParaRPr lang="es-ES"/>
          </a:p>
        </p:txBody>
      </p:sp>
      <p:sp>
        <p:nvSpPr>
          <p:cNvPr id="64541" name="Line 29"/>
          <p:cNvSpPr>
            <a:spLocks noChangeShapeType="1"/>
          </p:cNvSpPr>
          <p:nvPr/>
        </p:nvSpPr>
        <p:spPr bwMode="auto">
          <a:xfrm flipH="1">
            <a:off x="5181600" y="5562600"/>
            <a:ext cx="457200" cy="0"/>
          </a:xfrm>
          <a:prstGeom prst="line">
            <a:avLst/>
          </a:prstGeom>
          <a:noFill/>
          <a:ln w="19050">
            <a:solidFill>
              <a:schemeClr val="tx1"/>
            </a:solidFill>
            <a:round/>
            <a:headEnd/>
            <a:tailEnd/>
          </a:ln>
        </p:spPr>
        <p:txBody>
          <a:bodyPr/>
          <a:lstStyle/>
          <a:p>
            <a:endParaRPr lang="es-ES"/>
          </a:p>
        </p:txBody>
      </p:sp>
      <p:sp>
        <p:nvSpPr>
          <p:cNvPr id="64542" name="Line 30"/>
          <p:cNvSpPr>
            <a:spLocks noChangeShapeType="1"/>
          </p:cNvSpPr>
          <p:nvPr/>
        </p:nvSpPr>
        <p:spPr bwMode="auto">
          <a:xfrm>
            <a:off x="5181600" y="5562600"/>
            <a:ext cx="0" cy="304800"/>
          </a:xfrm>
          <a:prstGeom prst="line">
            <a:avLst/>
          </a:prstGeom>
          <a:noFill/>
          <a:ln w="19050">
            <a:solidFill>
              <a:schemeClr val="tx1"/>
            </a:solidFill>
            <a:round/>
            <a:headEnd/>
            <a:tailEnd/>
          </a:ln>
        </p:spPr>
        <p:txBody>
          <a:bodyPr/>
          <a:lstStyle/>
          <a:p>
            <a:endParaRPr lang="es-ES"/>
          </a:p>
        </p:txBody>
      </p:sp>
      <p:sp>
        <p:nvSpPr>
          <p:cNvPr id="64543" name="Line 31"/>
          <p:cNvSpPr>
            <a:spLocks noChangeShapeType="1"/>
          </p:cNvSpPr>
          <p:nvPr/>
        </p:nvSpPr>
        <p:spPr bwMode="auto">
          <a:xfrm>
            <a:off x="5791200" y="5029200"/>
            <a:ext cx="0" cy="533400"/>
          </a:xfrm>
          <a:prstGeom prst="line">
            <a:avLst/>
          </a:prstGeom>
          <a:noFill/>
          <a:ln w="19050">
            <a:solidFill>
              <a:schemeClr val="tx1"/>
            </a:solidFill>
            <a:round/>
            <a:headEnd/>
            <a:tailEnd/>
          </a:ln>
        </p:spPr>
        <p:txBody>
          <a:bodyPr/>
          <a:lstStyle/>
          <a:p>
            <a:endParaRPr lang="es-ES"/>
          </a:p>
        </p:txBody>
      </p:sp>
      <p:sp>
        <p:nvSpPr>
          <p:cNvPr id="64544" name="Line 32"/>
          <p:cNvSpPr>
            <a:spLocks noChangeShapeType="1"/>
          </p:cNvSpPr>
          <p:nvPr/>
        </p:nvSpPr>
        <p:spPr bwMode="auto">
          <a:xfrm>
            <a:off x="5791200" y="5562600"/>
            <a:ext cx="609600" cy="0"/>
          </a:xfrm>
          <a:prstGeom prst="line">
            <a:avLst/>
          </a:prstGeom>
          <a:noFill/>
          <a:ln w="19050">
            <a:solidFill>
              <a:schemeClr val="tx1"/>
            </a:solidFill>
            <a:round/>
            <a:headEnd/>
            <a:tailEnd/>
          </a:ln>
        </p:spPr>
        <p:txBody>
          <a:bodyPr/>
          <a:lstStyle/>
          <a:p>
            <a:endParaRPr lang="es-ES"/>
          </a:p>
        </p:txBody>
      </p:sp>
      <p:sp>
        <p:nvSpPr>
          <p:cNvPr id="64545" name="Line 33"/>
          <p:cNvSpPr>
            <a:spLocks noChangeShapeType="1"/>
          </p:cNvSpPr>
          <p:nvPr/>
        </p:nvSpPr>
        <p:spPr bwMode="auto">
          <a:xfrm>
            <a:off x="6400800" y="5562600"/>
            <a:ext cx="0" cy="304800"/>
          </a:xfrm>
          <a:prstGeom prst="line">
            <a:avLst/>
          </a:prstGeom>
          <a:noFill/>
          <a:ln w="19050">
            <a:solidFill>
              <a:schemeClr val="tx1"/>
            </a:solidFill>
            <a:round/>
            <a:headEnd/>
            <a:tailEnd/>
          </a:ln>
        </p:spPr>
        <p:txBody>
          <a:bodyPr/>
          <a:lstStyle/>
          <a:p>
            <a:endParaRPr lang="es-ES"/>
          </a:p>
        </p:txBody>
      </p:sp>
      <p:sp>
        <p:nvSpPr>
          <p:cNvPr id="64546" name="Line 34"/>
          <p:cNvSpPr>
            <a:spLocks noChangeShapeType="1"/>
          </p:cNvSpPr>
          <p:nvPr/>
        </p:nvSpPr>
        <p:spPr bwMode="auto">
          <a:xfrm>
            <a:off x="6019800" y="5105400"/>
            <a:ext cx="0" cy="304800"/>
          </a:xfrm>
          <a:prstGeom prst="line">
            <a:avLst/>
          </a:prstGeom>
          <a:noFill/>
          <a:ln w="19050">
            <a:solidFill>
              <a:schemeClr val="tx1"/>
            </a:solidFill>
            <a:round/>
            <a:headEnd/>
            <a:tailEnd/>
          </a:ln>
        </p:spPr>
        <p:txBody>
          <a:bodyPr/>
          <a:lstStyle/>
          <a:p>
            <a:endParaRPr lang="es-ES"/>
          </a:p>
        </p:txBody>
      </p:sp>
      <p:sp>
        <p:nvSpPr>
          <p:cNvPr id="64547" name="Line 35"/>
          <p:cNvSpPr>
            <a:spLocks noChangeShapeType="1"/>
          </p:cNvSpPr>
          <p:nvPr/>
        </p:nvSpPr>
        <p:spPr bwMode="auto">
          <a:xfrm>
            <a:off x="6019800" y="5410200"/>
            <a:ext cx="1600200" cy="0"/>
          </a:xfrm>
          <a:prstGeom prst="line">
            <a:avLst/>
          </a:prstGeom>
          <a:noFill/>
          <a:ln w="19050">
            <a:solidFill>
              <a:schemeClr val="tx1"/>
            </a:solidFill>
            <a:round/>
            <a:headEnd/>
            <a:tailEnd/>
          </a:ln>
        </p:spPr>
        <p:txBody>
          <a:bodyPr/>
          <a:lstStyle/>
          <a:p>
            <a:endParaRPr lang="es-ES"/>
          </a:p>
        </p:txBody>
      </p:sp>
      <p:sp>
        <p:nvSpPr>
          <p:cNvPr id="64548" name="Line 36"/>
          <p:cNvSpPr>
            <a:spLocks noChangeShapeType="1"/>
          </p:cNvSpPr>
          <p:nvPr/>
        </p:nvSpPr>
        <p:spPr bwMode="auto">
          <a:xfrm>
            <a:off x="7620000" y="5410200"/>
            <a:ext cx="0" cy="381000"/>
          </a:xfrm>
          <a:prstGeom prst="line">
            <a:avLst/>
          </a:prstGeom>
          <a:noFill/>
          <a:ln w="19050">
            <a:solidFill>
              <a:schemeClr val="tx1"/>
            </a:solidFill>
            <a:round/>
            <a:headEnd/>
            <a:tailEnd/>
          </a:ln>
        </p:spPr>
        <p:txBody>
          <a:bodyPr/>
          <a:lstStyle/>
          <a:p>
            <a:endParaRPr lang="es-ES"/>
          </a:p>
        </p:txBody>
      </p:sp>
      <p:pic>
        <p:nvPicPr>
          <p:cNvPr id="64549" name="Picture 37"/>
          <p:cNvPicPr>
            <a:picLocks noChangeArrowheads="1"/>
          </p:cNvPicPr>
          <p:nvPr/>
        </p:nvPicPr>
        <p:blipFill>
          <a:blip r:embed="rId4" cstate="print"/>
          <a:srcRect/>
          <a:stretch>
            <a:fillRect/>
          </a:stretch>
        </p:blipFill>
        <p:spPr bwMode="auto">
          <a:xfrm>
            <a:off x="5191125" y="4868863"/>
            <a:ext cx="1181100" cy="388937"/>
          </a:xfrm>
          <a:prstGeom prst="rect">
            <a:avLst/>
          </a:prstGeom>
          <a:noFill/>
          <a:ln w="12700">
            <a:noFill/>
            <a:miter lim="800000"/>
            <a:headEnd/>
            <a:tailEnd/>
          </a:ln>
        </p:spPr>
      </p:pic>
      <p:pic>
        <p:nvPicPr>
          <p:cNvPr id="64550" name="Picture 38"/>
          <p:cNvPicPr>
            <a:picLocks noChangeArrowheads="1"/>
          </p:cNvPicPr>
          <p:nvPr/>
        </p:nvPicPr>
        <p:blipFill>
          <a:blip r:embed="rId3" cstate="print"/>
          <a:srcRect/>
          <a:stretch>
            <a:fillRect/>
          </a:stretch>
        </p:blipFill>
        <p:spPr bwMode="auto">
          <a:xfrm>
            <a:off x="3684588" y="3638550"/>
            <a:ext cx="609600" cy="654050"/>
          </a:xfrm>
          <a:prstGeom prst="rect">
            <a:avLst/>
          </a:prstGeom>
          <a:noFill/>
          <a:ln w="12700">
            <a:noFill/>
            <a:miter lim="800000"/>
            <a:headEnd/>
            <a:tailEnd/>
          </a:ln>
        </p:spPr>
      </p:pic>
      <p:pic>
        <p:nvPicPr>
          <p:cNvPr id="64551" name="Picture 39"/>
          <p:cNvPicPr>
            <a:picLocks noChangeArrowheads="1"/>
          </p:cNvPicPr>
          <p:nvPr/>
        </p:nvPicPr>
        <p:blipFill>
          <a:blip r:embed="rId3" cstate="print"/>
          <a:srcRect/>
          <a:stretch>
            <a:fillRect/>
          </a:stretch>
        </p:blipFill>
        <p:spPr bwMode="auto">
          <a:xfrm>
            <a:off x="7418388" y="3638550"/>
            <a:ext cx="609600" cy="654050"/>
          </a:xfrm>
          <a:prstGeom prst="rect">
            <a:avLst/>
          </a:prstGeom>
          <a:noFill/>
          <a:ln w="12700">
            <a:noFill/>
            <a:miter lim="800000"/>
            <a:headEnd/>
            <a:tailEnd/>
          </a:ln>
        </p:spPr>
      </p:pic>
      <p:pic>
        <p:nvPicPr>
          <p:cNvPr id="64552" name="Picture 40"/>
          <p:cNvPicPr>
            <a:picLocks noChangeArrowheads="1"/>
          </p:cNvPicPr>
          <p:nvPr/>
        </p:nvPicPr>
        <p:blipFill>
          <a:blip r:embed="rId3" cstate="print"/>
          <a:srcRect/>
          <a:stretch>
            <a:fillRect/>
          </a:stretch>
        </p:blipFill>
        <p:spPr bwMode="auto">
          <a:xfrm>
            <a:off x="6199188" y="3638550"/>
            <a:ext cx="609600" cy="654050"/>
          </a:xfrm>
          <a:prstGeom prst="rect">
            <a:avLst/>
          </a:prstGeom>
          <a:noFill/>
          <a:ln w="12700">
            <a:noFill/>
            <a:miter lim="800000"/>
            <a:headEnd/>
            <a:tailEnd/>
          </a:ln>
        </p:spPr>
      </p:pic>
      <p:pic>
        <p:nvPicPr>
          <p:cNvPr id="64553" name="Picture 41"/>
          <p:cNvPicPr>
            <a:picLocks noChangeArrowheads="1"/>
          </p:cNvPicPr>
          <p:nvPr/>
        </p:nvPicPr>
        <p:blipFill>
          <a:blip r:embed="rId3" cstate="print"/>
          <a:srcRect/>
          <a:stretch>
            <a:fillRect/>
          </a:stretch>
        </p:blipFill>
        <p:spPr bwMode="auto">
          <a:xfrm>
            <a:off x="4979988" y="3638550"/>
            <a:ext cx="609600" cy="654050"/>
          </a:xfrm>
          <a:prstGeom prst="rect">
            <a:avLst/>
          </a:prstGeom>
          <a:noFill/>
          <a:ln w="12700">
            <a:noFill/>
            <a:miter lim="800000"/>
            <a:headEnd/>
            <a:tailEnd/>
          </a:ln>
        </p:spPr>
      </p:pic>
      <p:pic>
        <p:nvPicPr>
          <p:cNvPr id="64554" name="Picture 42"/>
          <p:cNvPicPr>
            <a:picLocks noChangeArrowheads="1"/>
          </p:cNvPicPr>
          <p:nvPr/>
        </p:nvPicPr>
        <p:blipFill>
          <a:blip r:embed="rId3" cstate="print"/>
          <a:srcRect/>
          <a:stretch>
            <a:fillRect/>
          </a:stretch>
        </p:blipFill>
        <p:spPr bwMode="auto">
          <a:xfrm>
            <a:off x="3581400" y="5670550"/>
            <a:ext cx="609600" cy="654050"/>
          </a:xfrm>
          <a:prstGeom prst="rect">
            <a:avLst/>
          </a:prstGeom>
          <a:noFill/>
          <a:ln w="12700">
            <a:noFill/>
            <a:miter lim="800000"/>
            <a:headEnd/>
            <a:tailEnd/>
          </a:ln>
        </p:spPr>
      </p:pic>
      <p:pic>
        <p:nvPicPr>
          <p:cNvPr id="64555" name="Picture 43"/>
          <p:cNvPicPr>
            <a:picLocks noChangeArrowheads="1"/>
          </p:cNvPicPr>
          <p:nvPr/>
        </p:nvPicPr>
        <p:blipFill>
          <a:blip r:embed="rId3" cstate="print"/>
          <a:srcRect/>
          <a:stretch>
            <a:fillRect/>
          </a:stretch>
        </p:blipFill>
        <p:spPr bwMode="auto">
          <a:xfrm>
            <a:off x="7315200" y="5670550"/>
            <a:ext cx="609600" cy="654050"/>
          </a:xfrm>
          <a:prstGeom prst="rect">
            <a:avLst/>
          </a:prstGeom>
          <a:noFill/>
          <a:ln w="12700">
            <a:noFill/>
            <a:miter lim="800000"/>
            <a:headEnd/>
            <a:tailEnd/>
          </a:ln>
        </p:spPr>
      </p:pic>
      <p:pic>
        <p:nvPicPr>
          <p:cNvPr id="64556" name="Picture 44"/>
          <p:cNvPicPr>
            <a:picLocks noChangeArrowheads="1"/>
          </p:cNvPicPr>
          <p:nvPr/>
        </p:nvPicPr>
        <p:blipFill>
          <a:blip r:embed="rId3" cstate="print"/>
          <a:srcRect/>
          <a:stretch>
            <a:fillRect/>
          </a:stretch>
        </p:blipFill>
        <p:spPr bwMode="auto">
          <a:xfrm>
            <a:off x="6096000" y="5670550"/>
            <a:ext cx="609600" cy="654050"/>
          </a:xfrm>
          <a:prstGeom prst="rect">
            <a:avLst/>
          </a:prstGeom>
          <a:noFill/>
          <a:ln w="12700">
            <a:noFill/>
            <a:miter lim="800000"/>
            <a:headEnd/>
            <a:tailEnd/>
          </a:ln>
        </p:spPr>
      </p:pic>
      <p:pic>
        <p:nvPicPr>
          <p:cNvPr id="64557" name="Picture 45"/>
          <p:cNvPicPr>
            <a:picLocks noChangeArrowheads="1"/>
          </p:cNvPicPr>
          <p:nvPr/>
        </p:nvPicPr>
        <p:blipFill>
          <a:blip r:embed="rId3" cstate="print"/>
          <a:srcRect/>
          <a:stretch>
            <a:fillRect/>
          </a:stretch>
        </p:blipFill>
        <p:spPr bwMode="auto">
          <a:xfrm>
            <a:off x="4876800" y="5670550"/>
            <a:ext cx="609600" cy="654050"/>
          </a:xfrm>
          <a:prstGeom prst="rect">
            <a:avLst/>
          </a:prstGeom>
          <a:noFill/>
          <a:ln w="12700">
            <a:noFill/>
            <a:miter lim="800000"/>
            <a:headEnd/>
            <a:tailEnd/>
          </a:ln>
        </p:spPr>
      </p:pic>
      <p:sp>
        <p:nvSpPr>
          <p:cNvPr id="64558" name="Text Box 46"/>
          <p:cNvSpPr txBox="1">
            <a:spLocks noChangeArrowheads="1"/>
          </p:cNvSpPr>
          <p:nvPr/>
        </p:nvSpPr>
        <p:spPr bwMode="auto">
          <a:xfrm>
            <a:off x="5148263" y="1166813"/>
            <a:ext cx="2830512" cy="274637"/>
          </a:xfrm>
          <a:prstGeom prst="rect">
            <a:avLst/>
          </a:prstGeom>
          <a:noFill/>
          <a:ln w="9525">
            <a:noFill/>
            <a:miter lim="800000"/>
            <a:headEnd/>
            <a:tailEnd/>
          </a:ln>
        </p:spPr>
        <p:txBody>
          <a:bodyPr wrap="none">
            <a:spAutoFit/>
          </a:bodyPr>
          <a:lstStyle/>
          <a:p>
            <a:r>
              <a:rPr lang="es-ES" sz="1200" b="1"/>
              <a:t>Cable coaxial (10BASE5 ó 10BASE2)</a:t>
            </a:r>
          </a:p>
        </p:txBody>
      </p:sp>
      <p:sp>
        <p:nvSpPr>
          <p:cNvPr id="64559" name="Text Box 47"/>
          <p:cNvSpPr txBox="1">
            <a:spLocks noChangeArrowheads="1"/>
          </p:cNvSpPr>
          <p:nvPr/>
        </p:nvSpPr>
        <p:spPr bwMode="auto">
          <a:xfrm>
            <a:off x="6427788" y="3103563"/>
            <a:ext cx="1266825" cy="274637"/>
          </a:xfrm>
          <a:prstGeom prst="rect">
            <a:avLst/>
          </a:prstGeom>
          <a:noFill/>
          <a:ln w="9525">
            <a:noFill/>
            <a:miter lim="800000"/>
            <a:headEnd/>
            <a:tailEnd/>
          </a:ln>
        </p:spPr>
        <p:txBody>
          <a:bodyPr wrap="none">
            <a:spAutoFit/>
          </a:bodyPr>
          <a:lstStyle/>
          <a:p>
            <a:r>
              <a:rPr lang="es-ES" sz="1200" b="1"/>
              <a:t>Cable de pares</a:t>
            </a:r>
          </a:p>
        </p:txBody>
      </p:sp>
      <p:sp>
        <p:nvSpPr>
          <p:cNvPr id="64560" name="Text Box 48"/>
          <p:cNvSpPr txBox="1">
            <a:spLocks noChangeArrowheads="1"/>
          </p:cNvSpPr>
          <p:nvPr/>
        </p:nvSpPr>
        <p:spPr bwMode="auto">
          <a:xfrm>
            <a:off x="6324600" y="5157788"/>
            <a:ext cx="1266825" cy="274637"/>
          </a:xfrm>
          <a:prstGeom prst="rect">
            <a:avLst/>
          </a:prstGeom>
          <a:noFill/>
          <a:ln w="9525">
            <a:noFill/>
            <a:miter lim="800000"/>
            <a:headEnd/>
            <a:tailEnd/>
          </a:ln>
        </p:spPr>
        <p:txBody>
          <a:bodyPr wrap="none">
            <a:spAutoFit/>
          </a:bodyPr>
          <a:lstStyle/>
          <a:p>
            <a:r>
              <a:rPr lang="es-ES" sz="1200" b="1"/>
              <a:t>Cable de pares</a:t>
            </a:r>
          </a:p>
        </p:txBody>
      </p:sp>
      <p:sp>
        <p:nvSpPr>
          <p:cNvPr id="64561" name="Text Box 49"/>
          <p:cNvSpPr txBox="1">
            <a:spLocks noChangeArrowheads="1"/>
          </p:cNvSpPr>
          <p:nvPr/>
        </p:nvSpPr>
        <p:spPr bwMode="auto">
          <a:xfrm>
            <a:off x="4140200" y="2938463"/>
            <a:ext cx="1258888" cy="274637"/>
          </a:xfrm>
          <a:prstGeom prst="rect">
            <a:avLst/>
          </a:prstGeom>
          <a:noFill/>
          <a:ln w="9525">
            <a:noFill/>
            <a:miter lim="800000"/>
            <a:headEnd/>
            <a:tailEnd/>
          </a:ln>
        </p:spPr>
        <p:txBody>
          <a:bodyPr wrap="none">
            <a:spAutoFit/>
          </a:bodyPr>
          <a:lstStyle/>
          <a:p>
            <a:r>
              <a:rPr lang="es-ES" sz="1200" b="1"/>
              <a:t>Hub 10BASE-T</a:t>
            </a:r>
          </a:p>
        </p:txBody>
      </p:sp>
      <p:sp>
        <p:nvSpPr>
          <p:cNvPr id="64562" name="Text Box 50"/>
          <p:cNvSpPr txBox="1">
            <a:spLocks noChangeArrowheads="1"/>
          </p:cNvSpPr>
          <p:nvPr/>
        </p:nvSpPr>
        <p:spPr bwMode="auto">
          <a:xfrm>
            <a:off x="3398838" y="4983163"/>
            <a:ext cx="1749425" cy="274637"/>
          </a:xfrm>
          <a:prstGeom prst="rect">
            <a:avLst/>
          </a:prstGeom>
          <a:noFill/>
          <a:ln w="9525">
            <a:noFill/>
            <a:miter lim="800000"/>
            <a:headEnd/>
            <a:tailEnd/>
          </a:ln>
        </p:spPr>
        <p:txBody>
          <a:bodyPr wrap="none">
            <a:spAutoFit/>
          </a:bodyPr>
          <a:lstStyle/>
          <a:p>
            <a:r>
              <a:rPr lang="es-ES" sz="1200" b="1"/>
              <a:t>Switch 10/100BASE-T</a:t>
            </a:r>
          </a:p>
        </p:txBody>
      </p:sp>
      <p:pic>
        <p:nvPicPr>
          <p:cNvPr id="64563" name="Picture 51"/>
          <p:cNvPicPr>
            <a:picLocks noChangeAspect="1" noChangeArrowheads="1"/>
          </p:cNvPicPr>
          <p:nvPr/>
        </p:nvPicPr>
        <p:blipFill>
          <a:blip r:embed="rId5" cstate="print"/>
          <a:srcRect/>
          <a:stretch>
            <a:fillRect/>
          </a:stretch>
        </p:blipFill>
        <p:spPr bwMode="auto">
          <a:xfrm>
            <a:off x="5395913" y="2924175"/>
            <a:ext cx="1008062" cy="360363"/>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142875"/>
            <a:ext cx="7772400" cy="1143000"/>
          </a:xfrm>
        </p:spPr>
        <p:txBody>
          <a:bodyPr/>
          <a:lstStyle/>
          <a:p>
            <a:pPr eaLnBrk="1" hangingPunct="1"/>
            <a:r>
              <a:rPr lang="es-ES" sz="3600" smtClean="0"/>
              <a:t>Diagnóstico y resolución de problemas</a:t>
            </a:r>
          </a:p>
        </p:txBody>
      </p:sp>
      <p:sp>
        <p:nvSpPr>
          <p:cNvPr id="65539" name="Rectangle 3"/>
          <p:cNvSpPr>
            <a:spLocks noGrp="1" noChangeArrowheads="1"/>
          </p:cNvSpPr>
          <p:nvPr>
            <p:ph type="body" idx="1"/>
          </p:nvPr>
        </p:nvSpPr>
        <p:spPr>
          <a:xfrm>
            <a:off x="685800" y="1357313"/>
            <a:ext cx="7772400" cy="4114800"/>
          </a:xfrm>
        </p:spPr>
        <p:txBody>
          <a:bodyPr/>
          <a:lstStyle/>
          <a:p>
            <a:pPr eaLnBrk="1" hangingPunct="1">
              <a:lnSpc>
                <a:spcPct val="80000"/>
              </a:lnSpc>
            </a:pPr>
            <a:r>
              <a:rPr lang="es-ES" sz="2200" smtClean="0"/>
              <a:t>Una parte fundamental del mantenimiento de una red son las tareas de ‘troubleshooting’ (diagnóstico y resolución de problemas).</a:t>
            </a:r>
          </a:p>
          <a:p>
            <a:pPr eaLnBrk="1" hangingPunct="1">
              <a:lnSpc>
                <a:spcPct val="80000"/>
              </a:lnSpc>
            </a:pPr>
            <a:r>
              <a:rPr lang="es-ES" sz="2200" smtClean="0"/>
              <a:t>Para esto se suelen utilizar programas analizadores de tráfico, como wireshark (</a:t>
            </a:r>
            <a:r>
              <a:rPr lang="es-ES" sz="2200" smtClean="0">
                <a:hlinkClick r:id="rId3"/>
              </a:rPr>
              <a:t>www.wireshark.org</a:t>
            </a:r>
            <a:r>
              <a:rPr lang="es-ES" sz="2200" smtClean="0"/>
              <a:t>). </a:t>
            </a:r>
          </a:p>
          <a:p>
            <a:pPr eaLnBrk="1" hangingPunct="1">
              <a:lnSpc>
                <a:spcPct val="80000"/>
              </a:lnSpc>
            </a:pPr>
            <a:r>
              <a:rPr lang="es-ES" sz="2200" smtClean="0"/>
              <a:t>Estos programas requieren a menudo que un host inspeccione el tráfico de otro, monitorizando todo su tráfico pero sin interferir. Los hubs son todavía muy útiles en esta tarea. Pero los hubs sólo van a 10 ó 100 Mb/s</a:t>
            </a:r>
          </a:p>
          <a:p>
            <a:pPr eaLnBrk="1" hangingPunct="1">
              <a:lnSpc>
                <a:spcPct val="80000"/>
              </a:lnSpc>
            </a:pPr>
            <a:r>
              <a:rPr lang="es-ES" sz="2200" smtClean="0"/>
              <a:t>Los switches tienen una función denominada ‘port mirroring’ que replica en un puerto el tráfico de otro, dando una funcionalidad equivalente a la de un hub. Pero el port mirroring no está disponible en todos los switches, solo en los caros.</a:t>
            </a:r>
          </a:p>
          <a:p>
            <a:pPr eaLnBrk="1" hangingPunct="1">
              <a:lnSpc>
                <a:spcPct val="80000"/>
              </a:lnSpc>
            </a:pPr>
            <a:r>
              <a:rPr lang="es-ES" sz="2200" smtClean="0"/>
              <a:t>En el mercado hay switches baratos cuya tabla CAM tiene 0 entradas, de forma que actúan siempre por inundación, como si fueran hubs. Estos switches son muy útiles cuando se utilizan analizadores</a:t>
            </a:r>
          </a:p>
        </p:txBody>
      </p:sp>
    </p:spTree>
  </p:cSld>
  <p:clrMapOvr>
    <a:masterClrMapping/>
  </p:clrMapOvr>
  <p:transition>
    <p:pull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p:cNvSpPr>
            <a:spLocks noChangeShapeType="1"/>
          </p:cNvSpPr>
          <p:nvPr/>
        </p:nvSpPr>
        <p:spPr bwMode="auto">
          <a:xfrm flipH="1" flipV="1">
            <a:off x="4932363" y="1155700"/>
            <a:ext cx="2951162" cy="0"/>
          </a:xfrm>
          <a:prstGeom prst="line">
            <a:avLst/>
          </a:prstGeom>
          <a:noFill/>
          <a:ln w="25400">
            <a:solidFill>
              <a:srgbClr val="0000FF"/>
            </a:solidFill>
            <a:round/>
            <a:headEnd/>
            <a:tailEnd/>
          </a:ln>
        </p:spPr>
        <p:txBody>
          <a:bodyPr/>
          <a:lstStyle/>
          <a:p>
            <a:endParaRPr lang="es-ES"/>
          </a:p>
        </p:txBody>
      </p:sp>
      <p:sp>
        <p:nvSpPr>
          <p:cNvPr id="66563" name="Line 3"/>
          <p:cNvSpPr>
            <a:spLocks noChangeShapeType="1"/>
          </p:cNvSpPr>
          <p:nvPr/>
        </p:nvSpPr>
        <p:spPr bwMode="auto">
          <a:xfrm flipH="1">
            <a:off x="6392863" y="1011238"/>
            <a:ext cx="0" cy="936625"/>
          </a:xfrm>
          <a:prstGeom prst="line">
            <a:avLst/>
          </a:prstGeom>
          <a:noFill/>
          <a:ln w="25400">
            <a:solidFill>
              <a:srgbClr val="0000FF"/>
            </a:solidFill>
            <a:round/>
            <a:headEnd/>
            <a:tailEnd/>
          </a:ln>
        </p:spPr>
        <p:txBody>
          <a:bodyPr/>
          <a:lstStyle/>
          <a:p>
            <a:endParaRPr lang="es-ES"/>
          </a:p>
        </p:txBody>
      </p:sp>
      <p:pic>
        <p:nvPicPr>
          <p:cNvPr id="66564" name="Picture 4"/>
          <p:cNvPicPr>
            <a:picLocks noChangeArrowheads="1"/>
          </p:cNvPicPr>
          <p:nvPr/>
        </p:nvPicPr>
        <p:blipFill>
          <a:blip r:embed="rId3" cstate="print"/>
          <a:srcRect/>
          <a:stretch>
            <a:fillRect/>
          </a:stretch>
        </p:blipFill>
        <p:spPr bwMode="auto">
          <a:xfrm>
            <a:off x="7829550" y="723900"/>
            <a:ext cx="487363" cy="692150"/>
          </a:xfrm>
          <a:prstGeom prst="rect">
            <a:avLst/>
          </a:prstGeom>
          <a:noFill/>
          <a:ln w="12700">
            <a:noFill/>
            <a:miter lim="800000"/>
            <a:headEnd/>
            <a:tailEnd/>
          </a:ln>
        </p:spPr>
      </p:pic>
      <p:pic>
        <p:nvPicPr>
          <p:cNvPr id="66565" name="Picture 5"/>
          <p:cNvPicPr>
            <a:picLocks noChangeArrowheads="1"/>
          </p:cNvPicPr>
          <p:nvPr/>
        </p:nvPicPr>
        <p:blipFill>
          <a:blip r:embed="rId4" cstate="print"/>
          <a:srcRect/>
          <a:stretch>
            <a:fillRect/>
          </a:stretch>
        </p:blipFill>
        <p:spPr bwMode="auto">
          <a:xfrm>
            <a:off x="4519613" y="774700"/>
            <a:ext cx="609600" cy="654050"/>
          </a:xfrm>
          <a:prstGeom prst="rect">
            <a:avLst/>
          </a:prstGeom>
          <a:noFill/>
          <a:ln w="12700">
            <a:noFill/>
            <a:miter lim="800000"/>
            <a:headEnd/>
            <a:tailEnd/>
          </a:ln>
        </p:spPr>
      </p:pic>
      <p:pic>
        <p:nvPicPr>
          <p:cNvPr id="66566" name="Picture 6"/>
          <p:cNvPicPr>
            <a:picLocks noChangeAspect="1" noChangeArrowheads="1"/>
          </p:cNvPicPr>
          <p:nvPr/>
        </p:nvPicPr>
        <p:blipFill>
          <a:blip r:embed="rId5" cstate="print"/>
          <a:srcRect/>
          <a:stretch>
            <a:fillRect/>
          </a:stretch>
        </p:blipFill>
        <p:spPr bwMode="auto">
          <a:xfrm>
            <a:off x="5868988" y="866775"/>
            <a:ext cx="1008062" cy="360363"/>
          </a:xfrm>
          <a:prstGeom prst="rect">
            <a:avLst/>
          </a:prstGeom>
          <a:noFill/>
          <a:ln w="9525">
            <a:noFill/>
            <a:miter lim="800000"/>
            <a:headEnd/>
            <a:tailEnd/>
          </a:ln>
        </p:spPr>
      </p:pic>
      <p:pic>
        <p:nvPicPr>
          <p:cNvPr id="66567" name="Picture 7"/>
          <p:cNvPicPr>
            <a:picLocks noChangeAspect="1" noChangeArrowheads="1"/>
          </p:cNvPicPr>
          <p:nvPr/>
        </p:nvPicPr>
        <p:blipFill>
          <a:blip r:embed="rId6" cstate="print"/>
          <a:srcRect/>
          <a:stretch>
            <a:fillRect/>
          </a:stretch>
        </p:blipFill>
        <p:spPr bwMode="auto">
          <a:xfrm>
            <a:off x="6015038" y="1712913"/>
            <a:ext cx="593725" cy="522287"/>
          </a:xfrm>
          <a:prstGeom prst="rect">
            <a:avLst/>
          </a:prstGeom>
          <a:noFill/>
          <a:ln w="9525">
            <a:noFill/>
            <a:miter lim="800000"/>
            <a:headEnd/>
            <a:tailEnd/>
          </a:ln>
        </p:spPr>
      </p:pic>
      <p:sp>
        <p:nvSpPr>
          <p:cNvPr id="66568" name="Text Box 8"/>
          <p:cNvSpPr txBox="1">
            <a:spLocks noChangeArrowheads="1"/>
          </p:cNvSpPr>
          <p:nvPr/>
        </p:nvSpPr>
        <p:spPr bwMode="auto">
          <a:xfrm>
            <a:off x="4427538" y="1466850"/>
            <a:ext cx="814387" cy="336550"/>
          </a:xfrm>
          <a:prstGeom prst="rect">
            <a:avLst/>
          </a:prstGeom>
          <a:noFill/>
          <a:ln w="25400">
            <a:noFill/>
            <a:miter lim="800000"/>
            <a:headEnd/>
            <a:tailEnd/>
          </a:ln>
        </p:spPr>
        <p:txBody>
          <a:bodyPr wrap="none">
            <a:spAutoFit/>
          </a:bodyPr>
          <a:lstStyle/>
          <a:p>
            <a:r>
              <a:rPr lang="es-ES" sz="1600"/>
              <a:t>Cliente</a:t>
            </a:r>
          </a:p>
        </p:txBody>
      </p:sp>
      <p:sp>
        <p:nvSpPr>
          <p:cNvPr id="66569" name="Text Box 9"/>
          <p:cNvSpPr txBox="1">
            <a:spLocks noChangeArrowheads="1"/>
          </p:cNvSpPr>
          <p:nvPr/>
        </p:nvSpPr>
        <p:spPr bwMode="auto">
          <a:xfrm>
            <a:off x="7591425" y="1466850"/>
            <a:ext cx="939800" cy="336550"/>
          </a:xfrm>
          <a:prstGeom prst="rect">
            <a:avLst/>
          </a:prstGeom>
          <a:noFill/>
          <a:ln w="25400">
            <a:noFill/>
            <a:miter lim="800000"/>
            <a:headEnd/>
            <a:tailEnd/>
          </a:ln>
        </p:spPr>
        <p:txBody>
          <a:bodyPr wrap="none">
            <a:spAutoFit/>
          </a:bodyPr>
          <a:lstStyle/>
          <a:p>
            <a:r>
              <a:rPr lang="es-ES" sz="1600"/>
              <a:t>Servidor</a:t>
            </a:r>
          </a:p>
        </p:txBody>
      </p:sp>
      <p:sp>
        <p:nvSpPr>
          <p:cNvPr id="66570" name="Text Box 10"/>
          <p:cNvSpPr txBox="1">
            <a:spLocks noChangeArrowheads="1"/>
          </p:cNvSpPr>
          <p:nvPr/>
        </p:nvSpPr>
        <p:spPr bwMode="auto">
          <a:xfrm>
            <a:off x="5148263" y="2187575"/>
            <a:ext cx="2249487" cy="336550"/>
          </a:xfrm>
          <a:prstGeom prst="rect">
            <a:avLst/>
          </a:prstGeom>
          <a:noFill/>
          <a:ln w="25400">
            <a:noFill/>
            <a:miter lim="800000"/>
            <a:headEnd/>
            <a:tailEnd/>
          </a:ln>
        </p:spPr>
        <p:txBody>
          <a:bodyPr wrap="none">
            <a:spAutoFit/>
          </a:bodyPr>
          <a:lstStyle/>
          <a:p>
            <a:r>
              <a:rPr lang="es-ES" sz="1600"/>
              <a:t>Analizador (Wireshark)</a:t>
            </a:r>
          </a:p>
        </p:txBody>
      </p:sp>
      <p:sp>
        <p:nvSpPr>
          <p:cNvPr id="66571" name="Text Box 11"/>
          <p:cNvSpPr txBox="1">
            <a:spLocks noChangeArrowheads="1"/>
          </p:cNvSpPr>
          <p:nvPr/>
        </p:nvSpPr>
        <p:spPr bwMode="auto">
          <a:xfrm>
            <a:off x="468313" y="779463"/>
            <a:ext cx="3455987" cy="1314450"/>
          </a:xfrm>
          <a:prstGeom prst="rect">
            <a:avLst/>
          </a:prstGeom>
          <a:noFill/>
          <a:ln w="25400">
            <a:noFill/>
            <a:miter lim="800000"/>
            <a:headEnd/>
            <a:tailEnd/>
          </a:ln>
        </p:spPr>
        <p:txBody>
          <a:bodyPr>
            <a:spAutoFit/>
          </a:bodyPr>
          <a:lstStyle/>
          <a:p>
            <a:r>
              <a:rPr lang="es-ES" sz="1600"/>
              <a:t>1: HUB:</a:t>
            </a:r>
          </a:p>
          <a:p>
            <a:r>
              <a:rPr lang="es-ES" sz="1600"/>
              <a:t>En caso de problemas en la comunicación cliente-servidor el analizador captura todo el tráfico de ambos</a:t>
            </a:r>
          </a:p>
        </p:txBody>
      </p:sp>
      <p:sp>
        <p:nvSpPr>
          <p:cNvPr id="1314828" name="Line 12"/>
          <p:cNvSpPr>
            <a:spLocks noChangeShapeType="1"/>
          </p:cNvSpPr>
          <p:nvPr/>
        </p:nvSpPr>
        <p:spPr bwMode="auto">
          <a:xfrm flipH="1" flipV="1">
            <a:off x="4933950" y="3195638"/>
            <a:ext cx="2951163" cy="0"/>
          </a:xfrm>
          <a:prstGeom prst="line">
            <a:avLst/>
          </a:prstGeom>
          <a:noFill/>
          <a:ln w="25400">
            <a:solidFill>
              <a:srgbClr val="0000FF"/>
            </a:solidFill>
            <a:round/>
            <a:headEnd/>
            <a:tailEnd/>
          </a:ln>
        </p:spPr>
        <p:txBody>
          <a:bodyPr/>
          <a:lstStyle/>
          <a:p>
            <a:endParaRPr lang="es-ES"/>
          </a:p>
        </p:txBody>
      </p:sp>
      <p:sp>
        <p:nvSpPr>
          <p:cNvPr id="1314829" name="Line 13"/>
          <p:cNvSpPr>
            <a:spLocks noChangeShapeType="1"/>
          </p:cNvSpPr>
          <p:nvPr/>
        </p:nvSpPr>
        <p:spPr bwMode="auto">
          <a:xfrm flipH="1">
            <a:off x="6392863" y="3124200"/>
            <a:ext cx="0" cy="936625"/>
          </a:xfrm>
          <a:prstGeom prst="line">
            <a:avLst/>
          </a:prstGeom>
          <a:noFill/>
          <a:ln w="25400">
            <a:solidFill>
              <a:srgbClr val="0000FF"/>
            </a:solidFill>
            <a:round/>
            <a:headEnd/>
            <a:tailEnd/>
          </a:ln>
        </p:spPr>
        <p:txBody>
          <a:bodyPr/>
          <a:lstStyle/>
          <a:p>
            <a:endParaRPr lang="es-ES"/>
          </a:p>
        </p:txBody>
      </p:sp>
      <p:pic>
        <p:nvPicPr>
          <p:cNvPr id="1314830" name="Picture 14"/>
          <p:cNvPicPr>
            <a:picLocks noChangeArrowheads="1"/>
          </p:cNvPicPr>
          <p:nvPr/>
        </p:nvPicPr>
        <p:blipFill>
          <a:blip r:embed="rId3" cstate="print"/>
          <a:srcRect/>
          <a:stretch>
            <a:fillRect/>
          </a:stretch>
        </p:blipFill>
        <p:spPr bwMode="auto">
          <a:xfrm>
            <a:off x="7831138" y="2813050"/>
            <a:ext cx="487362" cy="692150"/>
          </a:xfrm>
          <a:prstGeom prst="rect">
            <a:avLst/>
          </a:prstGeom>
          <a:noFill/>
          <a:ln w="12700">
            <a:noFill/>
            <a:miter lim="800000"/>
            <a:headEnd/>
            <a:tailEnd/>
          </a:ln>
        </p:spPr>
      </p:pic>
      <p:pic>
        <p:nvPicPr>
          <p:cNvPr id="1314831" name="Picture 15"/>
          <p:cNvPicPr>
            <a:picLocks noChangeArrowheads="1"/>
          </p:cNvPicPr>
          <p:nvPr/>
        </p:nvPicPr>
        <p:blipFill>
          <a:blip r:embed="rId4" cstate="print"/>
          <a:srcRect/>
          <a:stretch>
            <a:fillRect/>
          </a:stretch>
        </p:blipFill>
        <p:spPr bwMode="auto">
          <a:xfrm>
            <a:off x="4521200" y="2863850"/>
            <a:ext cx="609600" cy="654050"/>
          </a:xfrm>
          <a:prstGeom prst="rect">
            <a:avLst/>
          </a:prstGeom>
          <a:noFill/>
          <a:ln w="12700">
            <a:noFill/>
            <a:miter lim="800000"/>
            <a:headEnd/>
            <a:tailEnd/>
          </a:ln>
        </p:spPr>
      </p:pic>
      <p:pic>
        <p:nvPicPr>
          <p:cNvPr id="1314832" name="Picture 16"/>
          <p:cNvPicPr>
            <a:picLocks noChangeAspect="1" noChangeArrowheads="1"/>
          </p:cNvPicPr>
          <p:nvPr/>
        </p:nvPicPr>
        <p:blipFill>
          <a:blip r:embed="rId6" cstate="print"/>
          <a:srcRect/>
          <a:stretch>
            <a:fillRect/>
          </a:stretch>
        </p:blipFill>
        <p:spPr bwMode="auto">
          <a:xfrm>
            <a:off x="6015038" y="3730625"/>
            <a:ext cx="593725" cy="522288"/>
          </a:xfrm>
          <a:prstGeom prst="rect">
            <a:avLst/>
          </a:prstGeom>
          <a:noFill/>
          <a:ln w="9525">
            <a:noFill/>
            <a:miter lim="800000"/>
            <a:headEnd/>
            <a:tailEnd/>
          </a:ln>
        </p:spPr>
      </p:pic>
      <p:sp>
        <p:nvSpPr>
          <p:cNvPr id="1314833" name="Text Box 17"/>
          <p:cNvSpPr txBox="1">
            <a:spLocks noChangeArrowheads="1"/>
          </p:cNvSpPr>
          <p:nvPr/>
        </p:nvSpPr>
        <p:spPr bwMode="auto">
          <a:xfrm>
            <a:off x="4429125" y="3556000"/>
            <a:ext cx="814388" cy="336550"/>
          </a:xfrm>
          <a:prstGeom prst="rect">
            <a:avLst/>
          </a:prstGeom>
          <a:noFill/>
          <a:ln w="25400">
            <a:noFill/>
            <a:miter lim="800000"/>
            <a:headEnd/>
            <a:tailEnd/>
          </a:ln>
        </p:spPr>
        <p:txBody>
          <a:bodyPr wrap="none">
            <a:spAutoFit/>
          </a:bodyPr>
          <a:lstStyle/>
          <a:p>
            <a:r>
              <a:rPr lang="es-ES" sz="1600"/>
              <a:t>Cliente</a:t>
            </a:r>
          </a:p>
        </p:txBody>
      </p:sp>
      <p:sp>
        <p:nvSpPr>
          <p:cNvPr id="1314834" name="Text Box 18"/>
          <p:cNvSpPr txBox="1">
            <a:spLocks noChangeArrowheads="1"/>
          </p:cNvSpPr>
          <p:nvPr/>
        </p:nvSpPr>
        <p:spPr bwMode="auto">
          <a:xfrm>
            <a:off x="7593013" y="3556000"/>
            <a:ext cx="939800" cy="336550"/>
          </a:xfrm>
          <a:prstGeom prst="rect">
            <a:avLst/>
          </a:prstGeom>
          <a:noFill/>
          <a:ln w="25400">
            <a:noFill/>
            <a:miter lim="800000"/>
            <a:headEnd/>
            <a:tailEnd/>
          </a:ln>
        </p:spPr>
        <p:txBody>
          <a:bodyPr wrap="none">
            <a:spAutoFit/>
          </a:bodyPr>
          <a:lstStyle/>
          <a:p>
            <a:r>
              <a:rPr lang="es-ES" sz="1600"/>
              <a:t>Servidor</a:t>
            </a:r>
          </a:p>
        </p:txBody>
      </p:sp>
      <p:sp>
        <p:nvSpPr>
          <p:cNvPr id="1314835" name="Text Box 19"/>
          <p:cNvSpPr txBox="1">
            <a:spLocks noChangeArrowheads="1"/>
          </p:cNvSpPr>
          <p:nvPr/>
        </p:nvSpPr>
        <p:spPr bwMode="auto">
          <a:xfrm>
            <a:off x="5240338" y="4205288"/>
            <a:ext cx="2249487" cy="336550"/>
          </a:xfrm>
          <a:prstGeom prst="rect">
            <a:avLst/>
          </a:prstGeom>
          <a:noFill/>
          <a:ln w="25400">
            <a:noFill/>
            <a:miter lim="800000"/>
            <a:headEnd/>
            <a:tailEnd/>
          </a:ln>
        </p:spPr>
        <p:txBody>
          <a:bodyPr wrap="none">
            <a:spAutoFit/>
          </a:bodyPr>
          <a:lstStyle/>
          <a:p>
            <a:r>
              <a:rPr lang="es-ES" sz="1600"/>
              <a:t>Analizador (Wireshark)</a:t>
            </a:r>
          </a:p>
        </p:txBody>
      </p:sp>
      <p:pic>
        <p:nvPicPr>
          <p:cNvPr id="1314836" name="Picture 20"/>
          <p:cNvPicPr>
            <a:picLocks noChangeArrowheads="1"/>
          </p:cNvPicPr>
          <p:nvPr/>
        </p:nvPicPr>
        <p:blipFill>
          <a:blip r:embed="rId7" cstate="print"/>
          <a:srcRect/>
          <a:stretch>
            <a:fillRect/>
          </a:stretch>
        </p:blipFill>
        <p:spPr bwMode="auto">
          <a:xfrm>
            <a:off x="5867400" y="2955925"/>
            <a:ext cx="1079500" cy="287338"/>
          </a:xfrm>
          <a:prstGeom prst="rect">
            <a:avLst/>
          </a:prstGeom>
          <a:noFill/>
          <a:ln w="12700">
            <a:noFill/>
            <a:miter lim="800000"/>
            <a:headEnd/>
            <a:tailEnd/>
          </a:ln>
        </p:spPr>
      </p:pic>
      <p:sp>
        <p:nvSpPr>
          <p:cNvPr id="1314837" name="Text Box 21"/>
          <p:cNvSpPr txBox="1">
            <a:spLocks noChangeArrowheads="1"/>
          </p:cNvSpPr>
          <p:nvPr/>
        </p:nvSpPr>
        <p:spPr bwMode="auto">
          <a:xfrm>
            <a:off x="395288" y="2695575"/>
            <a:ext cx="3527425" cy="1558925"/>
          </a:xfrm>
          <a:prstGeom prst="rect">
            <a:avLst/>
          </a:prstGeom>
          <a:noFill/>
          <a:ln w="25400">
            <a:noFill/>
            <a:miter lim="800000"/>
            <a:headEnd/>
            <a:tailEnd/>
          </a:ln>
        </p:spPr>
        <p:txBody>
          <a:bodyPr>
            <a:spAutoFit/>
          </a:bodyPr>
          <a:lstStyle/>
          <a:p>
            <a:r>
              <a:rPr lang="es-ES" sz="1600"/>
              <a:t>2: SWITCH:</a:t>
            </a:r>
          </a:p>
          <a:p>
            <a:r>
              <a:rPr lang="es-ES" sz="1600"/>
              <a:t>En este caso el analizador solo captura el tráfico broadcast/multicast, con lo cual normalmente no es posible diagnosticar el problema</a:t>
            </a:r>
          </a:p>
        </p:txBody>
      </p:sp>
      <p:sp>
        <p:nvSpPr>
          <p:cNvPr id="1314838" name="Line 22"/>
          <p:cNvSpPr>
            <a:spLocks noChangeShapeType="1"/>
          </p:cNvSpPr>
          <p:nvPr/>
        </p:nvSpPr>
        <p:spPr bwMode="auto">
          <a:xfrm flipH="1" flipV="1">
            <a:off x="4933950" y="5211763"/>
            <a:ext cx="2951163" cy="0"/>
          </a:xfrm>
          <a:prstGeom prst="line">
            <a:avLst/>
          </a:prstGeom>
          <a:noFill/>
          <a:ln w="25400">
            <a:solidFill>
              <a:srgbClr val="0000FF"/>
            </a:solidFill>
            <a:round/>
            <a:headEnd/>
            <a:tailEnd/>
          </a:ln>
        </p:spPr>
        <p:txBody>
          <a:bodyPr/>
          <a:lstStyle/>
          <a:p>
            <a:endParaRPr lang="es-ES"/>
          </a:p>
        </p:txBody>
      </p:sp>
      <p:sp>
        <p:nvSpPr>
          <p:cNvPr id="1314839" name="Line 23"/>
          <p:cNvSpPr>
            <a:spLocks noChangeShapeType="1"/>
          </p:cNvSpPr>
          <p:nvPr/>
        </p:nvSpPr>
        <p:spPr bwMode="auto">
          <a:xfrm flipH="1">
            <a:off x="6394450" y="5140325"/>
            <a:ext cx="0" cy="936625"/>
          </a:xfrm>
          <a:prstGeom prst="line">
            <a:avLst/>
          </a:prstGeom>
          <a:noFill/>
          <a:ln w="25400">
            <a:solidFill>
              <a:srgbClr val="0000FF"/>
            </a:solidFill>
            <a:round/>
            <a:headEnd/>
            <a:tailEnd/>
          </a:ln>
        </p:spPr>
        <p:txBody>
          <a:bodyPr/>
          <a:lstStyle/>
          <a:p>
            <a:endParaRPr lang="es-ES"/>
          </a:p>
        </p:txBody>
      </p:sp>
      <p:pic>
        <p:nvPicPr>
          <p:cNvPr id="1314840" name="Picture 24"/>
          <p:cNvPicPr>
            <a:picLocks noChangeArrowheads="1"/>
          </p:cNvPicPr>
          <p:nvPr/>
        </p:nvPicPr>
        <p:blipFill>
          <a:blip r:embed="rId3" cstate="print"/>
          <a:srcRect/>
          <a:stretch>
            <a:fillRect/>
          </a:stretch>
        </p:blipFill>
        <p:spPr bwMode="auto">
          <a:xfrm>
            <a:off x="7831138" y="4829175"/>
            <a:ext cx="487362" cy="692150"/>
          </a:xfrm>
          <a:prstGeom prst="rect">
            <a:avLst/>
          </a:prstGeom>
          <a:noFill/>
          <a:ln w="12700">
            <a:noFill/>
            <a:miter lim="800000"/>
            <a:headEnd/>
            <a:tailEnd/>
          </a:ln>
        </p:spPr>
      </p:pic>
      <p:pic>
        <p:nvPicPr>
          <p:cNvPr id="1314841" name="Picture 25"/>
          <p:cNvPicPr>
            <a:picLocks noChangeArrowheads="1"/>
          </p:cNvPicPr>
          <p:nvPr/>
        </p:nvPicPr>
        <p:blipFill>
          <a:blip r:embed="rId4" cstate="print"/>
          <a:srcRect/>
          <a:stretch>
            <a:fillRect/>
          </a:stretch>
        </p:blipFill>
        <p:spPr bwMode="auto">
          <a:xfrm>
            <a:off x="4521200" y="4879975"/>
            <a:ext cx="609600" cy="654050"/>
          </a:xfrm>
          <a:prstGeom prst="rect">
            <a:avLst/>
          </a:prstGeom>
          <a:noFill/>
          <a:ln w="12700">
            <a:noFill/>
            <a:miter lim="800000"/>
            <a:headEnd/>
            <a:tailEnd/>
          </a:ln>
        </p:spPr>
      </p:pic>
      <p:pic>
        <p:nvPicPr>
          <p:cNvPr id="1314842" name="Picture 26"/>
          <p:cNvPicPr>
            <a:picLocks noChangeAspect="1" noChangeArrowheads="1"/>
          </p:cNvPicPr>
          <p:nvPr/>
        </p:nvPicPr>
        <p:blipFill>
          <a:blip r:embed="rId6" cstate="print"/>
          <a:srcRect/>
          <a:stretch>
            <a:fillRect/>
          </a:stretch>
        </p:blipFill>
        <p:spPr bwMode="auto">
          <a:xfrm>
            <a:off x="6016625" y="5716588"/>
            <a:ext cx="593725" cy="522287"/>
          </a:xfrm>
          <a:prstGeom prst="rect">
            <a:avLst/>
          </a:prstGeom>
          <a:noFill/>
          <a:ln w="9525">
            <a:noFill/>
            <a:miter lim="800000"/>
            <a:headEnd/>
            <a:tailEnd/>
          </a:ln>
        </p:spPr>
      </p:pic>
      <p:sp>
        <p:nvSpPr>
          <p:cNvPr id="1314843" name="Text Box 27"/>
          <p:cNvSpPr txBox="1">
            <a:spLocks noChangeArrowheads="1"/>
          </p:cNvSpPr>
          <p:nvPr/>
        </p:nvSpPr>
        <p:spPr bwMode="auto">
          <a:xfrm>
            <a:off x="4429125" y="5572125"/>
            <a:ext cx="814388" cy="336550"/>
          </a:xfrm>
          <a:prstGeom prst="rect">
            <a:avLst/>
          </a:prstGeom>
          <a:noFill/>
          <a:ln w="25400">
            <a:noFill/>
            <a:miter lim="800000"/>
            <a:headEnd/>
            <a:tailEnd/>
          </a:ln>
        </p:spPr>
        <p:txBody>
          <a:bodyPr wrap="none">
            <a:spAutoFit/>
          </a:bodyPr>
          <a:lstStyle/>
          <a:p>
            <a:r>
              <a:rPr lang="es-ES" sz="1600"/>
              <a:t>Cliente</a:t>
            </a:r>
          </a:p>
        </p:txBody>
      </p:sp>
      <p:sp>
        <p:nvSpPr>
          <p:cNvPr id="1314844" name="Text Box 28"/>
          <p:cNvSpPr txBox="1">
            <a:spLocks noChangeArrowheads="1"/>
          </p:cNvSpPr>
          <p:nvPr/>
        </p:nvSpPr>
        <p:spPr bwMode="auto">
          <a:xfrm>
            <a:off x="7593013" y="5572125"/>
            <a:ext cx="939800" cy="336550"/>
          </a:xfrm>
          <a:prstGeom prst="rect">
            <a:avLst/>
          </a:prstGeom>
          <a:noFill/>
          <a:ln w="25400">
            <a:noFill/>
            <a:miter lim="800000"/>
            <a:headEnd/>
            <a:tailEnd/>
          </a:ln>
        </p:spPr>
        <p:txBody>
          <a:bodyPr wrap="none">
            <a:spAutoFit/>
          </a:bodyPr>
          <a:lstStyle/>
          <a:p>
            <a:r>
              <a:rPr lang="es-ES" sz="1600"/>
              <a:t>Servidor</a:t>
            </a:r>
          </a:p>
        </p:txBody>
      </p:sp>
      <p:sp>
        <p:nvSpPr>
          <p:cNvPr id="1314845" name="Text Box 29"/>
          <p:cNvSpPr txBox="1">
            <a:spLocks noChangeArrowheads="1"/>
          </p:cNvSpPr>
          <p:nvPr/>
        </p:nvSpPr>
        <p:spPr bwMode="auto">
          <a:xfrm>
            <a:off x="5168900" y="6188075"/>
            <a:ext cx="2249488" cy="336550"/>
          </a:xfrm>
          <a:prstGeom prst="rect">
            <a:avLst/>
          </a:prstGeom>
          <a:noFill/>
          <a:ln w="25400">
            <a:noFill/>
            <a:miter lim="800000"/>
            <a:headEnd/>
            <a:tailEnd/>
          </a:ln>
        </p:spPr>
        <p:txBody>
          <a:bodyPr wrap="none">
            <a:spAutoFit/>
          </a:bodyPr>
          <a:lstStyle/>
          <a:p>
            <a:r>
              <a:rPr lang="es-ES" sz="1600"/>
              <a:t>Analizador (Wireshark)</a:t>
            </a:r>
          </a:p>
        </p:txBody>
      </p:sp>
      <p:pic>
        <p:nvPicPr>
          <p:cNvPr id="1314846" name="Picture 30"/>
          <p:cNvPicPr>
            <a:picLocks noChangeArrowheads="1"/>
          </p:cNvPicPr>
          <p:nvPr/>
        </p:nvPicPr>
        <p:blipFill>
          <a:blip r:embed="rId7" cstate="print"/>
          <a:srcRect/>
          <a:stretch>
            <a:fillRect/>
          </a:stretch>
        </p:blipFill>
        <p:spPr bwMode="auto">
          <a:xfrm>
            <a:off x="5868988" y="4973638"/>
            <a:ext cx="1079500" cy="287337"/>
          </a:xfrm>
          <a:prstGeom prst="rect">
            <a:avLst/>
          </a:prstGeom>
          <a:noFill/>
          <a:ln w="12700">
            <a:noFill/>
            <a:miter lim="800000"/>
            <a:headEnd/>
            <a:tailEnd/>
          </a:ln>
        </p:spPr>
      </p:pic>
      <p:sp>
        <p:nvSpPr>
          <p:cNvPr id="66591" name="AutoShape 31"/>
          <p:cNvSpPr>
            <a:spLocks noChangeArrowheads="1"/>
          </p:cNvSpPr>
          <p:nvPr/>
        </p:nvSpPr>
        <p:spPr bwMode="auto">
          <a:xfrm>
            <a:off x="5219700" y="795338"/>
            <a:ext cx="504825" cy="288925"/>
          </a:xfrm>
          <a:prstGeom prst="rightArrow">
            <a:avLst>
              <a:gd name="adj1" fmla="val 50000"/>
              <a:gd name="adj2" fmla="val 43681"/>
            </a:avLst>
          </a:prstGeom>
          <a:solidFill>
            <a:schemeClr val="accent1"/>
          </a:solidFill>
          <a:ln w="25400">
            <a:solidFill>
              <a:schemeClr val="accent2"/>
            </a:solidFill>
            <a:miter lim="800000"/>
            <a:headEnd/>
            <a:tailEnd/>
          </a:ln>
        </p:spPr>
        <p:txBody>
          <a:bodyPr wrap="none" anchor="ctr"/>
          <a:lstStyle/>
          <a:p>
            <a:pPr algn="ctr"/>
            <a:r>
              <a:rPr lang="es-ES" sz="1600"/>
              <a:t>C</a:t>
            </a:r>
          </a:p>
        </p:txBody>
      </p:sp>
      <p:sp>
        <p:nvSpPr>
          <p:cNvPr id="66592" name="AutoShape 32"/>
          <p:cNvSpPr>
            <a:spLocks noChangeArrowheads="1"/>
          </p:cNvSpPr>
          <p:nvPr/>
        </p:nvSpPr>
        <p:spPr bwMode="auto">
          <a:xfrm>
            <a:off x="7019925" y="795338"/>
            <a:ext cx="504825" cy="288925"/>
          </a:xfrm>
          <a:prstGeom prst="rightArrow">
            <a:avLst>
              <a:gd name="adj1" fmla="val 50000"/>
              <a:gd name="adj2" fmla="val 43681"/>
            </a:avLst>
          </a:prstGeom>
          <a:solidFill>
            <a:schemeClr val="accent1"/>
          </a:solidFill>
          <a:ln w="25400">
            <a:solidFill>
              <a:schemeClr val="accent2"/>
            </a:solidFill>
            <a:miter lim="800000"/>
            <a:headEnd/>
            <a:tailEnd/>
          </a:ln>
        </p:spPr>
        <p:txBody>
          <a:bodyPr wrap="none" anchor="ctr"/>
          <a:lstStyle/>
          <a:p>
            <a:pPr algn="ctr"/>
            <a:r>
              <a:rPr lang="es-ES" sz="1600"/>
              <a:t>C</a:t>
            </a:r>
          </a:p>
        </p:txBody>
      </p:sp>
      <p:sp>
        <p:nvSpPr>
          <p:cNvPr id="66593" name="AutoShape 33"/>
          <p:cNvSpPr>
            <a:spLocks noChangeArrowheads="1"/>
          </p:cNvSpPr>
          <p:nvPr/>
        </p:nvSpPr>
        <p:spPr bwMode="auto">
          <a:xfrm>
            <a:off x="5221288" y="1228725"/>
            <a:ext cx="576262" cy="287338"/>
          </a:xfrm>
          <a:prstGeom prst="leftArrow">
            <a:avLst>
              <a:gd name="adj1" fmla="val 50000"/>
              <a:gd name="adj2" fmla="val 50138"/>
            </a:avLst>
          </a:prstGeom>
          <a:solidFill>
            <a:schemeClr val="accent1"/>
          </a:solidFill>
          <a:ln w="25400">
            <a:solidFill>
              <a:schemeClr val="accent2"/>
            </a:solidFill>
            <a:miter lim="800000"/>
            <a:headEnd/>
            <a:tailEnd/>
          </a:ln>
        </p:spPr>
        <p:txBody>
          <a:bodyPr wrap="none" anchor="ctr"/>
          <a:lstStyle/>
          <a:p>
            <a:pPr algn="ctr"/>
            <a:r>
              <a:rPr lang="es-ES" sz="1600"/>
              <a:t>S</a:t>
            </a:r>
          </a:p>
        </p:txBody>
      </p:sp>
      <p:sp>
        <p:nvSpPr>
          <p:cNvPr id="66594" name="AutoShape 34"/>
          <p:cNvSpPr>
            <a:spLocks noChangeArrowheads="1"/>
          </p:cNvSpPr>
          <p:nvPr/>
        </p:nvSpPr>
        <p:spPr bwMode="auto">
          <a:xfrm>
            <a:off x="6948488" y="1228725"/>
            <a:ext cx="576262" cy="287338"/>
          </a:xfrm>
          <a:prstGeom prst="leftArrow">
            <a:avLst>
              <a:gd name="adj1" fmla="val 50000"/>
              <a:gd name="adj2" fmla="val 50138"/>
            </a:avLst>
          </a:prstGeom>
          <a:solidFill>
            <a:schemeClr val="accent1"/>
          </a:solidFill>
          <a:ln w="25400">
            <a:solidFill>
              <a:schemeClr val="accent2"/>
            </a:solidFill>
            <a:miter lim="800000"/>
            <a:headEnd/>
            <a:tailEnd/>
          </a:ln>
        </p:spPr>
        <p:txBody>
          <a:bodyPr wrap="none" anchor="ctr"/>
          <a:lstStyle/>
          <a:p>
            <a:pPr algn="ctr"/>
            <a:r>
              <a:rPr lang="es-ES" sz="1600"/>
              <a:t>S</a:t>
            </a:r>
          </a:p>
        </p:txBody>
      </p:sp>
      <p:sp>
        <p:nvSpPr>
          <p:cNvPr id="66595" name="AutoShape 35"/>
          <p:cNvSpPr>
            <a:spLocks noChangeArrowheads="1"/>
          </p:cNvSpPr>
          <p:nvPr/>
        </p:nvSpPr>
        <p:spPr bwMode="auto">
          <a:xfrm>
            <a:off x="6084888" y="1300163"/>
            <a:ext cx="288925" cy="360362"/>
          </a:xfrm>
          <a:prstGeom prst="downArrow">
            <a:avLst>
              <a:gd name="adj1" fmla="val 50000"/>
              <a:gd name="adj2" fmla="val 31181"/>
            </a:avLst>
          </a:prstGeom>
          <a:solidFill>
            <a:schemeClr val="accent1"/>
          </a:solidFill>
          <a:ln w="25400">
            <a:solidFill>
              <a:schemeClr val="accent2"/>
            </a:solidFill>
            <a:miter lim="800000"/>
            <a:headEnd/>
            <a:tailEnd/>
          </a:ln>
        </p:spPr>
        <p:txBody>
          <a:bodyPr wrap="none" anchor="ctr"/>
          <a:lstStyle/>
          <a:p>
            <a:pPr algn="ctr"/>
            <a:r>
              <a:rPr lang="es-ES" sz="1600"/>
              <a:t>C</a:t>
            </a:r>
          </a:p>
        </p:txBody>
      </p:sp>
      <p:sp>
        <p:nvSpPr>
          <p:cNvPr id="66596" name="AutoShape 36"/>
          <p:cNvSpPr>
            <a:spLocks noChangeArrowheads="1"/>
          </p:cNvSpPr>
          <p:nvPr/>
        </p:nvSpPr>
        <p:spPr bwMode="auto">
          <a:xfrm>
            <a:off x="6445250" y="1300163"/>
            <a:ext cx="288925" cy="360362"/>
          </a:xfrm>
          <a:prstGeom prst="downArrow">
            <a:avLst>
              <a:gd name="adj1" fmla="val 50000"/>
              <a:gd name="adj2" fmla="val 31181"/>
            </a:avLst>
          </a:prstGeom>
          <a:solidFill>
            <a:schemeClr val="accent1"/>
          </a:solidFill>
          <a:ln w="25400">
            <a:solidFill>
              <a:schemeClr val="accent2"/>
            </a:solidFill>
            <a:miter lim="800000"/>
            <a:headEnd/>
            <a:tailEnd/>
          </a:ln>
        </p:spPr>
        <p:txBody>
          <a:bodyPr wrap="none" anchor="ctr"/>
          <a:lstStyle/>
          <a:p>
            <a:pPr algn="ctr"/>
            <a:r>
              <a:rPr lang="es-ES" sz="1600"/>
              <a:t>S</a:t>
            </a:r>
          </a:p>
        </p:txBody>
      </p:sp>
      <p:sp>
        <p:nvSpPr>
          <p:cNvPr id="1314853" name="AutoShape 37"/>
          <p:cNvSpPr>
            <a:spLocks noChangeArrowheads="1"/>
          </p:cNvSpPr>
          <p:nvPr/>
        </p:nvSpPr>
        <p:spPr bwMode="auto">
          <a:xfrm>
            <a:off x="5291138" y="2813050"/>
            <a:ext cx="504825" cy="288925"/>
          </a:xfrm>
          <a:prstGeom prst="rightArrow">
            <a:avLst>
              <a:gd name="adj1" fmla="val 50000"/>
              <a:gd name="adj2" fmla="val 43681"/>
            </a:avLst>
          </a:prstGeom>
          <a:solidFill>
            <a:schemeClr val="accent1"/>
          </a:solidFill>
          <a:ln w="25400">
            <a:solidFill>
              <a:schemeClr val="accent2"/>
            </a:solidFill>
            <a:miter lim="800000"/>
            <a:headEnd/>
            <a:tailEnd/>
          </a:ln>
        </p:spPr>
        <p:txBody>
          <a:bodyPr wrap="none" anchor="ctr"/>
          <a:lstStyle/>
          <a:p>
            <a:pPr algn="ctr"/>
            <a:r>
              <a:rPr lang="es-ES" sz="1600"/>
              <a:t>C</a:t>
            </a:r>
          </a:p>
        </p:txBody>
      </p:sp>
      <p:sp>
        <p:nvSpPr>
          <p:cNvPr id="1314854" name="AutoShape 38"/>
          <p:cNvSpPr>
            <a:spLocks noChangeArrowheads="1"/>
          </p:cNvSpPr>
          <p:nvPr/>
        </p:nvSpPr>
        <p:spPr bwMode="auto">
          <a:xfrm>
            <a:off x="7091363" y="2813050"/>
            <a:ext cx="504825" cy="288925"/>
          </a:xfrm>
          <a:prstGeom prst="rightArrow">
            <a:avLst>
              <a:gd name="adj1" fmla="val 50000"/>
              <a:gd name="adj2" fmla="val 43681"/>
            </a:avLst>
          </a:prstGeom>
          <a:solidFill>
            <a:schemeClr val="accent1"/>
          </a:solidFill>
          <a:ln w="25400">
            <a:solidFill>
              <a:schemeClr val="accent2"/>
            </a:solidFill>
            <a:miter lim="800000"/>
            <a:headEnd/>
            <a:tailEnd/>
          </a:ln>
        </p:spPr>
        <p:txBody>
          <a:bodyPr wrap="none" anchor="ctr"/>
          <a:lstStyle/>
          <a:p>
            <a:pPr algn="ctr"/>
            <a:r>
              <a:rPr lang="es-ES" sz="1600"/>
              <a:t>C</a:t>
            </a:r>
          </a:p>
        </p:txBody>
      </p:sp>
      <p:sp>
        <p:nvSpPr>
          <p:cNvPr id="1314855" name="AutoShape 39"/>
          <p:cNvSpPr>
            <a:spLocks noChangeArrowheads="1"/>
          </p:cNvSpPr>
          <p:nvPr/>
        </p:nvSpPr>
        <p:spPr bwMode="auto">
          <a:xfrm>
            <a:off x="5221288" y="3244850"/>
            <a:ext cx="576262" cy="287338"/>
          </a:xfrm>
          <a:prstGeom prst="leftArrow">
            <a:avLst>
              <a:gd name="adj1" fmla="val 50000"/>
              <a:gd name="adj2" fmla="val 50138"/>
            </a:avLst>
          </a:prstGeom>
          <a:solidFill>
            <a:schemeClr val="accent1"/>
          </a:solidFill>
          <a:ln w="25400">
            <a:solidFill>
              <a:schemeClr val="accent2"/>
            </a:solidFill>
            <a:miter lim="800000"/>
            <a:headEnd/>
            <a:tailEnd/>
          </a:ln>
        </p:spPr>
        <p:txBody>
          <a:bodyPr wrap="none" anchor="ctr"/>
          <a:lstStyle/>
          <a:p>
            <a:pPr algn="ctr"/>
            <a:r>
              <a:rPr lang="es-ES" sz="1600"/>
              <a:t>S</a:t>
            </a:r>
          </a:p>
        </p:txBody>
      </p:sp>
      <p:sp>
        <p:nvSpPr>
          <p:cNvPr id="1314856" name="AutoShape 40"/>
          <p:cNvSpPr>
            <a:spLocks noChangeArrowheads="1"/>
          </p:cNvSpPr>
          <p:nvPr/>
        </p:nvSpPr>
        <p:spPr bwMode="auto">
          <a:xfrm>
            <a:off x="7019925" y="3244850"/>
            <a:ext cx="576263" cy="287338"/>
          </a:xfrm>
          <a:prstGeom prst="leftArrow">
            <a:avLst>
              <a:gd name="adj1" fmla="val 50000"/>
              <a:gd name="adj2" fmla="val 50138"/>
            </a:avLst>
          </a:prstGeom>
          <a:solidFill>
            <a:schemeClr val="accent1"/>
          </a:solidFill>
          <a:ln w="25400">
            <a:solidFill>
              <a:schemeClr val="accent2"/>
            </a:solidFill>
            <a:miter lim="800000"/>
            <a:headEnd/>
            <a:tailEnd/>
          </a:ln>
        </p:spPr>
        <p:txBody>
          <a:bodyPr wrap="none" anchor="ctr"/>
          <a:lstStyle/>
          <a:p>
            <a:pPr algn="ctr"/>
            <a:r>
              <a:rPr lang="es-ES" sz="1600"/>
              <a:t>S</a:t>
            </a:r>
          </a:p>
        </p:txBody>
      </p:sp>
      <p:sp>
        <p:nvSpPr>
          <p:cNvPr id="1314857" name="AutoShape 41"/>
          <p:cNvSpPr>
            <a:spLocks noChangeArrowheads="1"/>
          </p:cNvSpPr>
          <p:nvPr/>
        </p:nvSpPr>
        <p:spPr bwMode="auto">
          <a:xfrm>
            <a:off x="5219700" y="4829175"/>
            <a:ext cx="504825" cy="288925"/>
          </a:xfrm>
          <a:prstGeom prst="rightArrow">
            <a:avLst>
              <a:gd name="adj1" fmla="val 50000"/>
              <a:gd name="adj2" fmla="val 43681"/>
            </a:avLst>
          </a:prstGeom>
          <a:solidFill>
            <a:schemeClr val="accent1"/>
          </a:solidFill>
          <a:ln w="25400">
            <a:solidFill>
              <a:schemeClr val="accent2"/>
            </a:solidFill>
            <a:miter lim="800000"/>
            <a:headEnd/>
            <a:tailEnd/>
          </a:ln>
        </p:spPr>
        <p:txBody>
          <a:bodyPr wrap="none" anchor="ctr"/>
          <a:lstStyle/>
          <a:p>
            <a:pPr algn="ctr"/>
            <a:r>
              <a:rPr lang="es-ES" sz="1600"/>
              <a:t>C</a:t>
            </a:r>
          </a:p>
        </p:txBody>
      </p:sp>
      <p:sp>
        <p:nvSpPr>
          <p:cNvPr id="1314858" name="AutoShape 42"/>
          <p:cNvSpPr>
            <a:spLocks noChangeArrowheads="1"/>
          </p:cNvSpPr>
          <p:nvPr/>
        </p:nvSpPr>
        <p:spPr bwMode="auto">
          <a:xfrm>
            <a:off x="7091363" y="4829175"/>
            <a:ext cx="504825" cy="288925"/>
          </a:xfrm>
          <a:prstGeom prst="rightArrow">
            <a:avLst>
              <a:gd name="adj1" fmla="val 50000"/>
              <a:gd name="adj2" fmla="val 43681"/>
            </a:avLst>
          </a:prstGeom>
          <a:solidFill>
            <a:schemeClr val="accent1"/>
          </a:solidFill>
          <a:ln w="25400">
            <a:solidFill>
              <a:schemeClr val="accent2"/>
            </a:solidFill>
            <a:miter lim="800000"/>
            <a:headEnd/>
            <a:tailEnd/>
          </a:ln>
        </p:spPr>
        <p:txBody>
          <a:bodyPr wrap="none" anchor="ctr"/>
          <a:lstStyle/>
          <a:p>
            <a:pPr algn="ctr"/>
            <a:r>
              <a:rPr lang="es-ES" sz="1600"/>
              <a:t>C</a:t>
            </a:r>
          </a:p>
        </p:txBody>
      </p:sp>
      <p:sp>
        <p:nvSpPr>
          <p:cNvPr id="1314859" name="AutoShape 43"/>
          <p:cNvSpPr>
            <a:spLocks noChangeArrowheads="1"/>
          </p:cNvSpPr>
          <p:nvPr/>
        </p:nvSpPr>
        <p:spPr bwMode="auto">
          <a:xfrm>
            <a:off x="5221288" y="5264150"/>
            <a:ext cx="576262" cy="287338"/>
          </a:xfrm>
          <a:prstGeom prst="leftArrow">
            <a:avLst>
              <a:gd name="adj1" fmla="val 50000"/>
              <a:gd name="adj2" fmla="val 50138"/>
            </a:avLst>
          </a:prstGeom>
          <a:solidFill>
            <a:schemeClr val="accent1"/>
          </a:solidFill>
          <a:ln w="25400">
            <a:solidFill>
              <a:schemeClr val="accent2"/>
            </a:solidFill>
            <a:miter lim="800000"/>
            <a:headEnd/>
            <a:tailEnd/>
          </a:ln>
        </p:spPr>
        <p:txBody>
          <a:bodyPr wrap="none" anchor="ctr"/>
          <a:lstStyle/>
          <a:p>
            <a:pPr algn="ctr"/>
            <a:r>
              <a:rPr lang="es-ES" sz="1600"/>
              <a:t>S</a:t>
            </a:r>
          </a:p>
        </p:txBody>
      </p:sp>
      <p:sp>
        <p:nvSpPr>
          <p:cNvPr id="1314860" name="AutoShape 44"/>
          <p:cNvSpPr>
            <a:spLocks noChangeArrowheads="1"/>
          </p:cNvSpPr>
          <p:nvPr/>
        </p:nvSpPr>
        <p:spPr bwMode="auto">
          <a:xfrm>
            <a:off x="7021513" y="5264150"/>
            <a:ext cx="576262" cy="287338"/>
          </a:xfrm>
          <a:prstGeom prst="leftArrow">
            <a:avLst>
              <a:gd name="adj1" fmla="val 50000"/>
              <a:gd name="adj2" fmla="val 50138"/>
            </a:avLst>
          </a:prstGeom>
          <a:solidFill>
            <a:schemeClr val="accent1"/>
          </a:solidFill>
          <a:ln w="25400">
            <a:solidFill>
              <a:schemeClr val="accent2"/>
            </a:solidFill>
            <a:miter lim="800000"/>
            <a:headEnd/>
            <a:tailEnd/>
          </a:ln>
        </p:spPr>
        <p:txBody>
          <a:bodyPr wrap="none" anchor="ctr"/>
          <a:lstStyle/>
          <a:p>
            <a:pPr algn="ctr"/>
            <a:r>
              <a:rPr lang="es-ES" sz="1600"/>
              <a:t>S</a:t>
            </a:r>
          </a:p>
        </p:txBody>
      </p:sp>
      <p:sp>
        <p:nvSpPr>
          <p:cNvPr id="1314861" name="AutoShape 45"/>
          <p:cNvSpPr>
            <a:spLocks noChangeArrowheads="1"/>
          </p:cNvSpPr>
          <p:nvPr/>
        </p:nvSpPr>
        <p:spPr bwMode="auto">
          <a:xfrm>
            <a:off x="6084888" y="5334000"/>
            <a:ext cx="288925" cy="360363"/>
          </a:xfrm>
          <a:prstGeom prst="downArrow">
            <a:avLst>
              <a:gd name="adj1" fmla="val 50000"/>
              <a:gd name="adj2" fmla="val 31181"/>
            </a:avLst>
          </a:prstGeom>
          <a:solidFill>
            <a:schemeClr val="accent1"/>
          </a:solidFill>
          <a:ln w="25400">
            <a:solidFill>
              <a:schemeClr val="accent2"/>
            </a:solidFill>
            <a:miter lim="800000"/>
            <a:headEnd/>
            <a:tailEnd/>
          </a:ln>
        </p:spPr>
        <p:txBody>
          <a:bodyPr wrap="none" anchor="ctr"/>
          <a:lstStyle/>
          <a:p>
            <a:pPr algn="ctr"/>
            <a:r>
              <a:rPr lang="es-ES" sz="1600"/>
              <a:t>C</a:t>
            </a:r>
          </a:p>
        </p:txBody>
      </p:sp>
      <p:sp>
        <p:nvSpPr>
          <p:cNvPr id="1314862" name="AutoShape 46"/>
          <p:cNvSpPr>
            <a:spLocks noChangeArrowheads="1"/>
          </p:cNvSpPr>
          <p:nvPr/>
        </p:nvSpPr>
        <p:spPr bwMode="auto">
          <a:xfrm>
            <a:off x="6445250" y="5334000"/>
            <a:ext cx="288925" cy="360363"/>
          </a:xfrm>
          <a:prstGeom prst="downArrow">
            <a:avLst>
              <a:gd name="adj1" fmla="val 50000"/>
              <a:gd name="adj2" fmla="val 31181"/>
            </a:avLst>
          </a:prstGeom>
          <a:solidFill>
            <a:schemeClr val="accent1"/>
          </a:solidFill>
          <a:ln w="25400">
            <a:solidFill>
              <a:schemeClr val="accent2"/>
            </a:solidFill>
            <a:miter lim="800000"/>
            <a:headEnd/>
            <a:tailEnd/>
          </a:ln>
        </p:spPr>
        <p:txBody>
          <a:bodyPr wrap="none" anchor="ctr"/>
          <a:lstStyle/>
          <a:p>
            <a:pPr algn="ctr"/>
            <a:r>
              <a:rPr lang="es-ES" sz="1600"/>
              <a:t>S</a:t>
            </a:r>
          </a:p>
        </p:txBody>
      </p:sp>
      <p:sp>
        <p:nvSpPr>
          <p:cNvPr id="1314863" name="AutoShape 47"/>
          <p:cNvSpPr>
            <a:spLocks noChangeArrowheads="1"/>
          </p:cNvSpPr>
          <p:nvPr/>
        </p:nvSpPr>
        <p:spPr bwMode="auto">
          <a:xfrm>
            <a:off x="6157913" y="3316288"/>
            <a:ext cx="71437" cy="360362"/>
          </a:xfrm>
          <a:prstGeom prst="downArrow">
            <a:avLst>
              <a:gd name="adj1" fmla="val 50000"/>
              <a:gd name="adj2" fmla="val 126112"/>
            </a:avLst>
          </a:prstGeom>
          <a:solidFill>
            <a:schemeClr val="accent1"/>
          </a:solidFill>
          <a:ln w="25400">
            <a:solidFill>
              <a:schemeClr val="accent2"/>
            </a:solidFill>
            <a:miter lim="800000"/>
            <a:headEnd/>
            <a:tailEnd/>
          </a:ln>
        </p:spPr>
        <p:txBody>
          <a:bodyPr wrap="none" anchor="ctr"/>
          <a:lstStyle/>
          <a:p>
            <a:pPr algn="ctr"/>
            <a:r>
              <a:rPr lang="es-ES" sz="1600"/>
              <a:t>C</a:t>
            </a:r>
          </a:p>
        </p:txBody>
      </p:sp>
      <p:sp>
        <p:nvSpPr>
          <p:cNvPr id="1314864" name="AutoShape 48"/>
          <p:cNvSpPr>
            <a:spLocks noChangeArrowheads="1"/>
          </p:cNvSpPr>
          <p:nvPr/>
        </p:nvSpPr>
        <p:spPr bwMode="auto">
          <a:xfrm>
            <a:off x="6445250" y="3316288"/>
            <a:ext cx="71438" cy="360362"/>
          </a:xfrm>
          <a:prstGeom prst="downArrow">
            <a:avLst>
              <a:gd name="adj1" fmla="val 50000"/>
              <a:gd name="adj2" fmla="val 126110"/>
            </a:avLst>
          </a:prstGeom>
          <a:solidFill>
            <a:schemeClr val="accent1"/>
          </a:solidFill>
          <a:ln w="25400">
            <a:solidFill>
              <a:schemeClr val="accent2"/>
            </a:solidFill>
            <a:miter lim="800000"/>
            <a:headEnd/>
            <a:tailEnd/>
          </a:ln>
        </p:spPr>
        <p:txBody>
          <a:bodyPr wrap="none" anchor="ctr"/>
          <a:lstStyle/>
          <a:p>
            <a:pPr algn="ctr"/>
            <a:r>
              <a:rPr lang="es-ES" sz="1600"/>
              <a:t>S</a:t>
            </a:r>
          </a:p>
        </p:txBody>
      </p:sp>
      <p:sp>
        <p:nvSpPr>
          <p:cNvPr id="1314865" name="Text Box 49"/>
          <p:cNvSpPr txBox="1">
            <a:spLocks noChangeArrowheads="1"/>
          </p:cNvSpPr>
          <p:nvPr/>
        </p:nvSpPr>
        <p:spPr bwMode="auto">
          <a:xfrm>
            <a:off x="323850" y="4783138"/>
            <a:ext cx="3816350" cy="1558925"/>
          </a:xfrm>
          <a:prstGeom prst="rect">
            <a:avLst/>
          </a:prstGeom>
          <a:noFill/>
          <a:ln w="25400">
            <a:noFill/>
            <a:miter lim="800000"/>
            <a:headEnd/>
            <a:tailEnd/>
          </a:ln>
        </p:spPr>
        <p:txBody>
          <a:bodyPr>
            <a:spAutoFit/>
          </a:bodyPr>
          <a:lstStyle/>
          <a:p>
            <a:r>
              <a:rPr lang="es-ES" sz="1600"/>
              <a:t>3: SWITCH CON ‘PORT MIRRORING’:</a:t>
            </a:r>
          </a:p>
          <a:p>
            <a:r>
              <a:rPr lang="es-ES" sz="1600"/>
              <a:t>Al configurar en el switch port mirroring entre el puerto del cliente (o del servidor) y el del analizador, éste recibe todo el tráfico de la sesión, siendo equivalente al uso de un hub</a:t>
            </a:r>
          </a:p>
        </p:txBody>
      </p:sp>
      <p:sp>
        <p:nvSpPr>
          <p:cNvPr id="1314866" name="Text Box 50"/>
          <p:cNvSpPr txBox="1">
            <a:spLocks noChangeArrowheads="1"/>
          </p:cNvSpPr>
          <p:nvPr/>
        </p:nvSpPr>
        <p:spPr bwMode="auto">
          <a:xfrm>
            <a:off x="6227763" y="5008563"/>
            <a:ext cx="301625" cy="182562"/>
          </a:xfrm>
          <a:prstGeom prst="rect">
            <a:avLst/>
          </a:prstGeom>
          <a:solidFill>
            <a:schemeClr val="bg1"/>
          </a:solidFill>
          <a:ln w="25400">
            <a:noFill/>
            <a:miter lim="800000"/>
            <a:headEnd/>
            <a:tailEnd/>
          </a:ln>
        </p:spPr>
        <p:txBody>
          <a:bodyPr wrap="none" lIns="36000" tIns="0" rIns="36000" bIns="0">
            <a:spAutoFit/>
          </a:bodyPr>
          <a:lstStyle/>
          <a:p>
            <a:r>
              <a:rPr lang="es-ES" sz="1200" b="1"/>
              <a:t>PM</a:t>
            </a:r>
          </a:p>
        </p:txBody>
      </p:sp>
      <p:sp>
        <p:nvSpPr>
          <p:cNvPr id="66611" name="Text Box 51"/>
          <p:cNvSpPr txBox="1">
            <a:spLocks noChangeArrowheads="1"/>
          </p:cNvSpPr>
          <p:nvPr/>
        </p:nvSpPr>
        <p:spPr bwMode="auto">
          <a:xfrm>
            <a:off x="879475" y="134938"/>
            <a:ext cx="7727950" cy="523875"/>
          </a:xfrm>
          <a:prstGeom prst="rect">
            <a:avLst/>
          </a:prstGeom>
          <a:noFill/>
          <a:ln w="25400">
            <a:noFill/>
            <a:miter lim="800000"/>
            <a:headEnd/>
            <a:tailEnd/>
          </a:ln>
        </p:spPr>
        <p:txBody>
          <a:bodyPr wrap="none">
            <a:spAutoFit/>
          </a:bodyPr>
          <a:lstStyle/>
          <a:p>
            <a:r>
              <a:rPr lang="es-ES"/>
              <a:t>Determinación de problemas con un analizador</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48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48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48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48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48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48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48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48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48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48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48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148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48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148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148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48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148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148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148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148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148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148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148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48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148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148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148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148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148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1486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1486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148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14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8" grpId="0" animBg="1"/>
      <p:bldP spid="1314829" grpId="0" animBg="1"/>
      <p:bldP spid="1314833" grpId="0"/>
      <p:bldP spid="1314834" grpId="0"/>
      <p:bldP spid="1314835" grpId="0"/>
      <p:bldP spid="1314837" grpId="0"/>
      <p:bldP spid="1314838" grpId="0" animBg="1"/>
      <p:bldP spid="1314839" grpId="0" animBg="1"/>
      <p:bldP spid="1314843" grpId="0"/>
      <p:bldP spid="1314844" grpId="0"/>
      <p:bldP spid="1314845" grpId="0"/>
      <p:bldP spid="1314853" grpId="0" animBg="1"/>
      <p:bldP spid="1314854" grpId="0" animBg="1"/>
      <p:bldP spid="1314855" grpId="0" animBg="1"/>
      <p:bldP spid="1314856" grpId="0" animBg="1"/>
      <p:bldP spid="1314857" grpId="0" animBg="1"/>
      <p:bldP spid="1314858" grpId="0" animBg="1"/>
      <p:bldP spid="1314859" grpId="0" animBg="1"/>
      <p:bldP spid="1314860" grpId="0" animBg="1"/>
      <p:bldP spid="1314861" grpId="0" animBg="1"/>
      <p:bldP spid="1314862" grpId="0" animBg="1"/>
      <p:bldP spid="1314863" grpId="0" animBg="1"/>
      <p:bldP spid="1314864" grpId="0" animBg="1"/>
      <p:bldP spid="1314865" grpId="0"/>
      <p:bldP spid="131486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1"/>
          <p:cNvPicPr>
            <a:picLocks noChangeAspect="1" noChangeArrowheads="1"/>
          </p:cNvPicPr>
          <p:nvPr/>
        </p:nvPicPr>
        <p:blipFill>
          <a:blip r:embed="rId3" cstate="print"/>
          <a:srcRect/>
          <a:stretch>
            <a:fillRect/>
          </a:stretch>
        </p:blipFill>
        <p:spPr bwMode="auto">
          <a:xfrm>
            <a:off x="3852863" y="1728788"/>
            <a:ext cx="1439862" cy="615950"/>
          </a:xfrm>
          <a:prstGeom prst="rect">
            <a:avLst/>
          </a:prstGeom>
          <a:noFill/>
          <a:ln w="9525">
            <a:noFill/>
            <a:miter lim="800000"/>
            <a:headEnd/>
            <a:tailEnd/>
          </a:ln>
        </p:spPr>
      </p:pic>
      <p:sp>
        <p:nvSpPr>
          <p:cNvPr id="67587" name="Text Box 3"/>
          <p:cNvSpPr txBox="1">
            <a:spLocks noChangeArrowheads="1"/>
          </p:cNvSpPr>
          <p:nvPr/>
        </p:nvSpPr>
        <p:spPr bwMode="auto">
          <a:xfrm>
            <a:off x="2760663" y="1535113"/>
            <a:ext cx="420687" cy="336550"/>
          </a:xfrm>
          <a:prstGeom prst="rect">
            <a:avLst/>
          </a:prstGeom>
          <a:noFill/>
          <a:ln w="9525">
            <a:noFill/>
            <a:miter lim="800000"/>
            <a:headEnd/>
            <a:tailEnd/>
          </a:ln>
        </p:spPr>
        <p:txBody>
          <a:bodyPr wrap="none">
            <a:spAutoFit/>
          </a:bodyPr>
          <a:lstStyle/>
          <a:p>
            <a:r>
              <a:rPr lang="es-ES_tradnl" sz="1600" b="1"/>
              <a:t>Tx</a:t>
            </a:r>
            <a:endParaRPr lang="es-ES" sz="1600" b="1"/>
          </a:p>
        </p:txBody>
      </p:sp>
      <p:sp>
        <p:nvSpPr>
          <p:cNvPr id="67588" name="Text Box 4"/>
          <p:cNvSpPr txBox="1">
            <a:spLocks noChangeArrowheads="1"/>
          </p:cNvSpPr>
          <p:nvPr/>
        </p:nvSpPr>
        <p:spPr bwMode="auto">
          <a:xfrm>
            <a:off x="2738438" y="2016125"/>
            <a:ext cx="442912" cy="336550"/>
          </a:xfrm>
          <a:prstGeom prst="rect">
            <a:avLst/>
          </a:prstGeom>
          <a:noFill/>
          <a:ln w="9525">
            <a:noFill/>
            <a:miter lim="800000"/>
            <a:headEnd/>
            <a:tailEnd/>
          </a:ln>
        </p:spPr>
        <p:txBody>
          <a:bodyPr wrap="none">
            <a:spAutoFit/>
          </a:bodyPr>
          <a:lstStyle/>
          <a:p>
            <a:r>
              <a:rPr lang="es-ES_tradnl" sz="1600" b="1"/>
              <a:t>Rx</a:t>
            </a:r>
            <a:endParaRPr lang="es-ES" sz="1600" b="1"/>
          </a:p>
        </p:txBody>
      </p:sp>
      <p:sp>
        <p:nvSpPr>
          <p:cNvPr id="67589" name="Text Box 5"/>
          <p:cNvSpPr txBox="1">
            <a:spLocks noChangeArrowheads="1"/>
          </p:cNvSpPr>
          <p:nvPr/>
        </p:nvSpPr>
        <p:spPr bwMode="auto">
          <a:xfrm>
            <a:off x="466725" y="277813"/>
            <a:ext cx="7993063" cy="579437"/>
          </a:xfrm>
          <a:prstGeom prst="rect">
            <a:avLst/>
          </a:prstGeom>
          <a:noFill/>
          <a:ln w="9525">
            <a:noFill/>
            <a:miter lim="800000"/>
            <a:headEnd/>
            <a:tailEnd/>
          </a:ln>
        </p:spPr>
        <p:txBody>
          <a:bodyPr>
            <a:spAutoFit/>
          </a:bodyPr>
          <a:lstStyle/>
          <a:p>
            <a:pPr>
              <a:spcBef>
                <a:spcPct val="50000"/>
              </a:spcBef>
            </a:pPr>
            <a:r>
              <a:rPr lang="es-ES_tradnl" sz="3200"/>
              <a:t>Conexión de ordenadores mediante un hub</a:t>
            </a:r>
            <a:endParaRPr lang="es-ES" sz="3200"/>
          </a:p>
        </p:txBody>
      </p:sp>
      <p:sp>
        <p:nvSpPr>
          <p:cNvPr id="67590" name="Text Box 6"/>
          <p:cNvSpPr txBox="1">
            <a:spLocks noChangeArrowheads="1"/>
          </p:cNvSpPr>
          <p:nvPr/>
        </p:nvSpPr>
        <p:spPr bwMode="auto">
          <a:xfrm>
            <a:off x="900113" y="4295775"/>
            <a:ext cx="7416800" cy="2062163"/>
          </a:xfrm>
          <a:prstGeom prst="rect">
            <a:avLst/>
          </a:prstGeom>
          <a:noFill/>
          <a:ln w="9525">
            <a:noFill/>
            <a:miter lim="800000"/>
            <a:headEnd/>
            <a:tailEnd/>
          </a:ln>
        </p:spPr>
        <p:txBody>
          <a:bodyPr>
            <a:spAutoFit/>
          </a:bodyPr>
          <a:lstStyle/>
          <a:p>
            <a:pPr>
              <a:spcBef>
                <a:spcPct val="50000"/>
              </a:spcBef>
            </a:pPr>
            <a:r>
              <a:rPr lang="es-ES_tradnl" sz="1600"/>
              <a:t>El hub se encarga de cruzar el cable Tx de cada ordenador con el Rx de los demás. Los cables son paralelos, el cruce se hace internamente.</a:t>
            </a:r>
          </a:p>
          <a:p>
            <a:pPr>
              <a:spcBef>
                <a:spcPct val="50000"/>
              </a:spcBef>
            </a:pPr>
            <a:r>
              <a:rPr lang="es-ES_tradnl" sz="1600"/>
              <a:t>Cuando A transmite algo por su cable Tx el hub lo reenvía a B y C por los cables Rx de éstos</a:t>
            </a:r>
          </a:p>
          <a:p>
            <a:pPr>
              <a:spcBef>
                <a:spcPct val="50000"/>
              </a:spcBef>
            </a:pPr>
            <a:r>
              <a:rPr lang="es-ES_tradnl" sz="1600"/>
              <a:t>Protocolo CSMA/CD: Si mientras A está transmitiendo le llega algo por su cable Rx entiende que se ha producido una colisión, deja de transmitir inmediatamente y envía por su cable Tx una señal de colisión</a:t>
            </a:r>
            <a:endParaRPr lang="es-ES" sz="1600"/>
          </a:p>
        </p:txBody>
      </p:sp>
      <p:sp>
        <p:nvSpPr>
          <p:cNvPr id="67591" name="Line 7"/>
          <p:cNvSpPr>
            <a:spLocks noChangeShapeType="1"/>
          </p:cNvSpPr>
          <p:nvPr/>
        </p:nvSpPr>
        <p:spPr bwMode="auto">
          <a:xfrm>
            <a:off x="2122488" y="2016125"/>
            <a:ext cx="1944687" cy="0"/>
          </a:xfrm>
          <a:prstGeom prst="line">
            <a:avLst/>
          </a:prstGeom>
          <a:noFill/>
          <a:ln w="25400">
            <a:solidFill>
              <a:schemeClr val="tx1"/>
            </a:solidFill>
            <a:round/>
            <a:headEnd/>
            <a:tailEnd/>
          </a:ln>
        </p:spPr>
        <p:txBody>
          <a:bodyPr/>
          <a:lstStyle/>
          <a:p>
            <a:endParaRPr lang="es-ES"/>
          </a:p>
        </p:txBody>
      </p:sp>
      <p:sp>
        <p:nvSpPr>
          <p:cNvPr id="67592" name="Line 8"/>
          <p:cNvSpPr>
            <a:spLocks noChangeShapeType="1"/>
          </p:cNvSpPr>
          <p:nvPr/>
        </p:nvSpPr>
        <p:spPr bwMode="auto">
          <a:xfrm>
            <a:off x="1906588" y="1871663"/>
            <a:ext cx="2160587" cy="0"/>
          </a:xfrm>
          <a:prstGeom prst="line">
            <a:avLst/>
          </a:prstGeom>
          <a:noFill/>
          <a:ln w="25400">
            <a:solidFill>
              <a:schemeClr val="tx1"/>
            </a:solidFill>
            <a:round/>
            <a:headEnd/>
            <a:tailEnd/>
          </a:ln>
        </p:spPr>
        <p:txBody>
          <a:bodyPr/>
          <a:lstStyle/>
          <a:p>
            <a:endParaRPr lang="es-ES"/>
          </a:p>
        </p:txBody>
      </p:sp>
      <p:sp>
        <p:nvSpPr>
          <p:cNvPr id="67593" name="Line 9"/>
          <p:cNvSpPr>
            <a:spLocks noChangeShapeType="1"/>
          </p:cNvSpPr>
          <p:nvPr/>
        </p:nvSpPr>
        <p:spPr bwMode="auto">
          <a:xfrm>
            <a:off x="5291138" y="2016125"/>
            <a:ext cx="1655762" cy="0"/>
          </a:xfrm>
          <a:prstGeom prst="line">
            <a:avLst/>
          </a:prstGeom>
          <a:noFill/>
          <a:ln w="25400">
            <a:solidFill>
              <a:schemeClr val="tx1"/>
            </a:solidFill>
            <a:round/>
            <a:headEnd/>
            <a:tailEnd/>
          </a:ln>
        </p:spPr>
        <p:txBody>
          <a:bodyPr/>
          <a:lstStyle/>
          <a:p>
            <a:endParaRPr lang="es-ES"/>
          </a:p>
        </p:txBody>
      </p:sp>
      <p:sp>
        <p:nvSpPr>
          <p:cNvPr id="67594" name="Line 10"/>
          <p:cNvSpPr>
            <a:spLocks noChangeShapeType="1"/>
          </p:cNvSpPr>
          <p:nvPr/>
        </p:nvSpPr>
        <p:spPr bwMode="auto">
          <a:xfrm>
            <a:off x="5291138" y="1871663"/>
            <a:ext cx="1871662" cy="0"/>
          </a:xfrm>
          <a:prstGeom prst="line">
            <a:avLst/>
          </a:prstGeom>
          <a:noFill/>
          <a:ln w="25400">
            <a:solidFill>
              <a:schemeClr val="tx1"/>
            </a:solidFill>
            <a:round/>
            <a:headEnd/>
            <a:tailEnd/>
          </a:ln>
        </p:spPr>
        <p:txBody>
          <a:bodyPr/>
          <a:lstStyle/>
          <a:p>
            <a:endParaRPr lang="es-ES"/>
          </a:p>
        </p:txBody>
      </p:sp>
      <p:sp>
        <p:nvSpPr>
          <p:cNvPr id="1143819" name="Line 11"/>
          <p:cNvSpPr>
            <a:spLocks noChangeShapeType="1"/>
          </p:cNvSpPr>
          <p:nvPr/>
        </p:nvSpPr>
        <p:spPr bwMode="auto">
          <a:xfrm flipV="1">
            <a:off x="4500563" y="2378075"/>
            <a:ext cx="0" cy="1296988"/>
          </a:xfrm>
          <a:prstGeom prst="line">
            <a:avLst/>
          </a:prstGeom>
          <a:noFill/>
          <a:ln w="25400">
            <a:solidFill>
              <a:schemeClr val="tx1"/>
            </a:solidFill>
            <a:round/>
            <a:headEnd/>
            <a:tailEnd/>
          </a:ln>
        </p:spPr>
        <p:txBody>
          <a:bodyPr/>
          <a:lstStyle/>
          <a:p>
            <a:endParaRPr lang="es-ES"/>
          </a:p>
        </p:txBody>
      </p:sp>
      <p:sp>
        <p:nvSpPr>
          <p:cNvPr id="1143820" name="Line 12"/>
          <p:cNvSpPr>
            <a:spLocks noChangeShapeType="1"/>
          </p:cNvSpPr>
          <p:nvPr/>
        </p:nvSpPr>
        <p:spPr bwMode="auto">
          <a:xfrm flipV="1">
            <a:off x="4643438" y="2378075"/>
            <a:ext cx="0" cy="1368425"/>
          </a:xfrm>
          <a:prstGeom prst="line">
            <a:avLst/>
          </a:prstGeom>
          <a:noFill/>
          <a:ln w="25400">
            <a:solidFill>
              <a:schemeClr val="tx1"/>
            </a:solidFill>
            <a:round/>
            <a:headEnd/>
            <a:tailEnd/>
          </a:ln>
        </p:spPr>
        <p:txBody>
          <a:bodyPr/>
          <a:lstStyle/>
          <a:p>
            <a:endParaRPr lang="es-ES"/>
          </a:p>
        </p:txBody>
      </p:sp>
      <p:sp>
        <p:nvSpPr>
          <p:cNvPr id="1143821" name="Text Box 13"/>
          <p:cNvSpPr txBox="1">
            <a:spLocks noChangeArrowheads="1"/>
          </p:cNvSpPr>
          <p:nvPr/>
        </p:nvSpPr>
        <p:spPr bwMode="auto">
          <a:xfrm>
            <a:off x="4024313" y="2595563"/>
            <a:ext cx="420687" cy="336550"/>
          </a:xfrm>
          <a:prstGeom prst="rect">
            <a:avLst/>
          </a:prstGeom>
          <a:noFill/>
          <a:ln w="9525">
            <a:noFill/>
            <a:miter lim="800000"/>
            <a:headEnd/>
            <a:tailEnd/>
          </a:ln>
        </p:spPr>
        <p:txBody>
          <a:bodyPr wrap="none">
            <a:spAutoFit/>
          </a:bodyPr>
          <a:lstStyle/>
          <a:p>
            <a:r>
              <a:rPr lang="es-ES_tradnl" sz="1600" b="1"/>
              <a:t>Tx</a:t>
            </a:r>
            <a:endParaRPr lang="es-ES" sz="1600" b="1"/>
          </a:p>
        </p:txBody>
      </p:sp>
      <p:sp>
        <p:nvSpPr>
          <p:cNvPr id="1143822" name="Text Box 14"/>
          <p:cNvSpPr txBox="1">
            <a:spLocks noChangeArrowheads="1"/>
          </p:cNvSpPr>
          <p:nvPr/>
        </p:nvSpPr>
        <p:spPr bwMode="auto">
          <a:xfrm>
            <a:off x="4611688" y="2595563"/>
            <a:ext cx="442912" cy="336550"/>
          </a:xfrm>
          <a:prstGeom prst="rect">
            <a:avLst/>
          </a:prstGeom>
          <a:noFill/>
          <a:ln w="9525">
            <a:noFill/>
            <a:miter lim="800000"/>
            <a:headEnd/>
            <a:tailEnd/>
          </a:ln>
        </p:spPr>
        <p:txBody>
          <a:bodyPr wrap="none">
            <a:spAutoFit/>
          </a:bodyPr>
          <a:lstStyle/>
          <a:p>
            <a:r>
              <a:rPr lang="es-ES_tradnl" sz="1600" b="1"/>
              <a:t>Rx</a:t>
            </a:r>
            <a:endParaRPr lang="es-ES" sz="1600" b="1"/>
          </a:p>
        </p:txBody>
      </p:sp>
      <p:sp>
        <p:nvSpPr>
          <p:cNvPr id="67599" name="Text Box 15"/>
          <p:cNvSpPr txBox="1">
            <a:spLocks noChangeArrowheads="1"/>
          </p:cNvSpPr>
          <p:nvPr/>
        </p:nvSpPr>
        <p:spPr bwMode="auto">
          <a:xfrm>
            <a:off x="4273550" y="1347788"/>
            <a:ext cx="628650" cy="366712"/>
          </a:xfrm>
          <a:prstGeom prst="rect">
            <a:avLst/>
          </a:prstGeom>
          <a:noFill/>
          <a:ln w="9525">
            <a:noFill/>
            <a:miter lim="800000"/>
            <a:headEnd/>
            <a:tailEnd/>
          </a:ln>
        </p:spPr>
        <p:txBody>
          <a:bodyPr wrap="none">
            <a:spAutoFit/>
          </a:bodyPr>
          <a:lstStyle/>
          <a:p>
            <a:r>
              <a:rPr lang="es-ES_tradnl" sz="1800" b="1"/>
              <a:t>Hub</a:t>
            </a:r>
            <a:endParaRPr lang="es-ES" sz="1800" b="1"/>
          </a:p>
        </p:txBody>
      </p:sp>
      <p:pic>
        <p:nvPicPr>
          <p:cNvPr id="67600" name="Picture 16"/>
          <p:cNvPicPr>
            <a:picLocks noChangeArrowheads="1"/>
          </p:cNvPicPr>
          <p:nvPr/>
        </p:nvPicPr>
        <p:blipFill>
          <a:blip r:embed="rId4" cstate="print"/>
          <a:srcRect/>
          <a:stretch>
            <a:fillRect/>
          </a:stretch>
        </p:blipFill>
        <p:spPr bwMode="auto">
          <a:xfrm>
            <a:off x="6443663" y="1081088"/>
            <a:ext cx="1109662" cy="1295400"/>
          </a:xfrm>
          <a:prstGeom prst="rect">
            <a:avLst/>
          </a:prstGeom>
          <a:noFill/>
          <a:ln w="12700">
            <a:noFill/>
            <a:miter lim="800000"/>
            <a:headEnd/>
            <a:tailEnd/>
          </a:ln>
        </p:spPr>
      </p:pic>
      <p:pic>
        <p:nvPicPr>
          <p:cNvPr id="67601" name="Picture 17"/>
          <p:cNvPicPr>
            <a:picLocks noChangeArrowheads="1"/>
          </p:cNvPicPr>
          <p:nvPr/>
        </p:nvPicPr>
        <p:blipFill>
          <a:blip r:embed="rId4" cstate="print"/>
          <a:srcRect/>
          <a:stretch>
            <a:fillRect/>
          </a:stretch>
        </p:blipFill>
        <p:spPr bwMode="auto">
          <a:xfrm>
            <a:off x="1619250" y="1079500"/>
            <a:ext cx="1109663" cy="1295400"/>
          </a:xfrm>
          <a:prstGeom prst="rect">
            <a:avLst/>
          </a:prstGeom>
          <a:noFill/>
          <a:ln w="12700">
            <a:noFill/>
            <a:miter lim="800000"/>
            <a:headEnd/>
            <a:tailEnd/>
          </a:ln>
        </p:spPr>
      </p:pic>
      <p:sp>
        <p:nvSpPr>
          <p:cNvPr id="67602" name="Text Box 18"/>
          <p:cNvSpPr txBox="1">
            <a:spLocks noChangeArrowheads="1"/>
          </p:cNvSpPr>
          <p:nvPr/>
        </p:nvSpPr>
        <p:spPr bwMode="auto">
          <a:xfrm>
            <a:off x="5867400" y="1512888"/>
            <a:ext cx="420688" cy="336550"/>
          </a:xfrm>
          <a:prstGeom prst="rect">
            <a:avLst/>
          </a:prstGeom>
          <a:noFill/>
          <a:ln w="9525">
            <a:noFill/>
            <a:miter lim="800000"/>
            <a:headEnd/>
            <a:tailEnd/>
          </a:ln>
        </p:spPr>
        <p:txBody>
          <a:bodyPr wrap="none">
            <a:spAutoFit/>
          </a:bodyPr>
          <a:lstStyle/>
          <a:p>
            <a:r>
              <a:rPr lang="es-ES_tradnl" sz="1600" b="1"/>
              <a:t>Tx</a:t>
            </a:r>
            <a:endParaRPr lang="es-ES" sz="1600" b="1"/>
          </a:p>
        </p:txBody>
      </p:sp>
      <p:sp>
        <p:nvSpPr>
          <p:cNvPr id="67603" name="Text Box 19"/>
          <p:cNvSpPr txBox="1">
            <a:spLocks noChangeArrowheads="1"/>
          </p:cNvSpPr>
          <p:nvPr/>
        </p:nvSpPr>
        <p:spPr bwMode="auto">
          <a:xfrm>
            <a:off x="5905500" y="1993900"/>
            <a:ext cx="442913" cy="336550"/>
          </a:xfrm>
          <a:prstGeom prst="rect">
            <a:avLst/>
          </a:prstGeom>
          <a:noFill/>
          <a:ln w="9525">
            <a:noFill/>
            <a:miter lim="800000"/>
            <a:headEnd/>
            <a:tailEnd/>
          </a:ln>
        </p:spPr>
        <p:txBody>
          <a:bodyPr wrap="none">
            <a:spAutoFit/>
          </a:bodyPr>
          <a:lstStyle/>
          <a:p>
            <a:r>
              <a:rPr lang="es-ES_tradnl" sz="1600" b="1"/>
              <a:t>Rx</a:t>
            </a:r>
            <a:endParaRPr lang="es-ES" sz="1600" b="1"/>
          </a:p>
        </p:txBody>
      </p:sp>
      <p:sp>
        <p:nvSpPr>
          <p:cNvPr id="67604" name="Line 20"/>
          <p:cNvSpPr>
            <a:spLocks noChangeShapeType="1"/>
          </p:cNvSpPr>
          <p:nvPr/>
        </p:nvSpPr>
        <p:spPr bwMode="auto">
          <a:xfrm>
            <a:off x="4067175" y="1871663"/>
            <a:ext cx="288925" cy="144462"/>
          </a:xfrm>
          <a:prstGeom prst="line">
            <a:avLst/>
          </a:prstGeom>
          <a:noFill/>
          <a:ln w="25400">
            <a:solidFill>
              <a:schemeClr val="tx1"/>
            </a:solidFill>
            <a:round/>
            <a:headEnd/>
            <a:tailEnd/>
          </a:ln>
        </p:spPr>
        <p:txBody>
          <a:bodyPr/>
          <a:lstStyle/>
          <a:p>
            <a:endParaRPr lang="es-ES"/>
          </a:p>
        </p:txBody>
      </p:sp>
      <p:sp>
        <p:nvSpPr>
          <p:cNvPr id="67605" name="Line 21"/>
          <p:cNvSpPr>
            <a:spLocks noChangeShapeType="1"/>
          </p:cNvSpPr>
          <p:nvPr/>
        </p:nvSpPr>
        <p:spPr bwMode="auto">
          <a:xfrm flipV="1">
            <a:off x="4067175" y="1871663"/>
            <a:ext cx="288925" cy="144462"/>
          </a:xfrm>
          <a:prstGeom prst="line">
            <a:avLst/>
          </a:prstGeom>
          <a:noFill/>
          <a:ln w="25400">
            <a:solidFill>
              <a:schemeClr val="tx1"/>
            </a:solidFill>
            <a:round/>
            <a:headEnd/>
            <a:tailEnd/>
          </a:ln>
        </p:spPr>
        <p:txBody>
          <a:bodyPr/>
          <a:lstStyle/>
          <a:p>
            <a:endParaRPr lang="es-ES"/>
          </a:p>
        </p:txBody>
      </p:sp>
      <p:sp>
        <p:nvSpPr>
          <p:cNvPr id="67606" name="Line 22"/>
          <p:cNvSpPr>
            <a:spLocks noChangeShapeType="1"/>
          </p:cNvSpPr>
          <p:nvPr/>
        </p:nvSpPr>
        <p:spPr bwMode="auto">
          <a:xfrm>
            <a:off x="5003800" y="1871663"/>
            <a:ext cx="288925" cy="144462"/>
          </a:xfrm>
          <a:prstGeom prst="line">
            <a:avLst/>
          </a:prstGeom>
          <a:noFill/>
          <a:ln w="25400">
            <a:solidFill>
              <a:schemeClr val="tx1"/>
            </a:solidFill>
            <a:round/>
            <a:headEnd/>
            <a:tailEnd/>
          </a:ln>
        </p:spPr>
        <p:txBody>
          <a:bodyPr/>
          <a:lstStyle/>
          <a:p>
            <a:endParaRPr lang="es-ES"/>
          </a:p>
        </p:txBody>
      </p:sp>
      <p:sp>
        <p:nvSpPr>
          <p:cNvPr id="67607" name="Line 23"/>
          <p:cNvSpPr>
            <a:spLocks noChangeShapeType="1"/>
          </p:cNvSpPr>
          <p:nvPr/>
        </p:nvSpPr>
        <p:spPr bwMode="auto">
          <a:xfrm flipV="1">
            <a:off x="5003800" y="1871663"/>
            <a:ext cx="288925" cy="144462"/>
          </a:xfrm>
          <a:prstGeom prst="line">
            <a:avLst/>
          </a:prstGeom>
          <a:noFill/>
          <a:ln w="25400">
            <a:solidFill>
              <a:schemeClr val="tx1"/>
            </a:solidFill>
            <a:round/>
            <a:headEnd/>
            <a:tailEnd/>
          </a:ln>
        </p:spPr>
        <p:txBody>
          <a:bodyPr/>
          <a:lstStyle/>
          <a:p>
            <a:endParaRPr lang="es-ES"/>
          </a:p>
        </p:txBody>
      </p:sp>
      <p:grpSp>
        <p:nvGrpSpPr>
          <p:cNvPr id="2" name="Group 24"/>
          <p:cNvGrpSpPr>
            <a:grpSpLocks/>
          </p:cNvGrpSpPr>
          <p:nvPr/>
        </p:nvGrpSpPr>
        <p:grpSpPr bwMode="auto">
          <a:xfrm rot="5400000">
            <a:off x="4426744" y="2161381"/>
            <a:ext cx="288925" cy="144463"/>
            <a:chOff x="2653" y="1207"/>
            <a:chExt cx="182" cy="91"/>
          </a:xfrm>
        </p:grpSpPr>
        <p:sp>
          <p:nvSpPr>
            <p:cNvPr id="67616" name="Line 25"/>
            <p:cNvSpPr>
              <a:spLocks noChangeShapeType="1"/>
            </p:cNvSpPr>
            <p:nvPr/>
          </p:nvSpPr>
          <p:spPr bwMode="auto">
            <a:xfrm>
              <a:off x="2653" y="1207"/>
              <a:ext cx="182" cy="91"/>
            </a:xfrm>
            <a:prstGeom prst="line">
              <a:avLst/>
            </a:prstGeom>
            <a:noFill/>
            <a:ln w="25400">
              <a:solidFill>
                <a:schemeClr val="tx1"/>
              </a:solidFill>
              <a:round/>
              <a:headEnd/>
              <a:tailEnd/>
            </a:ln>
          </p:spPr>
          <p:txBody>
            <a:bodyPr/>
            <a:lstStyle/>
            <a:p>
              <a:endParaRPr lang="es-ES"/>
            </a:p>
          </p:txBody>
        </p:sp>
        <p:sp>
          <p:nvSpPr>
            <p:cNvPr id="67617" name="Line 26"/>
            <p:cNvSpPr>
              <a:spLocks noChangeShapeType="1"/>
            </p:cNvSpPr>
            <p:nvPr/>
          </p:nvSpPr>
          <p:spPr bwMode="auto">
            <a:xfrm flipV="1">
              <a:off x="2653" y="1207"/>
              <a:ext cx="182" cy="91"/>
            </a:xfrm>
            <a:prstGeom prst="line">
              <a:avLst/>
            </a:prstGeom>
            <a:noFill/>
            <a:ln w="25400">
              <a:solidFill>
                <a:schemeClr val="tx1"/>
              </a:solidFill>
              <a:round/>
              <a:headEnd/>
              <a:tailEnd/>
            </a:ln>
          </p:spPr>
          <p:txBody>
            <a:bodyPr/>
            <a:lstStyle/>
            <a:p>
              <a:endParaRPr lang="es-ES"/>
            </a:p>
          </p:txBody>
        </p:sp>
      </p:grpSp>
      <p:pic>
        <p:nvPicPr>
          <p:cNvPr id="1143835" name="Picture 27"/>
          <p:cNvPicPr>
            <a:picLocks noChangeArrowheads="1"/>
          </p:cNvPicPr>
          <p:nvPr/>
        </p:nvPicPr>
        <p:blipFill>
          <a:blip r:embed="rId4" cstate="print"/>
          <a:srcRect/>
          <a:stretch>
            <a:fillRect/>
          </a:stretch>
        </p:blipFill>
        <p:spPr bwMode="auto">
          <a:xfrm>
            <a:off x="3995738" y="2857500"/>
            <a:ext cx="1109662" cy="1295400"/>
          </a:xfrm>
          <a:prstGeom prst="rect">
            <a:avLst/>
          </a:prstGeom>
          <a:noFill/>
          <a:ln w="12700">
            <a:noFill/>
            <a:miter lim="800000"/>
            <a:headEnd/>
            <a:tailEnd/>
          </a:ln>
        </p:spPr>
      </p:pic>
      <p:sp>
        <p:nvSpPr>
          <p:cNvPr id="67610" name="Text Box 28"/>
          <p:cNvSpPr txBox="1">
            <a:spLocks noChangeArrowheads="1"/>
          </p:cNvSpPr>
          <p:nvPr/>
        </p:nvSpPr>
        <p:spPr bwMode="auto">
          <a:xfrm>
            <a:off x="2008188" y="1320800"/>
            <a:ext cx="330200" cy="336550"/>
          </a:xfrm>
          <a:prstGeom prst="rect">
            <a:avLst/>
          </a:prstGeom>
          <a:noFill/>
          <a:ln w="25400">
            <a:noFill/>
            <a:miter lim="800000"/>
            <a:headEnd/>
            <a:tailEnd/>
          </a:ln>
        </p:spPr>
        <p:txBody>
          <a:bodyPr wrap="none">
            <a:spAutoFit/>
          </a:bodyPr>
          <a:lstStyle/>
          <a:p>
            <a:pPr algn="ctr"/>
            <a:r>
              <a:rPr lang="es-ES" sz="1600" b="1"/>
              <a:t>A</a:t>
            </a:r>
          </a:p>
        </p:txBody>
      </p:sp>
      <p:sp>
        <p:nvSpPr>
          <p:cNvPr id="67611" name="Text Box 29"/>
          <p:cNvSpPr txBox="1">
            <a:spLocks noChangeArrowheads="1"/>
          </p:cNvSpPr>
          <p:nvPr/>
        </p:nvSpPr>
        <p:spPr bwMode="auto">
          <a:xfrm>
            <a:off x="6834188" y="1320800"/>
            <a:ext cx="330200" cy="336550"/>
          </a:xfrm>
          <a:prstGeom prst="rect">
            <a:avLst/>
          </a:prstGeom>
          <a:noFill/>
          <a:ln w="25400">
            <a:noFill/>
            <a:miter lim="800000"/>
            <a:headEnd/>
            <a:tailEnd/>
          </a:ln>
        </p:spPr>
        <p:txBody>
          <a:bodyPr wrap="none">
            <a:spAutoFit/>
          </a:bodyPr>
          <a:lstStyle/>
          <a:p>
            <a:pPr algn="ctr"/>
            <a:r>
              <a:rPr lang="es-ES" sz="1600" b="1"/>
              <a:t>B</a:t>
            </a:r>
          </a:p>
        </p:txBody>
      </p:sp>
      <p:sp>
        <p:nvSpPr>
          <p:cNvPr id="1143838" name="Text Box 30"/>
          <p:cNvSpPr txBox="1">
            <a:spLocks noChangeArrowheads="1"/>
          </p:cNvSpPr>
          <p:nvPr/>
        </p:nvSpPr>
        <p:spPr bwMode="auto">
          <a:xfrm>
            <a:off x="4386263" y="3095625"/>
            <a:ext cx="330200" cy="336550"/>
          </a:xfrm>
          <a:prstGeom prst="rect">
            <a:avLst/>
          </a:prstGeom>
          <a:noFill/>
          <a:ln w="25400">
            <a:noFill/>
            <a:miter lim="800000"/>
            <a:headEnd/>
            <a:tailEnd/>
          </a:ln>
        </p:spPr>
        <p:txBody>
          <a:bodyPr wrap="none">
            <a:spAutoFit/>
          </a:bodyPr>
          <a:lstStyle/>
          <a:p>
            <a:pPr algn="ctr"/>
            <a:r>
              <a:rPr lang="es-ES" sz="1600" b="1"/>
              <a:t>C</a:t>
            </a:r>
          </a:p>
        </p:txBody>
      </p:sp>
      <p:sp>
        <p:nvSpPr>
          <p:cNvPr id="1143840" name="AutoShape 32"/>
          <p:cNvSpPr>
            <a:spLocks noChangeArrowheads="1"/>
          </p:cNvSpPr>
          <p:nvPr/>
        </p:nvSpPr>
        <p:spPr bwMode="auto">
          <a:xfrm>
            <a:off x="3346450" y="1657350"/>
            <a:ext cx="433388" cy="142875"/>
          </a:xfrm>
          <a:prstGeom prst="rightArrow">
            <a:avLst>
              <a:gd name="adj1" fmla="val 50000"/>
              <a:gd name="adj2" fmla="val 75833"/>
            </a:avLst>
          </a:prstGeom>
          <a:solidFill>
            <a:schemeClr val="accent1"/>
          </a:solidFill>
          <a:ln w="25400">
            <a:solidFill>
              <a:schemeClr val="accent2"/>
            </a:solidFill>
            <a:miter lim="800000"/>
            <a:headEnd/>
            <a:tailEnd/>
          </a:ln>
        </p:spPr>
        <p:txBody>
          <a:bodyPr wrap="none" anchor="ctr"/>
          <a:lstStyle/>
          <a:p>
            <a:endParaRPr lang="es-ES"/>
          </a:p>
        </p:txBody>
      </p:sp>
      <p:sp>
        <p:nvSpPr>
          <p:cNvPr id="1143841" name="AutoShape 33"/>
          <p:cNvSpPr>
            <a:spLocks noChangeArrowheads="1"/>
          </p:cNvSpPr>
          <p:nvPr/>
        </p:nvSpPr>
        <p:spPr bwMode="auto">
          <a:xfrm>
            <a:off x="5362575" y="2090738"/>
            <a:ext cx="433388" cy="142875"/>
          </a:xfrm>
          <a:prstGeom prst="rightArrow">
            <a:avLst>
              <a:gd name="adj1" fmla="val 50000"/>
              <a:gd name="adj2" fmla="val 75833"/>
            </a:avLst>
          </a:prstGeom>
          <a:solidFill>
            <a:schemeClr val="accent1"/>
          </a:solidFill>
          <a:ln w="25400">
            <a:solidFill>
              <a:schemeClr val="accent2"/>
            </a:solidFill>
            <a:miter lim="800000"/>
            <a:headEnd/>
            <a:tailEnd/>
          </a:ln>
        </p:spPr>
        <p:txBody>
          <a:bodyPr wrap="none" anchor="ctr"/>
          <a:lstStyle/>
          <a:p>
            <a:endParaRPr lang="es-ES"/>
          </a:p>
        </p:txBody>
      </p:sp>
      <p:sp>
        <p:nvSpPr>
          <p:cNvPr id="1143842" name="AutoShape 34"/>
          <p:cNvSpPr>
            <a:spLocks noChangeArrowheads="1"/>
          </p:cNvSpPr>
          <p:nvPr/>
        </p:nvSpPr>
        <p:spPr bwMode="auto">
          <a:xfrm>
            <a:off x="4716463" y="2379663"/>
            <a:ext cx="144462" cy="287337"/>
          </a:xfrm>
          <a:prstGeom prst="downArrow">
            <a:avLst>
              <a:gd name="adj1" fmla="val 50000"/>
              <a:gd name="adj2" fmla="val 49725"/>
            </a:avLst>
          </a:prstGeom>
          <a:solidFill>
            <a:schemeClr val="accent1"/>
          </a:solidFill>
          <a:ln w="25400">
            <a:solidFill>
              <a:schemeClr val="accent2"/>
            </a:solidFill>
            <a:miter lim="800000"/>
            <a:headEnd/>
            <a:tailEnd/>
          </a:ln>
        </p:spPr>
        <p:txBody>
          <a:bodyPr wrap="none" anchor="ctr"/>
          <a:lstStyle/>
          <a:p>
            <a:endParaRPr lang="es-E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38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38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38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4382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4381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4382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4382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4383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4383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4384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4384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438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9" grpId="0" animBg="1"/>
      <p:bldP spid="1143820" grpId="0" animBg="1"/>
      <p:bldP spid="1143821" grpId="0"/>
      <p:bldP spid="1143822" grpId="0"/>
      <p:bldP spid="1143838" grpId="0"/>
      <p:bldP spid="1143840" grpId="0" animBg="1"/>
      <p:bldP spid="1143840" grpId="1" animBg="1"/>
      <p:bldP spid="1143841" grpId="0" animBg="1"/>
      <p:bldP spid="1143841" grpId="1" animBg="1"/>
      <p:bldP spid="1143842" grpId="0" animBg="1"/>
      <p:bldP spid="114384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_tradnl" smtClean="0"/>
              <a:t>La capa física: fibra </a:t>
            </a:r>
            <a:r>
              <a:rPr lang="es-ES_tradnl" i="1" smtClean="0"/>
              <a:t>vs</a:t>
            </a:r>
            <a:r>
              <a:rPr lang="es-ES_tradnl" smtClean="0"/>
              <a:t> cobre</a:t>
            </a:r>
            <a:endParaRPr lang="es-ES" smtClean="0"/>
          </a:p>
        </p:txBody>
      </p:sp>
      <p:graphicFrame>
        <p:nvGraphicFramePr>
          <p:cNvPr id="1054770" name="Group 50"/>
          <p:cNvGraphicFramePr>
            <a:graphicFrameLocks noGrp="1"/>
          </p:cNvGraphicFramePr>
          <p:nvPr>
            <p:ph idx="1"/>
          </p:nvPr>
        </p:nvGraphicFramePr>
        <p:xfrm>
          <a:off x="684213" y="1981200"/>
          <a:ext cx="7704137" cy="4098290"/>
        </p:xfrm>
        <a:graphic>
          <a:graphicData uri="http://schemas.openxmlformats.org/drawingml/2006/table">
            <a:tbl>
              <a:tblPr/>
              <a:tblGrid>
                <a:gridCol w="3863975"/>
                <a:gridCol w="1833562"/>
                <a:gridCol w="2006600"/>
              </a:tblGrid>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rPr>
                        <a:t>Característica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Fibra óptica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Cable de cobre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Capacidad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Hasta 1,6 Tb/s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Hasta 1 Gb/s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Alcance (sin repetidores)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Hasta 160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Hasta 5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Tasa de error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&lt;1 en 10</a:t>
                      </a:r>
                      <a:r>
                        <a:rPr kumimoji="0" lang="es-ES" sz="2000" b="0" i="0" u="none" strike="noStrike" cap="none" normalizeH="0" baseline="30000" dirty="0" smtClean="0">
                          <a:ln>
                            <a:noFill/>
                          </a:ln>
                          <a:solidFill>
                            <a:schemeClr val="tx1"/>
                          </a:solidFill>
                          <a:effectLst/>
                          <a:latin typeface="Arial" charset="0"/>
                        </a:rPr>
                        <a:t>12</a:t>
                      </a:r>
                      <a:endParaRPr kumimoji="0" lang="es-E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&lt;1 en 10</a:t>
                      </a:r>
                      <a:r>
                        <a:rPr kumimoji="0" lang="es-ES" sz="2000" b="0" i="0" u="none" strike="noStrike" cap="none" normalizeH="0" baseline="30000" dirty="0" smtClean="0">
                          <a:ln>
                            <a:noFill/>
                          </a:ln>
                          <a:solidFill>
                            <a:schemeClr val="tx1"/>
                          </a:solidFill>
                          <a:effectLst/>
                          <a:latin typeface="Arial" charset="0"/>
                        </a:rPr>
                        <a:t>8 </a:t>
                      </a:r>
                      <a:r>
                        <a:rPr kumimoji="0" lang="es-ES" sz="2000" b="0" i="0" u="none" strike="noStrike" cap="none" normalizeH="0" baseline="0" dirty="0" smtClean="0">
                          <a:ln>
                            <a:noFill/>
                          </a:ln>
                          <a:solidFill>
                            <a:schemeClr val="tx1"/>
                          </a:solidFill>
                          <a:effectLst/>
                          <a:latin typeface="Arial" charset="0"/>
                        </a:rPr>
                        <a:t>- 10</a:t>
                      </a:r>
                      <a:r>
                        <a:rPr kumimoji="0" lang="es-ES" sz="2000" b="0" i="0" u="none" strike="noStrike" cap="none" normalizeH="0" baseline="30000" dirty="0" smtClean="0">
                          <a:ln>
                            <a:noFill/>
                          </a:ln>
                          <a:solidFill>
                            <a:schemeClr val="tx1"/>
                          </a:solidFill>
                          <a:effectLst/>
                          <a:latin typeface="Arial" charset="0"/>
                        </a:rPr>
                        <a:t>10</a:t>
                      </a:r>
                      <a:endParaRPr kumimoji="0" lang="es-E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Atenuación (distancia para un 50% de pérdida de señal)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15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Coste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Elevado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Reducido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Susceptibilidad a interferencias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Inmune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Afectado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Seguridad ante intrusiones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Muy alta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Muy baja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Instalación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Compleja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Sencilla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1"/>
          <p:cNvPicPr>
            <a:picLocks noChangeAspect="1" noChangeArrowheads="1"/>
          </p:cNvPicPr>
          <p:nvPr/>
        </p:nvPicPr>
        <p:blipFill>
          <a:blip r:embed="rId3" cstate="print"/>
          <a:srcRect/>
          <a:stretch>
            <a:fillRect/>
          </a:stretch>
        </p:blipFill>
        <p:spPr bwMode="auto">
          <a:xfrm>
            <a:off x="3707904" y="2276872"/>
            <a:ext cx="1439862" cy="615950"/>
          </a:xfrm>
          <a:prstGeom prst="rect">
            <a:avLst/>
          </a:prstGeom>
          <a:noFill/>
          <a:ln w="9525">
            <a:noFill/>
            <a:miter lim="800000"/>
            <a:headEnd/>
            <a:tailEnd/>
          </a:ln>
        </p:spPr>
      </p:pic>
      <p:sp>
        <p:nvSpPr>
          <p:cNvPr id="68610" name="Line 2"/>
          <p:cNvSpPr>
            <a:spLocks noChangeShapeType="1"/>
          </p:cNvSpPr>
          <p:nvPr/>
        </p:nvSpPr>
        <p:spPr bwMode="auto">
          <a:xfrm>
            <a:off x="2209800" y="2454275"/>
            <a:ext cx="1618397" cy="9146"/>
          </a:xfrm>
          <a:prstGeom prst="line">
            <a:avLst/>
          </a:prstGeom>
          <a:noFill/>
          <a:ln w="19050">
            <a:solidFill>
              <a:schemeClr val="tx1"/>
            </a:solidFill>
            <a:round/>
            <a:headEnd/>
            <a:tailEnd/>
          </a:ln>
        </p:spPr>
        <p:txBody>
          <a:bodyPr/>
          <a:lstStyle/>
          <a:p>
            <a:endParaRPr lang="es-ES"/>
          </a:p>
        </p:txBody>
      </p:sp>
      <p:sp>
        <p:nvSpPr>
          <p:cNvPr id="68611" name="Line 3"/>
          <p:cNvSpPr>
            <a:spLocks noChangeShapeType="1"/>
          </p:cNvSpPr>
          <p:nvPr/>
        </p:nvSpPr>
        <p:spPr bwMode="auto">
          <a:xfrm>
            <a:off x="2209800" y="2682874"/>
            <a:ext cx="1497594" cy="1477"/>
          </a:xfrm>
          <a:prstGeom prst="line">
            <a:avLst/>
          </a:prstGeom>
          <a:noFill/>
          <a:ln w="19050">
            <a:solidFill>
              <a:schemeClr val="tx1"/>
            </a:solidFill>
            <a:round/>
            <a:headEnd/>
            <a:tailEnd/>
          </a:ln>
        </p:spPr>
        <p:txBody>
          <a:bodyPr/>
          <a:lstStyle/>
          <a:p>
            <a:endParaRPr lang="es-ES"/>
          </a:p>
        </p:txBody>
      </p:sp>
      <p:sp>
        <p:nvSpPr>
          <p:cNvPr id="68612" name="Line 4"/>
          <p:cNvSpPr>
            <a:spLocks noChangeShapeType="1"/>
          </p:cNvSpPr>
          <p:nvPr/>
        </p:nvSpPr>
        <p:spPr bwMode="auto">
          <a:xfrm>
            <a:off x="5137842" y="2448962"/>
            <a:ext cx="1643958" cy="5313"/>
          </a:xfrm>
          <a:prstGeom prst="line">
            <a:avLst/>
          </a:prstGeom>
          <a:noFill/>
          <a:ln w="19050">
            <a:solidFill>
              <a:schemeClr val="tx1"/>
            </a:solidFill>
            <a:round/>
            <a:headEnd/>
            <a:tailEnd/>
          </a:ln>
        </p:spPr>
        <p:txBody>
          <a:bodyPr/>
          <a:lstStyle/>
          <a:p>
            <a:endParaRPr lang="es-ES"/>
          </a:p>
        </p:txBody>
      </p:sp>
      <p:sp>
        <p:nvSpPr>
          <p:cNvPr id="68613" name="Line 5"/>
          <p:cNvSpPr>
            <a:spLocks noChangeShapeType="1"/>
          </p:cNvSpPr>
          <p:nvPr/>
        </p:nvSpPr>
        <p:spPr bwMode="auto">
          <a:xfrm>
            <a:off x="4997512" y="2679826"/>
            <a:ext cx="1784287" cy="3049"/>
          </a:xfrm>
          <a:prstGeom prst="line">
            <a:avLst/>
          </a:prstGeom>
          <a:noFill/>
          <a:ln w="19050">
            <a:solidFill>
              <a:schemeClr val="tx1"/>
            </a:solidFill>
            <a:round/>
            <a:headEnd/>
            <a:tailEnd/>
          </a:ln>
        </p:spPr>
        <p:txBody>
          <a:bodyPr/>
          <a:lstStyle/>
          <a:p>
            <a:endParaRPr lang="es-ES"/>
          </a:p>
        </p:txBody>
      </p:sp>
      <p:sp>
        <p:nvSpPr>
          <p:cNvPr id="68614" name="Line 6"/>
          <p:cNvSpPr>
            <a:spLocks noChangeShapeType="1"/>
          </p:cNvSpPr>
          <p:nvPr/>
        </p:nvSpPr>
        <p:spPr bwMode="auto">
          <a:xfrm>
            <a:off x="3820562" y="2458802"/>
            <a:ext cx="316872" cy="112382"/>
          </a:xfrm>
          <a:prstGeom prst="line">
            <a:avLst/>
          </a:prstGeom>
          <a:noFill/>
          <a:ln w="19050">
            <a:solidFill>
              <a:schemeClr val="tx1"/>
            </a:solidFill>
            <a:round/>
            <a:headEnd/>
            <a:tailEnd/>
          </a:ln>
        </p:spPr>
        <p:txBody>
          <a:bodyPr/>
          <a:lstStyle/>
          <a:p>
            <a:endParaRPr lang="es-ES"/>
          </a:p>
        </p:txBody>
      </p:sp>
      <p:sp>
        <p:nvSpPr>
          <p:cNvPr id="68615" name="Line 7"/>
          <p:cNvSpPr>
            <a:spLocks noChangeShapeType="1"/>
          </p:cNvSpPr>
          <p:nvPr/>
        </p:nvSpPr>
        <p:spPr bwMode="auto">
          <a:xfrm flipV="1">
            <a:off x="4546937" y="2451628"/>
            <a:ext cx="276131" cy="104115"/>
          </a:xfrm>
          <a:prstGeom prst="line">
            <a:avLst/>
          </a:prstGeom>
          <a:noFill/>
          <a:ln w="19050">
            <a:solidFill>
              <a:schemeClr val="tx1"/>
            </a:solidFill>
            <a:round/>
            <a:headEnd/>
            <a:tailEnd/>
          </a:ln>
        </p:spPr>
        <p:txBody>
          <a:bodyPr/>
          <a:lstStyle/>
          <a:p>
            <a:endParaRPr lang="es-ES"/>
          </a:p>
        </p:txBody>
      </p:sp>
      <p:sp>
        <p:nvSpPr>
          <p:cNvPr id="68616" name="Text Box 8"/>
          <p:cNvSpPr txBox="1">
            <a:spLocks noChangeArrowheads="1"/>
          </p:cNvSpPr>
          <p:nvPr/>
        </p:nvSpPr>
        <p:spPr bwMode="auto">
          <a:xfrm>
            <a:off x="2967038" y="2103438"/>
            <a:ext cx="420687" cy="336550"/>
          </a:xfrm>
          <a:prstGeom prst="rect">
            <a:avLst/>
          </a:prstGeom>
          <a:noFill/>
          <a:ln w="9525">
            <a:noFill/>
            <a:miter lim="800000"/>
            <a:headEnd/>
            <a:tailEnd/>
          </a:ln>
        </p:spPr>
        <p:txBody>
          <a:bodyPr wrap="none">
            <a:spAutoFit/>
          </a:bodyPr>
          <a:lstStyle/>
          <a:p>
            <a:r>
              <a:rPr lang="es-ES_tradnl" sz="1600" b="1"/>
              <a:t>Tx</a:t>
            </a:r>
            <a:endParaRPr lang="es-ES" sz="1600" b="1"/>
          </a:p>
        </p:txBody>
      </p:sp>
      <p:sp>
        <p:nvSpPr>
          <p:cNvPr id="68617" name="Text Box 9"/>
          <p:cNvSpPr txBox="1">
            <a:spLocks noChangeArrowheads="1"/>
          </p:cNvSpPr>
          <p:nvPr/>
        </p:nvSpPr>
        <p:spPr bwMode="auto">
          <a:xfrm>
            <a:off x="2967038" y="2713038"/>
            <a:ext cx="442912" cy="336550"/>
          </a:xfrm>
          <a:prstGeom prst="rect">
            <a:avLst/>
          </a:prstGeom>
          <a:noFill/>
          <a:ln w="9525">
            <a:noFill/>
            <a:miter lim="800000"/>
            <a:headEnd/>
            <a:tailEnd/>
          </a:ln>
        </p:spPr>
        <p:txBody>
          <a:bodyPr wrap="none">
            <a:spAutoFit/>
          </a:bodyPr>
          <a:lstStyle/>
          <a:p>
            <a:r>
              <a:rPr lang="es-ES_tradnl" sz="1600" b="1"/>
              <a:t>Rx</a:t>
            </a:r>
            <a:endParaRPr lang="es-ES" sz="1600" b="1"/>
          </a:p>
        </p:txBody>
      </p:sp>
      <p:sp>
        <p:nvSpPr>
          <p:cNvPr id="68618" name="Text Box 10"/>
          <p:cNvSpPr txBox="1">
            <a:spLocks noChangeArrowheads="1"/>
          </p:cNvSpPr>
          <p:nvPr/>
        </p:nvSpPr>
        <p:spPr bwMode="auto">
          <a:xfrm>
            <a:off x="5638800" y="2713038"/>
            <a:ext cx="442913" cy="336550"/>
          </a:xfrm>
          <a:prstGeom prst="rect">
            <a:avLst/>
          </a:prstGeom>
          <a:noFill/>
          <a:ln w="9525">
            <a:noFill/>
            <a:miter lim="800000"/>
            <a:headEnd/>
            <a:tailEnd/>
          </a:ln>
        </p:spPr>
        <p:txBody>
          <a:bodyPr wrap="none">
            <a:spAutoFit/>
          </a:bodyPr>
          <a:lstStyle/>
          <a:p>
            <a:r>
              <a:rPr lang="es-ES_tradnl" sz="1600" b="1"/>
              <a:t>Rx</a:t>
            </a:r>
            <a:endParaRPr lang="es-ES" sz="1600" b="1"/>
          </a:p>
        </p:txBody>
      </p:sp>
      <p:sp>
        <p:nvSpPr>
          <p:cNvPr id="68619" name="Text Box 11"/>
          <p:cNvSpPr txBox="1">
            <a:spLocks noChangeArrowheads="1"/>
          </p:cNvSpPr>
          <p:nvPr/>
        </p:nvSpPr>
        <p:spPr bwMode="auto">
          <a:xfrm>
            <a:off x="5638800" y="2119313"/>
            <a:ext cx="420688" cy="336550"/>
          </a:xfrm>
          <a:prstGeom prst="rect">
            <a:avLst/>
          </a:prstGeom>
          <a:noFill/>
          <a:ln w="9525">
            <a:noFill/>
            <a:miter lim="800000"/>
            <a:headEnd/>
            <a:tailEnd/>
          </a:ln>
        </p:spPr>
        <p:txBody>
          <a:bodyPr wrap="none">
            <a:spAutoFit/>
          </a:bodyPr>
          <a:lstStyle/>
          <a:p>
            <a:r>
              <a:rPr lang="es-ES_tradnl" sz="1600" b="1"/>
              <a:t>Tx</a:t>
            </a:r>
            <a:endParaRPr lang="es-ES" sz="1600" b="1"/>
          </a:p>
        </p:txBody>
      </p:sp>
      <p:sp>
        <p:nvSpPr>
          <p:cNvPr id="68620" name="Text Box 12"/>
          <p:cNvSpPr txBox="1">
            <a:spLocks noChangeArrowheads="1"/>
          </p:cNvSpPr>
          <p:nvPr/>
        </p:nvSpPr>
        <p:spPr bwMode="auto">
          <a:xfrm>
            <a:off x="1052513" y="533400"/>
            <a:ext cx="7048500" cy="579438"/>
          </a:xfrm>
          <a:prstGeom prst="rect">
            <a:avLst/>
          </a:prstGeom>
          <a:noFill/>
          <a:ln w="9525">
            <a:noFill/>
            <a:miter lim="800000"/>
            <a:headEnd/>
            <a:tailEnd/>
          </a:ln>
        </p:spPr>
        <p:txBody>
          <a:bodyPr>
            <a:spAutoFit/>
          </a:bodyPr>
          <a:lstStyle/>
          <a:p>
            <a:pPr>
              <a:spcBef>
                <a:spcPct val="50000"/>
              </a:spcBef>
            </a:pPr>
            <a:r>
              <a:rPr lang="es-ES_tradnl" sz="3200"/>
              <a:t>Conexión directa de dos ordenadores</a:t>
            </a:r>
            <a:endParaRPr lang="es-ES" sz="3200"/>
          </a:p>
        </p:txBody>
      </p:sp>
      <p:sp>
        <p:nvSpPr>
          <p:cNvPr id="68621" name="Text Box 13"/>
          <p:cNvSpPr txBox="1">
            <a:spLocks noChangeArrowheads="1"/>
          </p:cNvSpPr>
          <p:nvPr/>
        </p:nvSpPr>
        <p:spPr bwMode="auto">
          <a:xfrm>
            <a:off x="1066800" y="3500438"/>
            <a:ext cx="6889750" cy="2554287"/>
          </a:xfrm>
          <a:prstGeom prst="rect">
            <a:avLst/>
          </a:prstGeom>
          <a:noFill/>
          <a:ln w="9525">
            <a:noFill/>
            <a:miter lim="800000"/>
            <a:headEnd/>
            <a:tailEnd/>
          </a:ln>
        </p:spPr>
        <p:txBody>
          <a:bodyPr>
            <a:spAutoFit/>
          </a:bodyPr>
          <a:lstStyle/>
          <a:p>
            <a:pPr>
              <a:spcBef>
                <a:spcPct val="50000"/>
              </a:spcBef>
            </a:pPr>
            <a:r>
              <a:rPr lang="es-ES_tradnl" sz="1600" dirty="0"/>
              <a:t>Cuando solo se conectan dos ordenadores no es necesario usar un </a:t>
            </a:r>
            <a:r>
              <a:rPr lang="es-ES_tradnl" sz="1600" dirty="0" err="1"/>
              <a:t>hub</a:t>
            </a:r>
            <a:r>
              <a:rPr lang="es-ES_tradnl" sz="1600" dirty="0"/>
              <a:t>. Basta con un cable cruzado, es decir un cable que conecta el </a:t>
            </a:r>
            <a:r>
              <a:rPr lang="es-ES_tradnl" sz="1600" dirty="0" err="1"/>
              <a:t>Tx</a:t>
            </a:r>
            <a:r>
              <a:rPr lang="es-ES_tradnl" sz="1600" dirty="0"/>
              <a:t> de un extremo con el </a:t>
            </a:r>
            <a:r>
              <a:rPr lang="es-ES_tradnl" sz="1600" dirty="0" err="1"/>
              <a:t>Rx</a:t>
            </a:r>
            <a:r>
              <a:rPr lang="es-ES_tradnl" sz="1600" dirty="0"/>
              <a:t> del otro.</a:t>
            </a:r>
          </a:p>
          <a:p>
            <a:pPr>
              <a:spcBef>
                <a:spcPct val="50000"/>
              </a:spcBef>
            </a:pPr>
            <a:r>
              <a:rPr lang="es-ES_tradnl" sz="1600" dirty="0"/>
              <a:t>El protocolo CSMA/CD funciona igual que si hubiera un </a:t>
            </a:r>
            <a:r>
              <a:rPr lang="es-ES_tradnl" sz="1600" dirty="0" err="1"/>
              <a:t>hub</a:t>
            </a:r>
            <a:r>
              <a:rPr lang="es-ES_tradnl" sz="1600" dirty="0"/>
              <a:t>: Si A está transmitiendo y mientras recibe algo de B entonces deja de transmitir y envía la señal de colisión. B actúa de la misma manera.</a:t>
            </a:r>
          </a:p>
          <a:p>
            <a:pPr>
              <a:spcBef>
                <a:spcPct val="50000"/>
              </a:spcBef>
            </a:pPr>
            <a:r>
              <a:rPr lang="es-ES_tradnl" sz="1600" dirty="0"/>
              <a:t>El protocolo CSMA/CD obliga a una comunicación </a:t>
            </a:r>
            <a:r>
              <a:rPr lang="es-ES_tradnl" sz="1600" dirty="0" err="1"/>
              <a:t>half-duplex</a:t>
            </a:r>
            <a:r>
              <a:rPr lang="es-ES_tradnl" sz="1600" dirty="0"/>
              <a:t>, aun cuando en este caso el medio físico (el cable UTP) permitiría funcionar en full-</a:t>
            </a:r>
            <a:r>
              <a:rPr lang="es-ES_tradnl" sz="1600" dirty="0" err="1"/>
              <a:t>duplex</a:t>
            </a:r>
            <a:r>
              <a:rPr lang="es-ES_tradnl" sz="1600" dirty="0"/>
              <a:t>, al haber solo dos ordenadores </a:t>
            </a:r>
            <a:endParaRPr lang="es-ES" sz="1600" dirty="0"/>
          </a:p>
        </p:txBody>
      </p:sp>
      <p:pic>
        <p:nvPicPr>
          <p:cNvPr id="68622" name="Picture 14"/>
          <p:cNvPicPr>
            <a:picLocks noChangeArrowheads="1"/>
          </p:cNvPicPr>
          <p:nvPr/>
        </p:nvPicPr>
        <p:blipFill>
          <a:blip r:embed="rId4" cstate="print"/>
          <a:srcRect/>
          <a:stretch>
            <a:fillRect/>
          </a:stretch>
        </p:blipFill>
        <p:spPr bwMode="auto">
          <a:xfrm>
            <a:off x="6324600" y="1524000"/>
            <a:ext cx="1371600" cy="1600200"/>
          </a:xfrm>
          <a:prstGeom prst="rect">
            <a:avLst/>
          </a:prstGeom>
          <a:noFill/>
          <a:ln w="12700">
            <a:noFill/>
            <a:miter lim="800000"/>
            <a:headEnd/>
            <a:tailEnd/>
          </a:ln>
        </p:spPr>
      </p:pic>
      <p:pic>
        <p:nvPicPr>
          <p:cNvPr id="68623" name="Picture 15"/>
          <p:cNvPicPr>
            <a:picLocks noChangeArrowheads="1"/>
          </p:cNvPicPr>
          <p:nvPr/>
        </p:nvPicPr>
        <p:blipFill>
          <a:blip r:embed="rId4" cstate="print"/>
          <a:srcRect/>
          <a:stretch>
            <a:fillRect/>
          </a:stretch>
        </p:blipFill>
        <p:spPr bwMode="auto">
          <a:xfrm>
            <a:off x="1143000" y="1524000"/>
            <a:ext cx="1371600" cy="1600200"/>
          </a:xfrm>
          <a:prstGeom prst="rect">
            <a:avLst/>
          </a:prstGeom>
          <a:noFill/>
          <a:ln w="12700">
            <a:noFill/>
            <a:miter lim="800000"/>
            <a:headEnd/>
            <a:tailEnd/>
          </a:ln>
        </p:spPr>
      </p:pic>
      <p:sp>
        <p:nvSpPr>
          <p:cNvPr id="68624" name="Text Box 16"/>
          <p:cNvSpPr txBox="1">
            <a:spLocks noChangeArrowheads="1"/>
          </p:cNvSpPr>
          <p:nvPr/>
        </p:nvSpPr>
        <p:spPr bwMode="auto">
          <a:xfrm>
            <a:off x="1647825" y="1868488"/>
            <a:ext cx="330200" cy="336550"/>
          </a:xfrm>
          <a:prstGeom prst="rect">
            <a:avLst/>
          </a:prstGeom>
          <a:noFill/>
          <a:ln w="25400">
            <a:noFill/>
            <a:miter lim="800000"/>
            <a:headEnd/>
            <a:tailEnd/>
          </a:ln>
        </p:spPr>
        <p:txBody>
          <a:bodyPr wrap="none">
            <a:spAutoFit/>
          </a:bodyPr>
          <a:lstStyle/>
          <a:p>
            <a:pPr algn="ctr"/>
            <a:r>
              <a:rPr lang="es-ES" sz="1600" b="1"/>
              <a:t>A</a:t>
            </a:r>
          </a:p>
        </p:txBody>
      </p:sp>
      <p:sp>
        <p:nvSpPr>
          <p:cNvPr id="68625" name="Text Box 17"/>
          <p:cNvSpPr txBox="1">
            <a:spLocks noChangeArrowheads="1"/>
          </p:cNvSpPr>
          <p:nvPr/>
        </p:nvSpPr>
        <p:spPr bwMode="auto">
          <a:xfrm>
            <a:off x="6834188" y="1868488"/>
            <a:ext cx="330200" cy="336550"/>
          </a:xfrm>
          <a:prstGeom prst="rect">
            <a:avLst/>
          </a:prstGeom>
          <a:noFill/>
          <a:ln w="25400">
            <a:noFill/>
            <a:miter lim="800000"/>
            <a:headEnd/>
            <a:tailEnd/>
          </a:ln>
        </p:spPr>
        <p:txBody>
          <a:bodyPr wrap="none">
            <a:spAutoFit/>
          </a:bodyPr>
          <a:lstStyle/>
          <a:p>
            <a:pPr algn="ctr"/>
            <a:r>
              <a:rPr lang="es-ES" sz="1600" b="1"/>
              <a:t>B</a:t>
            </a:r>
          </a:p>
        </p:txBody>
      </p:sp>
      <p:sp>
        <p:nvSpPr>
          <p:cNvPr id="19" name="Line 2"/>
          <p:cNvSpPr>
            <a:spLocks noChangeShapeType="1"/>
          </p:cNvSpPr>
          <p:nvPr/>
        </p:nvSpPr>
        <p:spPr bwMode="auto">
          <a:xfrm>
            <a:off x="3830626" y="2461995"/>
            <a:ext cx="290824" cy="828"/>
          </a:xfrm>
          <a:prstGeom prst="line">
            <a:avLst/>
          </a:prstGeom>
          <a:noFill/>
          <a:ln w="19050">
            <a:solidFill>
              <a:schemeClr val="tx1"/>
            </a:solidFill>
            <a:round/>
            <a:headEnd/>
            <a:tailEnd/>
          </a:ln>
        </p:spPr>
        <p:txBody>
          <a:bodyPr/>
          <a:lstStyle/>
          <a:p>
            <a:endParaRPr lang="es-ES"/>
          </a:p>
        </p:txBody>
      </p:sp>
      <p:sp>
        <p:nvSpPr>
          <p:cNvPr id="22" name="Line 4"/>
          <p:cNvSpPr>
            <a:spLocks noChangeShapeType="1"/>
          </p:cNvSpPr>
          <p:nvPr/>
        </p:nvSpPr>
        <p:spPr bwMode="auto">
          <a:xfrm>
            <a:off x="4809909" y="2453489"/>
            <a:ext cx="333894" cy="0"/>
          </a:xfrm>
          <a:prstGeom prst="line">
            <a:avLst/>
          </a:prstGeom>
          <a:noFill/>
          <a:ln w="19050">
            <a:solidFill>
              <a:schemeClr val="tx1"/>
            </a:solidFill>
            <a:round/>
            <a:headEnd/>
            <a:tailEnd/>
          </a:ln>
        </p:spPr>
        <p:txBody>
          <a:bodyPr/>
          <a:lstStyle/>
          <a:p>
            <a:endParaRPr lang="es-ES"/>
          </a:p>
        </p:txBody>
      </p:sp>
      <p:sp>
        <p:nvSpPr>
          <p:cNvPr id="23" name="Line 6"/>
          <p:cNvSpPr>
            <a:spLocks noChangeShapeType="1"/>
          </p:cNvSpPr>
          <p:nvPr/>
        </p:nvSpPr>
        <p:spPr bwMode="auto">
          <a:xfrm>
            <a:off x="4552366" y="2558076"/>
            <a:ext cx="459481" cy="127816"/>
          </a:xfrm>
          <a:prstGeom prst="line">
            <a:avLst/>
          </a:prstGeom>
          <a:noFill/>
          <a:ln w="19050">
            <a:solidFill>
              <a:schemeClr val="tx1"/>
            </a:solidFill>
            <a:round/>
            <a:headEnd/>
            <a:tailEnd/>
          </a:ln>
        </p:spPr>
        <p:txBody>
          <a:bodyPr/>
          <a:lstStyle/>
          <a:p>
            <a:endParaRPr lang="es-ES"/>
          </a:p>
        </p:txBody>
      </p:sp>
      <p:sp>
        <p:nvSpPr>
          <p:cNvPr id="24" name="Line 7"/>
          <p:cNvSpPr>
            <a:spLocks noChangeShapeType="1"/>
          </p:cNvSpPr>
          <p:nvPr/>
        </p:nvSpPr>
        <p:spPr bwMode="auto">
          <a:xfrm flipV="1">
            <a:off x="3700604" y="2575711"/>
            <a:ext cx="423249" cy="110182"/>
          </a:xfrm>
          <a:prstGeom prst="line">
            <a:avLst/>
          </a:prstGeom>
          <a:noFill/>
          <a:ln w="19050">
            <a:solidFill>
              <a:schemeClr val="tx1"/>
            </a:solidFill>
            <a:round/>
            <a:headEnd/>
            <a:tailEnd/>
          </a:ln>
        </p:spPr>
        <p:txBody>
          <a:bodyPr/>
          <a:lstStyle/>
          <a:p>
            <a:endParaRPr lang="es-ES"/>
          </a:p>
        </p:txBody>
      </p:sp>
      <p:sp>
        <p:nvSpPr>
          <p:cNvPr id="25" name="Line 6"/>
          <p:cNvSpPr>
            <a:spLocks noChangeShapeType="1"/>
          </p:cNvSpPr>
          <p:nvPr/>
        </p:nvSpPr>
        <p:spPr bwMode="auto">
          <a:xfrm>
            <a:off x="4120410" y="2459904"/>
            <a:ext cx="493664" cy="215978"/>
          </a:xfrm>
          <a:prstGeom prst="line">
            <a:avLst/>
          </a:prstGeom>
          <a:noFill/>
          <a:ln w="19050">
            <a:solidFill>
              <a:schemeClr val="tx1"/>
            </a:solidFill>
            <a:round/>
            <a:headEnd/>
            <a:tailEnd/>
          </a:ln>
        </p:spPr>
        <p:txBody>
          <a:bodyPr/>
          <a:lstStyle/>
          <a:p>
            <a:endParaRPr lang="es-ES"/>
          </a:p>
        </p:txBody>
      </p:sp>
      <p:sp>
        <p:nvSpPr>
          <p:cNvPr id="26" name="Line 7"/>
          <p:cNvSpPr>
            <a:spLocks noChangeShapeType="1"/>
          </p:cNvSpPr>
          <p:nvPr/>
        </p:nvSpPr>
        <p:spPr bwMode="auto">
          <a:xfrm flipV="1">
            <a:off x="4106385" y="2448685"/>
            <a:ext cx="507689" cy="244026"/>
          </a:xfrm>
          <a:prstGeom prst="line">
            <a:avLst/>
          </a:prstGeom>
          <a:noFill/>
          <a:ln w="19050">
            <a:solidFill>
              <a:schemeClr val="tx1"/>
            </a:solidFill>
            <a:round/>
            <a:headEnd/>
            <a:tailEnd/>
          </a:ln>
        </p:spPr>
        <p:txBody>
          <a:bodyPr/>
          <a:lstStyle/>
          <a:p>
            <a:endParaRPr lang="es-ES"/>
          </a:p>
        </p:txBody>
      </p:sp>
      <p:sp>
        <p:nvSpPr>
          <p:cNvPr id="27" name="Line 2"/>
          <p:cNvSpPr>
            <a:spLocks noChangeShapeType="1"/>
          </p:cNvSpPr>
          <p:nvPr/>
        </p:nvSpPr>
        <p:spPr bwMode="auto">
          <a:xfrm>
            <a:off x="3710950" y="2684517"/>
            <a:ext cx="403850" cy="5389"/>
          </a:xfrm>
          <a:prstGeom prst="line">
            <a:avLst/>
          </a:prstGeom>
          <a:noFill/>
          <a:ln w="19050">
            <a:solidFill>
              <a:schemeClr val="tx1"/>
            </a:solidFill>
            <a:round/>
            <a:headEnd/>
            <a:tailEnd/>
          </a:ln>
        </p:spPr>
        <p:txBody>
          <a:bodyPr/>
          <a:lstStyle/>
          <a:p>
            <a:endParaRPr lang="es-ES"/>
          </a:p>
        </p:txBody>
      </p:sp>
      <p:sp>
        <p:nvSpPr>
          <p:cNvPr id="28" name="Line 2"/>
          <p:cNvSpPr>
            <a:spLocks noChangeShapeType="1"/>
          </p:cNvSpPr>
          <p:nvPr/>
        </p:nvSpPr>
        <p:spPr bwMode="auto">
          <a:xfrm>
            <a:off x="4615158" y="2679498"/>
            <a:ext cx="403850" cy="5389"/>
          </a:xfrm>
          <a:prstGeom prst="line">
            <a:avLst/>
          </a:prstGeom>
          <a:noFill/>
          <a:ln w="19050">
            <a:solidFill>
              <a:schemeClr val="tx1"/>
            </a:solidFill>
            <a:round/>
            <a:headEnd/>
            <a:tailEnd/>
          </a:ln>
        </p:spPr>
        <p:txBody>
          <a:bodyPr/>
          <a:lstStyle/>
          <a:p>
            <a:endParaRPr lang="es-ES"/>
          </a:p>
        </p:txBody>
      </p:sp>
      <p:sp>
        <p:nvSpPr>
          <p:cNvPr id="29" name="Line 2"/>
          <p:cNvSpPr>
            <a:spLocks noChangeShapeType="1"/>
          </p:cNvSpPr>
          <p:nvPr/>
        </p:nvSpPr>
        <p:spPr bwMode="auto">
          <a:xfrm flipV="1">
            <a:off x="4597244" y="2448464"/>
            <a:ext cx="548740" cy="221"/>
          </a:xfrm>
          <a:prstGeom prst="line">
            <a:avLst/>
          </a:prstGeom>
          <a:noFill/>
          <a:ln w="19050">
            <a:solidFill>
              <a:schemeClr val="tx1"/>
            </a:solidFill>
            <a:round/>
            <a:headEnd/>
            <a:tailEnd/>
          </a:ln>
        </p:spPr>
        <p:txBody>
          <a:bodyPr/>
          <a:lstStyle/>
          <a:p>
            <a:endParaRPr lang="es-E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86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861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8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P spid="68615" grpId="0" animBg="1"/>
      <p:bldP spid="68621" grpId="0"/>
      <p:bldP spid="19"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s-ES_tradnl" smtClean="0"/>
              <a:t>Funcionamiento full-duplex</a:t>
            </a:r>
          </a:p>
        </p:txBody>
      </p:sp>
      <p:sp>
        <p:nvSpPr>
          <p:cNvPr id="72707" name="Rectangle 3"/>
          <p:cNvSpPr>
            <a:spLocks noGrp="1" noChangeArrowheads="1"/>
          </p:cNvSpPr>
          <p:nvPr>
            <p:ph type="body" idx="1"/>
          </p:nvPr>
        </p:nvSpPr>
        <p:spPr>
          <a:xfrm>
            <a:off x="685800" y="1700213"/>
            <a:ext cx="7772400" cy="4752975"/>
          </a:xfrm>
        </p:spPr>
        <p:txBody>
          <a:bodyPr/>
          <a:lstStyle/>
          <a:p>
            <a:pPr eaLnBrk="1" hangingPunct="1">
              <a:lnSpc>
                <a:spcPct val="80000"/>
              </a:lnSpc>
            </a:pPr>
            <a:r>
              <a:rPr lang="es-ES" sz="2400" dirty="0" smtClean="0"/>
              <a:t>La transmisión full-dúplex requiere desactivar el protocolo CSMA/CD, y por tanto suprime la limitación de alcance que esto imponía (4 km a 10 Mb/s, 400 m a 100 Mb/s).</a:t>
            </a:r>
          </a:p>
          <a:p>
            <a:pPr eaLnBrk="1" hangingPunct="1">
              <a:lnSpc>
                <a:spcPct val="80000"/>
              </a:lnSpc>
            </a:pPr>
            <a:r>
              <a:rPr lang="es-ES" sz="2400" dirty="0" smtClean="0"/>
              <a:t>El protocolo MAC simplificado es m</a:t>
            </a:r>
            <a:r>
              <a:rPr lang="es-ES_tradnl" sz="2400" dirty="0" smtClean="0"/>
              <a:t>á</a:t>
            </a:r>
            <a:r>
              <a:rPr lang="es-ES" sz="2400" dirty="0" smtClean="0"/>
              <a:t>s sencillo de implementar</a:t>
            </a:r>
            <a:r>
              <a:rPr lang="es-ES_tradnl" sz="2400" dirty="0" smtClean="0"/>
              <a:t> y </a:t>
            </a:r>
            <a:r>
              <a:rPr lang="es-ES" sz="2400" dirty="0" smtClean="0"/>
              <a:t>m</a:t>
            </a:r>
            <a:r>
              <a:rPr lang="es-ES_tradnl" sz="2400" dirty="0" smtClean="0"/>
              <a:t>á</a:t>
            </a:r>
            <a:r>
              <a:rPr lang="es-ES" sz="2400" dirty="0" smtClean="0"/>
              <a:t>s barato que H</a:t>
            </a:r>
            <a:r>
              <a:rPr lang="es-ES_tradnl" sz="2400" dirty="0" err="1" smtClean="0"/>
              <a:t>alf</a:t>
            </a:r>
            <a:r>
              <a:rPr lang="es-ES_tradnl" sz="2400" dirty="0" smtClean="0"/>
              <a:t> </a:t>
            </a:r>
            <a:r>
              <a:rPr lang="es-ES" sz="2400" dirty="0" smtClean="0"/>
              <a:t>D</a:t>
            </a:r>
            <a:r>
              <a:rPr lang="es-ES_tradnl" sz="2400" dirty="0" err="1" smtClean="0"/>
              <a:t>úplex</a:t>
            </a:r>
            <a:r>
              <a:rPr lang="es-ES_tradnl" sz="2400" dirty="0" smtClean="0"/>
              <a:t>. </a:t>
            </a:r>
          </a:p>
          <a:p>
            <a:pPr eaLnBrk="1" hangingPunct="1">
              <a:lnSpc>
                <a:spcPct val="80000"/>
              </a:lnSpc>
            </a:pPr>
            <a:r>
              <a:rPr lang="es-ES_tradnl" sz="2400" dirty="0" smtClean="0"/>
              <a:t>El modo full-</a:t>
            </a:r>
            <a:r>
              <a:rPr lang="es-ES_tradnl" sz="2400" dirty="0" err="1" smtClean="0"/>
              <a:t>duplex</a:t>
            </a:r>
            <a:r>
              <a:rPr lang="es-ES_tradnl" sz="2400" dirty="0" smtClean="0"/>
              <a:t> esta disponible en todos los </a:t>
            </a:r>
            <a:r>
              <a:rPr lang="es-ES_tradnl" sz="2400" dirty="0" err="1" smtClean="0"/>
              <a:t>switches</a:t>
            </a:r>
            <a:r>
              <a:rPr lang="es-ES_tradnl" sz="2400" dirty="0" smtClean="0"/>
              <a:t>, incluso en los de bajo costo</a:t>
            </a:r>
          </a:p>
          <a:p>
            <a:pPr eaLnBrk="1" hangingPunct="1">
              <a:lnSpc>
                <a:spcPct val="80000"/>
              </a:lnSpc>
            </a:pPr>
            <a:r>
              <a:rPr lang="es-ES" sz="2400" dirty="0" smtClean="0"/>
              <a:t>A partir de </a:t>
            </a:r>
            <a:r>
              <a:rPr lang="es-ES" sz="2400" dirty="0" err="1" smtClean="0"/>
              <a:t>Gb</a:t>
            </a:r>
            <a:r>
              <a:rPr lang="es-ES" sz="2400" dirty="0" smtClean="0"/>
              <a:t> Ethernet no hay </a:t>
            </a:r>
            <a:r>
              <a:rPr lang="es-ES" sz="2400" dirty="0" err="1" smtClean="0"/>
              <a:t>hubs</a:t>
            </a:r>
            <a:r>
              <a:rPr lang="es-ES" sz="2400" dirty="0" smtClean="0"/>
              <a:t>, todo es necesariamente full-dúplex</a:t>
            </a:r>
            <a:endParaRPr lang="es-ES_tradnl" sz="2400" dirty="0" smtClean="0"/>
          </a:p>
          <a:p>
            <a:pPr eaLnBrk="1" hangingPunct="1">
              <a:lnSpc>
                <a:spcPct val="80000"/>
              </a:lnSpc>
            </a:pPr>
            <a:r>
              <a:rPr lang="es-ES" sz="2400" dirty="0" smtClean="0"/>
              <a:t>Cuando a un </a:t>
            </a:r>
            <a:r>
              <a:rPr lang="es-ES" sz="2400" dirty="0" err="1" smtClean="0"/>
              <a:t>switch</a:t>
            </a:r>
            <a:r>
              <a:rPr lang="es-ES" sz="2400" dirty="0" smtClean="0"/>
              <a:t> le conectamos directamente un ordenador (</a:t>
            </a:r>
            <a:r>
              <a:rPr lang="es-ES" sz="2400" dirty="0" err="1" smtClean="0"/>
              <a:t>microsegmentación</a:t>
            </a:r>
            <a:r>
              <a:rPr lang="es-ES" sz="2400" dirty="0" smtClean="0"/>
              <a:t>) funcionan ambos en modo full, si lo conectamos mediante un </a:t>
            </a:r>
            <a:r>
              <a:rPr lang="es-ES" sz="2400" dirty="0" err="1" smtClean="0"/>
              <a:t>hub</a:t>
            </a:r>
            <a:r>
              <a:rPr lang="es-ES" sz="2400" dirty="0" smtClean="0"/>
              <a:t> se ponen en modo </a:t>
            </a:r>
            <a:r>
              <a:rPr lang="es-ES" sz="2400" dirty="0" err="1" smtClean="0"/>
              <a:t>half</a:t>
            </a:r>
            <a:r>
              <a:rPr lang="es-ES" sz="2400" dirty="0" smtClean="0"/>
              <a:t> (aunque el </a:t>
            </a:r>
            <a:r>
              <a:rPr lang="es-ES" sz="2400" dirty="0" err="1" smtClean="0"/>
              <a:t>hub</a:t>
            </a:r>
            <a:r>
              <a:rPr lang="es-ES" sz="2400" dirty="0" smtClean="0"/>
              <a:t> solo tenga conectado un ordenador)</a:t>
            </a:r>
          </a:p>
        </p:txBody>
      </p:sp>
    </p:spTree>
  </p:cSld>
  <p:clrMapOvr>
    <a:masterClrMapping/>
  </p:clrMapOvr>
  <p:transition>
    <p:pull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17538" y="115888"/>
            <a:ext cx="7772400" cy="874712"/>
          </a:xfrm>
        </p:spPr>
        <p:txBody>
          <a:bodyPr/>
          <a:lstStyle/>
          <a:p>
            <a:pPr eaLnBrk="1" hangingPunct="1"/>
            <a:r>
              <a:rPr lang="es-ES_tradnl" sz="3600" smtClean="0"/>
              <a:t>Autonegociación</a:t>
            </a:r>
            <a:endParaRPr lang="es-ES" sz="3600" smtClean="0"/>
          </a:p>
        </p:txBody>
      </p:sp>
      <p:sp>
        <p:nvSpPr>
          <p:cNvPr id="75779" name="Rectangle 3"/>
          <p:cNvSpPr>
            <a:spLocks noGrp="1" noChangeArrowheads="1"/>
          </p:cNvSpPr>
          <p:nvPr>
            <p:ph type="body" sz="half" idx="1"/>
          </p:nvPr>
        </p:nvSpPr>
        <p:spPr>
          <a:xfrm>
            <a:off x="468313" y="1268413"/>
            <a:ext cx="3810000" cy="3889375"/>
          </a:xfrm>
        </p:spPr>
        <p:txBody>
          <a:bodyPr/>
          <a:lstStyle/>
          <a:p>
            <a:pPr marL="609600" indent="-609600" eaLnBrk="1" hangingPunct="1">
              <a:lnSpc>
                <a:spcPct val="80000"/>
              </a:lnSpc>
            </a:pPr>
            <a:r>
              <a:rPr lang="es-ES_tradnl" sz="2000" dirty="0" smtClean="0"/>
              <a:t>Permite ajustar el funcionamiento de forma automática para utilizar la mejor opción posible. Es similar a la negociación de velocidad en módems.</a:t>
            </a:r>
          </a:p>
          <a:p>
            <a:pPr marL="609600" indent="-609600" eaLnBrk="1" hangingPunct="1">
              <a:lnSpc>
                <a:spcPct val="80000"/>
              </a:lnSpc>
            </a:pPr>
            <a:r>
              <a:rPr lang="es-ES_tradnl" sz="2000" dirty="0" smtClean="0"/>
              <a:t>Al enchufarse los equipos negocian la comunicación siguiendo una prioridad</a:t>
            </a:r>
          </a:p>
          <a:p>
            <a:pPr marL="609600" indent="-609600" eaLnBrk="1" hangingPunct="1">
              <a:lnSpc>
                <a:spcPct val="80000"/>
              </a:lnSpc>
            </a:pPr>
            <a:r>
              <a:rPr lang="es-ES_tradnl" sz="2000" dirty="0" smtClean="0"/>
              <a:t>La </a:t>
            </a:r>
            <a:r>
              <a:rPr lang="es-ES_tradnl" sz="2000" dirty="0" err="1" smtClean="0"/>
              <a:t>autonegociación</a:t>
            </a:r>
            <a:r>
              <a:rPr lang="es-ES_tradnl" sz="2000" dirty="0" smtClean="0"/>
              <a:t> en velocidad solo se utiliza en interfaces BASE-T (cable UTP). En las de fibra lo único negociable es el modo dúplex.</a:t>
            </a:r>
            <a:endParaRPr lang="es-ES" sz="2000" dirty="0" smtClean="0"/>
          </a:p>
        </p:txBody>
      </p:sp>
      <p:sp>
        <p:nvSpPr>
          <p:cNvPr id="75780" name="Rectangle 4"/>
          <p:cNvSpPr>
            <a:spLocks noChangeArrowheads="1"/>
          </p:cNvSpPr>
          <p:nvPr/>
        </p:nvSpPr>
        <p:spPr bwMode="auto">
          <a:xfrm>
            <a:off x="468313" y="5445125"/>
            <a:ext cx="8207375" cy="1008063"/>
          </a:xfrm>
          <a:prstGeom prst="rect">
            <a:avLst/>
          </a:prstGeom>
          <a:noFill/>
          <a:ln w="9525">
            <a:noFill/>
            <a:miter lim="800000"/>
            <a:headEnd/>
            <a:tailEnd/>
          </a:ln>
        </p:spPr>
        <p:txBody>
          <a:bodyPr/>
          <a:lstStyle/>
          <a:p>
            <a:pPr marL="609600" indent="-609600">
              <a:lnSpc>
                <a:spcPct val="80000"/>
              </a:lnSpc>
              <a:spcBef>
                <a:spcPct val="20000"/>
              </a:spcBef>
              <a:buFontTx/>
              <a:buChar char="•"/>
            </a:pPr>
            <a:r>
              <a:rPr lang="es-ES_tradnl" sz="2000" dirty="0">
                <a:latin typeface="Times New Roman" pitchFamily="18" charset="0"/>
              </a:rPr>
              <a:t>La </a:t>
            </a:r>
            <a:r>
              <a:rPr lang="es-ES_tradnl" sz="2000" dirty="0" err="1">
                <a:latin typeface="Times New Roman" pitchFamily="18" charset="0"/>
              </a:rPr>
              <a:t>autonegociación</a:t>
            </a:r>
            <a:r>
              <a:rPr lang="es-ES_tradnl" sz="2000" dirty="0">
                <a:latin typeface="Times New Roman" pitchFamily="18" charset="0"/>
              </a:rPr>
              <a:t> es opcional, puede estar o </a:t>
            </a:r>
            <a:r>
              <a:rPr lang="es-ES_tradnl" sz="2000" dirty="0" smtClean="0">
                <a:latin typeface="Times New Roman" pitchFamily="18" charset="0"/>
              </a:rPr>
              <a:t>no.</a:t>
            </a:r>
            <a:endParaRPr lang="es-ES" sz="2000" dirty="0">
              <a:latin typeface="Times New Roman" pitchFamily="18" charset="0"/>
            </a:endParaRPr>
          </a:p>
        </p:txBody>
      </p:sp>
      <p:graphicFrame>
        <p:nvGraphicFramePr>
          <p:cNvPr id="1160264" name="Group 72"/>
          <p:cNvGraphicFramePr>
            <a:graphicFrameLocks noGrp="1"/>
          </p:cNvGraphicFramePr>
          <p:nvPr>
            <p:ph sz="half" idx="2"/>
          </p:nvPr>
        </p:nvGraphicFramePr>
        <p:xfrm>
          <a:off x="5053285" y="1081088"/>
          <a:ext cx="2759075" cy="3965576"/>
        </p:xfrm>
        <a:graphic>
          <a:graphicData uri="http://schemas.openxmlformats.org/drawingml/2006/table">
            <a:tbl>
              <a:tblPr/>
              <a:tblGrid>
                <a:gridCol w="963613"/>
                <a:gridCol w="1020762"/>
                <a:gridCol w="774700"/>
              </a:tblGrid>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Prioridad</a:t>
                      </a:r>
                      <a:endParaRPr kumimoji="0" lang="es-ES"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Velocidad</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Duplex</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1000 Mb/s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Full</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Half</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100 Mb/s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Full</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6</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904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7</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217488">
                <a:tc vMerge="1">
                  <a:txBody>
                    <a:bodyPr/>
                    <a:lstStyle/>
                    <a:p>
                      <a:endParaRPr lang="es-ES"/>
                    </a:p>
                  </a:txBody>
                  <a:tcPr/>
                </a:tc>
                <a:tc vMerge="1">
                  <a:txBody>
                    <a:bodyPr/>
                    <a:lstStyle/>
                    <a:p>
                      <a:endParaRPr lang="es-E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Half</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8</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25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9</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 Mb/s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Full</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11</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Half</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12</a:t>
                      </a:r>
                      <a:endParaRPr kumimoji="0" lang="es-E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bl>
          </a:graphicData>
        </a:graphic>
      </p:graphicFrame>
    </p:spTree>
  </p:cSld>
  <p:clrMapOvr>
    <a:masterClrMapping/>
  </p:clrMapOvr>
  <p:transition>
    <p:pull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404813"/>
            <a:ext cx="7772400" cy="1143000"/>
          </a:xfrm>
        </p:spPr>
        <p:txBody>
          <a:bodyPr/>
          <a:lstStyle/>
          <a:p>
            <a:pPr eaLnBrk="1" hangingPunct="1"/>
            <a:r>
              <a:rPr lang="es-ES_tradnl" smtClean="0"/>
              <a:t>Agregación de enlaces (802.3ad)</a:t>
            </a:r>
            <a:endParaRPr lang="es-ES" smtClean="0"/>
          </a:p>
        </p:txBody>
      </p:sp>
      <p:sp>
        <p:nvSpPr>
          <p:cNvPr id="77827" name="Rectangle 3"/>
          <p:cNvSpPr>
            <a:spLocks noGrp="1" noChangeArrowheads="1"/>
          </p:cNvSpPr>
          <p:nvPr>
            <p:ph type="body" idx="1"/>
          </p:nvPr>
        </p:nvSpPr>
        <p:spPr>
          <a:xfrm>
            <a:off x="685800" y="1700213"/>
            <a:ext cx="7772400" cy="4395787"/>
          </a:xfrm>
        </p:spPr>
        <p:txBody>
          <a:bodyPr/>
          <a:lstStyle/>
          <a:p>
            <a:pPr eaLnBrk="1" hangingPunct="1">
              <a:lnSpc>
                <a:spcPct val="80000"/>
              </a:lnSpc>
            </a:pPr>
            <a:r>
              <a:rPr lang="es-ES_tradnl" sz="2400" smtClean="0"/>
              <a:t>Consiste en repartir el tráfico entre varios enlaces para conseguir mayor capacidad. Ej.: 4 x GE = 4 Gb/s.</a:t>
            </a:r>
          </a:p>
          <a:p>
            <a:pPr eaLnBrk="1" hangingPunct="1">
              <a:lnSpc>
                <a:spcPct val="80000"/>
              </a:lnSpc>
            </a:pPr>
            <a:r>
              <a:rPr lang="es-ES_tradnl" sz="2400" smtClean="0"/>
              <a:t>También se denomina ‘Ethernet trunking’, ‘Etherchannel’ o ‘Port trunking’. </a:t>
            </a:r>
          </a:p>
          <a:p>
            <a:pPr eaLnBrk="1" hangingPunct="1">
              <a:lnSpc>
                <a:spcPct val="80000"/>
              </a:lnSpc>
            </a:pPr>
            <a:r>
              <a:rPr lang="es-ES_tradnl" sz="2400" smtClean="0"/>
              <a:t>Permite aumentar la capacidad y ofrece un crecimiento escalable. También mejora la fiabilidad (si falla una interfaz o un cable el tráfico se envía por el resto)</a:t>
            </a:r>
          </a:p>
          <a:p>
            <a:pPr eaLnBrk="1" hangingPunct="1">
              <a:lnSpc>
                <a:spcPct val="80000"/>
              </a:lnSpc>
            </a:pPr>
            <a:r>
              <a:rPr lang="es-ES_tradnl" sz="2400" smtClean="0"/>
              <a:t>Se suele usar entre conmutadores o en conexiones servidor-conmutador</a:t>
            </a:r>
          </a:p>
          <a:p>
            <a:pPr eaLnBrk="1" hangingPunct="1">
              <a:lnSpc>
                <a:spcPct val="80000"/>
              </a:lnSpc>
            </a:pPr>
            <a:r>
              <a:rPr lang="es-ES_tradnl" sz="2400" smtClean="0"/>
              <a:t>Los enlaces agrupados forman un grupo que se ve como un único enlace. Todos deben ser de la misma velocidad</a:t>
            </a:r>
          </a:p>
          <a:p>
            <a:pPr eaLnBrk="1" hangingPunct="1">
              <a:lnSpc>
                <a:spcPct val="80000"/>
              </a:lnSpc>
            </a:pPr>
            <a:r>
              <a:rPr lang="es-ES_tradnl" sz="2400" smtClean="0"/>
              <a:t>Normalmente no resulta interesante más allá de 4 enlaces (mejor pasar a la siguiente velocidad).</a:t>
            </a:r>
          </a:p>
          <a:p>
            <a:pPr eaLnBrk="1" hangingPunct="1">
              <a:lnSpc>
                <a:spcPct val="80000"/>
              </a:lnSpc>
            </a:pPr>
            <a:r>
              <a:rPr lang="es-ES_tradnl" sz="2400" smtClean="0"/>
              <a:t>No está soportada por los switches baratos</a:t>
            </a:r>
          </a:p>
        </p:txBody>
      </p:sp>
    </p:spTree>
  </p:cSld>
  <p:clrMapOvr>
    <a:masterClrMapping/>
  </p:clrMapOvr>
  <p:transition>
    <p:pull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Line 9"/>
          <p:cNvSpPr>
            <a:spLocks noChangeShapeType="1"/>
          </p:cNvSpPr>
          <p:nvPr/>
        </p:nvSpPr>
        <p:spPr bwMode="auto">
          <a:xfrm>
            <a:off x="6516688" y="3140075"/>
            <a:ext cx="44450" cy="1208088"/>
          </a:xfrm>
          <a:prstGeom prst="line">
            <a:avLst/>
          </a:prstGeom>
          <a:noFill/>
          <a:ln w="25400">
            <a:solidFill>
              <a:srgbClr val="0000FF"/>
            </a:solidFill>
            <a:round/>
            <a:headEnd/>
            <a:tailEnd/>
          </a:ln>
        </p:spPr>
        <p:txBody>
          <a:bodyPr/>
          <a:lstStyle/>
          <a:p>
            <a:endParaRPr lang="es-ES"/>
          </a:p>
        </p:txBody>
      </p:sp>
      <p:sp>
        <p:nvSpPr>
          <p:cNvPr id="78851" name="Line 9"/>
          <p:cNvSpPr>
            <a:spLocks noChangeShapeType="1"/>
          </p:cNvSpPr>
          <p:nvPr/>
        </p:nvSpPr>
        <p:spPr bwMode="auto">
          <a:xfrm>
            <a:off x="3424238" y="2935288"/>
            <a:ext cx="1981200" cy="0"/>
          </a:xfrm>
          <a:prstGeom prst="line">
            <a:avLst/>
          </a:prstGeom>
          <a:noFill/>
          <a:ln w="25400">
            <a:solidFill>
              <a:srgbClr val="0000FF"/>
            </a:solidFill>
            <a:round/>
            <a:headEnd/>
            <a:tailEnd/>
          </a:ln>
        </p:spPr>
        <p:txBody>
          <a:bodyPr/>
          <a:lstStyle/>
          <a:p>
            <a:endParaRPr lang="es-ES"/>
          </a:p>
        </p:txBody>
      </p:sp>
      <p:sp>
        <p:nvSpPr>
          <p:cNvPr id="78852" name="Line 9"/>
          <p:cNvSpPr>
            <a:spLocks noChangeShapeType="1"/>
          </p:cNvSpPr>
          <p:nvPr/>
        </p:nvSpPr>
        <p:spPr bwMode="auto">
          <a:xfrm>
            <a:off x="3576638" y="2782888"/>
            <a:ext cx="1981200" cy="0"/>
          </a:xfrm>
          <a:prstGeom prst="line">
            <a:avLst/>
          </a:prstGeom>
          <a:noFill/>
          <a:ln w="25400">
            <a:solidFill>
              <a:srgbClr val="0000FF"/>
            </a:solidFill>
            <a:round/>
            <a:headEnd/>
            <a:tailEnd/>
          </a:ln>
        </p:spPr>
        <p:txBody>
          <a:bodyPr/>
          <a:lstStyle/>
          <a:p>
            <a:endParaRPr lang="es-ES"/>
          </a:p>
        </p:txBody>
      </p:sp>
      <p:pic>
        <p:nvPicPr>
          <p:cNvPr id="78853" name="Picture 13"/>
          <p:cNvPicPr>
            <a:picLocks noChangeArrowheads="1"/>
          </p:cNvPicPr>
          <p:nvPr/>
        </p:nvPicPr>
        <p:blipFill>
          <a:blip r:embed="rId3" cstate="print"/>
          <a:srcRect/>
          <a:stretch>
            <a:fillRect/>
          </a:stretch>
        </p:blipFill>
        <p:spPr bwMode="auto">
          <a:xfrm>
            <a:off x="1714500" y="2214563"/>
            <a:ext cx="1566863" cy="1077912"/>
          </a:xfrm>
          <a:prstGeom prst="rect">
            <a:avLst/>
          </a:prstGeom>
          <a:noFill/>
          <a:ln w="12700">
            <a:noFill/>
            <a:miter lim="800000"/>
            <a:headEnd/>
            <a:tailEnd/>
          </a:ln>
        </p:spPr>
      </p:pic>
      <p:pic>
        <p:nvPicPr>
          <p:cNvPr id="78854" name="Picture 21"/>
          <p:cNvPicPr>
            <a:picLocks noChangeArrowheads="1"/>
          </p:cNvPicPr>
          <p:nvPr/>
        </p:nvPicPr>
        <p:blipFill>
          <a:blip r:embed="rId4" cstate="print"/>
          <a:srcRect/>
          <a:stretch>
            <a:fillRect/>
          </a:stretch>
        </p:blipFill>
        <p:spPr bwMode="auto">
          <a:xfrm>
            <a:off x="3067050" y="2471738"/>
            <a:ext cx="990600" cy="749300"/>
          </a:xfrm>
          <a:prstGeom prst="rect">
            <a:avLst/>
          </a:prstGeom>
          <a:noFill/>
          <a:ln w="12700">
            <a:noFill/>
            <a:miter lim="800000"/>
            <a:headEnd/>
            <a:tailEnd/>
          </a:ln>
        </p:spPr>
      </p:pic>
      <p:pic>
        <p:nvPicPr>
          <p:cNvPr id="78855" name="Picture 13"/>
          <p:cNvPicPr>
            <a:picLocks noChangeArrowheads="1"/>
          </p:cNvPicPr>
          <p:nvPr/>
        </p:nvPicPr>
        <p:blipFill>
          <a:blip r:embed="rId3" cstate="print"/>
          <a:srcRect/>
          <a:stretch>
            <a:fillRect/>
          </a:stretch>
        </p:blipFill>
        <p:spPr bwMode="auto">
          <a:xfrm>
            <a:off x="5715000" y="4000500"/>
            <a:ext cx="1566863" cy="1077913"/>
          </a:xfrm>
          <a:prstGeom prst="rect">
            <a:avLst/>
          </a:prstGeom>
          <a:noFill/>
          <a:ln w="12700">
            <a:noFill/>
            <a:miter lim="800000"/>
            <a:headEnd/>
            <a:tailEnd/>
          </a:ln>
        </p:spPr>
      </p:pic>
      <p:sp>
        <p:nvSpPr>
          <p:cNvPr id="78856" name="Text Box 14"/>
          <p:cNvSpPr txBox="1">
            <a:spLocks noChangeArrowheads="1"/>
          </p:cNvSpPr>
          <p:nvPr/>
        </p:nvSpPr>
        <p:spPr bwMode="auto">
          <a:xfrm>
            <a:off x="6067425" y="4364038"/>
            <a:ext cx="930275" cy="336550"/>
          </a:xfrm>
          <a:prstGeom prst="rect">
            <a:avLst/>
          </a:prstGeom>
          <a:noFill/>
          <a:ln w="9525">
            <a:noFill/>
            <a:miter lim="800000"/>
            <a:headEnd/>
            <a:tailEnd/>
          </a:ln>
        </p:spPr>
        <p:txBody>
          <a:bodyPr wrap="none">
            <a:spAutoFit/>
          </a:bodyPr>
          <a:lstStyle/>
          <a:p>
            <a:r>
              <a:rPr lang="es-ES_tradnl" sz="1600" b="1"/>
              <a:t>Internet</a:t>
            </a:r>
            <a:endParaRPr lang="es-ES" sz="1600" b="1"/>
          </a:p>
        </p:txBody>
      </p:sp>
      <p:pic>
        <p:nvPicPr>
          <p:cNvPr id="78857" name="Picture 13"/>
          <p:cNvPicPr>
            <a:picLocks noChangeArrowheads="1"/>
          </p:cNvPicPr>
          <p:nvPr/>
        </p:nvPicPr>
        <p:blipFill>
          <a:blip r:embed="rId3" cstate="print"/>
          <a:srcRect/>
          <a:stretch>
            <a:fillRect/>
          </a:stretch>
        </p:blipFill>
        <p:spPr bwMode="auto">
          <a:xfrm>
            <a:off x="5710238" y="2363788"/>
            <a:ext cx="1566862" cy="1077912"/>
          </a:xfrm>
          <a:prstGeom prst="rect">
            <a:avLst/>
          </a:prstGeom>
          <a:noFill/>
          <a:ln w="12700">
            <a:noFill/>
            <a:miter lim="800000"/>
            <a:headEnd/>
            <a:tailEnd/>
          </a:ln>
        </p:spPr>
      </p:pic>
      <p:sp>
        <p:nvSpPr>
          <p:cNvPr id="78858" name="Text Box 14"/>
          <p:cNvSpPr txBox="1">
            <a:spLocks noChangeArrowheads="1"/>
          </p:cNvSpPr>
          <p:nvPr/>
        </p:nvSpPr>
        <p:spPr bwMode="auto">
          <a:xfrm>
            <a:off x="6062663" y="2727325"/>
            <a:ext cx="969962" cy="338138"/>
          </a:xfrm>
          <a:prstGeom prst="rect">
            <a:avLst/>
          </a:prstGeom>
          <a:noFill/>
          <a:ln w="9525">
            <a:noFill/>
            <a:miter lim="800000"/>
            <a:headEnd/>
            <a:tailEnd/>
          </a:ln>
        </p:spPr>
        <p:txBody>
          <a:bodyPr wrap="none">
            <a:spAutoFit/>
          </a:bodyPr>
          <a:lstStyle/>
          <a:p>
            <a:r>
              <a:rPr lang="es-ES_tradnl" sz="1600" b="1"/>
              <a:t>RedIRIS</a:t>
            </a:r>
            <a:endParaRPr lang="es-ES" sz="1600" b="1"/>
          </a:p>
        </p:txBody>
      </p:sp>
      <p:pic>
        <p:nvPicPr>
          <p:cNvPr id="78859" name="Picture 21"/>
          <p:cNvPicPr>
            <a:picLocks noChangeArrowheads="1"/>
          </p:cNvPicPr>
          <p:nvPr/>
        </p:nvPicPr>
        <p:blipFill>
          <a:blip r:embed="rId4" cstate="print"/>
          <a:srcRect/>
          <a:stretch>
            <a:fillRect/>
          </a:stretch>
        </p:blipFill>
        <p:spPr bwMode="auto">
          <a:xfrm>
            <a:off x="4962525" y="2543175"/>
            <a:ext cx="990600" cy="749300"/>
          </a:xfrm>
          <a:prstGeom prst="rect">
            <a:avLst/>
          </a:prstGeom>
          <a:noFill/>
          <a:ln w="12700">
            <a:noFill/>
            <a:miter lim="800000"/>
            <a:headEnd/>
            <a:tailEnd/>
          </a:ln>
        </p:spPr>
      </p:pic>
      <p:sp>
        <p:nvSpPr>
          <p:cNvPr id="78860" name="Text Box 14"/>
          <p:cNvSpPr txBox="1">
            <a:spLocks noChangeArrowheads="1"/>
          </p:cNvSpPr>
          <p:nvPr/>
        </p:nvSpPr>
        <p:spPr bwMode="auto">
          <a:xfrm>
            <a:off x="2281238" y="2435225"/>
            <a:ext cx="571500" cy="584200"/>
          </a:xfrm>
          <a:prstGeom prst="rect">
            <a:avLst/>
          </a:prstGeom>
          <a:noFill/>
          <a:ln w="9525">
            <a:noFill/>
            <a:miter lim="800000"/>
            <a:headEnd/>
            <a:tailEnd/>
          </a:ln>
        </p:spPr>
        <p:txBody>
          <a:bodyPr wrap="none">
            <a:spAutoFit/>
          </a:bodyPr>
          <a:lstStyle/>
          <a:p>
            <a:pPr algn="ctr"/>
            <a:r>
              <a:rPr lang="es-ES_tradnl" sz="1600" b="1"/>
              <a:t>Red</a:t>
            </a:r>
          </a:p>
          <a:p>
            <a:pPr algn="ctr"/>
            <a:r>
              <a:rPr lang="es-ES_tradnl" sz="1600" b="1"/>
              <a:t>UV</a:t>
            </a:r>
            <a:endParaRPr lang="es-ES" sz="1600" b="1"/>
          </a:p>
        </p:txBody>
      </p:sp>
      <p:sp>
        <p:nvSpPr>
          <p:cNvPr id="78861" name="Oval 61"/>
          <p:cNvSpPr>
            <a:spLocks noChangeArrowheads="1"/>
          </p:cNvSpPr>
          <p:nvPr/>
        </p:nvSpPr>
        <p:spPr bwMode="auto">
          <a:xfrm>
            <a:off x="4352925" y="2644775"/>
            <a:ext cx="142875" cy="433388"/>
          </a:xfrm>
          <a:prstGeom prst="ellipse">
            <a:avLst/>
          </a:prstGeom>
          <a:noFill/>
          <a:ln w="25400">
            <a:solidFill>
              <a:schemeClr val="tx1"/>
            </a:solidFill>
            <a:round/>
            <a:headEnd/>
            <a:tailEnd/>
          </a:ln>
        </p:spPr>
        <p:txBody>
          <a:bodyPr wrap="none" anchor="ctr"/>
          <a:lstStyle/>
          <a:p>
            <a:endParaRPr lang="es-ES"/>
          </a:p>
        </p:txBody>
      </p:sp>
      <p:sp>
        <p:nvSpPr>
          <p:cNvPr id="78862" name="Line 62"/>
          <p:cNvSpPr>
            <a:spLocks noChangeShapeType="1"/>
          </p:cNvSpPr>
          <p:nvPr/>
        </p:nvSpPr>
        <p:spPr bwMode="auto">
          <a:xfrm flipV="1">
            <a:off x="4457700" y="3149600"/>
            <a:ext cx="0" cy="503238"/>
          </a:xfrm>
          <a:prstGeom prst="line">
            <a:avLst/>
          </a:prstGeom>
          <a:noFill/>
          <a:ln w="12700">
            <a:solidFill>
              <a:schemeClr val="tx1"/>
            </a:solidFill>
            <a:round/>
            <a:headEnd/>
            <a:tailEnd type="triangle" w="med" len="med"/>
          </a:ln>
        </p:spPr>
        <p:txBody>
          <a:bodyPr/>
          <a:lstStyle/>
          <a:p>
            <a:endParaRPr lang="es-ES"/>
          </a:p>
        </p:txBody>
      </p:sp>
      <p:sp>
        <p:nvSpPr>
          <p:cNvPr id="78863" name="Text Box 71"/>
          <p:cNvSpPr txBox="1">
            <a:spLocks noChangeArrowheads="1"/>
          </p:cNvSpPr>
          <p:nvPr/>
        </p:nvSpPr>
        <p:spPr bwMode="auto">
          <a:xfrm>
            <a:off x="3238500" y="3652838"/>
            <a:ext cx="2405063" cy="338137"/>
          </a:xfrm>
          <a:prstGeom prst="rect">
            <a:avLst/>
          </a:prstGeom>
          <a:noFill/>
          <a:ln w="25400">
            <a:noFill/>
            <a:miter lim="800000"/>
            <a:headEnd/>
            <a:tailEnd/>
          </a:ln>
        </p:spPr>
        <p:txBody>
          <a:bodyPr wrap="none">
            <a:spAutoFit/>
          </a:bodyPr>
          <a:lstStyle/>
          <a:p>
            <a:r>
              <a:rPr lang="es-ES" sz="1600" b="1"/>
              <a:t>2 Enlaces 1000BASE-T</a:t>
            </a:r>
          </a:p>
        </p:txBody>
      </p:sp>
      <p:sp>
        <p:nvSpPr>
          <p:cNvPr id="78864" name="Text Box 2"/>
          <p:cNvSpPr txBox="1">
            <a:spLocks noChangeArrowheads="1"/>
          </p:cNvSpPr>
          <p:nvPr/>
        </p:nvSpPr>
        <p:spPr bwMode="auto">
          <a:xfrm>
            <a:off x="971550" y="401638"/>
            <a:ext cx="7391400" cy="646112"/>
          </a:xfrm>
          <a:prstGeom prst="rect">
            <a:avLst/>
          </a:prstGeom>
          <a:noFill/>
          <a:ln w="9525">
            <a:noFill/>
            <a:miter lim="800000"/>
            <a:headEnd/>
            <a:tailEnd/>
          </a:ln>
        </p:spPr>
        <p:txBody>
          <a:bodyPr>
            <a:spAutoFit/>
          </a:bodyPr>
          <a:lstStyle/>
          <a:p>
            <a:pPr algn="ctr">
              <a:spcBef>
                <a:spcPct val="50000"/>
              </a:spcBef>
            </a:pPr>
            <a:r>
              <a:rPr lang="es-ES_tradnl" sz="3600">
                <a:cs typeface="Arial" charset="0"/>
              </a:rPr>
              <a:t>Ejemplo de agregación de enlaces</a:t>
            </a:r>
            <a:endParaRPr lang="es-ES" sz="3600">
              <a:cs typeface="Arial" charset="0"/>
            </a:endParaRPr>
          </a:p>
        </p:txBody>
      </p:sp>
      <p:sp>
        <p:nvSpPr>
          <p:cNvPr id="78865" name="18 CuadroTexto"/>
          <p:cNvSpPr txBox="1">
            <a:spLocks noChangeArrowheads="1"/>
          </p:cNvSpPr>
          <p:nvPr/>
        </p:nvSpPr>
        <p:spPr bwMode="auto">
          <a:xfrm>
            <a:off x="1643063" y="1214438"/>
            <a:ext cx="5970587" cy="400050"/>
          </a:xfrm>
          <a:prstGeom prst="rect">
            <a:avLst/>
          </a:prstGeom>
          <a:noFill/>
          <a:ln w="9525">
            <a:noFill/>
            <a:miter lim="800000"/>
            <a:headEnd/>
            <a:tailEnd/>
          </a:ln>
        </p:spPr>
        <p:txBody>
          <a:bodyPr wrap="none">
            <a:spAutoFit/>
          </a:bodyPr>
          <a:lstStyle/>
          <a:p>
            <a:r>
              <a:rPr lang="es-ES" sz="2000"/>
              <a:t>Conexión a RedIRIS de la Universidad de Valencia</a:t>
            </a:r>
          </a:p>
        </p:txBody>
      </p:sp>
      <p:sp>
        <p:nvSpPr>
          <p:cNvPr id="78866" name="19 CuadroTexto"/>
          <p:cNvSpPr txBox="1">
            <a:spLocks noChangeArrowheads="1"/>
          </p:cNvSpPr>
          <p:nvPr/>
        </p:nvSpPr>
        <p:spPr bwMode="auto">
          <a:xfrm>
            <a:off x="2000250" y="5334000"/>
            <a:ext cx="5143500" cy="738188"/>
          </a:xfrm>
          <a:prstGeom prst="rect">
            <a:avLst/>
          </a:prstGeom>
          <a:noFill/>
          <a:ln w="9525">
            <a:noFill/>
            <a:miter lim="800000"/>
            <a:headEnd/>
            <a:tailEnd/>
          </a:ln>
        </p:spPr>
        <p:txBody>
          <a:bodyPr>
            <a:spAutoFit/>
          </a:bodyPr>
          <a:lstStyle/>
          <a:p>
            <a:pPr algn="ctr"/>
            <a:r>
              <a:rPr lang="es-ES" sz="1400"/>
              <a:t>El router principal de conexión a Internet de la UV se une con el POP (Point of Presence) de RedIRIS en la Comunidad Valenciana mediante dos enlaces Gigabit Ethernet</a:t>
            </a:r>
          </a:p>
        </p:txBody>
      </p:sp>
    </p:spTree>
  </p:cSld>
  <p:clrMapOvr>
    <a:masterClrMapping/>
  </p:clrMapOvr>
  <p:transition>
    <p:pull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85750"/>
            <a:ext cx="7772400" cy="1143000"/>
          </a:xfrm>
        </p:spPr>
        <p:txBody>
          <a:bodyPr/>
          <a:lstStyle/>
          <a:p>
            <a:pPr eaLnBrk="1" hangingPunct="1"/>
            <a:r>
              <a:rPr lang="es-ES_tradnl" smtClean="0"/>
              <a:t>Sumario</a:t>
            </a:r>
          </a:p>
        </p:txBody>
      </p:sp>
      <p:sp>
        <p:nvSpPr>
          <p:cNvPr id="51203" name="Rectangle 3"/>
          <p:cNvSpPr>
            <a:spLocks noGrp="1" noChangeArrowheads="1"/>
          </p:cNvSpPr>
          <p:nvPr>
            <p:ph type="body" idx="1"/>
          </p:nvPr>
        </p:nvSpPr>
        <p:spPr>
          <a:xfrm>
            <a:off x="611560" y="1428750"/>
            <a:ext cx="8134672" cy="4343400"/>
          </a:xfrm>
        </p:spPr>
        <p:txBody>
          <a:bodyPr/>
          <a:lstStyle/>
          <a:p>
            <a:pPr eaLnBrk="1" hangingPunct="1">
              <a:lnSpc>
                <a:spcPct val="90000"/>
              </a:lnSpc>
            </a:pPr>
            <a:r>
              <a:rPr lang="es-ES_tradnl" dirty="0" smtClean="0"/>
              <a:t>Repaso de Telemática</a:t>
            </a:r>
          </a:p>
          <a:p>
            <a:pPr eaLnBrk="1" hangingPunct="1">
              <a:lnSpc>
                <a:spcPct val="90000"/>
              </a:lnSpc>
            </a:pPr>
            <a:r>
              <a:rPr lang="es-ES_tradnl" dirty="0" smtClean="0"/>
              <a:t>Repaso de Ethernet</a:t>
            </a:r>
          </a:p>
          <a:p>
            <a:pPr eaLnBrk="1" hangingPunct="1">
              <a:lnSpc>
                <a:spcPct val="90000"/>
              </a:lnSpc>
            </a:pPr>
            <a:r>
              <a:rPr lang="es-ES_tradnl" dirty="0" smtClean="0"/>
              <a:t>Puentes transparentes y </a:t>
            </a:r>
            <a:r>
              <a:rPr lang="es-ES_tradnl" dirty="0" err="1" smtClean="0"/>
              <a:t>switches</a:t>
            </a:r>
            <a:endParaRPr lang="es-ES_tradnl" dirty="0" smtClean="0"/>
          </a:p>
          <a:p>
            <a:pPr eaLnBrk="1" hangingPunct="1">
              <a:lnSpc>
                <a:spcPct val="90000"/>
              </a:lnSpc>
            </a:pPr>
            <a:r>
              <a:rPr lang="es-ES_tradnl" dirty="0" err="1" smtClean="0"/>
              <a:t>Microsegmentación</a:t>
            </a:r>
            <a:r>
              <a:rPr lang="es-ES_tradnl" dirty="0" smtClean="0"/>
              <a:t>. Full dúplex.</a:t>
            </a:r>
          </a:p>
          <a:p>
            <a:pPr eaLnBrk="1" hangingPunct="1">
              <a:lnSpc>
                <a:spcPct val="90000"/>
              </a:lnSpc>
            </a:pPr>
            <a:r>
              <a:rPr lang="es-ES_tradnl" b="1" dirty="0" smtClean="0">
                <a:solidFill>
                  <a:srgbClr val="FF0000"/>
                </a:solidFill>
              </a:rPr>
              <a:t>Ataques en conmutadores</a:t>
            </a:r>
          </a:p>
          <a:p>
            <a:pPr eaLnBrk="1" hangingPunct="1">
              <a:lnSpc>
                <a:spcPct val="90000"/>
              </a:lnSpc>
            </a:pPr>
            <a:r>
              <a:rPr lang="es-ES_tradnl" dirty="0" smtClean="0"/>
              <a:t>Conmutadores gestionables y no gestionables</a:t>
            </a:r>
          </a:p>
          <a:p>
            <a:pPr eaLnBrk="1" hangingPunct="1">
              <a:lnSpc>
                <a:spcPct val="90000"/>
              </a:lnSpc>
            </a:pPr>
            <a:r>
              <a:rPr lang="es-ES_tradnl" dirty="0" smtClean="0"/>
              <a:t>Bucles entre puentes. </a:t>
            </a:r>
            <a:r>
              <a:rPr lang="es-ES_tradnl" dirty="0" err="1" smtClean="0"/>
              <a:t>Spanning</a:t>
            </a:r>
            <a:r>
              <a:rPr lang="es-ES_tradnl" dirty="0" smtClean="0"/>
              <a:t> </a:t>
            </a:r>
            <a:r>
              <a:rPr lang="es-ES_tradnl" dirty="0" err="1" smtClean="0"/>
              <a:t>Tree</a:t>
            </a:r>
            <a:endParaRPr lang="es-ES_tradnl" dirty="0" smtClean="0"/>
          </a:p>
          <a:p>
            <a:pPr eaLnBrk="1" hangingPunct="1">
              <a:lnSpc>
                <a:spcPct val="90000"/>
              </a:lnSpc>
            </a:pPr>
            <a:r>
              <a:rPr lang="es-ES_tradnl" dirty="0" smtClean="0"/>
              <a:t>Redes locales virtuales (</a:t>
            </a:r>
            <a:r>
              <a:rPr lang="es-ES_tradnl" dirty="0" err="1" smtClean="0"/>
              <a:t>VLANs</a:t>
            </a:r>
            <a:r>
              <a:rPr lang="es-ES_tradnl" dirty="0" smtClean="0"/>
              <a:t>)</a:t>
            </a:r>
          </a:p>
        </p:txBody>
      </p:sp>
    </p:spTree>
  </p:cSld>
  <p:clrMapOvr>
    <a:masterClrMapping/>
  </p:clrMapOvr>
  <p:transition>
    <p:pull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685800" y="357188"/>
            <a:ext cx="7772400" cy="1143000"/>
          </a:xfrm>
        </p:spPr>
        <p:txBody>
          <a:bodyPr/>
          <a:lstStyle/>
          <a:p>
            <a:pPr eaLnBrk="1" hangingPunct="1"/>
            <a:r>
              <a:rPr lang="es-ES" smtClean="0"/>
              <a:t>Ataques de nivel 2</a:t>
            </a:r>
          </a:p>
        </p:txBody>
      </p:sp>
      <p:sp>
        <p:nvSpPr>
          <p:cNvPr id="52227" name="2 Marcador de contenido"/>
          <p:cNvSpPr>
            <a:spLocks noGrp="1"/>
          </p:cNvSpPr>
          <p:nvPr>
            <p:ph idx="1"/>
          </p:nvPr>
        </p:nvSpPr>
        <p:spPr>
          <a:xfrm>
            <a:off x="685800" y="1390650"/>
            <a:ext cx="7772400" cy="4452938"/>
          </a:xfrm>
        </p:spPr>
        <p:txBody>
          <a:bodyPr/>
          <a:lstStyle/>
          <a:p>
            <a:pPr eaLnBrk="1" hangingPunct="1"/>
            <a:r>
              <a:rPr lang="es-ES" sz="2200" smtClean="0"/>
              <a:t>Los ordenadores que se conectan a la misma LAN son como personas que viven en la misma casa</a:t>
            </a:r>
          </a:p>
          <a:p>
            <a:pPr eaLnBrk="1" hangingPunct="1"/>
            <a:r>
              <a:rPr lang="es-ES" sz="2200" smtClean="0"/>
              <a:t>Es muy difícil protegerse de ataques que provienen de una persona con la que convivimos</a:t>
            </a:r>
          </a:p>
          <a:p>
            <a:pPr eaLnBrk="1" hangingPunct="1"/>
            <a:r>
              <a:rPr lang="es-ES" sz="2200" smtClean="0"/>
              <a:t>Del mismo modo es muy difícil conseguir una protección efectiva entre ordenadores que se comunican a nivel 2</a:t>
            </a:r>
          </a:p>
          <a:p>
            <a:pPr eaLnBrk="1" hangingPunct="1"/>
            <a:r>
              <a:rPr lang="es-ES" sz="2200" smtClean="0"/>
              <a:t>Cuando un ordenador en una LAN ha sido atacado hay más posibilidades de que otros ordenadores en esa misma LAN sean atacados a través de él, aunque hayan resistido con éxito el ataque del exterior</a:t>
            </a:r>
          </a:p>
          <a:p>
            <a:pPr eaLnBrk="1" hangingPunct="1"/>
            <a:r>
              <a:rPr lang="es-ES" sz="2200" smtClean="0"/>
              <a:t>El ataque que veremos a continuación supone una LAN conmutada. Si la LAN usa hubs los ataques son todavía más fáciles</a:t>
            </a:r>
          </a:p>
        </p:txBody>
      </p:sp>
    </p:spTree>
  </p:cSld>
  <p:clrMapOvr>
    <a:masterClrMapping/>
  </p:clrMapOvr>
  <p:transition>
    <p:pull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a:xfrm>
            <a:off x="428625" y="428625"/>
            <a:ext cx="8315325" cy="1143000"/>
          </a:xfrm>
        </p:spPr>
        <p:txBody>
          <a:bodyPr/>
          <a:lstStyle/>
          <a:p>
            <a:pPr eaLnBrk="1" hangingPunct="1"/>
            <a:r>
              <a:rPr lang="es-ES" sz="3600" smtClean="0"/>
              <a:t>Tabla CAM (Content Addressable Memory)</a:t>
            </a:r>
          </a:p>
        </p:txBody>
      </p:sp>
      <p:sp>
        <p:nvSpPr>
          <p:cNvPr id="53251" name="2 Marcador de contenido"/>
          <p:cNvSpPr>
            <a:spLocks noGrp="1"/>
          </p:cNvSpPr>
          <p:nvPr>
            <p:ph idx="1"/>
          </p:nvPr>
        </p:nvSpPr>
        <p:spPr>
          <a:xfrm>
            <a:off x="685800" y="1785938"/>
            <a:ext cx="7772400" cy="4114800"/>
          </a:xfrm>
        </p:spPr>
        <p:txBody>
          <a:bodyPr/>
          <a:lstStyle/>
          <a:p>
            <a:pPr eaLnBrk="1" hangingPunct="1"/>
            <a:r>
              <a:rPr lang="es-ES" sz="2200" dirty="0" smtClean="0"/>
              <a:t>La tabla CAM se llena a partir de las direcciones de origen de los paquetes. </a:t>
            </a:r>
          </a:p>
          <a:p>
            <a:pPr eaLnBrk="1" hangingPunct="1"/>
            <a:r>
              <a:rPr lang="es-ES" sz="2200" dirty="0" smtClean="0"/>
              <a:t>Su capacidad depende del modelo concreto del conmutador, pero suele estar entre 1K y 16K y siempre es limitada.</a:t>
            </a:r>
          </a:p>
          <a:p>
            <a:pPr eaLnBrk="1" hangingPunct="1"/>
            <a:r>
              <a:rPr lang="es-ES" sz="2200" dirty="0" smtClean="0"/>
              <a:t>Cuando la tabla CAM se llena el conmutador empieza a descartar direcciones, normalmente empezando por las más antiguas</a:t>
            </a:r>
          </a:p>
          <a:p>
            <a:pPr eaLnBrk="1" hangingPunct="1"/>
            <a:r>
              <a:rPr lang="es-ES" sz="2200" dirty="0" smtClean="0"/>
              <a:t>Cuando el conmutador recibe una trama cuya dirección de destino no está en la tabla CAM la difunde por inundación</a:t>
            </a:r>
          </a:p>
          <a:p>
            <a:pPr eaLnBrk="1" hangingPunct="1"/>
            <a:r>
              <a:rPr lang="es-ES" sz="2200" dirty="0" smtClean="0"/>
              <a:t>En condiciones normales la tabla CAM no debería llenarse nunca, ya que nunca deberían desplegarse </a:t>
            </a:r>
            <a:r>
              <a:rPr lang="es-ES" sz="2200" dirty="0" err="1" smtClean="0"/>
              <a:t>LANs</a:t>
            </a:r>
            <a:r>
              <a:rPr lang="es-ES" sz="2200" dirty="0" smtClean="0"/>
              <a:t> tan grandes que desbordaran la tabla CAM de los conmutadores.</a:t>
            </a:r>
          </a:p>
        </p:txBody>
      </p:sp>
    </p:spTree>
  </p:cSld>
  <p:clrMapOvr>
    <a:masterClrMapping/>
  </p:clrMapOvr>
  <p:transition>
    <p:pull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685800" y="357188"/>
            <a:ext cx="7772400" cy="1143000"/>
          </a:xfrm>
        </p:spPr>
        <p:txBody>
          <a:bodyPr/>
          <a:lstStyle/>
          <a:p>
            <a:pPr eaLnBrk="1" hangingPunct="1"/>
            <a:r>
              <a:rPr lang="es-ES" sz="3600" smtClean="0">
                <a:latin typeface="Arial" charset="0"/>
                <a:cs typeface="Arial" charset="0"/>
              </a:rPr>
              <a:t>Funcionamiento normal de un conmutador</a:t>
            </a:r>
          </a:p>
        </p:txBody>
      </p:sp>
      <p:sp>
        <p:nvSpPr>
          <p:cNvPr id="54275" name="Line 83"/>
          <p:cNvSpPr>
            <a:spLocks noChangeShapeType="1"/>
          </p:cNvSpPr>
          <p:nvPr/>
        </p:nvSpPr>
        <p:spPr bwMode="auto">
          <a:xfrm flipV="1">
            <a:off x="4429125" y="2390775"/>
            <a:ext cx="3000375" cy="1214438"/>
          </a:xfrm>
          <a:prstGeom prst="line">
            <a:avLst/>
          </a:prstGeom>
          <a:noFill/>
          <a:ln w="25400">
            <a:solidFill>
              <a:srgbClr val="0000FF"/>
            </a:solidFill>
            <a:round/>
            <a:headEnd/>
            <a:tailEnd/>
          </a:ln>
        </p:spPr>
        <p:txBody>
          <a:bodyPr/>
          <a:lstStyle/>
          <a:p>
            <a:endParaRPr lang="es-ES"/>
          </a:p>
        </p:txBody>
      </p:sp>
      <p:sp>
        <p:nvSpPr>
          <p:cNvPr id="54276" name="Line 83"/>
          <p:cNvSpPr>
            <a:spLocks noChangeShapeType="1"/>
          </p:cNvSpPr>
          <p:nvPr/>
        </p:nvSpPr>
        <p:spPr bwMode="auto">
          <a:xfrm>
            <a:off x="4429125" y="3605213"/>
            <a:ext cx="2928938" cy="1071562"/>
          </a:xfrm>
          <a:prstGeom prst="line">
            <a:avLst/>
          </a:prstGeom>
          <a:noFill/>
          <a:ln w="25400">
            <a:solidFill>
              <a:srgbClr val="0000FF"/>
            </a:solidFill>
            <a:round/>
            <a:headEnd/>
            <a:tailEnd/>
          </a:ln>
        </p:spPr>
        <p:txBody>
          <a:bodyPr/>
          <a:lstStyle/>
          <a:p>
            <a:endParaRPr lang="es-ES"/>
          </a:p>
        </p:txBody>
      </p:sp>
      <p:sp>
        <p:nvSpPr>
          <p:cNvPr id="54277" name="Line 83"/>
          <p:cNvSpPr>
            <a:spLocks noChangeShapeType="1"/>
          </p:cNvSpPr>
          <p:nvPr/>
        </p:nvSpPr>
        <p:spPr bwMode="auto">
          <a:xfrm flipV="1">
            <a:off x="2071688" y="3630613"/>
            <a:ext cx="2428875" cy="46037"/>
          </a:xfrm>
          <a:prstGeom prst="line">
            <a:avLst/>
          </a:prstGeom>
          <a:noFill/>
          <a:ln w="25400">
            <a:solidFill>
              <a:srgbClr val="0000FF"/>
            </a:solidFill>
            <a:round/>
            <a:headEnd/>
            <a:tailEnd/>
          </a:ln>
        </p:spPr>
        <p:txBody>
          <a:bodyPr/>
          <a:lstStyle/>
          <a:p>
            <a:endParaRPr lang="es-ES"/>
          </a:p>
        </p:txBody>
      </p:sp>
      <p:pic>
        <p:nvPicPr>
          <p:cNvPr id="54278" name="Picture 22"/>
          <p:cNvPicPr>
            <a:picLocks noChangeArrowheads="1"/>
          </p:cNvPicPr>
          <p:nvPr/>
        </p:nvPicPr>
        <p:blipFill>
          <a:blip r:embed="rId3" cstate="print"/>
          <a:srcRect/>
          <a:stretch>
            <a:fillRect/>
          </a:stretch>
        </p:blipFill>
        <p:spPr bwMode="auto">
          <a:xfrm>
            <a:off x="3995738" y="3405188"/>
            <a:ext cx="915987" cy="414337"/>
          </a:xfrm>
          <a:prstGeom prst="rect">
            <a:avLst/>
          </a:prstGeom>
          <a:noFill/>
          <a:ln w="12700">
            <a:noFill/>
            <a:miter lim="800000"/>
            <a:headEnd/>
            <a:tailEnd/>
          </a:ln>
        </p:spPr>
      </p:pic>
      <p:pic>
        <p:nvPicPr>
          <p:cNvPr id="54279" name="Picture 26"/>
          <p:cNvPicPr>
            <a:picLocks noChangeArrowheads="1"/>
          </p:cNvPicPr>
          <p:nvPr/>
        </p:nvPicPr>
        <p:blipFill>
          <a:blip r:embed="rId4" cstate="print"/>
          <a:srcRect/>
          <a:stretch>
            <a:fillRect/>
          </a:stretch>
        </p:blipFill>
        <p:spPr bwMode="auto">
          <a:xfrm>
            <a:off x="1428750" y="3105150"/>
            <a:ext cx="781050" cy="828675"/>
          </a:xfrm>
          <a:prstGeom prst="rect">
            <a:avLst/>
          </a:prstGeom>
          <a:noFill/>
          <a:ln w="12700">
            <a:noFill/>
            <a:miter lim="800000"/>
            <a:headEnd/>
            <a:tailEnd/>
          </a:ln>
        </p:spPr>
      </p:pic>
      <p:pic>
        <p:nvPicPr>
          <p:cNvPr id="54280" name="Picture 26"/>
          <p:cNvPicPr>
            <a:picLocks noChangeArrowheads="1"/>
          </p:cNvPicPr>
          <p:nvPr/>
        </p:nvPicPr>
        <p:blipFill>
          <a:blip r:embed="rId4" cstate="print"/>
          <a:srcRect/>
          <a:stretch>
            <a:fillRect/>
          </a:stretch>
        </p:blipFill>
        <p:spPr bwMode="auto">
          <a:xfrm>
            <a:off x="7000875" y="1847850"/>
            <a:ext cx="781050" cy="828675"/>
          </a:xfrm>
          <a:prstGeom prst="rect">
            <a:avLst/>
          </a:prstGeom>
          <a:noFill/>
          <a:ln w="12700">
            <a:noFill/>
            <a:miter lim="800000"/>
            <a:headEnd/>
            <a:tailEnd/>
          </a:ln>
        </p:spPr>
      </p:pic>
      <p:pic>
        <p:nvPicPr>
          <p:cNvPr id="54281" name="Picture 26"/>
          <p:cNvPicPr>
            <a:picLocks noChangeArrowheads="1"/>
          </p:cNvPicPr>
          <p:nvPr/>
        </p:nvPicPr>
        <p:blipFill>
          <a:blip r:embed="rId4" cstate="print"/>
          <a:srcRect/>
          <a:stretch>
            <a:fillRect/>
          </a:stretch>
        </p:blipFill>
        <p:spPr bwMode="auto">
          <a:xfrm>
            <a:off x="6934200" y="4062413"/>
            <a:ext cx="781050" cy="828675"/>
          </a:xfrm>
          <a:prstGeom prst="rect">
            <a:avLst/>
          </a:prstGeom>
          <a:noFill/>
          <a:ln w="12700">
            <a:noFill/>
            <a:miter lim="800000"/>
            <a:headEnd/>
            <a:tailEnd/>
          </a:ln>
        </p:spPr>
      </p:pic>
      <p:sp>
        <p:nvSpPr>
          <p:cNvPr id="23" name="22 Flecha izquierda y derecha"/>
          <p:cNvSpPr/>
          <p:nvPr/>
        </p:nvSpPr>
        <p:spPr>
          <a:xfrm>
            <a:off x="2214563" y="2676525"/>
            <a:ext cx="1714500" cy="9286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tx1"/>
                </a:solidFill>
                <a:latin typeface="Arial" pitchFamily="34" charset="0"/>
                <a:cs typeface="Arial" pitchFamily="34" charset="0"/>
              </a:rPr>
              <a:t>Tráfico</a:t>
            </a:r>
          </a:p>
          <a:p>
            <a:pPr algn="ctr">
              <a:defRPr/>
            </a:pPr>
            <a:r>
              <a:rPr lang="es-ES" sz="2000" b="1" dirty="0">
                <a:solidFill>
                  <a:schemeClr val="tx1"/>
                </a:solidFill>
                <a:latin typeface="Arial" pitchFamily="34" charset="0"/>
                <a:cs typeface="Arial" pitchFamily="34" charset="0"/>
              </a:rPr>
              <a:t>A-B</a:t>
            </a:r>
          </a:p>
        </p:txBody>
      </p:sp>
      <p:sp>
        <p:nvSpPr>
          <p:cNvPr id="24" name="23 Flecha izquierda y derecha"/>
          <p:cNvSpPr/>
          <p:nvPr/>
        </p:nvSpPr>
        <p:spPr>
          <a:xfrm rot="-1200000">
            <a:off x="4892675" y="2084388"/>
            <a:ext cx="1714500" cy="928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b="1" dirty="0">
                <a:solidFill>
                  <a:schemeClr val="tx1"/>
                </a:solidFill>
                <a:latin typeface="Arial" pitchFamily="34" charset="0"/>
                <a:cs typeface="Arial" pitchFamily="34" charset="0"/>
              </a:rPr>
              <a:t>Tráfico</a:t>
            </a:r>
          </a:p>
          <a:p>
            <a:pPr algn="ctr">
              <a:defRPr/>
            </a:pPr>
            <a:r>
              <a:rPr lang="es-ES" sz="1600" b="1" dirty="0">
                <a:solidFill>
                  <a:schemeClr val="tx1"/>
                </a:solidFill>
                <a:latin typeface="Arial" pitchFamily="34" charset="0"/>
                <a:cs typeface="Arial" pitchFamily="34" charset="0"/>
              </a:rPr>
              <a:t>A-B</a:t>
            </a:r>
          </a:p>
        </p:txBody>
      </p:sp>
      <p:sp>
        <p:nvSpPr>
          <p:cNvPr id="29" name="28 CuadroTexto"/>
          <p:cNvSpPr txBox="1"/>
          <p:nvPr/>
        </p:nvSpPr>
        <p:spPr>
          <a:xfrm>
            <a:off x="1927225" y="4891088"/>
            <a:ext cx="1863725" cy="13239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2000" u="sng" dirty="0">
                <a:latin typeface="Arial" pitchFamily="34" charset="0"/>
                <a:cs typeface="Arial" pitchFamily="34" charset="0"/>
              </a:rPr>
              <a:t>MAC</a:t>
            </a:r>
            <a:r>
              <a:rPr lang="es-ES" sz="2000" dirty="0">
                <a:latin typeface="Arial" pitchFamily="34" charset="0"/>
                <a:cs typeface="Arial" pitchFamily="34" charset="0"/>
              </a:rPr>
              <a:t>	</a:t>
            </a:r>
            <a:r>
              <a:rPr lang="es-ES" sz="2000" u="sng" dirty="0">
                <a:latin typeface="Arial" pitchFamily="34" charset="0"/>
                <a:cs typeface="Arial" pitchFamily="34" charset="0"/>
              </a:rPr>
              <a:t>Puerto</a:t>
            </a:r>
          </a:p>
          <a:p>
            <a:pPr>
              <a:defRPr/>
            </a:pPr>
            <a:r>
              <a:rPr lang="es-ES" sz="2000" dirty="0">
                <a:latin typeface="Arial" pitchFamily="34" charset="0"/>
                <a:cs typeface="Arial" pitchFamily="34" charset="0"/>
              </a:rPr>
              <a:t>   A	    1</a:t>
            </a:r>
          </a:p>
          <a:p>
            <a:pPr>
              <a:defRPr/>
            </a:pPr>
            <a:r>
              <a:rPr lang="es-ES" sz="2000" dirty="0">
                <a:latin typeface="Arial" pitchFamily="34" charset="0"/>
                <a:cs typeface="Arial" pitchFamily="34" charset="0"/>
              </a:rPr>
              <a:t>   B            2</a:t>
            </a:r>
          </a:p>
          <a:p>
            <a:pPr>
              <a:defRPr/>
            </a:pPr>
            <a:r>
              <a:rPr lang="es-ES" sz="2000" dirty="0">
                <a:latin typeface="Arial" pitchFamily="34" charset="0"/>
                <a:cs typeface="Arial" pitchFamily="34" charset="0"/>
              </a:rPr>
              <a:t>   C	    3</a:t>
            </a:r>
          </a:p>
        </p:txBody>
      </p:sp>
      <p:cxnSp>
        <p:nvCxnSpPr>
          <p:cNvPr id="30" name="29 Conector recto de flecha"/>
          <p:cNvCxnSpPr/>
          <p:nvPr/>
        </p:nvCxnSpPr>
        <p:spPr>
          <a:xfrm rot="5400000" flipH="1" flipV="1">
            <a:off x="3500437" y="4319588"/>
            <a:ext cx="785813" cy="35718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31" name="30 CuadroTexto"/>
          <p:cNvSpPr txBox="1"/>
          <p:nvPr/>
        </p:nvSpPr>
        <p:spPr>
          <a:xfrm>
            <a:off x="4857750" y="5173663"/>
            <a:ext cx="1285875" cy="101600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sz="2000" dirty="0">
                <a:latin typeface="Arial" pitchFamily="34" charset="0"/>
                <a:cs typeface="Arial" pitchFamily="34" charset="0"/>
              </a:rPr>
              <a:t>C no ve el tráfico A-B</a:t>
            </a:r>
          </a:p>
        </p:txBody>
      </p:sp>
      <p:cxnSp>
        <p:nvCxnSpPr>
          <p:cNvPr id="32" name="31 Conector recto de flecha"/>
          <p:cNvCxnSpPr/>
          <p:nvPr/>
        </p:nvCxnSpPr>
        <p:spPr>
          <a:xfrm flipV="1">
            <a:off x="6143625" y="4819650"/>
            <a:ext cx="571500" cy="35718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54288" name="33 CuadroTexto"/>
          <p:cNvSpPr txBox="1">
            <a:spLocks noChangeArrowheads="1"/>
          </p:cNvSpPr>
          <p:nvPr/>
        </p:nvSpPr>
        <p:spPr bwMode="auto">
          <a:xfrm>
            <a:off x="3629025" y="3663950"/>
            <a:ext cx="327025" cy="400050"/>
          </a:xfrm>
          <a:prstGeom prst="rect">
            <a:avLst/>
          </a:prstGeom>
          <a:noFill/>
          <a:ln w="9525">
            <a:noFill/>
            <a:miter lim="800000"/>
            <a:headEnd/>
            <a:tailEnd/>
          </a:ln>
        </p:spPr>
        <p:txBody>
          <a:bodyPr wrap="none">
            <a:spAutoFit/>
          </a:bodyPr>
          <a:lstStyle/>
          <a:p>
            <a:r>
              <a:rPr lang="es-ES" sz="2000">
                <a:cs typeface="Arial" charset="0"/>
              </a:rPr>
              <a:t>1</a:t>
            </a:r>
          </a:p>
        </p:txBody>
      </p:sp>
      <p:sp>
        <p:nvSpPr>
          <p:cNvPr id="54289" name="34 CuadroTexto"/>
          <p:cNvSpPr txBox="1">
            <a:spLocks noChangeArrowheads="1"/>
          </p:cNvSpPr>
          <p:nvPr/>
        </p:nvSpPr>
        <p:spPr bwMode="auto">
          <a:xfrm>
            <a:off x="4557713" y="2962275"/>
            <a:ext cx="327025" cy="400050"/>
          </a:xfrm>
          <a:prstGeom prst="rect">
            <a:avLst/>
          </a:prstGeom>
          <a:noFill/>
          <a:ln w="9525">
            <a:noFill/>
            <a:miter lim="800000"/>
            <a:headEnd/>
            <a:tailEnd/>
          </a:ln>
        </p:spPr>
        <p:txBody>
          <a:bodyPr wrap="none">
            <a:spAutoFit/>
          </a:bodyPr>
          <a:lstStyle/>
          <a:p>
            <a:r>
              <a:rPr lang="es-ES" sz="2000">
                <a:cs typeface="Arial" charset="0"/>
              </a:rPr>
              <a:t>2</a:t>
            </a:r>
          </a:p>
        </p:txBody>
      </p:sp>
      <p:sp>
        <p:nvSpPr>
          <p:cNvPr id="54290" name="35 CuadroTexto"/>
          <p:cNvSpPr txBox="1">
            <a:spLocks noChangeArrowheads="1"/>
          </p:cNvSpPr>
          <p:nvPr/>
        </p:nvSpPr>
        <p:spPr bwMode="auto">
          <a:xfrm>
            <a:off x="4643438" y="3806825"/>
            <a:ext cx="327025" cy="400050"/>
          </a:xfrm>
          <a:prstGeom prst="rect">
            <a:avLst/>
          </a:prstGeom>
          <a:noFill/>
          <a:ln w="9525">
            <a:noFill/>
            <a:miter lim="800000"/>
            <a:headEnd/>
            <a:tailEnd/>
          </a:ln>
        </p:spPr>
        <p:txBody>
          <a:bodyPr wrap="none">
            <a:spAutoFit/>
          </a:bodyPr>
          <a:lstStyle/>
          <a:p>
            <a:r>
              <a:rPr lang="es-ES" sz="2000">
                <a:cs typeface="Arial" charset="0"/>
              </a:rPr>
              <a:t>3</a:t>
            </a:r>
          </a:p>
        </p:txBody>
      </p:sp>
      <p:sp>
        <p:nvSpPr>
          <p:cNvPr id="54291" name="36 CuadroTexto"/>
          <p:cNvSpPr txBox="1">
            <a:spLocks noChangeArrowheads="1"/>
          </p:cNvSpPr>
          <p:nvPr/>
        </p:nvSpPr>
        <p:spPr bwMode="auto">
          <a:xfrm>
            <a:off x="1649413" y="3176588"/>
            <a:ext cx="355600" cy="400050"/>
          </a:xfrm>
          <a:prstGeom prst="rect">
            <a:avLst/>
          </a:prstGeom>
          <a:noFill/>
          <a:ln w="9525">
            <a:noFill/>
            <a:miter lim="800000"/>
            <a:headEnd/>
            <a:tailEnd/>
          </a:ln>
        </p:spPr>
        <p:txBody>
          <a:bodyPr wrap="none">
            <a:spAutoFit/>
          </a:bodyPr>
          <a:lstStyle/>
          <a:p>
            <a:r>
              <a:rPr lang="es-ES" sz="2000">
                <a:cs typeface="Arial" charset="0"/>
              </a:rPr>
              <a:t>A</a:t>
            </a:r>
          </a:p>
        </p:txBody>
      </p:sp>
      <p:sp>
        <p:nvSpPr>
          <p:cNvPr id="54292" name="37 CuadroTexto"/>
          <p:cNvSpPr txBox="1">
            <a:spLocks noChangeArrowheads="1"/>
          </p:cNvSpPr>
          <p:nvPr/>
        </p:nvSpPr>
        <p:spPr bwMode="auto">
          <a:xfrm>
            <a:off x="7221538" y="1949450"/>
            <a:ext cx="355600" cy="400050"/>
          </a:xfrm>
          <a:prstGeom prst="rect">
            <a:avLst/>
          </a:prstGeom>
          <a:noFill/>
          <a:ln w="9525">
            <a:noFill/>
            <a:miter lim="800000"/>
            <a:headEnd/>
            <a:tailEnd/>
          </a:ln>
        </p:spPr>
        <p:txBody>
          <a:bodyPr wrap="none">
            <a:spAutoFit/>
          </a:bodyPr>
          <a:lstStyle/>
          <a:p>
            <a:r>
              <a:rPr lang="es-ES" sz="2000">
                <a:cs typeface="Arial" charset="0"/>
              </a:rPr>
              <a:t>B</a:t>
            </a:r>
          </a:p>
        </p:txBody>
      </p:sp>
      <p:sp>
        <p:nvSpPr>
          <p:cNvPr id="54293" name="38 CuadroTexto"/>
          <p:cNvSpPr txBox="1">
            <a:spLocks noChangeArrowheads="1"/>
          </p:cNvSpPr>
          <p:nvPr/>
        </p:nvSpPr>
        <p:spPr bwMode="auto">
          <a:xfrm>
            <a:off x="7148513" y="4164013"/>
            <a:ext cx="369887" cy="400050"/>
          </a:xfrm>
          <a:prstGeom prst="rect">
            <a:avLst/>
          </a:prstGeom>
          <a:noFill/>
          <a:ln w="9525">
            <a:noFill/>
            <a:miter lim="800000"/>
            <a:headEnd/>
            <a:tailEnd/>
          </a:ln>
        </p:spPr>
        <p:txBody>
          <a:bodyPr wrap="none">
            <a:spAutoFit/>
          </a:bodyPr>
          <a:lstStyle/>
          <a:p>
            <a:r>
              <a:rPr lang="es-ES" sz="2000">
                <a:cs typeface="Arial" charset="0"/>
              </a:rPr>
              <a:t>C</a:t>
            </a:r>
          </a:p>
        </p:txBody>
      </p:sp>
      <p:sp>
        <p:nvSpPr>
          <p:cNvPr id="54294" name="21 CuadroTexto"/>
          <p:cNvSpPr txBox="1">
            <a:spLocks noChangeArrowheads="1"/>
          </p:cNvSpPr>
          <p:nvPr/>
        </p:nvSpPr>
        <p:spPr bwMode="auto">
          <a:xfrm>
            <a:off x="2081213" y="4429125"/>
            <a:ext cx="1490662" cy="400050"/>
          </a:xfrm>
          <a:prstGeom prst="rect">
            <a:avLst/>
          </a:prstGeom>
          <a:noFill/>
          <a:ln w="9525">
            <a:noFill/>
            <a:miter lim="800000"/>
            <a:headEnd/>
            <a:tailEnd/>
          </a:ln>
        </p:spPr>
        <p:txBody>
          <a:bodyPr wrap="none">
            <a:spAutoFit/>
          </a:bodyPr>
          <a:lstStyle/>
          <a:p>
            <a:r>
              <a:rPr lang="es-ES" sz="2000" b="1"/>
              <a:t>Tabla CAM</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500063" y="214313"/>
            <a:ext cx="8243887" cy="1143000"/>
          </a:xfrm>
        </p:spPr>
        <p:txBody>
          <a:bodyPr/>
          <a:lstStyle/>
          <a:p>
            <a:pPr eaLnBrk="1" hangingPunct="1"/>
            <a:r>
              <a:rPr lang="es-ES" sz="4000" smtClean="0"/>
              <a:t>Ataque de desbordamiento de MACs</a:t>
            </a:r>
          </a:p>
        </p:txBody>
      </p:sp>
      <p:sp>
        <p:nvSpPr>
          <p:cNvPr id="55299" name="2 Marcador de contenido"/>
          <p:cNvSpPr>
            <a:spLocks noGrp="1"/>
          </p:cNvSpPr>
          <p:nvPr>
            <p:ph idx="1"/>
          </p:nvPr>
        </p:nvSpPr>
        <p:spPr>
          <a:xfrm>
            <a:off x="685800" y="1600200"/>
            <a:ext cx="7772400" cy="4400550"/>
          </a:xfrm>
        </p:spPr>
        <p:txBody>
          <a:bodyPr/>
          <a:lstStyle/>
          <a:p>
            <a:pPr eaLnBrk="1" hangingPunct="1"/>
            <a:r>
              <a:rPr lang="es-ES" sz="2000" smtClean="0"/>
              <a:t>Cuando un host envía una trama en una LAN no hay nada que le impida poner la dirección MAC de origen que desee</a:t>
            </a:r>
          </a:p>
          <a:p>
            <a:pPr eaLnBrk="1" hangingPunct="1"/>
            <a:r>
              <a:rPr lang="es-ES" sz="2000" smtClean="0"/>
              <a:t>Incluso puede poner una dirección diferente en cada trama.</a:t>
            </a:r>
          </a:p>
          <a:p>
            <a:pPr eaLnBrk="1" hangingPunct="1"/>
            <a:r>
              <a:rPr lang="es-ES" sz="2000" smtClean="0"/>
              <a:t>Con un sencillo programa un host puede enviar miles de tramas por segundo con direcciones MAC diferentes, todas falsas</a:t>
            </a:r>
          </a:p>
          <a:p>
            <a:pPr eaLnBrk="1" hangingPunct="1"/>
            <a:r>
              <a:rPr lang="es-ES" sz="2000" smtClean="0"/>
              <a:t>De ese modo rápidamente desbordará la tabla CAM de cualquier conmutador</a:t>
            </a:r>
          </a:p>
          <a:p>
            <a:pPr eaLnBrk="1" hangingPunct="1"/>
            <a:r>
              <a:rPr lang="es-ES" sz="2000" smtClean="0"/>
              <a:t>A partir de ese momento el conmutador difundirá todo el tráfico por inundación, actuando como si fuera un hub</a:t>
            </a:r>
          </a:p>
          <a:p>
            <a:pPr eaLnBrk="1" hangingPunct="1"/>
            <a:r>
              <a:rPr lang="es-ES" sz="2000" smtClean="0"/>
              <a:t>Con un programa de análisis de tráfico (sniffer o similar) el ordenador atacante, o cualquier otro de la red, podrá a partir de ese momento capturar el tráfico de otros ordenadores, incluidas las combinaciones usuario/contraseña utilizadas por los usuarios para acceder a los servicios (por ejemplo para leer el correo)</a:t>
            </a:r>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5038" y="549275"/>
            <a:ext cx="7275512" cy="865188"/>
          </a:xfrm>
        </p:spPr>
        <p:txBody>
          <a:bodyPr/>
          <a:lstStyle/>
          <a:p>
            <a:pPr eaLnBrk="1" hangingPunct="1"/>
            <a:r>
              <a:rPr lang="es-ES_tradnl" smtClean="0"/>
              <a:t>Capa física: ondas de radio</a:t>
            </a:r>
          </a:p>
        </p:txBody>
      </p:sp>
      <p:sp>
        <p:nvSpPr>
          <p:cNvPr id="8195" name="Rectangle 3"/>
          <p:cNvSpPr>
            <a:spLocks noGrp="1" noChangeArrowheads="1"/>
          </p:cNvSpPr>
          <p:nvPr>
            <p:ph type="body" idx="1"/>
          </p:nvPr>
        </p:nvSpPr>
        <p:spPr>
          <a:xfrm>
            <a:off x="614363" y="1412875"/>
            <a:ext cx="7918450" cy="4683125"/>
          </a:xfrm>
        </p:spPr>
        <p:txBody>
          <a:bodyPr/>
          <a:lstStyle/>
          <a:p>
            <a:pPr eaLnBrk="1" hangingPunct="1">
              <a:lnSpc>
                <a:spcPct val="80000"/>
              </a:lnSpc>
            </a:pPr>
            <a:r>
              <a:rPr lang="es-ES_tradnl" sz="2800" smtClean="0"/>
              <a:t>Sistemas fijos (microondas, satélite)</a:t>
            </a:r>
          </a:p>
          <a:p>
            <a:pPr lvl="1" eaLnBrk="1" hangingPunct="1">
              <a:lnSpc>
                <a:spcPct val="80000"/>
              </a:lnSpc>
            </a:pPr>
            <a:r>
              <a:rPr lang="es-ES_tradnl" sz="2400" smtClean="0"/>
              <a:t>Gran capacidad y fiabilidad</a:t>
            </a:r>
          </a:p>
          <a:p>
            <a:pPr lvl="1" eaLnBrk="1" hangingPunct="1">
              <a:lnSpc>
                <a:spcPct val="80000"/>
              </a:lnSpc>
            </a:pPr>
            <a:r>
              <a:rPr lang="es-ES_tradnl" sz="2400" smtClean="0"/>
              <a:t>Costo de despliegue generalmente menor que los cables</a:t>
            </a:r>
          </a:p>
          <a:p>
            <a:pPr lvl="1" eaLnBrk="1" hangingPunct="1">
              <a:lnSpc>
                <a:spcPct val="80000"/>
              </a:lnSpc>
            </a:pPr>
            <a:r>
              <a:rPr lang="es-ES_tradnl" sz="2400" smtClean="0"/>
              <a:t>Uso de antenas direccionales, a menudo parabólicas</a:t>
            </a:r>
          </a:p>
          <a:p>
            <a:pPr eaLnBrk="1" hangingPunct="1">
              <a:lnSpc>
                <a:spcPct val="80000"/>
              </a:lnSpc>
            </a:pPr>
            <a:r>
              <a:rPr lang="es-ES_tradnl" sz="2800" smtClean="0"/>
              <a:t>Sistemas móviles (mas errores, menos velocidad que con cables)</a:t>
            </a:r>
          </a:p>
          <a:p>
            <a:pPr lvl="1" eaLnBrk="1" hangingPunct="1">
              <a:lnSpc>
                <a:spcPct val="80000"/>
              </a:lnSpc>
            </a:pPr>
            <a:r>
              <a:rPr lang="es-ES_tradnl" sz="2400" b="1" smtClean="0"/>
              <a:t>GSM, GPRS, UMTS</a:t>
            </a:r>
            <a:r>
              <a:rPr lang="es-ES_tradnl" sz="2400" smtClean="0"/>
              <a:t>: Baja capacidad (hasta 2 Mb/s) gran alcance</a:t>
            </a:r>
          </a:p>
          <a:p>
            <a:pPr lvl="1" eaLnBrk="1" hangingPunct="1">
              <a:lnSpc>
                <a:spcPct val="80000"/>
              </a:lnSpc>
            </a:pPr>
            <a:r>
              <a:rPr lang="es-ES_tradnl" sz="2400" b="1" smtClean="0"/>
              <a:t>WiFi</a:t>
            </a:r>
            <a:r>
              <a:rPr lang="es-ES_tradnl" sz="2400" smtClean="0"/>
              <a:t>: Gran capacidad (hasta 300 Mb/s) corto alcance</a:t>
            </a:r>
          </a:p>
          <a:p>
            <a:pPr lvl="1" eaLnBrk="1" hangingPunct="1">
              <a:lnSpc>
                <a:spcPct val="80000"/>
              </a:lnSpc>
            </a:pPr>
            <a:r>
              <a:rPr lang="es-ES_tradnl" sz="2400" b="1" smtClean="0"/>
              <a:t>WiMAX</a:t>
            </a:r>
            <a:r>
              <a:rPr lang="es-ES_tradnl" sz="2400" smtClean="0"/>
              <a:t>: Gran capacidad (hasta 70 Mb/s) alcance medio</a:t>
            </a:r>
          </a:p>
          <a:p>
            <a:pPr lvl="1" eaLnBrk="1" hangingPunct="1">
              <a:lnSpc>
                <a:spcPct val="80000"/>
              </a:lnSpc>
            </a:pPr>
            <a:r>
              <a:rPr lang="es-ES_tradnl" sz="2400" b="1" smtClean="0"/>
              <a:t>Bluetooth</a:t>
            </a:r>
            <a:r>
              <a:rPr lang="es-ES_tradnl" sz="2400" smtClean="0"/>
              <a:t>: Muy baja capacidad (700 Kb/s) muy corto alcance (10 m)</a:t>
            </a:r>
          </a:p>
        </p:txBody>
      </p:sp>
    </p:spTree>
  </p:cSld>
  <p:clrMapOvr>
    <a:masterClrMapping/>
  </p:clrMapOvr>
  <p:transition>
    <p:pull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CuadroTexto"/>
          <p:cNvSpPr txBox="1"/>
          <p:nvPr/>
        </p:nvSpPr>
        <p:spPr>
          <a:xfrm>
            <a:off x="2000250" y="4714875"/>
            <a:ext cx="1863725" cy="13239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2000" u="sng" dirty="0">
                <a:latin typeface="Arial" pitchFamily="34" charset="0"/>
                <a:cs typeface="Arial" pitchFamily="34" charset="0"/>
              </a:rPr>
              <a:t>MAC</a:t>
            </a:r>
            <a:r>
              <a:rPr lang="es-ES" sz="2000" dirty="0">
                <a:latin typeface="Arial" pitchFamily="34" charset="0"/>
                <a:cs typeface="Arial" pitchFamily="34" charset="0"/>
              </a:rPr>
              <a:t>	</a:t>
            </a:r>
            <a:r>
              <a:rPr lang="es-ES" sz="2000" u="sng" dirty="0">
                <a:latin typeface="Arial" pitchFamily="34" charset="0"/>
                <a:cs typeface="Arial" pitchFamily="34" charset="0"/>
              </a:rPr>
              <a:t>Puerto</a:t>
            </a:r>
          </a:p>
          <a:p>
            <a:pPr>
              <a:defRPr/>
            </a:pPr>
            <a:r>
              <a:rPr lang="es-ES" sz="2000" dirty="0">
                <a:latin typeface="Arial" pitchFamily="34" charset="0"/>
                <a:cs typeface="Arial" pitchFamily="34" charset="0"/>
              </a:rPr>
              <a:t>   A	    1</a:t>
            </a:r>
          </a:p>
          <a:p>
            <a:pPr>
              <a:defRPr/>
            </a:pPr>
            <a:r>
              <a:rPr lang="es-ES" sz="2000" dirty="0">
                <a:latin typeface="Arial" pitchFamily="34" charset="0"/>
                <a:cs typeface="Arial" pitchFamily="34" charset="0"/>
              </a:rPr>
              <a:t>   C	    3</a:t>
            </a:r>
          </a:p>
          <a:p>
            <a:pPr>
              <a:defRPr/>
            </a:pPr>
            <a:r>
              <a:rPr lang="es-ES" sz="2000" dirty="0">
                <a:latin typeface="Arial" pitchFamily="34" charset="0"/>
                <a:cs typeface="Arial" pitchFamily="34" charset="0"/>
              </a:rPr>
              <a:t>   B	    2</a:t>
            </a:r>
          </a:p>
        </p:txBody>
      </p:sp>
      <p:sp>
        <p:nvSpPr>
          <p:cNvPr id="56323" name="1 Título"/>
          <p:cNvSpPr>
            <a:spLocks noGrp="1"/>
          </p:cNvSpPr>
          <p:nvPr>
            <p:ph type="title"/>
          </p:nvPr>
        </p:nvSpPr>
        <p:spPr>
          <a:xfrm>
            <a:off x="685800" y="357188"/>
            <a:ext cx="7772400" cy="1143000"/>
          </a:xfrm>
        </p:spPr>
        <p:txBody>
          <a:bodyPr/>
          <a:lstStyle/>
          <a:p>
            <a:pPr eaLnBrk="1" hangingPunct="1"/>
            <a:r>
              <a:rPr lang="es-ES" sz="3600" smtClean="0">
                <a:latin typeface="Arial" charset="0"/>
                <a:cs typeface="Arial" charset="0"/>
              </a:rPr>
              <a:t>Desbordamiento de la CAM, 1/2</a:t>
            </a:r>
          </a:p>
        </p:txBody>
      </p:sp>
      <p:sp>
        <p:nvSpPr>
          <p:cNvPr id="56324" name="Line 83"/>
          <p:cNvSpPr>
            <a:spLocks noChangeShapeType="1"/>
          </p:cNvSpPr>
          <p:nvPr/>
        </p:nvSpPr>
        <p:spPr bwMode="auto">
          <a:xfrm flipV="1">
            <a:off x="4429125" y="2390775"/>
            <a:ext cx="3000375" cy="1214438"/>
          </a:xfrm>
          <a:prstGeom prst="line">
            <a:avLst/>
          </a:prstGeom>
          <a:noFill/>
          <a:ln w="25400">
            <a:solidFill>
              <a:srgbClr val="0000FF"/>
            </a:solidFill>
            <a:round/>
            <a:headEnd/>
            <a:tailEnd/>
          </a:ln>
        </p:spPr>
        <p:txBody>
          <a:bodyPr/>
          <a:lstStyle/>
          <a:p>
            <a:endParaRPr lang="es-ES"/>
          </a:p>
        </p:txBody>
      </p:sp>
      <p:sp>
        <p:nvSpPr>
          <p:cNvPr id="56325" name="Line 83"/>
          <p:cNvSpPr>
            <a:spLocks noChangeShapeType="1"/>
          </p:cNvSpPr>
          <p:nvPr/>
        </p:nvSpPr>
        <p:spPr bwMode="auto">
          <a:xfrm>
            <a:off x="4429125" y="3605213"/>
            <a:ext cx="2928938" cy="1071562"/>
          </a:xfrm>
          <a:prstGeom prst="line">
            <a:avLst/>
          </a:prstGeom>
          <a:noFill/>
          <a:ln w="25400">
            <a:solidFill>
              <a:srgbClr val="0000FF"/>
            </a:solidFill>
            <a:round/>
            <a:headEnd/>
            <a:tailEnd/>
          </a:ln>
        </p:spPr>
        <p:txBody>
          <a:bodyPr/>
          <a:lstStyle/>
          <a:p>
            <a:endParaRPr lang="es-ES"/>
          </a:p>
        </p:txBody>
      </p:sp>
      <p:sp>
        <p:nvSpPr>
          <p:cNvPr id="56326" name="Line 83"/>
          <p:cNvSpPr>
            <a:spLocks noChangeShapeType="1"/>
          </p:cNvSpPr>
          <p:nvPr/>
        </p:nvSpPr>
        <p:spPr bwMode="auto">
          <a:xfrm flipV="1">
            <a:off x="2071688" y="3630613"/>
            <a:ext cx="2428875" cy="46037"/>
          </a:xfrm>
          <a:prstGeom prst="line">
            <a:avLst/>
          </a:prstGeom>
          <a:noFill/>
          <a:ln w="25400">
            <a:solidFill>
              <a:srgbClr val="0000FF"/>
            </a:solidFill>
            <a:round/>
            <a:headEnd/>
            <a:tailEnd/>
          </a:ln>
        </p:spPr>
        <p:txBody>
          <a:bodyPr/>
          <a:lstStyle/>
          <a:p>
            <a:endParaRPr lang="es-ES"/>
          </a:p>
        </p:txBody>
      </p:sp>
      <p:pic>
        <p:nvPicPr>
          <p:cNvPr id="56327" name="Picture 22"/>
          <p:cNvPicPr>
            <a:picLocks noChangeArrowheads="1"/>
          </p:cNvPicPr>
          <p:nvPr/>
        </p:nvPicPr>
        <p:blipFill>
          <a:blip r:embed="rId3" cstate="print"/>
          <a:srcRect/>
          <a:stretch>
            <a:fillRect/>
          </a:stretch>
        </p:blipFill>
        <p:spPr bwMode="auto">
          <a:xfrm>
            <a:off x="3995738" y="3405188"/>
            <a:ext cx="915987" cy="414337"/>
          </a:xfrm>
          <a:prstGeom prst="rect">
            <a:avLst/>
          </a:prstGeom>
          <a:noFill/>
          <a:ln w="12700">
            <a:noFill/>
            <a:miter lim="800000"/>
            <a:headEnd/>
            <a:tailEnd/>
          </a:ln>
        </p:spPr>
      </p:pic>
      <p:pic>
        <p:nvPicPr>
          <p:cNvPr id="56328" name="Picture 26"/>
          <p:cNvPicPr>
            <a:picLocks noChangeArrowheads="1"/>
          </p:cNvPicPr>
          <p:nvPr/>
        </p:nvPicPr>
        <p:blipFill>
          <a:blip r:embed="rId4" cstate="print"/>
          <a:srcRect/>
          <a:stretch>
            <a:fillRect/>
          </a:stretch>
        </p:blipFill>
        <p:spPr bwMode="auto">
          <a:xfrm>
            <a:off x="1428750" y="3105150"/>
            <a:ext cx="781050" cy="828675"/>
          </a:xfrm>
          <a:prstGeom prst="rect">
            <a:avLst/>
          </a:prstGeom>
          <a:noFill/>
          <a:ln w="12700">
            <a:noFill/>
            <a:miter lim="800000"/>
            <a:headEnd/>
            <a:tailEnd/>
          </a:ln>
        </p:spPr>
      </p:pic>
      <p:pic>
        <p:nvPicPr>
          <p:cNvPr id="56329" name="Picture 26"/>
          <p:cNvPicPr>
            <a:picLocks noChangeArrowheads="1"/>
          </p:cNvPicPr>
          <p:nvPr/>
        </p:nvPicPr>
        <p:blipFill>
          <a:blip r:embed="rId4" cstate="print"/>
          <a:srcRect/>
          <a:stretch>
            <a:fillRect/>
          </a:stretch>
        </p:blipFill>
        <p:spPr bwMode="auto">
          <a:xfrm>
            <a:off x="7000875" y="1847850"/>
            <a:ext cx="781050" cy="828675"/>
          </a:xfrm>
          <a:prstGeom prst="rect">
            <a:avLst/>
          </a:prstGeom>
          <a:noFill/>
          <a:ln w="12700">
            <a:noFill/>
            <a:miter lim="800000"/>
            <a:headEnd/>
            <a:tailEnd/>
          </a:ln>
        </p:spPr>
      </p:pic>
      <p:pic>
        <p:nvPicPr>
          <p:cNvPr id="56330" name="Picture 26"/>
          <p:cNvPicPr>
            <a:picLocks noChangeArrowheads="1"/>
          </p:cNvPicPr>
          <p:nvPr/>
        </p:nvPicPr>
        <p:blipFill>
          <a:blip r:embed="rId4" cstate="print"/>
          <a:srcRect/>
          <a:stretch>
            <a:fillRect/>
          </a:stretch>
        </p:blipFill>
        <p:spPr bwMode="auto">
          <a:xfrm>
            <a:off x="6934200" y="4062413"/>
            <a:ext cx="781050" cy="828675"/>
          </a:xfrm>
          <a:prstGeom prst="rect">
            <a:avLst/>
          </a:prstGeom>
          <a:noFill/>
          <a:ln w="12700">
            <a:noFill/>
            <a:miter lim="800000"/>
            <a:headEnd/>
            <a:tailEnd/>
          </a:ln>
        </p:spPr>
      </p:pic>
      <p:cxnSp>
        <p:nvCxnSpPr>
          <p:cNvPr id="30" name="29 Conector recto de flecha"/>
          <p:cNvCxnSpPr/>
          <p:nvPr/>
        </p:nvCxnSpPr>
        <p:spPr>
          <a:xfrm rot="5400000" flipH="1" flipV="1">
            <a:off x="3643313" y="4248150"/>
            <a:ext cx="571500" cy="28575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2" name="21 Flecha izquierda"/>
          <p:cNvSpPr/>
          <p:nvPr/>
        </p:nvSpPr>
        <p:spPr>
          <a:xfrm rot="1200000">
            <a:off x="4962525" y="2884488"/>
            <a:ext cx="1890713" cy="2306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tx1"/>
                </a:solidFill>
                <a:latin typeface="Arial" pitchFamily="34" charset="0"/>
                <a:cs typeface="Arial" pitchFamily="34" charset="0"/>
              </a:rPr>
              <a:t>C inyecta 130.000 </a:t>
            </a:r>
            <a:r>
              <a:rPr lang="es-ES" sz="1600" b="1" dirty="0" err="1">
                <a:solidFill>
                  <a:schemeClr val="tx1"/>
                </a:solidFill>
                <a:latin typeface="Arial" pitchFamily="34" charset="0"/>
                <a:cs typeface="Arial" pitchFamily="34" charset="0"/>
              </a:rPr>
              <a:t>MACs</a:t>
            </a:r>
            <a:r>
              <a:rPr lang="es-ES" sz="1600" b="1" dirty="0">
                <a:solidFill>
                  <a:schemeClr val="tx1"/>
                </a:solidFill>
                <a:latin typeface="Arial" pitchFamily="34" charset="0"/>
                <a:cs typeface="Arial" pitchFamily="34" charset="0"/>
              </a:rPr>
              <a:t> falsas por segundo</a:t>
            </a:r>
          </a:p>
        </p:txBody>
      </p:sp>
      <p:sp>
        <p:nvSpPr>
          <p:cNvPr id="56333" name="27 CuadroTexto"/>
          <p:cNvSpPr txBox="1">
            <a:spLocks noChangeArrowheads="1"/>
          </p:cNvSpPr>
          <p:nvPr/>
        </p:nvSpPr>
        <p:spPr bwMode="auto">
          <a:xfrm>
            <a:off x="3629025" y="3663950"/>
            <a:ext cx="327025" cy="400050"/>
          </a:xfrm>
          <a:prstGeom prst="rect">
            <a:avLst/>
          </a:prstGeom>
          <a:noFill/>
          <a:ln w="9525">
            <a:noFill/>
            <a:miter lim="800000"/>
            <a:headEnd/>
            <a:tailEnd/>
          </a:ln>
        </p:spPr>
        <p:txBody>
          <a:bodyPr wrap="none">
            <a:spAutoFit/>
          </a:bodyPr>
          <a:lstStyle/>
          <a:p>
            <a:r>
              <a:rPr lang="es-ES" sz="2000">
                <a:cs typeface="Arial" charset="0"/>
              </a:rPr>
              <a:t>1</a:t>
            </a:r>
          </a:p>
        </p:txBody>
      </p:sp>
      <p:sp>
        <p:nvSpPr>
          <p:cNvPr id="56334" name="32 CuadroTexto"/>
          <p:cNvSpPr txBox="1">
            <a:spLocks noChangeArrowheads="1"/>
          </p:cNvSpPr>
          <p:nvPr/>
        </p:nvSpPr>
        <p:spPr bwMode="auto">
          <a:xfrm>
            <a:off x="4557713" y="2962275"/>
            <a:ext cx="327025" cy="400050"/>
          </a:xfrm>
          <a:prstGeom prst="rect">
            <a:avLst/>
          </a:prstGeom>
          <a:noFill/>
          <a:ln w="9525">
            <a:noFill/>
            <a:miter lim="800000"/>
            <a:headEnd/>
            <a:tailEnd/>
          </a:ln>
        </p:spPr>
        <p:txBody>
          <a:bodyPr wrap="none">
            <a:spAutoFit/>
          </a:bodyPr>
          <a:lstStyle/>
          <a:p>
            <a:r>
              <a:rPr lang="es-ES" sz="2000">
                <a:cs typeface="Arial" charset="0"/>
              </a:rPr>
              <a:t>2</a:t>
            </a:r>
          </a:p>
        </p:txBody>
      </p:sp>
      <p:sp>
        <p:nvSpPr>
          <p:cNvPr id="56335" name="33 CuadroTexto"/>
          <p:cNvSpPr txBox="1">
            <a:spLocks noChangeArrowheads="1"/>
          </p:cNvSpPr>
          <p:nvPr/>
        </p:nvSpPr>
        <p:spPr bwMode="auto">
          <a:xfrm>
            <a:off x="4643438" y="3806825"/>
            <a:ext cx="327025" cy="400050"/>
          </a:xfrm>
          <a:prstGeom prst="rect">
            <a:avLst/>
          </a:prstGeom>
          <a:noFill/>
          <a:ln w="9525">
            <a:noFill/>
            <a:miter lim="800000"/>
            <a:headEnd/>
            <a:tailEnd/>
          </a:ln>
        </p:spPr>
        <p:txBody>
          <a:bodyPr wrap="none">
            <a:spAutoFit/>
          </a:bodyPr>
          <a:lstStyle/>
          <a:p>
            <a:r>
              <a:rPr lang="es-ES" sz="2000">
                <a:cs typeface="Arial" charset="0"/>
              </a:rPr>
              <a:t>3</a:t>
            </a:r>
          </a:p>
        </p:txBody>
      </p:sp>
      <p:sp>
        <p:nvSpPr>
          <p:cNvPr id="56336" name="34 CuadroTexto"/>
          <p:cNvSpPr txBox="1">
            <a:spLocks noChangeArrowheads="1"/>
          </p:cNvSpPr>
          <p:nvPr/>
        </p:nvSpPr>
        <p:spPr bwMode="auto">
          <a:xfrm>
            <a:off x="1649413" y="3176588"/>
            <a:ext cx="355600" cy="400050"/>
          </a:xfrm>
          <a:prstGeom prst="rect">
            <a:avLst/>
          </a:prstGeom>
          <a:noFill/>
          <a:ln w="9525">
            <a:noFill/>
            <a:miter lim="800000"/>
            <a:headEnd/>
            <a:tailEnd/>
          </a:ln>
        </p:spPr>
        <p:txBody>
          <a:bodyPr wrap="none">
            <a:spAutoFit/>
          </a:bodyPr>
          <a:lstStyle/>
          <a:p>
            <a:r>
              <a:rPr lang="es-ES" sz="2000">
                <a:cs typeface="Arial" charset="0"/>
              </a:rPr>
              <a:t>A</a:t>
            </a:r>
          </a:p>
        </p:txBody>
      </p:sp>
      <p:sp>
        <p:nvSpPr>
          <p:cNvPr id="56337" name="35 CuadroTexto"/>
          <p:cNvSpPr txBox="1">
            <a:spLocks noChangeArrowheads="1"/>
          </p:cNvSpPr>
          <p:nvPr/>
        </p:nvSpPr>
        <p:spPr bwMode="auto">
          <a:xfrm>
            <a:off x="7221538" y="1949450"/>
            <a:ext cx="355600" cy="400050"/>
          </a:xfrm>
          <a:prstGeom prst="rect">
            <a:avLst/>
          </a:prstGeom>
          <a:noFill/>
          <a:ln w="9525">
            <a:noFill/>
            <a:miter lim="800000"/>
            <a:headEnd/>
            <a:tailEnd/>
          </a:ln>
        </p:spPr>
        <p:txBody>
          <a:bodyPr wrap="none">
            <a:spAutoFit/>
          </a:bodyPr>
          <a:lstStyle/>
          <a:p>
            <a:r>
              <a:rPr lang="es-ES" sz="2000">
                <a:cs typeface="Arial" charset="0"/>
              </a:rPr>
              <a:t>B</a:t>
            </a:r>
          </a:p>
        </p:txBody>
      </p:sp>
      <p:sp>
        <p:nvSpPr>
          <p:cNvPr id="56338" name="36 CuadroTexto"/>
          <p:cNvSpPr txBox="1">
            <a:spLocks noChangeArrowheads="1"/>
          </p:cNvSpPr>
          <p:nvPr/>
        </p:nvSpPr>
        <p:spPr bwMode="auto">
          <a:xfrm>
            <a:off x="7148513" y="4164013"/>
            <a:ext cx="369887" cy="400050"/>
          </a:xfrm>
          <a:prstGeom prst="rect">
            <a:avLst/>
          </a:prstGeom>
          <a:noFill/>
          <a:ln w="9525">
            <a:noFill/>
            <a:miter lim="800000"/>
            <a:headEnd/>
            <a:tailEnd/>
          </a:ln>
        </p:spPr>
        <p:txBody>
          <a:bodyPr wrap="none">
            <a:spAutoFit/>
          </a:bodyPr>
          <a:lstStyle/>
          <a:p>
            <a:r>
              <a:rPr lang="es-ES" sz="2000">
                <a:cs typeface="Arial" charset="0"/>
              </a:rPr>
              <a:t>C</a:t>
            </a:r>
          </a:p>
        </p:txBody>
      </p:sp>
      <p:pic>
        <p:nvPicPr>
          <p:cNvPr id="56339" name="Picture 2"/>
          <p:cNvPicPr>
            <a:picLocks noChangeAspect="1" noChangeArrowheads="1"/>
          </p:cNvPicPr>
          <p:nvPr/>
        </p:nvPicPr>
        <p:blipFill>
          <a:blip r:embed="rId5" cstate="print"/>
          <a:srcRect/>
          <a:stretch>
            <a:fillRect/>
          </a:stretch>
        </p:blipFill>
        <p:spPr bwMode="auto">
          <a:xfrm>
            <a:off x="7170738" y="4551363"/>
            <a:ext cx="330200" cy="306387"/>
          </a:xfrm>
          <a:prstGeom prst="rect">
            <a:avLst/>
          </a:prstGeom>
          <a:noFill/>
          <a:ln w="9525">
            <a:noFill/>
            <a:miter lim="800000"/>
            <a:headEnd/>
            <a:tailEnd/>
          </a:ln>
        </p:spPr>
      </p:pic>
      <p:sp>
        <p:nvSpPr>
          <p:cNvPr id="23" name="22 Flecha izquierda y derecha"/>
          <p:cNvSpPr/>
          <p:nvPr/>
        </p:nvSpPr>
        <p:spPr>
          <a:xfrm>
            <a:off x="2214563" y="2676525"/>
            <a:ext cx="1714500" cy="9286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tx1"/>
                </a:solidFill>
                <a:latin typeface="Arial" pitchFamily="34" charset="0"/>
                <a:cs typeface="Arial" pitchFamily="34" charset="0"/>
              </a:rPr>
              <a:t>Tráfico</a:t>
            </a:r>
          </a:p>
          <a:p>
            <a:pPr algn="ctr">
              <a:defRPr/>
            </a:pPr>
            <a:r>
              <a:rPr lang="es-ES" sz="2000" b="1" dirty="0">
                <a:solidFill>
                  <a:schemeClr val="tx1"/>
                </a:solidFill>
                <a:latin typeface="Arial" pitchFamily="34" charset="0"/>
                <a:cs typeface="Arial" pitchFamily="34" charset="0"/>
              </a:rPr>
              <a:t>A-B</a:t>
            </a:r>
          </a:p>
        </p:txBody>
      </p:sp>
      <p:sp>
        <p:nvSpPr>
          <p:cNvPr id="24" name="23 Flecha izquierda y derecha"/>
          <p:cNvSpPr/>
          <p:nvPr/>
        </p:nvSpPr>
        <p:spPr>
          <a:xfrm rot="20400000">
            <a:off x="4892675" y="2084388"/>
            <a:ext cx="1714500" cy="928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tx1"/>
                </a:solidFill>
                <a:latin typeface="Arial" pitchFamily="34" charset="0"/>
                <a:cs typeface="Arial" pitchFamily="34" charset="0"/>
              </a:rPr>
              <a:t>Tráfico</a:t>
            </a:r>
          </a:p>
          <a:p>
            <a:pPr algn="ctr">
              <a:defRPr/>
            </a:pPr>
            <a:r>
              <a:rPr lang="es-ES" sz="2000" b="1" dirty="0">
                <a:solidFill>
                  <a:schemeClr val="tx1"/>
                </a:solidFill>
                <a:latin typeface="Arial" pitchFamily="34" charset="0"/>
                <a:cs typeface="Arial" pitchFamily="34" charset="0"/>
              </a:rPr>
              <a:t>A-B</a:t>
            </a:r>
          </a:p>
        </p:txBody>
      </p:sp>
      <p:sp>
        <p:nvSpPr>
          <p:cNvPr id="56342" name="24 CuadroTexto"/>
          <p:cNvSpPr txBox="1">
            <a:spLocks noChangeArrowheads="1"/>
          </p:cNvSpPr>
          <p:nvPr/>
        </p:nvSpPr>
        <p:spPr bwMode="auto">
          <a:xfrm>
            <a:off x="2152650" y="4243388"/>
            <a:ext cx="1490663" cy="400050"/>
          </a:xfrm>
          <a:prstGeom prst="rect">
            <a:avLst/>
          </a:prstGeom>
          <a:noFill/>
          <a:ln w="9525">
            <a:noFill/>
            <a:miter lim="800000"/>
            <a:headEnd/>
            <a:tailEnd/>
          </a:ln>
        </p:spPr>
        <p:txBody>
          <a:bodyPr wrap="none">
            <a:spAutoFit/>
          </a:bodyPr>
          <a:lstStyle/>
          <a:p>
            <a:r>
              <a:rPr lang="es-ES" sz="2000" b="1"/>
              <a:t>Tabla CAM</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685800" y="214313"/>
            <a:ext cx="7772400" cy="1143000"/>
          </a:xfrm>
        </p:spPr>
        <p:txBody>
          <a:bodyPr/>
          <a:lstStyle/>
          <a:p>
            <a:pPr eaLnBrk="1" hangingPunct="1"/>
            <a:r>
              <a:rPr lang="es-ES" sz="3600" dirty="0" smtClean="0">
                <a:latin typeface="Arial" charset="0"/>
                <a:cs typeface="Arial" charset="0"/>
              </a:rPr>
              <a:t>Desbordamiento de la CAM, 2/2</a:t>
            </a:r>
          </a:p>
        </p:txBody>
      </p:sp>
      <p:sp>
        <p:nvSpPr>
          <p:cNvPr id="57347" name="Line 83"/>
          <p:cNvSpPr>
            <a:spLocks noChangeShapeType="1"/>
          </p:cNvSpPr>
          <p:nvPr/>
        </p:nvSpPr>
        <p:spPr bwMode="auto">
          <a:xfrm flipV="1">
            <a:off x="4429125" y="2390775"/>
            <a:ext cx="3000375" cy="1214438"/>
          </a:xfrm>
          <a:prstGeom prst="line">
            <a:avLst/>
          </a:prstGeom>
          <a:noFill/>
          <a:ln w="25400">
            <a:solidFill>
              <a:srgbClr val="0000FF"/>
            </a:solidFill>
            <a:round/>
            <a:headEnd/>
            <a:tailEnd/>
          </a:ln>
        </p:spPr>
        <p:txBody>
          <a:bodyPr/>
          <a:lstStyle/>
          <a:p>
            <a:endParaRPr lang="es-ES"/>
          </a:p>
        </p:txBody>
      </p:sp>
      <p:sp>
        <p:nvSpPr>
          <p:cNvPr id="57348" name="Line 83"/>
          <p:cNvSpPr>
            <a:spLocks noChangeShapeType="1"/>
          </p:cNvSpPr>
          <p:nvPr/>
        </p:nvSpPr>
        <p:spPr bwMode="auto">
          <a:xfrm>
            <a:off x="4429125" y="3605213"/>
            <a:ext cx="2928938" cy="1071562"/>
          </a:xfrm>
          <a:prstGeom prst="line">
            <a:avLst/>
          </a:prstGeom>
          <a:noFill/>
          <a:ln w="25400">
            <a:solidFill>
              <a:srgbClr val="0000FF"/>
            </a:solidFill>
            <a:round/>
            <a:headEnd/>
            <a:tailEnd/>
          </a:ln>
        </p:spPr>
        <p:txBody>
          <a:bodyPr/>
          <a:lstStyle/>
          <a:p>
            <a:endParaRPr lang="es-ES"/>
          </a:p>
        </p:txBody>
      </p:sp>
      <p:sp>
        <p:nvSpPr>
          <p:cNvPr id="57349" name="Line 83"/>
          <p:cNvSpPr>
            <a:spLocks noChangeShapeType="1"/>
          </p:cNvSpPr>
          <p:nvPr/>
        </p:nvSpPr>
        <p:spPr bwMode="auto">
          <a:xfrm flipV="1">
            <a:off x="2071688" y="3630613"/>
            <a:ext cx="2428875" cy="46037"/>
          </a:xfrm>
          <a:prstGeom prst="line">
            <a:avLst/>
          </a:prstGeom>
          <a:noFill/>
          <a:ln w="25400">
            <a:solidFill>
              <a:srgbClr val="0000FF"/>
            </a:solidFill>
            <a:round/>
            <a:headEnd/>
            <a:tailEnd/>
          </a:ln>
        </p:spPr>
        <p:txBody>
          <a:bodyPr/>
          <a:lstStyle/>
          <a:p>
            <a:endParaRPr lang="es-ES"/>
          </a:p>
        </p:txBody>
      </p:sp>
      <p:pic>
        <p:nvPicPr>
          <p:cNvPr id="57350" name="Picture 22"/>
          <p:cNvPicPr>
            <a:picLocks noChangeArrowheads="1"/>
          </p:cNvPicPr>
          <p:nvPr/>
        </p:nvPicPr>
        <p:blipFill>
          <a:blip r:embed="rId3" cstate="print"/>
          <a:srcRect/>
          <a:stretch>
            <a:fillRect/>
          </a:stretch>
        </p:blipFill>
        <p:spPr bwMode="auto">
          <a:xfrm>
            <a:off x="3995738" y="3405188"/>
            <a:ext cx="915987" cy="414337"/>
          </a:xfrm>
          <a:prstGeom prst="rect">
            <a:avLst/>
          </a:prstGeom>
          <a:noFill/>
          <a:ln w="12700">
            <a:noFill/>
            <a:miter lim="800000"/>
            <a:headEnd/>
            <a:tailEnd/>
          </a:ln>
        </p:spPr>
      </p:pic>
      <p:pic>
        <p:nvPicPr>
          <p:cNvPr id="57351" name="Picture 26"/>
          <p:cNvPicPr>
            <a:picLocks noChangeArrowheads="1"/>
          </p:cNvPicPr>
          <p:nvPr/>
        </p:nvPicPr>
        <p:blipFill>
          <a:blip r:embed="rId4" cstate="print"/>
          <a:srcRect/>
          <a:stretch>
            <a:fillRect/>
          </a:stretch>
        </p:blipFill>
        <p:spPr bwMode="auto">
          <a:xfrm>
            <a:off x="1428750" y="3105150"/>
            <a:ext cx="781050" cy="828675"/>
          </a:xfrm>
          <a:prstGeom prst="rect">
            <a:avLst/>
          </a:prstGeom>
          <a:noFill/>
          <a:ln w="12700">
            <a:noFill/>
            <a:miter lim="800000"/>
            <a:headEnd/>
            <a:tailEnd/>
          </a:ln>
        </p:spPr>
      </p:pic>
      <p:pic>
        <p:nvPicPr>
          <p:cNvPr id="57352" name="Picture 26"/>
          <p:cNvPicPr>
            <a:picLocks noChangeArrowheads="1"/>
          </p:cNvPicPr>
          <p:nvPr/>
        </p:nvPicPr>
        <p:blipFill>
          <a:blip r:embed="rId4" cstate="print"/>
          <a:srcRect/>
          <a:stretch>
            <a:fillRect/>
          </a:stretch>
        </p:blipFill>
        <p:spPr bwMode="auto">
          <a:xfrm>
            <a:off x="7000875" y="1847850"/>
            <a:ext cx="781050" cy="828675"/>
          </a:xfrm>
          <a:prstGeom prst="rect">
            <a:avLst/>
          </a:prstGeom>
          <a:noFill/>
          <a:ln w="12700">
            <a:noFill/>
            <a:miter lim="800000"/>
            <a:headEnd/>
            <a:tailEnd/>
          </a:ln>
        </p:spPr>
      </p:pic>
      <p:pic>
        <p:nvPicPr>
          <p:cNvPr id="57353" name="Picture 26"/>
          <p:cNvPicPr>
            <a:picLocks noChangeArrowheads="1"/>
          </p:cNvPicPr>
          <p:nvPr/>
        </p:nvPicPr>
        <p:blipFill>
          <a:blip r:embed="rId4" cstate="print"/>
          <a:srcRect/>
          <a:stretch>
            <a:fillRect/>
          </a:stretch>
        </p:blipFill>
        <p:spPr bwMode="auto">
          <a:xfrm>
            <a:off x="6934200" y="4062413"/>
            <a:ext cx="781050" cy="828675"/>
          </a:xfrm>
          <a:prstGeom prst="rect">
            <a:avLst/>
          </a:prstGeom>
          <a:noFill/>
          <a:ln w="12700">
            <a:noFill/>
            <a:miter lim="800000"/>
            <a:headEnd/>
            <a:tailEnd/>
          </a:ln>
        </p:spPr>
      </p:pic>
      <p:sp>
        <p:nvSpPr>
          <p:cNvPr id="57354" name="10 CuadroTexto"/>
          <p:cNvSpPr txBox="1">
            <a:spLocks noChangeArrowheads="1"/>
          </p:cNvSpPr>
          <p:nvPr/>
        </p:nvSpPr>
        <p:spPr bwMode="auto">
          <a:xfrm>
            <a:off x="3629025" y="3663950"/>
            <a:ext cx="327025" cy="400050"/>
          </a:xfrm>
          <a:prstGeom prst="rect">
            <a:avLst/>
          </a:prstGeom>
          <a:noFill/>
          <a:ln w="9525">
            <a:noFill/>
            <a:miter lim="800000"/>
            <a:headEnd/>
            <a:tailEnd/>
          </a:ln>
        </p:spPr>
        <p:txBody>
          <a:bodyPr wrap="none">
            <a:spAutoFit/>
          </a:bodyPr>
          <a:lstStyle/>
          <a:p>
            <a:r>
              <a:rPr lang="es-ES" sz="2000">
                <a:cs typeface="Arial" charset="0"/>
              </a:rPr>
              <a:t>1</a:t>
            </a:r>
          </a:p>
        </p:txBody>
      </p:sp>
      <p:sp>
        <p:nvSpPr>
          <p:cNvPr id="57355" name="11 CuadroTexto"/>
          <p:cNvSpPr txBox="1">
            <a:spLocks noChangeArrowheads="1"/>
          </p:cNvSpPr>
          <p:nvPr/>
        </p:nvSpPr>
        <p:spPr bwMode="auto">
          <a:xfrm>
            <a:off x="4557713" y="2962275"/>
            <a:ext cx="327025" cy="400050"/>
          </a:xfrm>
          <a:prstGeom prst="rect">
            <a:avLst/>
          </a:prstGeom>
          <a:noFill/>
          <a:ln w="9525">
            <a:noFill/>
            <a:miter lim="800000"/>
            <a:headEnd/>
            <a:tailEnd/>
          </a:ln>
        </p:spPr>
        <p:txBody>
          <a:bodyPr wrap="none">
            <a:spAutoFit/>
          </a:bodyPr>
          <a:lstStyle/>
          <a:p>
            <a:r>
              <a:rPr lang="es-ES" sz="2000">
                <a:cs typeface="Arial" charset="0"/>
              </a:rPr>
              <a:t>2</a:t>
            </a:r>
          </a:p>
        </p:txBody>
      </p:sp>
      <p:sp>
        <p:nvSpPr>
          <p:cNvPr id="57356" name="12 CuadroTexto"/>
          <p:cNvSpPr txBox="1">
            <a:spLocks noChangeArrowheads="1"/>
          </p:cNvSpPr>
          <p:nvPr/>
        </p:nvSpPr>
        <p:spPr bwMode="auto">
          <a:xfrm>
            <a:off x="4643438" y="3806825"/>
            <a:ext cx="327025" cy="400050"/>
          </a:xfrm>
          <a:prstGeom prst="rect">
            <a:avLst/>
          </a:prstGeom>
          <a:noFill/>
          <a:ln w="9525">
            <a:noFill/>
            <a:miter lim="800000"/>
            <a:headEnd/>
            <a:tailEnd/>
          </a:ln>
        </p:spPr>
        <p:txBody>
          <a:bodyPr wrap="none">
            <a:spAutoFit/>
          </a:bodyPr>
          <a:lstStyle/>
          <a:p>
            <a:r>
              <a:rPr lang="es-ES" sz="2000">
                <a:cs typeface="Arial" charset="0"/>
              </a:rPr>
              <a:t>3</a:t>
            </a:r>
          </a:p>
        </p:txBody>
      </p:sp>
      <p:sp>
        <p:nvSpPr>
          <p:cNvPr id="57357" name="13 CuadroTexto"/>
          <p:cNvSpPr txBox="1">
            <a:spLocks noChangeArrowheads="1"/>
          </p:cNvSpPr>
          <p:nvPr/>
        </p:nvSpPr>
        <p:spPr bwMode="auto">
          <a:xfrm>
            <a:off x="1649413" y="3176588"/>
            <a:ext cx="355600" cy="400050"/>
          </a:xfrm>
          <a:prstGeom prst="rect">
            <a:avLst/>
          </a:prstGeom>
          <a:noFill/>
          <a:ln w="9525">
            <a:noFill/>
            <a:miter lim="800000"/>
            <a:headEnd/>
            <a:tailEnd/>
          </a:ln>
        </p:spPr>
        <p:txBody>
          <a:bodyPr wrap="none">
            <a:spAutoFit/>
          </a:bodyPr>
          <a:lstStyle/>
          <a:p>
            <a:r>
              <a:rPr lang="es-ES" sz="2000">
                <a:cs typeface="Arial" charset="0"/>
              </a:rPr>
              <a:t>A</a:t>
            </a:r>
          </a:p>
        </p:txBody>
      </p:sp>
      <p:sp>
        <p:nvSpPr>
          <p:cNvPr id="57358" name="14 CuadroTexto"/>
          <p:cNvSpPr txBox="1">
            <a:spLocks noChangeArrowheads="1"/>
          </p:cNvSpPr>
          <p:nvPr/>
        </p:nvSpPr>
        <p:spPr bwMode="auto">
          <a:xfrm>
            <a:off x="7221538" y="1949450"/>
            <a:ext cx="355600" cy="400050"/>
          </a:xfrm>
          <a:prstGeom prst="rect">
            <a:avLst/>
          </a:prstGeom>
          <a:noFill/>
          <a:ln w="9525">
            <a:noFill/>
            <a:miter lim="800000"/>
            <a:headEnd/>
            <a:tailEnd/>
          </a:ln>
        </p:spPr>
        <p:txBody>
          <a:bodyPr wrap="none">
            <a:spAutoFit/>
          </a:bodyPr>
          <a:lstStyle/>
          <a:p>
            <a:r>
              <a:rPr lang="es-ES" sz="2000">
                <a:cs typeface="Arial" charset="0"/>
              </a:rPr>
              <a:t>B</a:t>
            </a:r>
          </a:p>
        </p:txBody>
      </p:sp>
      <p:sp>
        <p:nvSpPr>
          <p:cNvPr id="57359" name="15 CuadroTexto"/>
          <p:cNvSpPr txBox="1">
            <a:spLocks noChangeArrowheads="1"/>
          </p:cNvSpPr>
          <p:nvPr/>
        </p:nvSpPr>
        <p:spPr bwMode="auto">
          <a:xfrm>
            <a:off x="7148513" y="4164013"/>
            <a:ext cx="369887" cy="400050"/>
          </a:xfrm>
          <a:prstGeom prst="rect">
            <a:avLst/>
          </a:prstGeom>
          <a:noFill/>
          <a:ln w="9525">
            <a:noFill/>
            <a:miter lim="800000"/>
            <a:headEnd/>
            <a:tailEnd/>
          </a:ln>
        </p:spPr>
        <p:txBody>
          <a:bodyPr wrap="none">
            <a:spAutoFit/>
          </a:bodyPr>
          <a:lstStyle/>
          <a:p>
            <a:r>
              <a:rPr lang="es-ES" sz="2000">
                <a:cs typeface="Arial" charset="0"/>
              </a:rPr>
              <a:t>C</a:t>
            </a:r>
          </a:p>
        </p:txBody>
      </p:sp>
      <p:sp>
        <p:nvSpPr>
          <p:cNvPr id="29" name="28 CuadroTexto"/>
          <p:cNvSpPr txBox="1"/>
          <p:nvPr/>
        </p:nvSpPr>
        <p:spPr>
          <a:xfrm>
            <a:off x="1998663" y="4676775"/>
            <a:ext cx="1979612" cy="16319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2000" u="sng" dirty="0">
                <a:latin typeface="Arial" pitchFamily="34" charset="0"/>
                <a:cs typeface="Arial" pitchFamily="34" charset="0"/>
              </a:rPr>
              <a:t>MAC</a:t>
            </a:r>
            <a:r>
              <a:rPr lang="es-ES" sz="2000" dirty="0">
                <a:latin typeface="Arial" pitchFamily="34" charset="0"/>
                <a:cs typeface="Arial" pitchFamily="34" charset="0"/>
              </a:rPr>
              <a:t>	</a:t>
            </a:r>
            <a:r>
              <a:rPr lang="es-ES" sz="2000" u="sng" dirty="0">
                <a:latin typeface="Arial" pitchFamily="34" charset="0"/>
                <a:cs typeface="Arial" pitchFamily="34" charset="0"/>
              </a:rPr>
              <a:t>Puerto</a:t>
            </a:r>
          </a:p>
          <a:p>
            <a:pPr>
              <a:defRPr/>
            </a:pPr>
            <a:r>
              <a:rPr lang="es-ES" sz="2000" dirty="0">
                <a:latin typeface="Arial" pitchFamily="34" charset="0"/>
                <a:cs typeface="Arial" pitchFamily="34" charset="0"/>
              </a:rPr>
              <a:t>   X	    3</a:t>
            </a:r>
          </a:p>
          <a:p>
            <a:pPr>
              <a:defRPr/>
            </a:pPr>
            <a:r>
              <a:rPr lang="es-ES" sz="2000" dirty="0">
                <a:latin typeface="Arial" pitchFamily="34" charset="0"/>
                <a:cs typeface="Arial" pitchFamily="34" charset="0"/>
              </a:rPr>
              <a:t>   Y	    3</a:t>
            </a:r>
          </a:p>
          <a:p>
            <a:pPr>
              <a:defRPr/>
            </a:pPr>
            <a:r>
              <a:rPr lang="es-ES" sz="2000" dirty="0">
                <a:latin typeface="Arial" pitchFamily="34" charset="0"/>
                <a:cs typeface="Arial" pitchFamily="34" charset="0"/>
              </a:rPr>
              <a:t>   Z	    3</a:t>
            </a:r>
          </a:p>
          <a:p>
            <a:pPr>
              <a:defRPr/>
            </a:pPr>
            <a:r>
              <a:rPr lang="es-ES" sz="2000" dirty="0">
                <a:latin typeface="Arial" pitchFamily="34" charset="0"/>
                <a:cs typeface="Arial" pitchFamily="34" charset="0"/>
              </a:rPr>
              <a:t>…………………</a:t>
            </a:r>
          </a:p>
        </p:txBody>
      </p:sp>
      <p:cxnSp>
        <p:nvCxnSpPr>
          <p:cNvPr id="30" name="29 Conector recto de flecha"/>
          <p:cNvCxnSpPr/>
          <p:nvPr/>
        </p:nvCxnSpPr>
        <p:spPr>
          <a:xfrm rot="5400000" flipH="1" flipV="1">
            <a:off x="3643313" y="4248150"/>
            <a:ext cx="571500" cy="28575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1" name="20 Flecha izquierda y derecha"/>
          <p:cNvSpPr/>
          <p:nvPr/>
        </p:nvSpPr>
        <p:spPr>
          <a:xfrm>
            <a:off x="2214563" y="2676525"/>
            <a:ext cx="1714500" cy="9286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tx1"/>
                </a:solidFill>
                <a:latin typeface="Arial" pitchFamily="34" charset="0"/>
                <a:cs typeface="Arial" pitchFamily="34" charset="0"/>
              </a:rPr>
              <a:t>Tráfico</a:t>
            </a:r>
          </a:p>
          <a:p>
            <a:pPr algn="ctr">
              <a:defRPr/>
            </a:pPr>
            <a:r>
              <a:rPr lang="es-ES" sz="1600" b="1" dirty="0">
                <a:solidFill>
                  <a:schemeClr val="tx1"/>
                </a:solidFill>
                <a:latin typeface="Arial" pitchFamily="34" charset="0"/>
                <a:cs typeface="Arial" pitchFamily="34" charset="0"/>
              </a:rPr>
              <a:t>A-B</a:t>
            </a:r>
          </a:p>
        </p:txBody>
      </p:sp>
      <p:sp>
        <p:nvSpPr>
          <p:cNvPr id="23" name="22 Flecha izquierda y derecha"/>
          <p:cNvSpPr/>
          <p:nvPr/>
        </p:nvSpPr>
        <p:spPr>
          <a:xfrm rot="-1200000">
            <a:off x="4892675" y="2084388"/>
            <a:ext cx="1714500" cy="928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tx1"/>
                </a:solidFill>
                <a:latin typeface="Arial" pitchFamily="34" charset="0"/>
                <a:cs typeface="Arial" pitchFamily="34" charset="0"/>
              </a:rPr>
              <a:t>Tráfico</a:t>
            </a:r>
          </a:p>
          <a:p>
            <a:pPr algn="ctr">
              <a:defRPr/>
            </a:pPr>
            <a:r>
              <a:rPr lang="es-ES" sz="1600" b="1" dirty="0">
                <a:solidFill>
                  <a:schemeClr val="tx1"/>
                </a:solidFill>
                <a:latin typeface="Arial" pitchFamily="34" charset="0"/>
                <a:cs typeface="Arial" pitchFamily="34" charset="0"/>
              </a:rPr>
              <a:t>A-B</a:t>
            </a:r>
          </a:p>
        </p:txBody>
      </p:sp>
      <p:sp>
        <p:nvSpPr>
          <p:cNvPr id="24" name="23 Flecha izquierda y derecha"/>
          <p:cNvSpPr/>
          <p:nvPr/>
        </p:nvSpPr>
        <p:spPr>
          <a:xfrm rot="1200000">
            <a:off x="5322888" y="3268663"/>
            <a:ext cx="1714500" cy="928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tx1"/>
                </a:solidFill>
                <a:latin typeface="Arial" pitchFamily="34" charset="0"/>
                <a:cs typeface="Arial" pitchFamily="34" charset="0"/>
              </a:rPr>
              <a:t>Tráfico</a:t>
            </a:r>
          </a:p>
          <a:p>
            <a:pPr algn="ctr">
              <a:defRPr/>
            </a:pPr>
            <a:r>
              <a:rPr lang="es-ES" sz="1600" b="1" dirty="0">
                <a:solidFill>
                  <a:schemeClr val="tx1"/>
                </a:solidFill>
                <a:latin typeface="Arial" pitchFamily="34" charset="0"/>
                <a:cs typeface="Arial" pitchFamily="34" charset="0"/>
              </a:rPr>
              <a:t>A-B</a:t>
            </a:r>
          </a:p>
        </p:txBody>
      </p:sp>
      <p:sp>
        <p:nvSpPr>
          <p:cNvPr id="26" name="25 CuadroTexto"/>
          <p:cNvSpPr txBox="1"/>
          <p:nvPr/>
        </p:nvSpPr>
        <p:spPr>
          <a:xfrm>
            <a:off x="6357938" y="5286375"/>
            <a:ext cx="2286000" cy="7080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sz="2000" dirty="0">
                <a:latin typeface="Arial" pitchFamily="34" charset="0"/>
                <a:cs typeface="Arial" pitchFamily="34" charset="0"/>
              </a:rPr>
              <a:t>C captura todo el tráfico entre A y B</a:t>
            </a:r>
          </a:p>
        </p:txBody>
      </p:sp>
      <p:sp>
        <p:nvSpPr>
          <p:cNvPr id="28" name="27 CuadroTexto"/>
          <p:cNvSpPr txBox="1"/>
          <p:nvPr/>
        </p:nvSpPr>
        <p:spPr>
          <a:xfrm>
            <a:off x="2857500" y="1285875"/>
            <a:ext cx="1571625" cy="1323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s-ES" sz="2000" dirty="0">
                <a:latin typeface="Arial" pitchFamily="34" charset="0"/>
                <a:cs typeface="Arial" pitchFamily="34" charset="0"/>
              </a:rPr>
              <a:t>El </a:t>
            </a:r>
            <a:r>
              <a:rPr lang="es-ES" sz="2000" dirty="0" err="1">
                <a:latin typeface="Arial" pitchFamily="34" charset="0"/>
                <a:cs typeface="Arial" pitchFamily="34" charset="0"/>
              </a:rPr>
              <a:t>switch</a:t>
            </a:r>
            <a:r>
              <a:rPr lang="es-ES" sz="2000" dirty="0">
                <a:latin typeface="Arial" pitchFamily="34" charset="0"/>
                <a:cs typeface="Arial" pitchFamily="34" charset="0"/>
              </a:rPr>
              <a:t> se comporta como un </a:t>
            </a:r>
            <a:r>
              <a:rPr lang="es-ES" sz="2000" dirty="0" err="1">
                <a:latin typeface="Arial" pitchFamily="34" charset="0"/>
                <a:cs typeface="Arial" pitchFamily="34" charset="0"/>
              </a:rPr>
              <a:t>hub</a:t>
            </a:r>
            <a:endParaRPr lang="es-ES" sz="2000" dirty="0">
              <a:latin typeface="Arial" pitchFamily="34" charset="0"/>
              <a:cs typeface="Arial" pitchFamily="34" charset="0"/>
            </a:endParaRPr>
          </a:p>
        </p:txBody>
      </p:sp>
      <p:cxnSp>
        <p:nvCxnSpPr>
          <p:cNvPr id="31" name="30 Conector recto de flecha"/>
          <p:cNvCxnSpPr/>
          <p:nvPr/>
        </p:nvCxnSpPr>
        <p:spPr>
          <a:xfrm rot="16200000" flipH="1">
            <a:off x="3886200" y="2743200"/>
            <a:ext cx="461963" cy="195263"/>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3" name="32 Conector recto de flecha"/>
          <p:cNvCxnSpPr/>
          <p:nvPr/>
        </p:nvCxnSpPr>
        <p:spPr>
          <a:xfrm rot="5400000" flipH="1" flipV="1">
            <a:off x="7215982" y="5176044"/>
            <a:ext cx="285750" cy="158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pic>
        <p:nvPicPr>
          <p:cNvPr id="57369" name="Picture 2"/>
          <p:cNvPicPr>
            <a:picLocks noChangeAspect="1" noChangeArrowheads="1"/>
          </p:cNvPicPr>
          <p:nvPr/>
        </p:nvPicPr>
        <p:blipFill>
          <a:blip r:embed="rId5" cstate="print"/>
          <a:srcRect/>
          <a:stretch>
            <a:fillRect/>
          </a:stretch>
        </p:blipFill>
        <p:spPr bwMode="auto">
          <a:xfrm>
            <a:off x="7170738" y="4500563"/>
            <a:ext cx="330200" cy="306387"/>
          </a:xfrm>
          <a:prstGeom prst="rect">
            <a:avLst/>
          </a:prstGeom>
          <a:noFill/>
          <a:ln w="9525">
            <a:noFill/>
            <a:miter lim="800000"/>
            <a:headEnd/>
            <a:tailEnd/>
          </a:ln>
        </p:spPr>
      </p:pic>
      <p:sp>
        <p:nvSpPr>
          <p:cNvPr id="27" name="26 Cerrar llave"/>
          <p:cNvSpPr/>
          <p:nvPr/>
        </p:nvSpPr>
        <p:spPr>
          <a:xfrm>
            <a:off x="3929063" y="4748213"/>
            <a:ext cx="285750" cy="142875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s-ES" sz="2000" dirty="0">
              <a:latin typeface="Arial" pitchFamily="34" charset="0"/>
              <a:cs typeface="Arial" pitchFamily="34" charset="0"/>
            </a:endParaRPr>
          </a:p>
        </p:txBody>
      </p:sp>
      <p:sp>
        <p:nvSpPr>
          <p:cNvPr id="57371" name="31 CuadroTexto"/>
          <p:cNvSpPr txBox="1">
            <a:spLocks noChangeArrowheads="1"/>
          </p:cNvSpPr>
          <p:nvPr/>
        </p:nvSpPr>
        <p:spPr bwMode="auto">
          <a:xfrm>
            <a:off x="4286250" y="5140325"/>
            <a:ext cx="1571625" cy="708025"/>
          </a:xfrm>
          <a:prstGeom prst="rect">
            <a:avLst/>
          </a:prstGeom>
          <a:noFill/>
          <a:ln w="9525">
            <a:noFill/>
            <a:miter lim="800000"/>
            <a:headEnd/>
            <a:tailEnd/>
          </a:ln>
        </p:spPr>
        <p:txBody>
          <a:bodyPr>
            <a:spAutoFit/>
          </a:bodyPr>
          <a:lstStyle/>
          <a:p>
            <a:pPr algn="ctr"/>
            <a:r>
              <a:rPr lang="es-ES" sz="2000">
                <a:cs typeface="Arial" charset="0"/>
              </a:rPr>
              <a:t>Tabla CAM desbordada</a:t>
            </a:r>
          </a:p>
        </p:txBody>
      </p:sp>
      <p:sp>
        <p:nvSpPr>
          <p:cNvPr id="57372" name="31 CuadroTexto"/>
          <p:cNvSpPr txBox="1">
            <a:spLocks noChangeArrowheads="1"/>
          </p:cNvSpPr>
          <p:nvPr/>
        </p:nvSpPr>
        <p:spPr bwMode="auto">
          <a:xfrm>
            <a:off x="2152650" y="4171950"/>
            <a:ext cx="1490663" cy="400050"/>
          </a:xfrm>
          <a:prstGeom prst="rect">
            <a:avLst/>
          </a:prstGeom>
          <a:noFill/>
          <a:ln w="9525">
            <a:noFill/>
            <a:miter lim="800000"/>
            <a:headEnd/>
            <a:tailEnd/>
          </a:ln>
        </p:spPr>
        <p:txBody>
          <a:bodyPr wrap="none">
            <a:spAutoFit/>
          </a:bodyPr>
          <a:lstStyle/>
          <a:p>
            <a:r>
              <a:rPr lang="es-ES" sz="2000" b="1"/>
              <a:t>Tabla CAM</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6" grpId="0" animBg="1"/>
      <p:bldP spid="2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p:txBody>
          <a:bodyPr/>
          <a:lstStyle/>
          <a:p>
            <a:pPr eaLnBrk="1" hangingPunct="1"/>
            <a:r>
              <a:rPr lang="es-ES" smtClean="0"/>
              <a:t>Ataque en toda la LAN</a:t>
            </a:r>
          </a:p>
        </p:txBody>
      </p:sp>
      <p:sp>
        <p:nvSpPr>
          <p:cNvPr id="58371" name="2 Marcador de contenido"/>
          <p:cNvSpPr>
            <a:spLocks noGrp="1"/>
          </p:cNvSpPr>
          <p:nvPr>
            <p:ph idx="1"/>
          </p:nvPr>
        </p:nvSpPr>
        <p:spPr>
          <a:xfrm>
            <a:off x="714375" y="1814513"/>
            <a:ext cx="7772400" cy="4114800"/>
          </a:xfrm>
        </p:spPr>
        <p:txBody>
          <a:bodyPr/>
          <a:lstStyle/>
          <a:p>
            <a:pPr eaLnBrk="1" hangingPunct="1"/>
            <a:r>
              <a:rPr lang="es-ES" sz="2400" smtClean="0"/>
              <a:t>Si las tramas ‘envenenadas’ (con direcciones de origen falsas) llevan como destino la dirección </a:t>
            </a:r>
            <a:r>
              <a:rPr lang="es-ES" sz="2400" u="sng" smtClean="0"/>
              <a:t>broadcast</a:t>
            </a:r>
            <a:r>
              <a:rPr lang="es-ES" sz="2400" smtClean="0"/>
              <a:t> o cualquier dirección </a:t>
            </a:r>
            <a:r>
              <a:rPr lang="es-ES" sz="2400" u="sng" smtClean="0"/>
              <a:t>inexistente</a:t>
            </a:r>
            <a:r>
              <a:rPr lang="es-ES" sz="2400" smtClean="0"/>
              <a:t> se distribuyen por toda la LAN, con lo que un solo host puede desbordar las tablas CAM de todos los conmutadores</a:t>
            </a:r>
          </a:p>
          <a:p>
            <a:pPr eaLnBrk="1" hangingPunct="1"/>
            <a:r>
              <a:rPr lang="es-ES" sz="2400" smtClean="0"/>
              <a:t>El host atacante puede husmear el tráfico de cualquier otro host en la LAN</a:t>
            </a:r>
          </a:p>
          <a:p>
            <a:pPr eaLnBrk="1" hangingPunct="1"/>
            <a:r>
              <a:rPr lang="es-ES" sz="2400" smtClean="0"/>
              <a:t>Además el rendimiento de la red disminuye considerablemente, pues todos los puertos reciben todo el tráfico. La red funciona como un medio compartido.</a:t>
            </a:r>
          </a:p>
          <a:p>
            <a:pPr eaLnBrk="1" hangingPunct="1"/>
            <a:endParaRPr lang="es-ES" sz="2400" smtClean="0"/>
          </a:p>
        </p:txBody>
      </p:sp>
    </p:spTree>
  </p:cSld>
  <p:clrMapOvr>
    <a:masterClrMapping/>
  </p:clrMapOvr>
  <p:transition>
    <p:pull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685800" y="428625"/>
            <a:ext cx="7772400" cy="1143000"/>
          </a:xfrm>
        </p:spPr>
        <p:txBody>
          <a:bodyPr/>
          <a:lstStyle/>
          <a:p>
            <a:pPr eaLnBrk="1" hangingPunct="1"/>
            <a:r>
              <a:rPr lang="es-ES" smtClean="0"/>
              <a:t>Solución al ataque de desbordamiento de la CAM</a:t>
            </a:r>
          </a:p>
        </p:txBody>
      </p:sp>
      <p:sp>
        <p:nvSpPr>
          <p:cNvPr id="59395" name="2 Marcador de contenido"/>
          <p:cNvSpPr>
            <a:spLocks noGrp="1"/>
          </p:cNvSpPr>
          <p:nvPr>
            <p:ph idx="1"/>
          </p:nvPr>
        </p:nvSpPr>
        <p:spPr>
          <a:xfrm>
            <a:off x="685800" y="1957388"/>
            <a:ext cx="7772400" cy="4114800"/>
          </a:xfrm>
        </p:spPr>
        <p:txBody>
          <a:bodyPr/>
          <a:lstStyle/>
          <a:p>
            <a:pPr eaLnBrk="1" hangingPunct="1"/>
            <a:r>
              <a:rPr lang="es-ES" sz="2200" smtClean="0"/>
              <a:t>Algunos conmutadores permiten limitar por configuración el número de direcciones MAC asociadas a cada puerto</a:t>
            </a:r>
          </a:p>
          <a:p>
            <a:pPr eaLnBrk="1" hangingPunct="1"/>
            <a:r>
              <a:rPr lang="es-ES" sz="2200" smtClean="0"/>
              <a:t>En ese caso cuando el conmutador recibe por un puerto mas MACs diferentes que las permitidas deshabilita el puerto (lo pone en modo shutdown)</a:t>
            </a:r>
          </a:p>
          <a:p>
            <a:pPr eaLnBrk="1" hangingPunct="1"/>
            <a:r>
              <a:rPr lang="es-ES" sz="2200" smtClean="0"/>
              <a:t>En una LAN conmutada (sin hubs) se deberían limitar los puertos de usuario a 1 MAC por puerto. </a:t>
            </a:r>
          </a:p>
          <a:p>
            <a:pPr eaLnBrk="1" hangingPunct="1"/>
            <a:r>
              <a:rPr lang="es-ES" sz="2200" smtClean="0"/>
              <a:t>También se pueden configurar en el conmutador las MACs que se permiten en cada puerto, es decir construir de forma estática la tabla CAM. Esto es lo más seguro, pero impide la movilidad de equipos por lo que no suele hacerse</a:t>
            </a:r>
          </a:p>
        </p:txBody>
      </p:sp>
    </p:spTree>
  </p:cSld>
  <p:clrMapOvr>
    <a:masterClrMapping/>
  </p:clrMapOvr>
  <p:transition>
    <p:pull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a:xfrm>
            <a:off x="1114425" y="357188"/>
            <a:ext cx="6958013" cy="1143000"/>
          </a:xfrm>
        </p:spPr>
        <p:txBody>
          <a:bodyPr/>
          <a:lstStyle/>
          <a:p>
            <a:pPr eaLnBrk="1" hangingPunct="1"/>
            <a:r>
              <a:rPr lang="es-ES" sz="3600" smtClean="0">
                <a:latin typeface="Arial" charset="0"/>
                <a:cs typeface="Arial" charset="0"/>
              </a:rPr>
              <a:t>Desbordamiento de la CAM, ataque fallido</a:t>
            </a:r>
          </a:p>
        </p:txBody>
      </p:sp>
      <p:sp>
        <p:nvSpPr>
          <p:cNvPr id="60419" name="Line 83"/>
          <p:cNvSpPr>
            <a:spLocks noChangeShapeType="1"/>
          </p:cNvSpPr>
          <p:nvPr/>
        </p:nvSpPr>
        <p:spPr bwMode="auto">
          <a:xfrm flipV="1">
            <a:off x="4643438" y="2841625"/>
            <a:ext cx="3000375" cy="1214438"/>
          </a:xfrm>
          <a:prstGeom prst="line">
            <a:avLst/>
          </a:prstGeom>
          <a:noFill/>
          <a:ln w="25400">
            <a:solidFill>
              <a:srgbClr val="0000FF"/>
            </a:solidFill>
            <a:round/>
            <a:headEnd/>
            <a:tailEnd/>
          </a:ln>
        </p:spPr>
        <p:txBody>
          <a:bodyPr/>
          <a:lstStyle/>
          <a:p>
            <a:endParaRPr lang="es-ES"/>
          </a:p>
        </p:txBody>
      </p:sp>
      <p:sp>
        <p:nvSpPr>
          <p:cNvPr id="60420" name="Line 83"/>
          <p:cNvSpPr>
            <a:spLocks noChangeShapeType="1"/>
          </p:cNvSpPr>
          <p:nvPr/>
        </p:nvSpPr>
        <p:spPr bwMode="auto">
          <a:xfrm>
            <a:off x="4643438" y="4056063"/>
            <a:ext cx="2928937" cy="1071562"/>
          </a:xfrm>
          <a:prstGeom prst="line">
            <a:avLst/>
          </a:prstGeom>
          <a:noFill/>
          <a:ln w="25400">
            <a:solidFill>
              <a:srgbClr val="0000FF"/>
            </a:solidFill>
            <a:round/>
            <a:headEnd/>
            <a:tailEnd/>
          </a:ln>
        </p:spPr>
        <p:txBody>
          <a:bodyPr/>
          <a:lstStyle/>
          <a:p>
            <a:endParaRPr lang="es-ES"/>
          </a:p>
        </p:txBody>
      </p:sp>
      <p:sp>
        <p:nvSpPr>
          <p:cNvPr id="60421" name="Line 83"/>
          <p:cNvSpPr>
            <a:spLocks noChangeShapeType="1"/>
          </p:cNvSpPr>
          <p:nvPr/>
        </p:nvSpPr>
        <p:spPr bwMode="auto">
          <a:xfrm flipV="1">
            <a:off x="2286000" y="4081463"/>
            <a:ext cx="2428875" cy="46037"/>
          </a:xfrm>
          <a:prstGeom prst="line">
            <a:avLst/>
          </a:prstGeom>
          <a:noFill/>
          <a:ln w="25400">
            <a:solidFill>
              <a:srgbClr val="0000FF"/>
            </a:solidFill>
            <a:round/>
            <a:headEnd/>
            <a:tailEnd/>
          </a:ln>
        </p:spPr>
        <p:txBody>
          <a:bodyPr/>
          <a:lstStyle/>
          <a:p>
            <a:endParaRPr lang="es-ES"/>
          </a:p>
        </p:txBody>
      </p:sp>
      <p:pic>
        <p:nvPicPr>
          <p:cNvPr id="60422" name="Picture 22"/>
          <p:cNvPicPr>
            <a:picLocks noChangeArrowheads="1"/>
          </p:cNvPicPr>
          <p:nvPr/>
        </p:nvPicPr>
        <p:blipFill>
          <a:blip r:embed="rId3" cstate="print"/>
          <a:srcRect/>
          <a:stretch>
            <a:fillRect/>
          </a:stretch>
        </p:blipFill>
        <p:spPr bwMode="auto">
          <a:xfrm>
            <a:off x="4210050" y="3856038"/>
            <a:ext cx="915988" cy="414337"/>
          </a:xfrm>
          <a:prstGeom prst="rect">
            <a:avLst/>
          </a:prstGeom>
          <a:noFill/>
          <a:ln w="12700">
            <a:noFill/>
            <a:miter lim="800000"/>
            <a:headEnd/>
            <a:tailEnd/>
          </a:ln>
        </p:spPr>
      </p:pic>
      <p:pic>
        <p:nvPicPr>
          <p:cNvPr id="60423" name="Picture 26"/>
          <p:cNvPicPr>
            <a:picLocks noChangeArrowheads="1"/>
          </p:cNvPicPr>
          <p:nvPr/>
        </p:nvPicPr>
        <p:blipFill>
          <a:blip r:embed="rId4" cstate="print"/>
          <a:srcRect/>
          <a:stretch>
            <a:fillRect/>
          </a:stretch>
        </p:blipFill>
        <p:spPr bwMode="auto">
          <a:xfrm>
            <a:off x="1643063" y="3556000"/>
            <a:ext cx="781050" cy="828675"/>
          </a:xfrm>
          <a:prstGeom prst="rect">
            <a:avLst/>
          </a:prstGeom>
          <a:noFill/>
          <a:ln w="12700">
            <a:noFill/>
            <a:miter lim="800000"/>
            <a:headEnd/>
            <a:tailEnd/>
          </a:ln>
        </p:spPr>
      </p:pic>
      <p:pic>
        <p:nvPicPr>
          <p:cNvPr id="60424" name="Picture 26"/>
          <p:cNvPicPr>
            <a:picLocks noChangeArrowheads="1"/>
          </p:cNvPicPr>
          <p:nvPr/>
        </p:nvPicPr>
        <p:blipFill>
          <a:blip r:embed="rId4" cstate="print"/>
          <a:srcRect/>
          <a:stretch>
            <a:fillRect/>
          </a:stretch>
        </p:blipFill>
        <p:spPr bwMode="auto">
          <a:xfrm>
            <a:off x="7215188" y="2298700"/>
            <a:ext cx="781050" cy="828675"/>
          </a:xfrm>
          <a:prstGeom prst="rect">
            <a:avLst/>
          </a:prstGeom>
          <a:noFill/>
          <a:ln w="12700">
            <a:noFill/>
            <a:miter lim="800000"/>
            <a:headEnd/>
            <a:tailEnd/>
          </a:ln>
        </p:spPr>
      </p:pic>
      <p:pic>
        <p:nvPicPr>
          <p:cNvPr id="60425" name="Picture 26"/>
          <p:cNvPicPr>
            <a:picLocks noChangeArrowheads="1"/>
          </p:cNvPicPr>
          <p:nvPr/>
        </p:nvPicPr>
        <p:blipFill>
          <a:blip r:embed="rId4" cstate="print"/>
          <a:srcRect/>
          <a:stretch>
            <a:fillRect/>
          </a:stretch>
        </p:blipFill>
        <p:spPr bwMode="auto">
          <a:xfrm>
            <a:off x="7148513" y="4513263"/>
            <a:ext cx="781050" cy="828675"/>
          </a:xfrm>
          <a:prstGeom prst="rect">
            <a:avLst/>
          </a:prstGeom>
          <a:noFill/>
          <a:ln w="12700">
            <a:noFill/>
            <a:miter lim="800000"/>
            <a:headEnd/>
            <a:tailEnd/>
          </a:ln>
        </p:spPr>
      </p:pic>
      <p:sp>
        <p:nvSpPr>
          <p:cNvPr id="29" name="28 CuadroTexto"/>
          <p:cNvSpPr txBox="1"/>
          <p:nvPr/>
        </p:nvSpPr>
        <p:spPr>
          <a:xfrm>
            <a:off x="2212975" y="5127625"/>
            <a:ext cx="1863725" cy="10160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2000" u="sng" dirty="0">
                <a:latin typeface="Arial" pitchFamily="34" charset="0"/>
                <a:cs typeface="Arial" pitchFamily="34" charset="0"/>
              </a:rPr>
              <a:t>MAC</a:t>
            </a:r>
            <a:r>
              <a:rPr lang="es-ES" sz="2000" dirty="0">
                <a:latin typeface="Arial" pitchFamily="34" charset="0"/>
                <a:cs typeface="Arial" pitchFamily="34" charset="0"/>
              </a:rPr>
              <a:t>	</a:t>
            </a:r>
            <a:r>
              <a:rPr lang="es-ES" sz="2000" u="sng" dirty="0">
                <a:latin typeface="Arial" pitchFamily="34" charset="0"/>
                <a:cs typeface="Arial" pitchFamily="34" charset="0"/>
              </a:rPr>
              <a:t>Puerto</a:t>
            </a:r>
          </a:p>
          <a:p>
            <a:pPr>
              <a:defRPr/>
            </a:pPr>
            <a:r>
              <a:rPr lang="es-ES" sz="2000" dirty="0">
                <a:latin typeface="Arial" pitchFamily="34" charset="0"/>
                <a:cs typeface="Arial" pitchFamily="34" charset="0"/>
              </a:rPr>
              <a:t>   A	    1</a:t>
            </a:r>
          </a:p>
          <a:p>
            <a:pPr>
              <a:defRPr/>
            </a:pPr>
            <a:r>
              <a:rPr lang="es-ES" sz="2000" dirty="0">
                <a:latin typeface="Arial" pitchFamily="34" charset="0"/>
                <a:cs typeface="Arial" pitchFamily="34" charset="0"/>
              </a:rPr>
              <a:t>   B	    2</a:t>
            </a:r>
          </a:p>
        </p:txBody>
      </p:sp>
      <p:cxnSp>
        <p:nvCxnSpPr>
          <p:cNvPr id="30" name="29 Conector recto de flecha"/>
          <p:cNvCxnSpPr/>
          <p:nvPr/>
        </p:nvCxnSpPr>
        <p:spPr>
          <a:xfrm rot="5400000" flipH="1" flipV="1">
            <a:off x="3857625" y="4699000"/>
            <a:ext cx="571500" cy="28575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60428" name="27 CuadroTexto"/>
          <p:cNvSpPr txBox="1">
            <a:spLocks noChangeArrowheads="1"/>
          </p:cNvSpPr>
          <p:nvPr/>
        </p:nvSpPr>
        <p:spPr bwMode="auto">
          <a:xfrm>
            <a:off x="3843338" y="4114800"/>
            <a:ext cx="312737" cy="369888"/>
          </a:xfrm>
          <a:prstGeom prst="rect">
            <a:avLst/>
          </a:prstGeom>
          <a:noFill/>
          <a:ln w="9525">
            <a:noFill/>
            <a:miter lim="800000"/>
            <a:headEnd/>
            <a:tailEnd/>
          </a:ln>
        </p:spPr>
        <p:txBody>
          <a:bodyPr wrap="none">
            <a:spAutoFit/>
          </a:bodyPr>
          <a:lstStyle/>
          <a:p>
            <a:r>
              <a:rPr lang="es-ES">
                <a:cs typeface="Arial" charset="0"/>
              </a:rPr>
              <a:t>1</a:t>
            </a:r>
          </a:p>
        </p:txBody>
      </p:sp>
      <p:sp>
        <p:nvSpPr>
          <p:cNvPr id="60429" name="32 CuadroTexto"/>
          <p:cNvSpPr txBox="1">
            <a:spLocks noChangeArrowheads="1"/>
          </p:cNvSpPr>
          <p:nvPr/>
        </p:nvSpPr>
        <p:spPr bwMode="auto">
          <a:xfrm>
            <a:off x="4772025" y="3413125"/>
            <a:ext cx="312738" cy="369888"/>
          </a:xfrm>
          <a:prstGeom prst="rect">
            <a:avLst/>
          </a:prstGeom>
          <a:noFill/>
          <a:ln w="9525">
            <a:noFill/>
            <a:miter lim="800000"/>
            <a:headEnd/>
            <a:tailEnd/>
          </a:ln>
        </p:spPr>
        <p:txBody>
          <a:bodyPr wrap="none">
            <a:spAutoFit/>
          </a:bodyPr>
          <a:lstStyle/>
          <a:p>
            <a:r>
              <a:rPr lang="es-ES">
                <a:cs typeface="Arial" charset="0"/>
              </a:rPr>
              <a:t>2</a:t>
            </a:r>
          </a:p>
        </p:txBody>
      </p:sp>
      <p:sp>
        <p:nvSpPr>
          <p:cNvPr id="60430" name="33 CuadroTexto"/>
          <p:cNvSpPr txBox="1">
            <a:spLocks noChangeArrowheads="1"/>
          </p:cNvSpPr>
          <p:nvPr/>
        </p:nvSpPr>
        <p:spPr bwMode="auto">
          <a:xfrm>
            <a:off x="4857750" y="4257675"/>
            <a:ext cx="312738" cy="369888"/>
          </a:xfrm>
          <a:prstGeom prst="rect">
            <a:avLst/>
          </a:prstGeom>
          <a:noFill/>
          <a:ln w="9525">
            <a:noFill/>
            <a:miter lim="800000"/>
            <a:headEnd/>
            <a:tailEnd/>
          </a:ln>
        </p:spPr>
        <p:txBody>
          <a:bodyPr wrap="none">
            <a:spAutoFit/>
          </a:bodyPr>
          <a:lstStyle/>
          <a:p>
            <a:r>
              <a:rPr lang="es-ES">
                <a:cs typeface="Arial" charset="0"/>
              </a:rPr>
              <a:t>3</a:t>
            </a:r>
          </a:p>
        </p:txBody>
      </p:sp>
      <p:sp>
        <p:nvSpPr>
          <p:cNvPr id="60431" name="34 CuadroTexto"/>
          <p:cNvSpPr txBox="1">
            <a:spLocks noChangeArrowheads="1"/>
          </p:cNvSpPr>
          <p:nvPr/>
        </p:nvSpPr>
        <p:spPr bwMode="auto">
          <a:xfrm>
            <a:off x="1863725" y="3627438"/>
            <a:ext cx="355600" cy="400050"/>
          </a:xfrm>
          <a:prstGeom prst="rect">
            <a:avLst/>
          </a:prstGeom>
          <a:noFill/>
          <a:ln w="9525">
            <a:noFill/>
            <a:miter lim="800000"/>
            <a:headEnd/>
            <a:tailEnd/>
          </a:ln>
        </p:spPr>
        <p:txBody>
          <a:bodyPr wrap="none">
            <a:spAutoFit/>
          </a:bodyPr>
          <a:lstStyle/>
          <a:p>
            <a:r>
              <a:rPr lang="es-ES" sz="2000">
                <a:cs typeface="Arial" charset="0"/>
              </a:rPr>
              <a:t>A</a:t>
            </a:r>
          </a:p>
        </p:txBody>
      </p:sp>
      <p:sp>
        <p:nvSpPr>
          <p:cNvPr id="60432" name="35 CuadroTexto"/>
          <p:cNvSpPr txBox="1">
            <a:spLocks noChangeArrowheads="1"/>
          </p:cNvSpPr>
          <p:nvPr/>
        </p:nvSpPr>
        <p:spPr bwMode="auto">
          <a:xfrm>
            <a:off x="7435850" y="2400300"/>
            <a:ext cx="355600" cy="400050"/>
          </a:xfrm>
          <a:prstGeom prst="rect">
            <a:avLst/>
          </a:prstGeom>
          <a:noFill/>
          <a:ln w="9525">
            <a:noFill/>
            <a:miter lim="800000"/>
            <a:headEnd/>
            <a:tailEnd/>
          </a:ln>
        </p:spPr>
        <p:txBody>
          <a:bodyPr wrap="none">
            <a:spAutoFit/>
          </a:bodyPr>
          <a:lstStyle/>
          <a:p>
            <a:r>
              <a:rPr lang="es-ES" sz="2000">
                <a:cs typeface="Arial" charset="0"/>
              </a:rPr>
              <a:t>B</a:t>
            </a:r>
          </a:p>
        </p:txBody>
      </p:sp>
      <p:sp>
        <p:nvSpPr>
          <p:cNvPr id="60433" name="36 CuadroTexto"/>
          <p:cNvSpPr txBox="1">
            <a:spLocks noChangeArrowheads="1"/>
          </p:cNvSpPr>
          <p:nvPr/>
        </p:nvSpPr>
        <p:spPr bwMode="auto">
          <a:xfrm>
            <a:off x="7362825" y="4614863"/>
            <a:ext cx="369888" cy="400050"/>
          </a:xfrm>
          <a:prstGeom prst="rect">
            <a:avLst/>
          </a:prstGeom>
          <a:noFill/>
          <a:ln w="9525">
            <a:noFill/>
            <a:miter lim="800000"/>
            <a:headEnd/>
            <a:tailEnd/>
          </a:ln>
        </p:spPr>
        <p:txBody>
          <a:bodyPr wrap="none">
            <a:spAutoFit/>
          </a:bodyPr>
          <a:lstStyle/>
          <a:p>
            <a:r>
              <a:rPr lang="es-ES" sz="2000">
                <a:cs typeface="Arial" charset="0"/>
              </a:rPr>
              <a:t>C</a:t>
            </a:r>
          </a:p>
        </p:txBody>
      </p:sp>
      <p:sp>
        <p:nvSpPr>
          <p:cNvPr id="21" name="20 CuadroTexto"/>
          <p:cNvSpPr txBox="1"/>
          <p:nvPr/>
        </p:nvSpPr>
        <p:spPr>
          <a:xfrm>
            <a:off x="642938" y="2355850"/>
            <a:ext cx="5876925" cy="5238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400" b="1" dirty="0" err="1">
                <a:latin typeface="Courier New" pitchFamily="49" charset="0"/>
              </a:rPr>
              <a:t>switch</a:t>
            </a:r>
            <a:r>
              <a:rPr lang="es-ES" sz="1400" b="1" dirty="0">
                <a:latin typeface="Courier New" pitchFamily="49" charset="0"/>
              </a:rPr>
              <a:t>(</a:t>
            </a:r>
            <a:r>
              <a:rPr lang="es-ES" sz="1400" b="1" dirty="0" err="1">
                <a:latin typeface="Courier New" pitchFamily="49" charset="0"/>
              </a:rPr>
              <a:t>config</a:t>
            </a:r>
            <a:r>
              <a:rPr lang="es-ES" sz="1400" b="1" dirty="0">
                <a:latin typeface="Courier New" pitchFamily="49" charset="0"/>
              </a:rPr>
              <a:t>)# </a:t>
            </a:r>
            <a:r>
              <a:rPr lang="es-ES" sz="1400" b="1" dirty="0">
                <a:latin typeface="Courier New" pitchFamily="49" charset="0"/>
                <a:cs typeface="Courier New" pitchFamily="49" charset="0"/>
              </a:rPr>
              <a:t>interface 3</a:t>
            </a:r>
          </a:p>
          <a:p>
            <a:pPr>
              <a:defRPr/>
            </a:pPr>
            <a:r>
              <a:rPr lang="es-ES" sz="1400" b="1" dirty="0" err="1">
                <a:latin typeface="Courier New" pitchFamily="49" charset="0"/>
              </a:rPr>
              <a:t>switch</a:t>
            </a:r>
            <a:r>
              <a:rPr lang="es-ES" sz="1400" b="1" dirty="0">
                <a:latin typeface="Courier New" pitchFamily="49" charset="0"/>
              </a:rPr>
              <a:t>(</a:t>
            </a:r>
            <a:r>
              <a:rPr lang="es-ES" sz="1400" b="1" dirty="0" err="1">
                <a:latin typeface="Courier New" pitchFamily="49" charset="0"/>
              </a:rPr>
              <a:t>config-if</a:t>
            </a:r>
            <a:r>
              <a:rPr lang="es-ES" sz="1400" b="1" dirty="0">
                <a:latin typeface="Courier New" pitchFamily="49" charset="0"/>
              </a:rPr>
              <a:t>)# </a:t>
            </a:r>
            <a:r>
              <a:rPr lang="es-ES" sz="1400" b="1" dirty="0" err="1">
                <a:latin typeface="Courier New" pitchFamily="49" charset="0"/>
                <a:cs typeface="Courier New" pitchFamily="49" charset="0"/>
              </a:rPr>
              <a:t>switchport</a:t>
            </a:r>
            <a:r>
              <a:rPr lang="es-ES" sz="1400" b="1" dirty="0">
                <a:latin typeface="Courier New" pitchFamily="49" charset="0"/>
                <a:cs typeface="Courier New" pitchFamily="49" charset="0"/>
              </a:rPr>
              <a:t> </a:t>
            </a:r>
            <a:r>
              <a:rPr lang="es-ES" sz="1400" b="1" dirty="0" err="1">
                <a:latin typeface="Courier New" pitchFamily="49" charset="0"/>
                <a:cs typeface="Courier New" pitchFamily="49" charset="0"/>
              </a:rPr>
              <a:t>port-security</a:t>
            </a:r>
            <a:r>
              <a:rPr lang="es-ES" sz="1400" b="1" dirty="0">
                <a:latin typeface="Courier New" pitchFamily="49" charset="0"/>
                <a:cs typeface="Courier New" pitchFamily="49" charset="0"/>
              </a:rPr>
              <a:t> </a:t>
            </a:r>
            <a:r>
              <a:rPr lang="es-ES" sz="1400" b="1" dirty="0" err="1">
                <a:latin typeface="Courier New" pitchFamily="49" charset="0"/>
                <a:cs typeface="Courier New" pitchFamily="49" charset="0"/>
              </a:rPr>
              <a:t>maximum</a:t>
            </a:r>
            <a:r>
              <a:rPr lang="es-ES" sz="1400" b="1" dirty="0">
                <a:latin typeface="Courier New" pitchFamily="49" charset="0"/>
                <a:cs typeface="Courier New" pitchFamily="49" charset="0"/>
              </a:rPr>
              <a:t> 1</a:t>
            </a:r>
          </a:p>
        </p:txBody>
      </p:sp>
      <p:cxnSp>
        <p:nvCxnSpPr>
          <p:cNvPr id="23" name="22 Conector recto de flecha"/>
          <p:cNvCxnSpPr/>
          <p:nvPr/>
        </p:nvCxnSpPr>
        <p:spPr>
          <a:xfrm rot="16200000" flipH="1">
            <a:off x="3929063" y="3022600"/>
            <a:ext cx="642938" cy="35718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pic>
        <p:nvPicPr>
          <p:cNvPr id="60436" name="Picture 2"/>
          <p:cNvPicPr>
            <a:picLocks noChangeAspect="1" noChangeArrowheads="1"/>
          </p:cNvPicPr>
          <p:nvPr/>
        </p:nvPicPr>
        <p:blipFill>
          <a:blip r:embed="rId5" cstate="print"/>
          <a:srcRect/>
          <a:stretch>
            <a:fillRect/>
          </a:stretch>
        </p:blipFill>
        <p:spPr bwMode="auto">
          <a:xfrm>
            <a:off x="7358063" y="5002213"/>
            <a:ext cx="330200" cy="306387"/>
          </a:xfrm>
          <a:prstGeom prst="rect">
            <a:avLst/>
          </a:prstGeom>
          <a:noFill/>
          <a:ln w="9525">
            <a:noFill/>
            <a:miter lim="800000"/>
            <a:headEnd/>
            <a:tailEnd/>
          </a:ln>
        </p:spPr>
      </p:pic>
      <p:sp>
        <p:nvSpPr>
          <p:cNvPr id="26" name="25 Flecha izquierda"/>
          <p:cNvSpPr/>
          <p:nvPr/>
        </p:nvSpPr>
        <p:spPr>
          <a:xfrm rot="1200000">
            <a:off x="5176838" y="3335338"/>
            <a:ext cx="1890712" cy="2306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dirty="0">
                <a:solidFill>
                  <a:schemeClr val="tx1"/>
                </a:solidFill>
                <a:latin typeface="Arial" pitchFamily="34" charset="0"/>
                <a:cs typeface="Arial" pitchFamily="34" charset="0"/>
              </a:rPr>
              <a:t>C inyecta 130.000 </a:t>
            </a:r>
            <a:r>
              <a:rPr lang="es-ES" sz="1600" b="1" dirty="0" err="1">
                <a:solidFill>
                  <a:schemeClr val="tx1"/>
                </a:solidFill>
                <a:latin typeface="Arial" pitchFamily="34" charset="0"/>
                <a:cs typeface="Arial" pitchFamily="34" charset="0"/>
              </a:rPr>
              <a:t>MACs</a:t>
            </a:r>
            <a:r>
              <a:rPr lang="es-ES" sz="1600" b="1" dirty="0">
                <a:solidFill>
                  <a:schemeClr val="tx1"/>
                </a:solidFill>
                <a:latin typeface="Arial" pitchFamily="34" charset="0"/>
                <a:cs typeface="Arial" pitchFamily="34" charset="0"/>
              </a:rPr>
              <a:t> falsas</a:t>
            </a:r>
          </a:p>
          <a:p>
            <a:pPr algn="ctr">
              <a:defRPr/>
            </a:pPr>
            <a:endParaRPr lang="es-ES" sz="1600" b="1" dirty="0">
              <a:solidFill>
                <a:schemeClr val="tx1"/>
              </a:solidFill>
              <a:latin typeface="Arial" pitchFamily="34" charset="0"/>
              <a:cs typeface="Arial" pitchFamily="34" charset="0"/>
            </a:endParaRPr>
          </a:p>
        </p:txBody>
      </p:sp>
      <p:grpSp>
        <p:nvGrpSpPr>
          <p:cNvPr id="2" name="Group 76"/>
          <p:cNvGrpSpPr>
            <a:grpSpLocks/>
          </p:cNvGrpSpPr>
          <p:nvPr/>
        </p:nvGrpSpPr>
        <p:grpSpPr bwMode="auto">
          <a:xfrm>
            <a:off x="5143500" y="4094163"/>
            <a:ext cx="360363" cy="360362"/>
            <a:chOff x="3162" y="3456"/>
            <a:chExt cx="272" cy="272"/>
          </a:xfrm>
        </p:grpSpPr>
        <p:sp>
          <p:nvSpPr>
            <p:cNvPr id="60444" name="Oval 77"/>
            <p:cNvSpPr>
              <a:spLocks noChangeArrowheads="1"/>
            </p:cNvSpPr>
            <p:nvPr/>
          </p:nvSpPr>
          <p:spPr bwMode="auto">
            <a:xfrm>
              <a:off x="3162" y="3456"/>
              <a:ext cx="272" cy="272"/>
            </a:xfrm>
            <a:prstGeom prst="ellipse">
              <a:avLst/>
            </a:prstGeom>
            <a:solidFill>
              <a:srgbClr val="FF0000"/>
            </a:solidFill>
            <a:ln w="9525">
              <a:noFill/>
              <a:round/>
              <a:headEnd/>
              <a:tailEnd/>
            </a:ln>
          </p:spPr>
          <p:txBody>
            <a:bodyPr wrap="none" anchor="ctr"/>
            <a:lstStyle/>
            <a:p>
              <a:endParaRPr lang="es-ES"/>
            </a:p>
          </p:txBody>
        </p:sp>
        <p:sp>
          <p:nvSpPr>
            <p:cNvPr id="60445" name="Rectangle 78"/>
            <p:cNvSpPr>
              <a:spLocks noChangeArrowheads="1"/>
            </p:cNvSpPr>
            <p:nvPr/>
          </p:nvSpPr>
          <p:spPr bwMode="auto">
            <a:xfrm>
              <a:off x="3195" y="3571"/>
              <a:ext cx="210" cy="47"/>
            </a:xfrm>
            <a:prstGeom prst="rect">
              <a:avLst/>
            </a:prstGeom>
            <a:solidFill>
              <a:schemeClr val="bg1"/>
            </a:solidFill>
            <a:ln w="9525">
              <a:noFill/>
              <a:miter lim="800000"/>
              <a:headEnd/>
              <a:tailEnd/>
            </a:ln>
          </p:spPr>
          <p:txBody>
            <a:bodyPr wrap="none" anchor="ctr"/>
            <a:lstStyle/>
            <a:p>
              <a:endParaRPr lang="es-ES"/>
            </a:p>
          </p:txBody>
        </p:sp>
      </p:grpSp>
      <p:sp>
        <p:nvSpPr>
          <p:cNvPr id="39" name="38 CuadroTexto"/>
          <p:cNvSpPr txBox="1"/>
          <p:nvPr/>
        </p:nvSpPr>
        <p:spPr>
          <a:xfrm>
            <a:off x="4884738" y="4572000"/>
            <a:ext cx="1044575" cy="3079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400" b="1" dirty="0" err="1">
                <a:latin typeface="Courier New" pitchFamily="49" charset="0"/>
                <a:cs typeface="Courier New" pitchFamily="49" charset="0"/>
              </a:rPr>
              <a:t>shutdown</a:t>
            </a:r>
            <a:endParaRPr lang="es-ES" sz="1400" b="1" dirty="0">
              <a:latin typeface="Courier New" pitchFamily="49" charset="0"/>
              <a:cs typeface="Courier New" pitchFamily="49" charset="0"/>
            </a:endParaRPr>
          </a:p>
        </p:txBody>
      </p:sp>
      <p:sp>
        <p:nvSpPr>
          <p:cNvPr id="60440" name="26 CuadroTexto"/>
          <p:cNvSpPr txBox="1">
            <a:spLocks noChangeArrowheads="1"/>
          </p:cNvSpPr>
          <p:nvPr/>
        </p:nvSpPr>
        <p:spPr bwMode="auto">
          <a:xfrm>
            <a:off x="2366963" y="4622800"/>
            <a:ext cx="1490662" cy="400050"/>
          </a:xfrm>
          <a:prstGeom prst="rect">
            <a:avLst/>
          </a:prstGeom>
          <a:noFill/>
          <a:ln w="9525">
            <a:noFill/>
            <a:miter lim="800000"/>
            <a:headEnd/>
            <a:tailEnd/>
          </a:ln>
        </p:spPr>
        <p:txBody>
          <a:bodyPr wrap="none">
            <a:spAutoFit/>
          </a:bodyPr>
          <a:lstStyle/>
          <a:p>
            <a:r>
              <a:rPr lang="es-ES" sz="2000" b="1"/>
              <a:t>Tabla CAM</a:t>
            </a:r>
          </a:p>
        </p:txBody>
      </p:sp>
      <p:sp>
        <p:nvSpPr>
          <p:cNvPr id="60441" name="27 Elipse"/>
          <p:cNvSpPr>
            <a:spLocks noChangeArrowheads="1"/>
          </p:cNvSpPr>
          <p:nvPr/>
        </p:nvSpPr>
        <p:spPr bwMode="auto">
          <a:xfrm>
            <a:off x="6215063" y="2570163"/>
            <a:ext cx="214312" cy="285750"/>
          </a:xfrm>
          <a:prstGeom prst="ellipse">
            <a:avLst/>
          </a:prstGeom>
          <a:noFill/>
          <a:ln w="25400" algn="ctr">
            <a:solidFill>
              <a:srgbClr val="FF0000"/>
            </a:solidFill>
            <a:round/>
            <a:headEnd/>
            <a:tailEnd/>
          </a:ln>
        </p:spPr>
        <p:txBody>
          <a:bodyPr/>
          <a:lstStyle/>
          <a:p>
            <a:endParaRPr lang="es-ES"/>
          </a:p>
        </p:txBody>
      </p:sp>
      <p:cxnSp>
        <p:nvCxnSpPr>
          <p:cNvPr id="60442" name="31 Conector recto de flecha"/>
          <p:cNvCxnSpPr>
            <a:cxnSpLocks noChangeShapeType="1"/>
          </p:cNvCxnSpPr>
          <p:nvPr/>
        </p:nvCxnSpPr>
        <p:spPr bwMode="auto">
          <a:xfrm rot="10800000" flipV="1">
            <a:off x="6357938" y="1928813"/>
            <a:ext cx="214312" cy="571500"/>
          </a:xfrm>
          <a:prstGeom prst="straightConnector1">
            <a:avLst/>
          </a:prstGeom>
          <a:noFill/>
          <a:ln w="25400" algn="ctr">
            <a:solidFill>
              <a:schemeClr val="accent2"/>
            </a:solidFill>
            <a:round/>
            <a:headEnd/>
            <a:tailEnd type="arrow" w="med" len="med"/>
          </a:ln>
        </p:spPr>
      </p:cxnSp>
      <p:sp>
        <p:nvSpPr>
          <p:cNvPr id="60443" name="32 CuadroTexto"/>
          <p:cNvSpPr txBox="1">
            <a:spLocks noChangeArrowheads="1"/>
          </p:cNvSpPr>
          <p:nvPr/>
        </p:nvSpPr>
        <p:spPr bwMode="auto">
          <a:xfrm>
            <a:off x="6286500" y="1428750"/>
            <a:ext cx="1571625" cy="523875"/>
          </a:xfrm>
          <a:prstGeom prst="rect">
            <a:avLst/>
          </a:prstGeom>
          <a:noFill/>
          <a:ln w="9525">
            <a:noFill/>
            <a:miter lim="800000"/>
            <a:headEnd/>
            <a:tailEnd/>
          </a:ln>
        </p:spPr>
        <p:txBody>
          <a:bodyPr>
            <a:spAutoFit/>
          </a:bodyPr>
          <a:lstStyle/>
          <a:p>
            <a:pPr algn="ctr"/>
            <a:r>
              <a:rPr lang="es-ES" sz="1400" b="1"/>
              <a:t>Máximo una MAC por puerto</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476672"/>
            <a:ext cx="7772400" cy="1143000"/>
          </a:xfrm>
        </p:spPr>
        <p:txBody>
          <a:bodyPr/>
          <a:lstStyle/>
          <a:p>
            <a:pPr eaLnBrk="1" hangingPunct="1"/>
            <a:r>
              <a:rPr lang="es-ES_tradnl" smtClean="0"/>
              <a:t>Sumario</a:t>
            </a:r>
          </a:p>
        </p:txBody>
      </p:sp>
      <p:sp>
        <p:nvSpPr>
          <p:cNvPr id="139267" name="Rectangle 3"/>
          <p:cNvSpPr>
            <a:spLocks noGrp="1" noChangeArrowheads="1"/>
          </p:cNvSpPr>
          <p:nvPr>
            <p:ph type="body" idx="1"/>
          </p:nvPr>
        </p:nvSpPr>
        <p:spPr>
          <a:xfrm>
            <a:off x="467544" y="1619672"/>
            <a:ext cx="8424936" cy="4343400"/>
          </a:xfrm>
        </p:spPr>
        <p:txBody>
          <a:bodyPr/>
          <a:lstStyle/>
          <a:p>
            <a:pPr eaLnBrk="1" hangingPunct="1">
              <a:lnSpc>
                <a:spcPct val="90000"/>
              </a:lnSpc>
            </a:pPr>
            <a:r>
              <a:rPr lang="es-ES_tradnl" dirty="0" smtClean="0"/>
              <a:t>Repaso de Telemática</a:t>
            </a:r>
          </a:p>
          <a:p>
            <a:pPr eaLnBrk="1" hangingPunct="1">
              <a:lnSpc>
                <a:spcPct val="90000"/>
              </a:lnSpc>
            </a:pPr>
            <a:r>
              <a:rPr lang="es-ES_tradnl" dirty="0" smtClean="0"/>
              <a:t>Repaso de Ethernet</a:t>
            </a:r>
          </a:p>
          <a:p>
            <a:pPr eaLnBrk="1" hangingPunct="1">
              <a:lnSpc>
                <a:spcPct val="90000"/>
              </a:lnSpc>
            </a:pPr>
            <a:r>
              <a:rPr lang="es-ES_tradnl" dirty="0" smtClean="0"/>
              <a:t>Puentes transparentes y </a:t>
            </a:r>
            <a:r>
              <a:rPr lang="es-ES_tradnl" dirty="0" err="1" smtClean="0"/>
              <a:t>switches</a:t>
            </a:r>
            <a:endParaRPr lang="es-ES_tradnl" dirty="0" smtClean="0"/>
          </a:p>
          <a:p>
            <a:pPr eaLnBrk="1" hangingPunct="1">
              <a:lnSpc>
                <a:spcPct val="90000"/>
              </a:lnSpc>
            </a:pPr>
            <a:r>
              <a:rPr lang="es-ES_tradnl" dirty="0" err="1" smtClean="0"/>
              <a:t>Microsegmentación</a:t>
            </a:r>
            <a:r>
              <a:rPr lang="es-ES_tradnl" dirty="0" smtClean="0"/>
              <a:t>. Full dúplex.</a:t>
            </a:r>
          </a:p>
          <a:p>
            <a:pPr eaLnBrk="1" hangingPunct="1">
              <a:lnSpc>
                <a:spcPct val="90000"/>
              </a:lnSpc>
            </a:pPr>
            <a:r>
              <a:rPr lang="es-ES_tradnl" dirty="0" smtClean="0"/>
              <a:t>Ataques en conmutadores</a:t>
            </a:r>
          </a:p>
          <a:p>
            <a:pPr eaLnBrk="1" hangingPunct="1">
              <a:lnSpc>
                <a:spcPct val="90000"/>
              </a:lnSpc>
            </a:pPr>
            <a:r>
              <a:rPr lang="es-ES_tradnl" b="1" dirty="0" smtClean="0">
                <a:solidFill>
                  <a:srgbClr val="FF0000"/>
                </a:solidFill>
              </a:rPr>
              <a:t>Conmutadores gestionables y no gestionables</a:t>
            </a:r>
          </a:p>
          <a:p>
            <a:pPr eaLnBrk="1" hangingPunct="1">
              <a:lnSpc>
                <a:spcPct val="90000"/>
              </a:lnSpc>
            </a:pPr>
            <a:r>
              <a:rPr lang="es-ES_tradnl" dirty="0" smtClean="0"/>
              <a:t>Bucles entre puentes. </a:t>
            </a:r>
            <a:r>
              <a:rPr lang="es-ES_tradnl" dirty="0" err="1" smtClean="0"/>
              <a:t>Spanning</a:t>
            </a:r>
            <a:r>
              <a:rPr lang="es-ES_tradnl" dirty="0" smtClean="0"/>
              <a:t> </a:t>
            </a:r>
            <a:r>
              <a:rPr lang="es-ES_tradnl" dirty="0" err="1" smtClean="0"/>
              <a:t>Tree</a:t>
            </a:r>
            <a:endParaRPr lang="es-ES_tradnl" dirty="0" smtClean="0"/>
          </a:p>
          <a:p>
            <a:pPr eaLnBrk="1" hangingPunct="1">
              <a:lnSpc>
                <a:spcPct val="90000"/>
              </a:lnSpc>
            </a:pPr>
            <a:r>
              <a:rPr lang="es-ES_tradnl" dirty="0" smtClean="0"/>
              <a:t>Redes locales virtuales (</a:t>
            </a:r>
            <a:r>
              <a:rPr lang="es-ES_tradnl" dirty="0" err="1" smtClean="0"/>
              <a:t>VLANs</a:t>
            </a:r>
            <a:r>
              <a:rPr lang="es-ES_tradnl" dirty="0" smtClean="0"/>
              <a:t>)</a:t>
            </a:r>
          </a:p>
        </p:txBody>
      </p:sp>
    </p:spTree>
  </p:cSld>
  <p:clrMapOvr>
    <a:masterClrMapping/>
  </p:clrMapOvr>
  <p:transition>
    <p:pull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s-ES" dirty="0" smtClean="0"/>
              <a:t>Conmutadores no gestionables</a:t>
            </a:r>
          </a:p>
        </p:txBody>
      </p:sp>
      <p:sp>
        <p:nvSpPr>
          <p:cNvPr id="141315" name="Rectangle 3"/>
          <p:cNvSpPr>
            <a:spLocks noGrp="1" noChangeArrowheads="1"/>
          </p:cNvSpPr>
          <p:nvPr>
            <p:ph type="body" idx="1"/>
          </p:nvPr>
        </p:nvSpPr>
        <p:spPr>
          <a:xfrm>
            <a:off x="685800" y="1772816"/>
            <a:ext cx="7772400" cy="4114800"/>
          </a:xfrm>
        </p:spPr>
        <p:txBody>
          <a:bodyPr/>
          <a:lstStyle/>
          <a:p>
            <a:pPr eaLnBrk="1" hangingPunct="1">
              <a:lnSpc>
                <a:spcPct val="80000"/>
              </a:lnSpc>
            </a:pPr>
            <a:r>
              <a:rPr lang="es-ES" sz="2400" dirty="0" smtClean="0"/>
              <a:t>No permiten ningún tipo de interacción, ni suministran ningún tipo de información sobre su funcionamiento más allá de la que ofrecen algunos </a:t>
            </a:r>
            <a:r>
              <a:rPr lang="es-ES" sz="2400" dirty="0" err="1" smtClean="0"/>
              <a:t>LEDs</a:t>
            </a:r>
            <a:r>
              <a:rPr lang="es-ES" sz="2400" dirty="0" smtClean="0"/>
              <a:t> .</a:t>
            </a:r>
          </a:p>
          <a:p>
            <a:pPr eaLnBrk="1" hangingPunct="1">
              <a:lnSpc>
                <a:spcPct val="80000"/>
              </a:lnSpc>
            </a:pPr>
            <a:r>
              <a:rPr lang="es-ES" sz="2400" dirty="0" smtClean="0"/>
              <a:t>No pueden configurarse por software, a lo sumo se puede modificar alguna característica mediante </a:t>
            </a:r>
            <a:r>
              <a:rPr lang="es-ES" sz="2400" dirty="0" err="1" smtClean="0"/>
              <a:t>jumpers</a:t>
            </a:r>
            <a:r>
              <a:rPr lang="es-ES" sz="2400" dirty="0" smtClean="0"/>
              <a:t> o interruptores, siempre localmente.</a:t>
            </a:r>
          </a:p>
          <a:p>
            <a:pPr eaLnBrk="1" hangingPunct="1">
              <a:lnSpc>
                <a:spcPct val="80000"/>
              </a:lnSpc>
            </a:pPr>
            <a:r>
              <a:rPr lang="es-ES" sz="2400" dirty="0" smtClean="0"/>
              <a:t>Nunca envían una trama propia, se limitan a reenviar las que reciben. Por tanto no necesitan y no tienen asignada ninguna dirección MAC</a:t>
            </a:r>
          </a:p>
          <a:p>
            <a:pPr eaLnBrk="1" hangingPunct="1">
              <a:lnSpc>
                <a:spcPct val="80000"/>
              </a:lnSpc>
            </a:pPr>
            <a:r>
              <a:rPr lang="es-ES" sz="2400" dirty="0" smtClean="0"/>
              <a:t>Aunque son los más baratos y sus funcionalidades son muy básicas, su rendimiento y prestaciones no son generalmente  inferiores a las de otros equipos más caros</a:t>
            </a:r>
          </a:p>
          <a:p>
            <a:pPr eaLnBrk="1" hangingPunct="1">
              <a:lnSpc>
                <a:spcPct val="80000"/>
              </a:lnSpc>
            </a:pPr>
            <a:r>
              <a:rPr lang="es-ES" sz="2400" dirty="0" smtClean="0"/>
              <a:t>Normalmente solo se consideran adecuados para redes pequeñas, debido a su limitada funcionalidad</a:t>
            </a:r>
          </a:p>
        </p:txBody>
      </p:sp>
    </p:spTree>
  </p:cSld>
  <p:clrMapOvr>
    <a:masterClrMapping/>
  </p:clrMapOvr>
  <p:transition>
    <p:pull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285720" y="404813"/>
            <a:ext cx="8417689" cy="646331"/>
          </a:xfrm>
          <a:prstGeom prst="rect">
            <a:avLst/>
          </a:prstGeom>
          <a:noFill/>
          <a:ln w="25400">
            <a:noFill/>
            <a:miter lim="800000"/>
            <a:headEnd/>
            <a:tailEnd/>
          </a:ln>
        </p:spPr>
        <p:txBody>
          <a:bodyPr wrap="none">
            <a:spAutoFit/>
          </a:bodyPr>
          <a:lstStyle/>
          <a:p>
            <a:r>
              <a:rPr lang="es-ES" sz="3600" dirty="0"/>
              <a:t>Ejemplo de </a:t>
            </a:r>
            <a:r>
              <a:rPr lang="es-ES" sz="3600" dirty="0" smtClean="0"/>
              <a:t>conmutador </a:t>
            </a:r>
            <a:r>
              <a:rPr lang="es-ES" sz="3600" dirty="0"/>
              <a:t>no gestionable</a:t>
            </a:r>
          </a:p>
        </p:txBody>
      </p:sp>
      <p:pic>
        <p:nvPicPr>
          <p:cNvPr id="142339" name="Picture 3" descr="CGIGA8A_pz2_40"/>
          <p:cNvPicPr>
            <a:picLocks noChangeAspect="1" noChangeArrowheads="1"/>
          </p:cNvPicPr>
          <p:nvPr/>
        </p:nvPicPr>
        <p:blipFill>
          <a:blip r:embed="rId3" cstate="print"/>
          <a:srcRect t="18987" b="28613"/>
          <a:stretch>
            <a:fillRect/>
          </a:stretch>
        </p:blipFill>
        <p:spPr bwMode="auto">
          <a:xfrm>
            <a:off x="1475656" y="1196975"/>
            <a:ext cx="4038600" cy="2116138"/>
          </a:xfrm>
          <a:prstGeom prst="rect">
            <a:avLst/>
          </a:prstGeom>
          <a:noFill/>
          <a:ln w="9525">
            <a:noFill/>
            <a:miter lim="800000"/>
            <a:headEnd/>
            <a:tailEnd/>
          </a:ln>
        </p:spPr>
      </p:pic>
      <p:sp>
        <p:nvSpPr>
          <p:cNvPr id="142340" name="Text Box 4"/>
          <p:cNvSpPr txBox="1">
            <a:spLocks noChangeArrowheads="1"/>
          </p:cNvSpPr>
          <p:nvPr/>
        </p:nvSpPr>
        <p:spPr bwMode="auto">
          <a:xfrm>
            <a:off x="1259632" y="3357563"/>
            <a:ext cx="4559261" cy="400110"/>
          </a:xfrm>
          <a:prstGeom prst="rect">
            <a:avLst/>
          </a:prstGeom>
          <a:noFill/>
          <a:ln w="25400">
            <a:noFill/>
            <a:miter lim="800000"/>
            <a:headEnd/>
            <a:tailEnd/>
          </a:ln>
        </p:spPr>
        <p:txBody>
          <a:bodyPr wrap="none">
            <a:spAutoFit/>
          </a:bodyPr>
          <a:lstStyle/>
          <a:p>
            <a:r>
              <a:rPr lang="es-ES" sz="2000" dirty="0" smtClean="0"/>
              <a:t>Conmutador </a:t>
            </a:r>
            <a:r>
              <a:rPr lang="es-ES" sz="2000" dirty="0" err="1"/>
              <a:t>Conceptronic</a:t>
            </a:r>
            <a:r>
              <a:rPr lang="es-ES" sz="2000" dirty="0"/>
              <a:t> CGIGA8A</a:t>
            </a:r>
          </a:p>
        </p:txBody>
      </p:sp>
      <p:sp>
        <p:nvSpPr>
          <p:cNvPr id="142341" name="Text Box 5"/>
          <p:cNvSpPr txBox="1">
            <a:spLocks noChangeArrowheads="1"/>
          </p:cNvSpPr>
          <p:nvPr/>
        </p:nvSpPr>
        <p:spPr bwMode="auto">
          <a:xfrm>
            <a:off x="611188" y="3860800"/>
            <a:ext cx="6353175" cy="1803400"/>
          </a:xfrm>
          <a:prstGeom prst="rect">
            <a:avLst/>
          </a:prstGeom>
          <a:noFill/>
          <a:ln w="25400">
            <a:noFill/>
            <a:miter lim="800000"/>
            <a:headEnd/>
            <a:tailEnd/>
          </a:ln>
        </p:spPr>
        <p:txBody>
          <a:bodyPr wrap="none">
            <a:spAutoFit/>
          </a:bodyPr>
          <a:lstStyle/>
          <a:p>
            <a:r>
              <a:rPr lang="es-ES" sz="1600" dirty="0"/>
              <a:t>8 puertos </a:t>
            </a:r>
            <a:r>
              <a:rPr lang="es-ES" sz="1600" dirty="0" err="1" smtClean="0"/>
              <a:t>autonegociables</a:t>
            </a:r>
            <a:r>
              <a:rPr lang="es-ES" sz="1600" dirty="0" smtClean="0"/>
              <a:t> 10/100/1000BASE-T</a:t>
            </a:r>
            <a:endParaRPr lang="es-ES" sz="1600" dirty="0"/>
          </a:p>
          <a:p>
            <a:r>
              <a:rPr lang="es-ES" sz="1600" dirty="0" smtClean="0"/>
              <a:t>Negociación </a:t>
            </a:r>
            <a:r>
              <a:rPr lang="es-ES" sz="1600" dirty="0" err="1"/>
              <a:t>half</a:t>
            </a:r>
            <a:r>
              <a:rPr lang="es-ES" sz="1600" dirty="0"/>
              <a:t> </a:t>
            </a:r>
            <a:r>
              <a:rPr lang="es-ES" sz="1600" dirty="0" smtClean="0"/>
              <a:t>/ </a:t>
            </a:r>
            <a:r>
              <a:rPr lang="es-ES" sz="1600" dirty="0"/>
              <a:t>full </a:t>
            </a:r>
            <a:r>
              <a:rPr lang="es-ES" sz="1600" dirty="0" smtClean="0"/>
              <a:t>dúplex (sólo a 10 y 100 Mb/s)</a:t>
            </a:r>
            <a:endParaRPr lang="es-ES" sz="1600" dirty="0"/>
          </a:p>
          <a:p>
            <a:r>
              <a:rPr lang="es-ES" sz="1600" dirty="0"/>
              <a:t>Velocidad de transferencia por puerto: hasta 2.000 Mb/s (full </a:t>
            </a:r>
            <a:r>
              <a:rPr lang="es-ES" sz="1600" dirty="0" err="1"/>
              <a:t>duplex</a:t>
            </a:r>
            <a:r>
              <a:rPr lang="es-ES" sz="1600" dirty="0"/>
              <a:t>)</a:t>
            </a:r>
          </a:p>
          <a:p>
            <a:r>
              <a:rPr lang="es-ES" sz="1600" dirty="0"/>
              <a:t>Filtrado/reenvío de paquetes por puerto: hasta 1.488.095 </a:t>
            </a:r>
            <a:r>
              <a:rPr lang="es-ES" sz="1600" dirty="0" err="1"/>
              <a:t>pps</a:t>
            </a:r>
            <a:endParaRPr lang="es-ES" sz="1600" dirty="0"/>
          </a:p>
          <a:p>
            <a:r>
              <a:rPr lang="es-ES" sz="1600" dirty="0"/>
              <a:t>Tabla </a:t>
            </a:r>
            <a:r>
              <a:rPr lang="es-ES" sz="1600" dirty="0" smtClean="0"/>
              <a:t>CAM: </a:t>
            </a:r>
            <a:r>
              <a:rPr lang="es-ES" sz="1600" dirty="0"/>
              <a:t>4096</a:t>
            </a:r>
          </a:p>
          <a:p>
            <a:r>
              <a:rPr lang="es-ES" sz="1600" dirty="0"/>
              <a:t>Buffer de paquetes: 128 </a:t>
            </a:r>
            <a:r>
              <a:rPr lang="es-ES" sz="1600" dirty="0" err="1"/>
              <a:t>KBytes</a:t>
            </a:r>
            <a:endParaRPr lang="es-ES" sz="1600" dirty="0"/>
          </a:p>
          <a:p>
            <a:r>
              <a:rPr lang="es-ES" sz="1600" dirty="0"/>
              <a:t>Precio: 47,60€</a:t>
            </a:r>
          </a:p>
        </p:txBody>
      </p:sp>
      <p:sp>
        <p:nvSpPr>
          <p:cNvPr id="1251334" name="Text Box 6"/>
          <p:cNvSpPr txBox="1">
            <a:spLocks noChangeArrowheads="1"/>
          </p:cNvSpPr>
          <p:nvPr/>
        </p:nvSpPr>
        <p:spPr bwMode="auto">
          <a:xfrm>
            <a:off x="3163888" y="5727700"/>
            <a:ext cx="5368925" cy="581025"/>
          </a:xfrm>
          <a:prstGeom prst="rect">
            <a:avLst/>
          </a:prstGeom>
          <a:noFill/>
          <a:ln w="25400">
            <a:solidFill>
              <a:schemeClr val="accent2"/>
            </a:solidFill>
            <a:miter lim="800000"/>
            <a:headEnd/>
            <a:tailEnd/>
          </a:ln>
        </p:spPr>
        <p:txBody>
          <a:bodyPr wrap="none">
            <a:spAutoFit/>
          </a:bodyPr>
          <a:lstStyle/>
          <a:p>
            <a:r>
              <a:rPr lang="es-ES" sz="1600" dirty="0"/>
              <a:t>Tamaño mínimo en </a:t>
            </a:r>
            <a:r>
              <a:rPr lang="es-ES" sz="1600" dirty="0" err="1"/>
              <a:t>ethernet</a:t>
            </a:r>
            <a:r>
              <a:rPr lang="es-ES" sz="1600" dirty="0"/>
              <a:t>: 64+20 = 84 bytes = 672 bits</a:t>
            </a:r>
          </a:p>
          <a:p>
            <a:r>
              <a:rPr lang="es-ES" sz="1600" dirty="0"/>
              <a:t>1.000.000.000 bits/s / 672 bits/</a:t>
            </a:r>
            <a:r>
              <a:rPr lang="es-ES" sz="1600" dirty="0" err="1"/>
              <a:t>paq</a:t>
            </a:r>
            <a:r>
              <a:rPr lang="es-ES" sz="1600" dirty="0"/>
              <a:t>. = 1.488.095 </a:t>
            </a:r>
            <a:r>
              <a:rPr lang="es-ES" sz="1600" dirty="0" err="1"/>
              <a:t>paq</a:t>
            </a:r>
            <a:r>
              <a:rPr lang="es-ES" sz="1600" dirty="0"/>
              <a:t>/s </a:t>
            </a:r>
          </a:p>
        </p:txBody>
      </p:sp>
      <p:sp>
        <p:nvSpPr>
          <p:cNvPr id="1251337" name="Line 9"/>
          <p:cNvSpPr>
            <a:spLocks noChangeShapeType="1"/>
          </p:cNvSpPr>
          <p:nvPr/>
        </p:nvSpPr>
        <p:spPr bwMode="auto">
          <a:xfrm flipV="1">
            <a:off x="5436096" y="5013449"/>
            <a:ext cx="596" cy="719807"/>
          </a:xfrm>
          <a:prstGeom prst="line">
            <a:avLst/>
          </a:prstGeom>
          <a:noFill/>
          <a:ln w="25400">
            <a:solidFill>
              <a:schemeClr val="accent2"/>
            </a:solidFill>
            <a:round/>
            <a:headEnd/>
            <a:tailEnd type="triangle" w="med" len="med"/>
          </a:ln>
        </p:spPr>
        <p:txBody>
          <a:bodyPr/>
          <a:lstStyle/>
          <a:p>
            <a:endParaRPr lang="es-ES"/>
          </a:p>
        </p:txBody>
      </p:sp>
      <p:sp>
        <p:nvSpPr>
          <p:cNvPr id="10" name="9 Cerrar llave"/>
          <p:cNvSpPr/>
          <p:nvPr/>
        </p:nvSpPr>
        <p:spPr bwMode="auto">
          <a:xfrm>
            <a:off x="6948264" y="4365104"/>
            <a:ext cx="216024" cy="648072"/>
          </a:xfrm>
          <a:prstGeom prst="rightBrace">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p:txBody>
      </p:sp>
      <p:sp>
        <p:nvSpPr>
          <p:cNvPr id="11" name="Line 9"/>
          <p:cNvSpPr>
            <a:spLocks noChangeShapeType="1"/>
          </p:cNvSpPr>
          <p:nvPr/>
        </p:nvSpPr>
        <p:spPr bwMode="auto">
          <a:xfrm flipH="1">
            <a:off x="7309222" y="4653136"/>
            <a:ext cx="431130" cy="0"/>
          </a:xfrm>
          <a:prstGeom prst="line">
            <a:avLst/>
          </a:prstGeom>
          <a:noFill/>
          <a:ln w="25400">
            <a:solidFill>
              <a:schemeClr val="accent2"/>
            </a:solidFill>
            <a:round/>
            <a:headEnd/>
            <a:tailEnd type="triangle" w="med" len="med"/>
          </a:ln>
        </p:spPr>
        <p:txBody>
          <a:bodyPr/>
          <a:lstStyle/>
          <a:p>
            <a:endParaRPr lang="es-ES"/>
          </a:p>
        </p:txBody>
      </p:sp>
      <p:sp>
        <p:nvSpPr>
          <p:cNvPr id="12" name="Text Box 6"/>
          <p:cNvSpPr txBox="1">
            <a:spLocks noChangeArrowheads="1"/>
          </p:cNvSpPr>
          <p:nvPr/>
        </p:nvSpPr>
        <p:spPr bwMode="auto">
          <a:xfrm>
            <a:off x="6228184" y="3356992"/>
            <a:ext cx="2704629" cy="584775"/>
          </a:xfrm>
          <a:prstGeom prst="rect">
            <a:avLst/>
          </a:prstGeom>
          <a:noFill/>
          <a:ln w="25400">
            <a:solidFill>
              <a:schemeClr val="accent2"/>
            </a:solidFill>
            <a:miter lim="800000"/>
            <a:headEnd/>
            <a:tailEnd/>
          </a:ln>
        </p:spPr>
        <p:txBody>
          <a:bodyPr wrap="square">
            <a:spAutoFit/>
          </a:bodyPr>
          <a:lstStyle/>
          <a:p>
            <a:pPr algn="ctr"/>
            <a:r>
              <a:rPr lang="es-ES" sz="1600" dirty="0" smtClean="0"/>
              <a:t>Rendimiento máximo de un puerto </a:t>
            </a:r>
            <a:r>
              <a:rPr lang="es-ES" sz="1600" dirty="0" err="1" smtClean="0"/>
              <a:t>Gigabit</a:t>
            </a:r>
            <a:r>
              <a:rPr lang="es-ES" sz="1600" dirty="0" smtClean="0"/>
              <a:t> Ethernet </a:t>
            </a:r>
            <a:endParaRPr lang="es-ES" sz="1600" dirty="0"/>
          </a:p>
        </p:txBody>
      </p:sp>
      <p:sp>
        <p:nvSpPr>
          <p:cNvPr id="13" name="Line 8"/>
          <p:cNvSpPr>
            <a:spLocks noChangeShapeType="1"/>
          </p:cNvSpPr>
          <p:nvPr/>
        </p:nvSpPr>
        <p:spPr bwMode="auto">
          <a:xfrm flipV="1">
            <a:off x="7740352" y="3933055"/>
            <a:ext cx="0" cy="720353"/>
          </a:xfrm>
          <a:prstGeom prst="line">
            <a:avLst/>
          </a:prstGeom>
          <a:noFill/>
          <a:ln w="25400">
            <a:solidFill>
              <a:schemeClr val="accent2"/>
            </a:solidFill>
            <a:round/>
            <a:headEnd/>
            <a:tailEnd/>
          </a:ln>
        </p:spPr>
        <p:txBody>
          <a:bodyPr/>
          <a:lstStyle/>
          <a:p>
            <a:endParaRPr lang="es-E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513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1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4" grpId="0" animBg="1"/>
      <p:bldP spid="1251337" grpId="0" animBg="1"/>
      <p:bldP spid="10" grpId="0" animBg="1"/>
      <p:bldP spid="11" grpId="0" animBg="1"/>
      <p:bldP spid="12" grpId="0" animBg="1"/>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260648"/>
            <a:ext cx="7772400" cy="1143000"/>
          </a:xfrm>
        </p:spPr>
        <p:txBody>
          <a:bodyPr/>
          <a:lstStyle/>
          <a:p>
            <a:pPr eaLnBrk="1" hangingPunct="1"/>
            <a:r>
              <a:rPr lang="es-ES" dirty="0" smtClean="0"/>
              <a:t>Conmutadores gestionables</a:t>
            </a:r>
          </a:p>
        </p:txBody>
      </p:sp>
      <p:sp>
        <p:nvSpPr>
          <p:cNvPr id="144387" name="Rectangle 3"/>
          <p:cNvSpPr>
            <a:spLocks noGrp="1" noChangeArrowheads="1"/>
          </p:cNvSpPr>
          <p:nvPr>
            <p:ph type="body" idx="1"/>
          </p:nvPr>
        </p:nvSpPr>
        <p:spPr>
          <a:xfrm>
            <a:off x="685800" y="1351856"/>
            <a:ext cx="7990656" cy="4395192"/>
          </a:xfrm>
        </p:spPr>
        <p:txBody>
          <a:bodyPr/>
          <a:lstStyle/>
          <a:p>
            <a:pPr eaLnBrk="1" hangingPunct="1">
              <a:lnSpc>
                <a:spcPct val="80000"/>
              </a:lnSpc>
            </a:pPr>
            <a:r>
              <a:rPr lang="es-ES" sz="2400" dirty="0" smtClean="0"/>
              <a:t>Disponen de una CPU y un software (sistema operativo) que permite la gestión y configuración del equipo. El acceso puede ser:</a:t>
            </a:r>
          </a:p>
          <a:p>
            <a:pPr lvl="1" eaLnBrk="1" hangingPunct="1">
              <a:lnSpc>
                <a:spcPct val="80000"/>
              </a:lnSpc>
            </a:pPr>
            <a:r>
              <a:rPr lang="es-ES" sz="2000" dirty="0" smtClean="0"/>
              <a:t>Por HTTP desde un web browser conectado por </a:t>
            </a:r>
            <a:r>
              <a:rPr lang="es-ES" sz="2000" dirty="0" err="1" smtClean="0"/>
              <a:t>ethernet</a:t>
            </a:r>
            <a:endParaRPr lang="es-ES" sz="2000" dirty="0" smtClean="0"/>
          </a:p>
          <a:p>
            <a:pPr lvl="1" eaLnBrk="1" hangingPunct="1">
              <a:lnSpc>
                <a:spcPct val="80000"/>
              </a:lnSpc>
            </a:pPr>
            <a:r>
              <a:rPr lang="es-ES" sz="2000" dirty="0" smtClean="0"/>
              <a:t>Por intérprete de comandos:</a:t>
            </a:r>
          </a:p>
          <a:p>
            <a:pPr lvl="2" eaLnBrk="1" hangingPunct="1">
              <a:lnSpc>
                <a:spcPct val="80000"/>
              </a:lnSpc>
            </a:pPr>
            <a:r>
              <a:rPr lang="es-ES" sz="2000" dirty="0" smtClean="0"/>
              <a:t>Vía telnet desde un host conectado por </a:t>
            </a:r>
            <a:r>
              <a:rPr lang="es-ES" sz="2000" dirty="0" err="1" smtClean="0"/>
              <a:t>ethernet</a:t>
            </a:r>
            <a:endParaRPr lang="es-ES" sz="2000" dirty="0" smtClean="0"/>
          </a:p>
          <a:p>
            <a:pPr lvl="2" eaLnBrk="1" hangingPunct="1">
              <a:lnSpc>
                <a:spcPct val="80000"/>
              </a:lnSpc>
            </a:pPr>
            <a:r>
              <a:rPr lang="es-ES" sz="2000" dirty="0" smtClean="0"/>
              <a:t>Vía emulador de terminal por puerto de consola RS-232 (COM1)</a:t>
            </a:r>
          </a:p>
          <a:p>
            <a:pPr eaLnBrk="1" hangingPunct="1">
              <a:lnSpc>
                <a:spcPct val="80000"/>
              </a:lnSpc>
            </a:pPr>
            <a:r>
              <a:rPr lang="es-ES" sz="2400" dirty="0" smtClean="0"/>
              <a:t>Responden a los mensajes del protocolo de gestión SNMP (Simple Network Management </a:t>
            </a:r>
            <a:r>
              <a:rPr lang="es-ES" sz="2400" dirty="0" err="1" smtClean="0"/>
              <a:t>Protocol</a:t>
            </a:r>
            <a:r>
              <a:rPr lang="es-ES" sz="2400" dirty="0" smtClean="0"/>
              <a:t>)</a:t>
            </a:r>
          </a:p>
          <a:p>
            <a:pPr eaLnBrk="1" hangingPunct="1">
              <a:lnSpc>
                <a:spcPct val="80000"/>
              </a:lnSpc>
            </a:pPr>
            <a:r>
              <a:rPr lang="es-ES" sz="2400" dirty="0" smtClean="0"/>
              <a:t>Disponen de múltiples opciones de configuración, control y monitorización del tráfico</a:t>
            </a:r>
          </a:p>
          <a:p>
            <a:pPr eaLnBrk="1" hangingPunct="1">
              <a:lnSpc>
                <a:spcPct val="80000"/>
              </a:lnSpc>
            </a:pPr>
            <a:r>
              <a:rPr lang="es-ES" sz="2400" dirty="0" smtClean="0"/>
              <a:t>Tienen un conjunto de direcciones MAC propias que utilizan como direcciones de origen en las tramas que envían.</a:t>
            </a:r>
          </a:p>
          <a:p>
            <a:pPr eaLnBrk="1" hangingPunct="1">
              <a:lnSpc>
                <a:spcPct val="80000"/>
              </a:lnSpc>
            </a:pPr>
            <a:r>
              <a:rPr lang="es-ES" sz="2400" dirty="0" smtClean="0"/>
              <a:t>Son los utilizados habitualmente en grandes redes</a:t>
            </a:r>
          </a:p>
        </p:txBody>
      </p:sp>
    </p:spTree>
  </p:cSld>
  <p:clrMapOvr>
    <a:masterClrMapping/>
  </p:clrMapOvr>
  <p:transition>
    <p:pull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atalyst 3524 por dentro baja2"/>
          <p:cNvPicPr>
            <a:picLocks noChangeAspect="1" noChangeArrowheads="1"/>
          </p:cNvPicPr>
          <p:nvPr/>
        </p:nvPicPr>
        <p:blipFill>
          <a:blip r:embed="rId3" cstate="print"/>
          <a:srcRect/>
          <a:stretch>
            <a:fillRect/>
          </a:stretch>
        </p:blipFill>
        <p:spPr bwMode="auto">
          <a:xfrm>
            <a:off x="468313" y="1111250"/>
            <a:ext cx="8231187" cy="5486400"/>
          </a:xfrm>
          <a:prstGeom prst="rect">
            <a:avLst/>
          </a:prstGeom>
          <a:noFill/>
          <a:ln w="9525">
            <a:noFill/>
            <a:miter lim="800000"/>
            <a:headEnd/>
            <a:tailEnd/>
          </a:ln>
        </p:spPr>
      </p:pic>
      <p:sp>
        <p:nvSpPr>
          <p:cNvPr id="145411" name="Text Box 3"/>
          <p:cNvSpPr txBox="1">
            <a:spLocks noChangeArrowheads="1"/>
          </p:cNvSpPr>
          <p:nvPr/>
        </p:nvSpPr>
        <p:spPr bwMode="auto">
          <a:xfrm>
            <a:off x="1252538" y="44450"/>
            <a:ext cx="6781800" cy="457200"/>
          </a:xfrm>
          <a:prstGeom prst="rect">
            <a:avLst/>
          </a:prstGeom>
          <a:noFill/>
          <a:ln w="25400">
            <a:noFill/>
            <a:miter lim="800000"/>
            <a:headEnd/>
            <a:tailEnd/>
          </a:ln>
        </p:spPr>
        <p:txBody>
          <a:bodyPr wrap="none">
            <a:spAutoFit/>
          </a:bodyPr>
          <a:lstStyle/>
          <a:p>
            <a:pPr algn="ctr"/>
            <a:r>
              <a:rPr lang="es-ES" sz="2400"/>
              <a:t>Conmutador gestionable Cisco Catalyst 3524-XL</a:t>
            </a:r>
          </a:p>
        </p:txBody>
      </p:sp>
      <p:sp>
        <p:nvSpPr>
          <p:cNvPr id="145412" name="Text Box 4"/>
          <p:cNvSpPr txBox="1">
            <a:spLocks noChangeArrowheads="1"/>
          </p:cNvSpPr>
          <p:nvPr/>
        </p:nvSpPr>
        <p:spPr bwMode="auto">
          <a:xfrm>
            <a:off x="444500" y="1701800"/>
            <a:ext cx="1100138" cy="523875"/>
          </a:xfrm>
          <a:prstGeom prst="rect">
            <a:avLst/>
          </a:prstGeom>
          <a:solidFill>
            <a:schemeClr val="bg1">
              <a:alpha val="67058"/>
            </a:schemeClr>
          </a:solidFill>
          <a:ln w="25400">
            <a:noFill/>
            <a:miter lim="800000"/>
            <a:headEnd/>
            <a:tailEnd/>
          </a:ln>
        </p:spPr>
        <p:txBody>
          <a:bodyPr wrap="none" lIns="36000" tIns="18000" rIns="36000" bIns="18000">
            <a:spAutoFit/>
          </a:bodyPr>
          <a:lstStyle/>
          <a:p>
            <a:pPr algn="ctr"/>
            <a:r>
              <a:rPr lang="es-ES" sz="1600" b="1"/>
              <a:t>CPU</a:t>
            </a:r>
          </a:p>
          <a:p>
            <a:pPr algn="ctr"/>
            <a:r>
              <a:rPr lang="es-ES" sz="1600" b="1"/>
              <a:t>(PowerPC)</a:t>
            </a:r>
          </a:p>
        </p:txBody>
      </p:sp>
      <p:sp>
        <p:nvSpPr>
          <p:cNvPr id="145413" name="Line 5"/>
          <p:cNvSpPr>
            <a:spLocks noChangeShapeType="1"/>
          </p:cNvSpPr>
          <p:nvPr/>
        </p:nvSpPr>
        <p:spPr bwMode="auto">
          <a:xfrm>
            <a:off x="1323975" y="1846263"/>
            <a:ext cx="792163" cy="0"/>
          </a:xfrm>
          <a:prstGeom prst="line">
            <a:avLst/>
          </a:prstGeom>
          <a:noFill/>
          <a:ln w="25400">
            <a:solidFill>
              <a:schemeClr val="accent2"/>
            </a:solidFill>
            <a:round/>
            <a:headEnd/>
            <a:tailEnd type="triangle" w="med" len="med"/>
          </a:ln>
        </p:spPr>
        <p:txBody>
          <a:bodyPr/>
          <a:lstStyle/>
          <a:p>
            <a:endParaRPr lang="es-ES"/>
          </a:p>
        </p:txBody>
      </p:sp>
      <p:sp>
        <p:nvSpPr>
          <p:cNvPr id="145414" name="Text Box 6"/>
          <p:cNvSpPr txBox="1">
            <a:spLocks noChangeArrowheads="1"/>
          </p:cNvSpPr>
          <p:nvPr/>
        </p:nvSpPr>
        <p:spPr bwMode="auto">
          <a:xfrm>
            <a:off x="2622550" y="5741988"/>
            <a:ext cx="2309813" cy="279400"/>
          </a:xfrm>
          <a:prstGeom prst="rect">
            <a:avLst/>
          </a:prstGeom>
          <a:solidFill>
            <a:schemeClr val="bg1">
              <a:alpha val="67058"/>
            </a:schemeClr>
          </a:solidFill>
          <a:ln w="25400">
            <a:noFill/>
            <a:miter lim="800000"/>
            <a:headEnd/>
            <a:tailEnd/>
          </a:ln>
        </p:spPr>
        <p:txBody>
          <a:bodyPr wrap="none" lIns="36000" tIns="18000" rIns="36000" bIns="18000">
            <a:spAutoFit/>
          </a:bodyPr>
          <a:lstStyle/>
          <a:p>
            <a:r>
              <a:rPr lang="es-ES" sz="1600" b="1"/>
              <a:t>24 Puertos 10/100 Mb/s</a:t>
            </a:r>
          </a:p>
        </p:txBody>
      </p:sp>
      <p:sp>
        <p:nvSpPr>
          <p:cNvPr id="145415" name="Text Box 7"/>
          <p:cNvSpPr txBox="1">
            <a:spLocks noChangeArrowheads="1"/>
          </p:cNvSpPr>
          <p:nvPr/>
        </p:nvSpPr>
        <p:spPr bwMode="auto">
          <a:xfrm>
            <a:off x="6443663" y="6165850"/>
            <a:ext cx="2138362" cy="336550"/>
          </a:xfrm>
          <a:prstGeom prst="rect">
            <a:avLst/>
          </a:prstGeom>
          <a:noFill/>
          <a:ln w="25400">
            <a:noFill/>
            <a:miter lim="800000"/>
            <a:headEnd/>
            <a:tailEnd/>
          </a:ln>
        </p:spPr>
        <p:txBody>
          <a:bodyPr wrap="none">
            <a:spAutoFit/>
          </a:bodyPr>
          <a:lstStyle/>
          <a:p>
            <a:r>
              <a:rPr lang="es-ES" sz="1600" b="1"/>
              <a:t>2 Puertos 1000 Mb/s</a:t>
            </a:r>
          </a:p>
        </p:txBody>
      </p:sp>
      <p:sp>
        <p:nvSpPr>
          <p:cNvPr id="145416" name="Line 8"/>
          <p:cNvSpPr>
            <a:spLocks noChangeShapeType="1"/>
          </p:cNvSpPr>
          <p:nvPr/>
        </p:nvSpPr>
        <p:spPr bwMode="auto">
          <a:xfrm flipH="1" flipV="1">
            <a:off x="6867525" y="6092825"/>
            <a:ext cx="3175" cy="144463"/>
          </a:xfrm>
          <a:prstGeom prst="line">
            <a:avLst/>
          </a:prstGeom>
          <a:noFill/>
          <a:ln w="25400">
            <a:solidFill>
              <a:schemeClr val="tx1"/>
            </a:solidFill>
            <a:round/>
            <a:headEnd/>
            <a:tailEnd type="triangle" w="med" len="med"/>
          </a:ln>
        </p:spPr>
        <p:txBody>
          <a:bodyPr/>
          <a:lstStyle/>
          <a:p>
            <a:endParaRPr lang="es-ES"/>
          </a:p>
        </p:txBody>
      </p:sp>
      <p:sp>
        <p:nvSpPr>
          <p:cNvPr id="145417" name="Text Box 9"/>
          <p:cNvSpPr txBox="1">
            <a:spLocks noChangeArrowheads="1"/>
          </p:cNvSpPr>
          <p:nvPr/>
        </p:nvSpPr>
        <p:spPr bwMode="auto">
          <a:xfrm>
            <a:off x="6650038" y="1270000"/>
            <a:ext cx="1316037" cy="523875"/>
          </a:xfrm>
          <a:prstGeom prst="rect">
            <a:avLst/>
          </a:prstGeom>
          <a:solidFill>
            <a:schemeClr val="bg1">
              <a:alpha val="67058"/>
            </a:schemeClr>
          </a:solidFill>
          <a:ln w="25400">
            <a:noFill/>
            <a:miter lim="800000"/>
            <a:headEnd/>
            <a:tailEnd/>
          </a:ln>
        </p:spPr>
        <p:txBody>
          <a:bodyPr wrap="none" lIns="36000" tIns="18000" rIns="36000" bIns="18000">
            <a:spAutoFit/>
          </a:bodyPr>
          <a:lstStyle/>
          <a:p>
            <a:pPr algn="ctr"/>
            <a:r>
              <a:rPr lang="es-ES" sz="1600" b="1"/>
              <a:t>Fuente de</a:t>
            </a:r>
          </a:p>
          <a:p>
            <a:pPr algn="ctr"/>
            <a:r>
              <a:rPr lang="es-ES" sz="1600" b="1"/>
              <a:t>alimentación</a:t>
            </a:r>
          </a:p>
        </p:txBody>
      </p:sp>
      <p:sp>
        <p:nvSpPr>
          <p:cNvPr id="145418" name="Text Box 10"/>
          <p:cNvSpPr txBox="1">
            <a:spLocks noChangeArrowheads="1"/>
          </p:cNvSpPr>
          <p:nvPr/>
        </p:nvSpPr>
        <p:spPr bwMode="auto">
          <a:xfrm>
            <a:off x="3208338" y="3141663"/>
            <a:ext cx="669925" cy="279400"/>
          </a:xfrm>
          <a:prstGeom prst="rect">
            <a:avLst/>
          </a:prstGeom>
          <a:solidFill>
            <a:schemeClr val="bg1">
              <a:alpha val="67058"/>
            </a:schemeClr>
          </a:solidFill>
          <a:ln w="25400">
            <a:noFill/>
            <a:miter lim="800000"/>
            <a:headEnd/>
            <a:tailEnd/>
          </a:ln>
        </p:spPr>
        <p:txBody>
          <a:bodyPr wrap="none" lIns="36000" tIns="18000" rIns="36000" bIns="18000">
            <a:spAutoFit/>
          </a:bodyPr>
          <a:lstStyle/>
          <a:p>
            <a:r>
              <a:rPr lang="es-ES" sz="1600" b="1"/>
              <a:t>ASICs</a:t>
            </a:r>
          </a:p>
        </p:txBody>
      </p:sp>
      <p:sp>
        <p:nvSpPr>
          <p:cNvPr id="145419" name="Line 11"/>
          <p:cNvSpPr>
            <a:spLocks noChangeShapeType="1"/>
          </p:cNvSpPr>
          <p:nvPr/>
        </p:nvSpPr>
        <p:spPr bwMode="auto">
          <a:xfrm flipH="1">
            <a:off x="2051050" y="3429000"/>
            <a:ext cx="1152525" cy="1079500"/>
          </a:xfrm>
          <a:prstGeom prst="line">
            <a:avLst/>
          </a:prstGeom>
          <a:noFill/>
          <a:ln w="25400">
            <a:solidFill>
              <a:srgbClr val="FFFF00"/>
            </a:solidFill>
            <a:round/>
            <a:headEnd/>
            <a:tailEnd type="triangle" w="med" len="med"/>
          </a:ln>
        </p:spPr>
        <p:txBody>
          <a:bodyPr/>
          <a:lstStyle/>
          <a:p>
            <a:endParaRPr lang="es-ES"/>
          </a:p>
        </p:txBody>
      </p:sp>
      <p:sp>
        <p:nvSpPr>
          <p:cNvPr id="145420" name="Line 12"/>
          <p:cNvSpPr>
            <a:spLocks noChangeShapeType="1"/>
          </p:cNvSpPr>
          <p:nvPr/>
        </p:nvSpPr>
        <p:spPr bwMode="auto">
          <a:xfrm flipH="1">
            <a:off x="2700338" y="3502025"/>
            <a:ext cx="641350" cy="1006475"/>
          </a:xfrm>
          <a:prstGeom prst="line">
            <a:avLst/>
          </a:prstGeom>
          <a:noFill/>
          <a:ln w="25400">
            <a:solidFill>
              <a:srgbClr val="FFFF00"/>
            </a:solidFill>
            <a:round/>
            <a:headEnd/>
            <a:tailEnd type="triangle" w="med" len="med"/>
          </a:ln>
        </p:spPr>
        <p:txBody>
          <a:bodyPr/>
          <a:lstStyle/>
          <a:p>
            <a:endParaRPr lang="es-ES"/>
          </a:p>
        </p:txBody>
      </p:sp>
      <p:sp>
        <p:nvSpPr>
          <p:cNvPr id="145421" name="Line 13"/>
          <p:cNvSpPr>
            <a:spLocks noChangeShapeType="1"/>
          </p:cNvSpPr>
          <p:nvPr/>
        </p:nvSpPr>
        <p:spPr bwMode="auto">
          <a:xfrm>
            <a:off x="3413125" y="3502025"/>
            <a:ext cx="6350" cy="1006475"/>
          </a:xfrm>
          <a:prstGeom prst="line">
            <a:avLst/>
          </a:prstGeom>
          <a:noFill/>
          <a:ln w="25400">
            <a:solidFill>
              <a:srgbClr val="FFFF00"/>
            </a:solidFill>
            <a:round/>
            <a:headEnd/>
            <a:tailEnd type="triangle" w="med" len="med"/>
          </a:ln>
        </p:spPr>
        <p:txBody>
          <a:bodyPr/>
          <a:lstStyle/>
          <a:p>
            <a:endParaRPr lang="es-ES"/>
          </a:p>
        </p:txBody>
      </p:sp>
      <p:sp>
        <p:nvSpPr>
          <p:cNvPr id="145422" name="Line 14"/>
          <p:cNvSpPr>
            <a:spLocks noChangeShapeType="1"/>
          </p:cNvSpPr>
          <p:nvPr/>
        </p:nvSpPr>
        <p:spPr bwMode="auto">
          <a:xfrm>
            <a:off x="3557588" y="3502025"/>
            <a:ext cx="798512" cy="1006475"/>
          </a:xfrm>
          <a:prstGeom prst="line">
            <a:avLst/>
          </a:prstGeom>
          <a:noFill/>
          <a:ln w="25400">
            <a:solidFill>
              <a:srgbClr val="FFFF00"/>
            </a:solidFill>
            <a:round/>
            <a:headEnd/>
            <a:tailEnd type="triangle" w="med" len="med"/>
          </a:ln>
        </p:spPr>
        <p:txBody>
          <a:bodyPr/>
          <a:lstStyle/>
          <a:p>
            <a:endParaRPr lang="es-ES"/>
          </a:p>
        </p:txBody>
      </p:sp>
      <p:sp>
        <p:nvSpPr>
          <p:cNvPr id="145423" name="Line 15"/>
          <p:cNvSpPr>
            <a:spLocks noChangeShapeType="1"/>
          </p:cNvSpPr>
          <p:nvPr/>
        </p:nvSpPr>
        <p:spPr bwMode="auto">
          <a:xfrm>
            <a:off x="3779838" y="3500438"/>
            <a:ext cx="1296987" cy="1008062"/>
          </a:xfrm>
          <a:prstGeom prst="line">
            <a:avLst/>
          </a:prstGeom>
          <a:noFill/>
          <a:ln w="25400">
            <a:solidFill>
              <a:srgbClr val="FFFF00"/>
            </a:solidFill>
            <a:round/>
            <a:headEnd/>
            <a:tailEnd type="triangle" w="med" len="med"/>
          </a:ln>
        </p:spPr>
        <p:txBody>
          <a:bodyPr/>
          <a:lstStyle/>
          <a:p>
            <a:endParaRPr lang="es-ES"/>
          </a:p>
        </p:txBody>
      </p:sp>
      <p:sp>
        <p:nvSpPr>
          <p:cNvPr id="145424" name="Line 16"/>
          <p:cNvSpPr>
            <a:spLocks noChangeShapeType="1"/>
          </p:cNvSpPr>
          <p:nvPr/>
        </p:nvSpPr>
        <p:spPr bwMode="auto">
          <a:xfrm>
            <a:off x="3989388" y="3430588"/>
            <a:ext cx="1735137" cy="1006475"/>
          </a:xfrm>
          <a:prstGeom prst="line">
            <a:avLst/>
          </a:prstGeom>
          <a:noFill/>
          <a:ln w="25400">
            <a:solidFill>
              <a:srgbClr val="FFFF00"/>
            </a:solidFill>
            <a:round/>
            <a:headEnd/>
            <a:tailEnd type="triangle" w="med" len="med"/>
          </a:ln>
        </p:spPr>
        <p:txBody>
          <a:bodyPr/>
          <a:lstStyle/>
          <a:p>
            <a:endParaRPr lang="es-ES"/>
          </a:p>
        </p:txBody>
      </p:sp>
      <p:sp>
        <p:nvSpPr>
          <p:cNvPr id="145425" name="Text Box 17"/>
          <p:cNvSpPr txBox="1">
            <a:spLocks noChangeArrowheads="1"/>
          </p:cNvSpPr>
          <p:nvPr/>
        </p:nvSpPr>
        <p:spPr bwMode="auto">
          <a:xfrm>
            <a:off x="1870075" y="411163"/>
            <a:ext cx="5467350" cy="641350"/>
          </a:xfrm>
          <a:prstGeom prst="rect">
            <a:avLst/>
          </a:prstGeom>
          <a:noFill/>
          <a:ln w="25400">
            <a:noFill/>
            <a:miter lim="800000"/>
            <a:headEnd/>
            <a:tailEnd/>
          </a:ln>
        </p:spPr>
        <p:txBody>
          <a:bodyPr wrap="none">
            <a:spAutoFit/>
          </a:bodyPr>
          <a:lstStyle/>
          <a:p>
            <a:pPr algn="ctr"/>
            <a:r>
              <a:rPr lang="es-ES" sz="1800"/>
              <a:t>24 puertos 10/100 BASE-T, 2 puertos 1000 BASE-X</a:t>
            </a:r>
          </a:p>
          <a:p>
            <a:pPr algn="ctr"/>
            <a:r>
              <a:rPr lang="es-ES" sz="1800"/>
              <a:t>5,4 Gb/s, 6,5 Mpps (millones de paquetes por seg.)</a:t>
            </a:r>
          </a:p>
        </p:txBody>
      </p:sp>
      <p:sp>
        <p:nvSpPr>
          <p:cNvPr id="145426" name="AutoShape 18"/>
          <p:cNvSpPr>
            <a:spLocks/>
          </p:cNvSpPr>
          <p:nvPr/>
        </p:nvSpPr>
        <p:spPr bwMode="auto">
          <a:xfrm rot="5400000">
            <a:off x="3599656" y="4185444"/>
            <a:ext cx="360363" cy="4175125"/>
          </a:xfrm>
          <a:prstGeom prst="leftBrace">
            <a:avLst>
              <a:gd name="adj1" fmla="val 96549"/>
              <a:gd name="adj2" fmla="val 50000"/>
            </a:avLst>
          </a:prstGeom>
          <a:noFill/>
          <a:ln w="25400">
            <a:solidFill>
              <a:schemeClr val="tx1"/>
            </a:solidFill>
            <a:round/>
            <a:headEnd/>
            <a:tailEnd/>
          </a:ln>
        </p:spPr>
        <p:txBody>
          <a:bodyPr wrap="none" anchor="ctr"/>
          <a:lstStyle/>
          <a:p>
            <a:endParaRPr lang="es-ES"/>
          </a:p>
        </p:txBody>
      </p:sp>
      <p:sp>
        <p:nvSpPr>
          <p:cNvPr id="145427" name="Line 19"/>
          <p:cNvSpPr>
            <a:spLocks noChangeShapeType="1"/>
          </p:cNvSpPr>
          <p:nvPr/>
        </p:nvSpPr>
        <p:spPr bwMode="auto">
          <a:xfrm flipH="1" flipV="1">
            <a:off x="8245475" y="6078538"/>
            <a:ext cx="3175" cy="144462"/>
          </a:xfrm>
          <a:prstGeom prst="line">
            <a:avLst/>
          </a:prstGeom>
          <a:noFill/>
          <a:ln w="25400">
            <a:solidFill>
              <a:schemeClr val="tx1"/>
            </a:solidFill>
            <a:round/>
            <a:headEnd/>
            <a:tailEnd type="triangle" w="med" len="med"/>
          </a:ln>
        </p:spPr>
        <p:txBody>
          <a:bodyPr/>
          <a:lstStyle/>
          <a:p>
            <a:endParaRPr lang="es-ES"/>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s-ES"/>
          </a:p>
        </p:txBody>
      </p:sp>
      <p:sp>
        <p:nvSpPr>
          <p:cNvPr id="1024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s-ES"/>
          </a:p>
        </p:txBody>
      </p:sp>
      <p:sp>
        <p:nvSpPr>
          <p:cNvPr id="10244" name="Rectangle 4"/>
          <p:cNvSpPr>
            <a:spLocks noGrp="1" noChangeArrowheads="1"/>
          </p:cNvSpPr>
          <p:nvPr>
            <p:ph type="title"/>
          </p:nvPr>
        </p:nvSpPr>
        <p:spPr>
          <a:xfrm>
            <a:off x="685800" y="609600"/>
            <a:ext cx="7772400" cy="609600"/>
          </a:xfrm>
        </p:spPr>
        <p:txBody>
          <a:bodyPr lIns="90488" tIns="44450" rIns="90488" bIns="44450"/>
          <a:lstStyle/>
          <a:p>
            <a:pPr eaLnBrk="1" hangingPunct="1"/>
            <a:r>
              <a:rPr lang="es-ES" sz="4000" smtClean="0"/>
              <a:t>Tipos de</a:t>
            </a:r>
            <a:r>
              <a:rPr lang="es-ES_tradnl" sz="4000" smtClean="0"/>
              <a:t> enlaces</a:t>
            </a:r>
            <a:endParaRPr lang="es-ES" sz="4000" smtClean="0"/>
          </a:p>
        </p:txBody>
      </p:sp>
      <p:sp>
        <p:nvSpPr>
          <p:cNvPr id="10245" name="Rectangle 5"/>
          <p:cNvSpPr>
            <a:spLocks noGrp="1" noChangeArrowheads="1"/>
          </p:cNvSpPr>
          <p:nvPr>
            <p:ph type="body" idx="1"/>
          </p:nvPr>
        </p:nvSpPr>
        <p:spPr>
          <a:xfrm>
            <a:off x="468313" y="1439863"/>
            <a:ext cx="8210550" cy="4510087"/>
          </a:xfrm>
        </p:spPr>
        <p:txBody>
          <a:bodyPr lIns="90488" tIns="44450" rIns="90488" bIns="44450"/>
          <a:lstStyle/>
          <a:p>
            <a:pPr eaLnBrk="1" hangingPunct="1">
              <a:lnSpc>
                <a:spcPct val="90000"/>
              </a:lnSpc>
            </a:pPr>
            <a:r>
              <a:rPr lang="es-ES_tradnl" sz="2800" smtClean="0"/>
              <a:t>Un enlace puede ser</a:t>
            </a:r>
            <a:r>
              <a:rPr lang="es-ES" sz="2800" smtClean="0"/>
              <a:t>:</a:t>
            </a:r>
          </a:p>
          <a:p>
            <a:pPr lvl="1" eaLnBrk="1" hangingPunct="1">
              <a:lnSpc>
                <a:spcPct val="90000"/>
              </a:lnSpc>
            </a:pPr>
            <a:r>
              <a:rPr lang="es-ES" sz="2400" b="1" smtClean="0"/>
              <a:t>Simplex</a:t>
            </a:r>
            <a:r>
              <a:rPr lang="es-ES" sz="2400" smtClean="0"/>
              <a:t>: transmisión en un solo sentido. Ej.: emisión de TV</a:t>
            </a:r>
          </a:p>
          <a:p>
            <a:pPr lvl="1" eaLnBrk="1" hangingPunct="1">
              <a:lnSpc>
                <a:spcPct val="90000"/>
              </a:lnSpc>
            </a:pPr>
            <a:r>
              <a:rPr lang="es-ES" sz="2400" b="1" smtClean="0"/>
              <a:t>Semi-dúplex o half-duplex</a:t>
            </a:r>
            <a:r>
              <a:rPr lang="es-ES" sz="2400" smtClean="0"/>
              <a:t>: transmisión en ambos sentidos, pero no a la vez. Ej.: walkie-talkies, redes WiFi (inalámbricas)</a:t>
            </a:r>
          </a:p>
          <a:p>
            <a:pPr lvl="1" eaLnBrk="1" hangingPunct="1">
              <a:lnSpc>
                <a:spcPct val="90000"/>
              </a:lnSpc>
            </a:pPr>
            <a:r>
              <a:rPr lang="es-ES" sz="2400" b="1" smtClean="0"/>
              <a:t>Dúplex o full-duplex</a:t>
            </a:r>
            <a:r>
              <a:rPr lang="es-ES" sz="2400" smtClean="0"/>
              <a:t>: transmisión simultánea en ambos sentidos. Ej.: conversación telefónica. Ethernet, ADSL</a:t>
            </a:r>
          </a:p>
          <a:p>
            <a:pPr eaLnBrk="1" hangingPunct="1">
              <a:lnSpc>
                <a:spcPct val="90000"/>
              </a:lnSpc>
            </a:pPr>
            <a:r>
              <a:rPr lang="es-ES" sz="2800" smtClean="0"/>
              <a:t>En el caso dúplex y semi-dúplex el enlace puede ser:</a:t>
            </a:r>
          </a:p>
          <a:p>
            <a:pPr lvl="1" eaLnBrk="1" hangingPunct="1">
              <a:lnSpc>
                <a:spcPct val="90000"/>
              </a:lnSpc>
            </a:pPr>
            <a:r>
              <a:rPr lang="es-ES" sz="2400" b="1" smtClean="0"/>
              <a:t>Simétrico</a:t>
            </a:r>
            <a:r>
              <a:rPr lang="es-ES" sz="2400" smtClean="0"/>
              <a:t> (misma velocidad ambos sentidos). Ej.: Ethernet </a:t>
            </a:r>
          </a:p>
          <a:p>
            <a:pPr lvl="1" eaLnBrk="1" hangingPunct="1">
              <a:lnSpc>
                <a:spcPct val="90000"/>
              </a:lnSpc>
            </a:pPr>
            <a:r>
              <a:rPr lang="es-ES" sz="2400" b="1" smtClean="0"/>
              <a:t>Asimétrico</a:t>
            </a:r>
            <a:r>
              <a:rPr lang="es-ES" sz="2400" smtClean="0"/>
              <a:t> (diferente velocidad). Ej: ADSL</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260350"/>
            <a:ext cx="7772400" cy="803275"/>
          </a:xfrm>
        </p:spPr>
        <p:txBody>
          <a:bodyPr/>
          <a:lstStyle/>
          <a:p>
            <a:pPr eaLnBrk="1" hangingPunct="1"/>
            <a:r>
              <a:rPr lang="es-ES" sz="3600" dirty="0" smtClean="0"/>
              <a:t>Direcciones MAC de los conmutadores gestionables</a:t>
            </a:r>
          </a:p>
        </p:txBody>
      </p:sp>
      <p:sp>
        <p:nvSpPr>
          <p:cNvPr id="147459" name="Rectangle 3"/>
          <p:cNvSpPr>
            <a:spLocks noGrp="1" noChangeArrowheads="1"/>
          </p:cNvSpPr>
          <p:nvPr>
            <p:ph type="body" idx="1"/>
          </p:nvPr>
        </p:nvSpPr>
        <p:spPr>
          <a:xfrm>
            <a:off x="539552" y="1413272"/>
            <a:ext cx="8134672" cy="2951832"/>
          </a:xfrm>
        </p:spPr>
        <p:txBody>
          <a:bodyPr/>
          <a:lstStyle/>
          <a:p>
            <a:pPr eaLnBrk="1" hangingPunct="1">
              <a:lnSpc>
                <a:spcPct val="80000"/>
              </a:lnSpc>
            </a:pPr>
            <a:r>
              <a:rPr lang="es-ES" sz="2200" dirty="0" smtClean="0"/>
              <a:t>Los conmutadores gestionables tienen una dirección MAC asociada a cada puerto, más una dirección asociada al equipo en su conjunto que llamamos dirección ‘canónica’. Todas ellas son globalmente únicas y normalmente consecutivas.</a:t>
            </a:r>
          </a:p>
          <a:p>
            <a:pPr eaLnBrk="1" hangingPunct="1">
              <a:lnSpc>
                <a:spcPct val="80000"/>
              </a:lnSpc>
            </a:pPr>
            <a:r>
              <a:rPr lang="es-ES" sz="2200" dirty="0" smtClean="0"/>
              <a:t>Cuando un conmutador quiere asociar el envío de una trama al puerto por el que la manda utiliza la dirección MAC del puerto. Si el envío no se quiere asociar a ningún puerto en particular se utiliza la dirección MAC canónica.</a:t>
            </a:r>
          </a:p>
          <a:p>
            <a:pPr eaLnBrk="1" hangingPunct="1">
              <a:lnSpc>
                <a:spcPct val="80000"/>
              </a:lnSpc>
            </a:pPr>
            <a:r>
              <a:rPr lang="es-ES" sz="2200" dirty="0" smtClean="0"/>
              <a:t>Las direcciones MAC del conmutador no aparecen nunca en las tramas reenviadas por éste, solo en las propias</a:t>
            </a:r>
          </a:p>
        </p:txBody>
      </p:sp>
      <p:pic>
        <p:nvPicPr>
          <p:cNvPr id="147460" name="Picture 4"/>
          <p:cNvPicPr>
            <a:picLocks noChangeAspect="1" noChangeArrowheads="1"/>
          </p:cNvPicPr>
          <p:nvPr/>
        </p:nvPicPr>
        <p:blipFill>
          <a:blip r:embed="rId3" cstate="print"/>
          <a:srcRect/>
          <a:stretch>
            <a:fillRect/>
          </a:stretch>
        </p:blipFill>
        <p:spPr bwMode="auto">
          <a:xfrm>
            <a:off x="2265363" y="4513263"/>
            <a:ext cx="5103812" cy="960437"/>
          </a:xfrm>
          <a:prstGeom prst="rect">
            <a:avLst/>
          </a:prstGeom>
          <a:noFill/>
          <a:ln w="9525">
            <a:noFill/>
            <a:miter lim="800000"/>
            <a:headEnd/>
            <a:tailEnd/>
          </a:ln>
        </p:spPr>
      </p:pic>
      <p:sp>
        <p:nvSpPr>
          <p:cNvPr id="147461" name="AutoShape 5"/>
          <p:cNvSpPr>
            <a:spLocks/>
          </p:cNvSpPr>
          <p:nvPr/>
        </p:nvSpPr>
        <p:spPr bwMode="auto">
          <a:xfrm rot="-5400000">
            <a:off x="4201319" y="3958431"/>
            <a:ext cx="287338" cy="3311525"/>
          </a:xfrm>
          <a:prstGeom prst="leftBrace">
            <a:avLst>
              <a:gd name="adj1" fmla="val 96040"/>
              <a:gd name="adj2" fmla="val 50000"/>
            </a:avLst>
          </a:prstGeom>
          <a:noFill/>
          <a:ln w="9525">
            <a:solidFill>
              <a:schemeClr val="tx1"/>
            </a:solidFill>
            <a:round/>
            <a:headEnd/>
            <a:tailEnd/>
          </a:ln>
        </p:spPr>
        <p:txBody>
          <a:bodyPr wrap="none" anchor="ctr"/>
          <a:lstStyle/>
          <a:p>
            <a:endParaRPr lang="es-ES"/>
          </a:p>
        </p:txBody>
      </p:sp>
      <p:sp>
        <p:nvSpPr>
          <p:cNvPr id="147462" name="Text Box 6"/>
          <p:cNvSpPr txBox="1">
            <a:spLocks noChangeArrowheads="1"/>
          </p:cNvSpPr>
          <p:nvPr/>
        </p:nvSpPr>
        <p:spPr bwMode="auto">
          <a:xfrm>
            <a:off x="801688" y="5746750"/>
            <a:ext cx="2892425" cy="457200"/>
          </a:xfrm>
          <a:prstGeom prst="rect">
            <a:avLst/>
          </a:prstGeom>
          <a:noFill/>
          <a:ln w="9525">
            <a:noFill/>
            <a:miter lim="800000"/>
            <a:headEnd/>
            <a:tailEnd/>
          </a:ln>
        </p:spPr>
        <p:txBody>
          <a:bodyPr wrap="none">
            <a:spAutoFit/>
          </a:bodyPr>
          <a:lstStyle/>
          <a:p>
            <a:pPr algn="ctr"/>
            <a:r>
              <a:rPr lang="es-ES" sz="1200" b="1"/>
              <a:t>Puertos Ethernet 0/1 a Ethernet 0/24</a:t>
            </a:r>
          </a:p>
          <a:p>
            <a:pPr algn="ctr"/>
            <a:r>
              <a:rPr lang="es-ES" sz="1200" b="1"/>
              <a:t>Dir. 0030.9432.0C01 a 0030.9432.0C18</a:t>
            </a:r>
          </a:p>
        </p:txBody>
      </p:sp>
      <p:sp>
        <p:nvSpPr>
          <p:cNvPr id="147463" name="Line 7"/>
          <p:cNvSpPr>
            <a:spLocks noChangeShapeType="1"/>
          </p:cNvSpPr>
          <p:nvPr/>
        </p:nvSpPr>
        <p:spPr bwMode="auto">
          <a:xfrm flipV="1">
            <a:off x="5929313" y="5470525"/>
            <a:ext cx="265112" cy="360363"/>
          </a:xfrm>
          <a:prstGeom prst="line">
            <a:avLst/>
          </a:prstGeom>
          <a:noFill/>
          <a:ln w="9525">
            <a:solidFill>
              <a:schemeClr val="tx1"/>
            </a:solidFill>
            <a:round/>
            <a:headEnd/>
            <a:tailEnd type="triangle" w="med" len="med"/>
          </a:ln>
        </p:spPr>
        <p:txBody>
          <a:bodyPr/>
          <a:lstStyle/>
          <a:p>
            <a:endParaRPr lang="es-ES"/>
          </a:p>
        </p:txBody>
      </p:sp>
      <p:sp>
        <p:nvSpPr>
          <p:cNvPr id="147464" name="Line 8"/>
          <p:cNvSpPr>
            <a:spLocks noChangeShapeType="1"/>
          </p:cNvSpPr>
          <p:nvPr/>
        </p:nvSpPr>
        <p:spPr bwMode="auto">
          <a:xfrm flipH="1" flipV="1">
            <a:off x="6505575" y="5470525"/>
            <a:ext cx="287338" cy="360363"/>
          </a:xfrm>
          <a:prstGeom prst="line">
            <a:avLst/>
          </a:prstGeom>
          <a:noFill/>
          <a:ln w="9525">
            <a:solidFill>
              <a:schemeClr val="tx1"/>
            </a:solidFill>
            <a:round/>
            <a:headEnd/>
            <a:tailEnd type="triangle" w="med" len="med"/>
          </a:ln>
        </p:spPr>
        <p:txBody>
          <a:bodyPr/>
          <a:lstStyle/>
          <a:p>
            <a:endParaRPr lang="es-ES"/>
          </a:p>
        </p:txBody>
      </p:sp>
      <p:sp>
        <p:nvSpPr>
          <p:cNvPr id="147465" name="Text Box 9"/>
          <p:cNvSpPr txBox="1">
            <a:spLocks noChangeArrowheads="1"/>
          </p:cNvSpPr>
          <p:nvPr/>
        </p:nvSpPr>
        <p:spPr bwMode="auto">
          <a:xfrm>
            <a:off x="4554538" y="5780088"/>
            <a:ext cx="1978025" cy="457200"/>
          </a:xfrm>
          <a:prstGeom prst="rect">
            <a:avLst/>
          </a:prstGeom>
          <a:noFill/>
          <a:ln w="9525">
            <a:noFill/>
            <a:miter lim="800000"/>
            <a:headEnd/>
            <a:tailEnd/>
          </a:ln>
        </p:spPr>
        <p:txBody>
          <a:bodyPr wrap="none">
            <a:spAutoFit/>
          </a:bodyPr>
          <a:lstStyle/>
          <a:p>
            <a:pPr algn="ctr"/>
            <a:r>
              <a:rPr lang="es-ES" sz="1200" b="1"/>
              <a:t>Puerto FastEthernet 0/26</a:t>
            </a:r>
          </a:p>
          <a:p>
            <a:pPr algn="ctr"/>
            <a:r>
              <a:rPr lang="es-ES" sz="1200" b="1"/>
              <a:t>Dir. 0030.9432.0C1A</a:t>
            </a:r>
          </a:p>
        </p:txBody>
      </p:sp>
      <p:sp>
        <p:nvSpPr>
          <p:cNvPr id="147466" name="Text Box 10"/>
          <p:cNvSpPr txBox="1">
            <a:spLocks noChangeArrowheads="1"/>
          </p:cNvSpPr>
          <p:nvPr/>
        </p:nvSpPr>
        <p:spPr bwMode="auto">
          <a:xfrm>
            <a:off x="6551613" y="5780088"/>
            <a:ext cx="1978025" cy="457200"/>
          </a:xfrm>
          <a:prstGeom prst="rect">
            <a:avLst/>
          </a:prstGeom>
          <a:noFill/>
          <a:ln w="9525">
            <a:noFill/>
            <a:miter lim="800000"/>
            <a:headEnd/>
            <a:tailEnd/>
          </a:ln>
        </p:spPr>
        <p:txBody>
          <a:bodyPr wrap="none">
            <a:spAutoFit/>
          </a:bodyPr>
          <a:lstStyle/>
          <a:p>
            <a:pPr algn="ctr"/>
            <a:r>
              <a:rPr lang="es-ES" sz="1200" b="1"/>
              <a:t>Puerto FastEthernet 0/27</a:t>
            </a:r>
          </a:p>
          <a:p>
            <a:pPr algn="ctr"/>
            <a:r>
              <a:rPr lang="es-ES" sz="1200" b="1"/>
              <a:t>Dir. 0030.9432.0C1B</a:t>
            </a:r>
          </a:p>
        </p:txBody>
      </p:sp>
      <p:sp>
        <p:nvSpPr>
          <p:cNvPr id="147467" name="Line 11"/>
          <p:cNvSpPr>
            <a:spLocks noChangeShapeType="1"/>
          </p:cNvSpPr>
          <p:nvPr/>
        </p:nvSpPr>
        <p:spPr bwMode="auto">
          <a:xfrm>
            <a:off x="3408363" y="5980113"/>
            <a:ext cx="936625" cy="0"/>
          </a:xfrm>
          <a:prstGeom prst="line">
            <a:avLst/>
          </a:prstGeom>
          <a:noFill/>
          <a:ln w="9525">
            <a:solidFill>
              <a:schemeClr val="tx1"/>
            </a:solidFill>
            <a:round/>
            <a:headEnd/>
            <a:tailEnd/>
          </a:ln>
        </p:spPr>
        <p:txBody>
          <a:bodyPr/>
          <a:lstStyle/>
          <a:p>
            <a:endParaRPr lang="es-ES"/>
          </a:p>
        </p:txBody>
      </p:sp>
      <p:sp>
        <p:nvSpPr>
          <p:cNvPr id="147468" name="Line 12"/>
          <p:cNvSpPr>
            <a:spLocks noChangeShapeType="1"/>
          </p:cNvSpPr>
          <p:nvPr/>
        </p:nvSpPr>
        <p:spPr bwMode="auto">
          <a:xfrm flipV="1">
            <a:off x="4344988" y="5837238"/>
            <a:ext cx="0" cy="142875"/>
          </a:xfrm>
          <a:prstGeom prst="line">
            <a:avLst/>
          </a:prstGeom>
          <a:noFill/>
          <a:ln w="9525">
            <a:solidFill>
              <a:schemeClr val="tx1"/>
            </a:solidFill>
            <a:round/>
            <a:headEnd/>
            <a:tailEnd type="triangle" w="med" len="med"/>
          </a:ln>
        </p:spPr>
        <p:txBody>
          <a:bodyPr/>
          <a:lstStyle/>
          <a:p>
            <a:endParaRPr lang="es-ES"/>
          </a:p>
        </p:txBody>
      </p:sp>
      <p:sp>
        <p:nvSpPr>
          <p:cNvPr id="147469" name="Text Box 13"/>
          <p:cNvSpPr txBox="1">
            <a:spLocks noChangeArrowheads="1"/>
          </p:cNvSpPr>
          <p:nvPr/>
        </p:nvSpPr>
        <p:spPr bwMode="auto">
          <a:xfrm>
            <a:off x="3419475" y="4611688"/>
            <a:ext cx="3305713" cy="307777"/>
          </a:xfrm>
          <a:prstGeom prst="rect">
            <a:avLst/>
          </a:prstGeom>
          <a:noFill/>
          <a:ln w="25400">
            <a:noFill/>
            <a:miter lim="800000"/>
            <a:headEnd/>
            <a:tailEnd/>
          </a:ln>
        </p:spPr>
        <p:txBody>
          <a:bodyPr wrap="none">
            <a:spAutoFit/>
          </a:bodyPr>
          <a:lstStyle/>
          <a:p>
            <a:r>
              <a:rPr lang="es-ES" sz="1400" b="1" dirty="0" smtClean="0"/>
              <a:t>Dirección canónica: </a:t>
            </a:r>
            <a:r>
              <a:rPr lang="es-ES" sz="1400" b="1" dirty="0"/>
              <a:t>0030.9432.0C00</a:t>
            </a:r>
          </a:p>
        </p:txBody>
      </p:sp>
      <p:sp>
        <p:nvSpPr>
          <p:cNvPr id="147470" name="Line 14"/>
          <p:cNvSpPr>
            <a:spLocks noChangeShapeType="1"/>
          </p:cNvSpPr>
          <p:nvPr/>
        </p:nvSpPr>
        <p:spPr bwMode="auto">
          <a:xfrm flipH="1" flipV="1">
            <a:off x="7297738" y="5089525"/>
            <a:ext cx="215900" cy="215900"/>
          </a:xfrm>
          <a:prstGeom prst="line">
            <a:avLst/>
          </a:prstGeom>
          <a:noFill/>
          <a:ln w="9525">
            <a:solidFill>
              <a:schemeClr val="tx1"/>
            </a:solidFill>
            <a:round/>
            <a:headEnd/>
            <a:tailEnd type="triangle" w="med" len="med"/>
          </a:ln>
        </p:spPr>
        <p:txBody>
          <a:bodyPr/>
          <a:lstStyle/>
          <a:p>
            <a:endParaRPr lang="es-ES"/>
          </a:p>
        </p:txBody>
      </p:sp>
      <p:sp>
        <p:nvSpPr>
          <p:cNvPr id="147471" name="Text Box 15"/>
          <p:cNvSpPr txBox="1">
            <a:spLocks noChangeArrowheads="1"/>
          </p:cNvSpPr>
          <p:nvPr/>
        </p:nvSpPr>
        <p:spPr bwMode="auto">
          <a:xfrm>
            <a:off x="6992938" y="5241925"/>
            <a:ext cx="1665287" cy="457200"/>
          </a:xfrm>
          <a:prstGeom prst="rect">
            <a:avLst/>
          </a:prstGeom>
          <a:noFill/>
          <a:ln w="9525">
            <a:noFill/>
            <a:miter lim="800000"/>
            <a:headEnd/>
            <a:tailEnd/>
          </a:ln>
        </p:spPr>
        <p:txBody>
          <a:bodyPr wrap="none">
            <a:spAutoFit/>
          </a:bodyPr>
          <a:lstStyle/>
          <a:p>
            <a:pPr algn="ctr"/>
            <a:r>
              <a:rPr lang="es-ES" sz="1200" b="1"/>
              <a:t>Puerto Ethernet 0/25</a:t>
            </a:r>
          </a:p>
          <a:p>
            <a:pPr algn="ctr"/>
            <a:r>
              <a:rPr lang="es-ES" sz="1200" b="1"/>
              <a:t>Dir. 0030.9432.0C19</a:t>
            </a:r>
          </a:p>
        </p:txBody>
      </p:sp>
    </p:spTree>
  </p:cSld>
  <p:clrMapOvr>
    <a:masterClrMapping/>
  </p:clrMapOvr>
  <p:transition>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120080" y="249238"/>
            <a:ext cx="7772400" cy="515937"/>
          </a:xfrm>
        </p:spPr>
        <p:txBody>
          <a:bodyPr/>
          <a:lstStyle/>
          <a:p>
            <a:pPr eaLnBrk="1" hangingPunct="1"/>
            <a:r>
              <a:rPr lang="es-ES" sz="2800" dirty="0" smtClean="0">
                <a:latin typeface="Arial" charset="0"/>
              </a:rPr>
              <a:t>Tipos de conmutadores, comparativa</a:t>
            </a:r>
          </a:p>
        </p:txBody>
      </p:sp>
      <p:graphicFrame>
        <p:nvGraphicFramePr>
          <p:cNvPr id="1249415" name="Group 135"/>
          <p:cNvGraphicFramePr>
            <a:graphicFrameLocks noGrp="1"/>
          </p:cNvGraphicFramePr>
          <p:nvPr>
            <p:ph idx="1"/>
          </p:nvPr>
        </p:nvGraphicFramePr>
        <p:xfrm>
          <a:off x="2197993" y="830263"/>
          <a:ext cx="4843462" cy="5632704"/>
        </p:xfrm>
        <a:graphic>
          <a:graphicData uri="http://schemas.openxmlformats.org/drawingml/2006/table">
            <a:tbl>
              <a:tblPr/>
              <a:tblGrid>
                <a:gridCol w="2508250"/>
                <a:gridCol w="1277937"/>
                <a:gridCol w="1057275"/>
              </a:tblGrid>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Funcionalidad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No gestionable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Gestionable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Rendimiento ‘wire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Modo full-dúplex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Control de flujo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Autonegociación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Prioridades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VLANs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Agregación de enlaces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Spanning Tree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Port Mirroring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Soporte de SNMP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Supresión de tormentas broadcast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Autenticación por puerto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Interfaz Web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Direcciones MAC e IP en el switch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ACLs (Access Control Lists)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Posible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Control de ancho de banda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rPr>
                        <a:t>Posible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RMON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Posible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TFTP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rPr>
                        <a:t>Posible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SYSLOG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Posible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Interfaz de línea de comandos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Posible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Puerto de consola RS-232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rPr>
                        <a:t>Posible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405" name="Line 125"/>
          <p:cNvSpPr>
            <a:spLocks noChangeShapeType="1"/>
          </p:cNvSpPr>
          <p:nvPr/>
        </p:nvSpPr>
        <p:spPr bwMode="auto">
          <a:xfrm>
            <a:off x="1837630" y="1477963"/>
            <a:ext cx="287338" cy="0"/>
          </a:xfrm>
          <a:prstGeom prst="line">
            <a:avLst/>
          </a:prstGeom>
          <a:noFill/>
          <a:ln w="25400">
            <a:solidFill>
              <a:schemeClr val="accent2"/>
            </a:solidFill>
            <a:round/>
            <a:headEnd/>
            <a:tailEnd type="triangle" w="med" len="med"/>
          </a:ln>
        </p:spPr>
        <p:txBody>
          <a:bodyPr/>
          <a:lstStyle/>
          <a:p>
            <a:endParaRPr lang="es-ES"/>
          </a:p>
        </p:txBody>
      </p:sp>
      <p:sp>
        <p:nvSpPr>
          <p:cNvPr id="1249406" name="Line 126"/>
          <p:cNvSpPr>
            <a:spLocks noChangeShapeType="1"/>
          </p:cNvSpPr>
          <p:nvPr/>
        </p:nvSpPr>
        <p:spPr bwMode="auto">
          <a:xfrm>
            <a:off x="1837630" y="1693863"/>
            <a:ext cx="287338" cy="0"/>
          </a:xfrm>
          <a:prstGeom prst="line">
            <a:avLst/>
          </a:prstGeom>
          <a:noFill/>
          <a:ln w="25400">
            <a:solidFill>
              <a:schemeClr val="accent2"/>
            </a:solidFill>
            <a:round/>
            <a:headEnd/>
            <a:tailEnd type="triangle" w="med" len="med"/>
          </a:ln>
        </p:spPr>
        <p:txBody>
          <a:bodyPr/>
          <a:lstStyle/>
          <a:p>
            <a:endParaRPr lang="es-ES"/>
          </a:p>
        </p:txBody>
      </p:sp>
      <p:sp>
        <p:nvSpPr>
          <p:cNvPr id="1249407" name="Line 127"/>
          <p:cNvSpPr>
            <a:spLocks noChangeShapeType="1"/>
          </p:cNvSpPr>
          <p:nvPr/>
        </p:nvSpPr>
        <p:spPr bwMode="auto">
          <a:xfrm>
            <a:off x="1837630" y="2473325"/>
            <a:ext cx="287338" cy="0"/>
          </a:xfrm>
          <a:prstGeom prst="line">
            <a:avLst/>
          </a:prstGeom>
          <a:noFill/>
          <a:ln w="25400">
            <a:solidFill>
              <a:schemeClr val="accent2"/>
            </a:solidFill>
            <a:round/>
            <a:headEnd/>
            <a:tailEnd type="triangle" w="med" len="med"/>
          </a:ln>
        </p:spPr>
        <p:txBody>
          <a:bodyPr/>
          <a:lstStyle/>
          <a:p>
            <a:endParaRPr lang="es-ES"/>
          </a:p>
        </p:txBody>
      </p:sp>
      <p:sp>
        <p:nvSpPr>
          <p:cNvPr id="1249408" name="Line 128"/>
          <p:cNvSpPr>
            <a:spLocks noChangeShapeType="1"/>
          </p:cNvSpPr>
          <p:nvPr/>
        </p:nvSpPr>
        <p:spPr bwMode="auto">
          <a:xfrm>
            <a:off x="1837630" y="2762250"/>
            <a:ext cx="287338" cy="0"/>
          </a:xfrm>
          <a:prstGeom prst="line">
            <a:avLst/>
          </a:prstGeom>
          <a:noFill/>
          <a:ln w="25400">
            <a:solidFill>
              <a:schemeClr val="accent2"/>
            </a:solidFill>
            <a:round/>
            <a:headEnd/>
            <a:tailEnd type="triangle" w="med" len="med"/>
          </a:ln>
        </p:spPr>
        <p:txBody>
          <a:bodyPr/>
          <a:lstStyle/>
          <a:p>
            <a:endParaRPr lang="es-ES"/>
          </a:p>
        </p:txBody>
      </p:sp>
      <p:sp>
        <p:nvSpPr>
          <p:cNvPr id="1249409" name="Line 129"/>
          <p:cNvSpPr>
            <a:spLocks noChangeShapeType="1"/>
          </p:cNvSpPr>
          <p:nvPr/>
        </p:nvSpPr>
        <p:spPr bwMode="auto">
          <a:xfrm>
            <a:off x="1839218" y="2978150"/>
            <a:ext cx="287337" cy="0"/>
          </a:xfrm>
          <a:prstGeom prst="line">
            <a:avLst/>
          </a:prstGeom>
          <a:noFill/>
          <a:ln w="25400">
            <a:solidFill>
              <a:schemeClr val="accent2"/>
            </a:solidFill>
            <a:round/>
            <a:headEnd/>
            <a:tailEnd type="triangle" w="med" len="med"/>
          </a:ln>
        </p:spPr>
        <p:txBody>
          <a:bodyPr/>
          <a:lstStyle/>
          <a:p>
            <a:endParaRPr lang="es-ES"/>
          </a:p>
        </p:txBody>
      </p:sp>
      <p:sp>
        <p:nvSpPr>
          <p:cNvPr id="1249410" name="Line 130"/>
          <p:cNvSpPr>
            <a:spLocks noChangeShapeType="1"/>
          </p:cNvSpPr>
          <p:nvPr/>
        </p:nvSpPr>
        <p:spPr bwMode="auto">
          <a:xfrm>
            <a:off x="1837630" y="1970088"/>
            <a:ext cx="287338" cy="0"/>
          </a:xfrm>
          <a:prstGeom prst="line">
            <a:avLst/>
          </a:prstGeom>
          <a:noFill/>
          <a:ln w="25400">
            <a:solidFill>
              <a:schemeClr val="accent2"/>
            </a:solidFill>
            <a:round/>
            <a:headEnd/>
            <a:tailEnd type="triangle" w="med" len="med"/>
          </a:ln>
        </p:spPr>
        <p:txBody>
          <a:bodyPr/>
          <a:lstStyle/>
          <a:p>
            <a:endParaRPr lang="es-ES"/>
          </a:p>
        </p:txBody>
      </p:sp>
      <p:sp>
        <p:nvSpPr>
          <p:cNvPr id="1249411" name="Line 131"/>
          <p:cNvSpPr>
            <a:spLocks noChangeShapeType="1"/>
          </p:cNvSpPr>
          <p:nvPr/>
        </p:nvSpPr>
        <p:spPr bwMode="auto">
          <a:xfrm>
            <a:off x="1837630" y="3490913"/>
            <a:ext cx="287338" cy="0"/>
          </a:xfrm>
          <a:prstGeom prst="line">
            <a:avLst/>
          </a:prstGeom>
          <a:noFill/>
          <a:ln w="25400">
            <a:solidFill>
              <a:schemeClr val="accent2"/>
            </a:solidFill>
            <a:round/>
            <a:headEnd/>
            <a:tailEnd type="triangle" w="med" len="med"/>
          </a:ln>
        </p:spPr>
        <p:txBody>
          <a:bodyPr/>
          <a:lstStyle/>
          <a:p>
            <a:endParaRPr lang="es-ES"/>
          </a:p>
        </p:txBody>
      </p:sp>
      <p:sp>
        <p:nvSpPr>
          <p:cNvPr id="1249413" name="Line 133"/>
          <p:cNvSpPr>
            <a:spLocks noChangeShapeType="1"/>
          </p:cNvSpPr>
          <p:nvPr/>
        </p:nvSpPr>
        <p:spPr bwMode="auto">
          <a:xfrm>
            <a:off x="1403648" y="2355850"/>
            <a:ext cx="6911975" cy="0"/>
          </a:xfrm>
          <a:prstGeom prst="line">
            <a:avLst/>
          </a:prstGeom>
          <a:noFill/>
          <a:ln w="25400">
            <a:solidFill>
              <a:srgbClr val="FF0000"/>
            </a:solidFill>
            <a:round/>
            <a:headEnd/>
            <a:tailEnd/>
          </a:ln>
        </p:spPr>
        <p:txBody>
          <a:bodyPr/>
          <a:lstStyle/>
          <a:p>
            <a:endParaRPr lang="es-ES"/>
          </a:p>
        </p:txBody>
      </p:sp>
      <p:sp>
        <p:nvSpPr>
          <p:cNvPr id="1249414" name="Line 134"/>
          <p:cNvSpPr>
            <a:spLocks noChangeShapeType="1"/>
          </p:cNvSpPr>
          <p:nvPr/>
        </p:nvSpPr>
        <p:spPr bwMode="auto">
          <a:xfrm>
            <a:off x="1839218" y="3275013"/>
            <a:ext cx="287337" cy="0"/>
          </a:xfrm>
          <a:prstGeom prst="line">
            <a:avLst/>
          </a:prstGeom>
          <a:noFill/>
          <a:ln w="25400">
            <a:solidFill>
              <a:schemeClr val="accent2"/>
            </a:solidFill>
            <a:round/>
            <a:headEnd/>
            <a:tailEnd type="triangle" w="med" len="med"/>
          </a:ln>
        </p:spPr>
        <p:txBody>
          <a:bodyPr/>
          <a:lstStyle/>
          <a:p>
            <a:endParaRPr lang="es-E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49405"/>
                                        </p:tgtEl>
                                        <p:attrNameLst>
                                          <p:attrName>style.visibility</p:attrName>
                                        </p:attrNameLst>
                                      </p:cBhvr>
                                      <p:to>
                                        <p:strVal val="visible"/>
                                      </p:to>
                                    </p:set>
                                    <p:anim calcmode="lin" valueType="num">
                                      <p:cBhvr additive="base">
                                        <p:cTn id="11" dur="500" fill="hold"/>
                                        <p:tgtEl>
                                          <p:spTgt spid="1249405"/>
                                        </p:tgtEl>
                                        <p:attrNameLst>
                                          <p:attrName>ppt_x</p:attrName>
                                        </p:attrNameLst>
                                      </p:cBhvr>
                                      <p:tavLst>
                                        <p:tav tm="0">
                                          <p:val>
                                            <p:strVal val="0-#ppt_w/2"/>
                                          </p:val>
                                        </p:tav>
                                        <p:tav tm="100000">
                                          <p:val>
                                            <p:strVal val="#ppt_x"/>
                                          </p:val>
                                        </p:tav>
                                      </p:tavLst>
                                    </p:anim>
                                    <p:anim calcmode="lin" valueType="num">
                                      <p:cBhvr additive="base">
                                        <p:cTn id="12" dur="500" fill="hold"/>
                                        <p:tgtEl>
                                          <p:spTgt spid="124940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49406"/>
                                        </p:tgtEl>
                                        <p:attrNameLst>
                                          <p:attrName>style.visibility</p:attrName>
                                        </p:attrNameLst>
                                      </p:cBhvr>
                                      <p:to>
                                        <p:strVal val="visible"/>
                                      </p:to>
                                    </p:set>
                                    <p:anim calcmode="lin" valueType="num">
                                      <p:cBhvr additive="base">
                                        <p:cTn id="15" dur="500" fill="hold"/>
                                        <p:tgtEl>
                                          <p:spTgt spid="1249406"/>
                                        </p:tgtEl>
                                        <p:attrNameLst>
                                          <p:attrName>ppt_x</p:attrName>
                                        </p:attrNameLst>
                                      </p:cBhvr>
                                      <p:tavLst>
                                        <p:tav tm="0">
                                          <p:val>
                                            <p:strVal val="0-#ppt_w/2"/>
                                          </p:val>
                                        </p:tav>
                                        <p:tav tm="100000">
                                          <p:val>
                                            <p:strVal val="#ppt_x"/>
                                          </p:val>
                                        </p:tav>
                                      </p:tavLst>
                                    </p:anim>
                                    <p:anim calcmode="lin" valueType="num">
                                      <p:cBhvr additive="base">
                                        <p:cTn id="16" dur="500" fill="hold"/>
                                        <p:tgtEl>
                                          <p:spTgt spid="124940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49407"/>
                                        </p:tgtEl>
                                        <p:attrNameLst>
                                          <p:attrName>style.visibility</p:attrName>
                                        </p:attrNameLst>
                                      </p:cBhvr>
                                      <p:to>
                                        <p:strVal val="visible"/>
                                      </p:to>
                                    </p:set>
                                    <p:anim calcmode="lin" valueType="num">
                                      <p:cBhvr additive="base">
                                        <p:cTn id="19" dur="500" fill="hold"/>
                                        <p:tgtEl>
                                          <p:spTgt spid="1249407"/>
                                        </p:tgtEl>
                                        <p:attrNameLst>
                                          <p:attrName>ppt_x</p:attrName>
                                        </p:attrNameLst>
                                      </p:cBhvr>
                                      <p:tavLst>
                                        <p:tav tm="0">
                                          <p:val>
                                            <p:strVal val="0-#ppt_w/2"/>
                                          </p:val>
                                        </p:tav>
                                        <p:tav tm="100000">
                                          <p:val>
                                            <p:strVal val="#ppt_x"/>
                                          </p:val>
                                        </p:tav>
                                      </p:tavLst>
                                    </p:anim>
                                    <p:anim calcmode="lin" valueType="num">
                                      <p:cBhvr additive="base">
                                        <p:cTn id="20" dur="500" fill="hold"/>
                                        <p:tgtEl>
                                          <p:spTgt spid="124940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49408"/>
                                        </p:tgtEl>
                                        <p:attrNameLst>
                                          <p:attrName>style.visibility</p:attrName>
                                        </p:attrNameLst>
                                      </p:cBhvr>
                                      <p:to>
                                        <p:strVal val="visible"/>
                                      </p:to>
                                    </p:set>
                                    <p:anim calcmode="lin" valueType="num">
                                      <p:cBhvr additive="base">
                                        <p:cTn id="23" dur="500" fill="hold"/>
                                        <p:tgtEl>
                                          <p:spTgt spid="1249408"/>
                                        </p:tgtEl>
                                        <p:attrNameLst>
                                          <p:attrName>ppt_x</p:attrName>
                                        </p:attrNameLst>
                                      </p:cBhvr>
                                      <p:tavLst>
                                        <p:tav tm="0">
                                          <p:val>
                                            <p:strVal val="0-#ppt_w/2"/>
                                          </p:val>
                                        </p:tav>
                                        <p:tav tm="100000">
                                          <p:val>
                                            <p:strVal val="#ppt_x"/>
                                          </p:val>
                                        </p:tav>
                                      </p:tavLst>
                                    </p:anim>
                                    <p:anim calcmode="lin" valueType="num">
                                      <p:cBhvr additive="base">
                                        <p:cTn id="24" dur="500" fill="hold"/>
                                        <p:tgtEl>
                                          <p:spTgt spid="124940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49409"/>
                                        </p:tgtEl>
                                        <p:attrNameLst>
                                          <p:attrName>style.visibility</p:attrName>
                                        </p:attrNameLst>
                                      </p:cBhvr>
                                      <p:to>
                                        <p:strVal val="visible"/>
                                      </p:to>
                                    </p:set>
                                    <p:anim calcmode="lin" valueType="num">
                                      <p:cBhvr additive="base">
                                        <p:cTn id="27" dur="500" fill="hold"/>
                                        <p:tgtEl>
                                          <p:spTgt spid="1249409"/>
                                        </p:tgtEl>
                                        <p:attrNameLst>
                                          <p:attrName>ppt_x</p:attrName>
                                        </p:attrNameLst>
                                      </p:cBhvr>
                                      <p:tavLst>
                                        <p:tav tm="0">
                                          <p:val>
                                            <p:strVal val="0-#ppt_w/2"/>
                                          </p:val>
                                        </p:tav>
                                        <p:tav tm="100000">
                                          <p:val>
                                            <p:strVal val="#ppt_x"/>
                                          </p:val>
                                        </p:tav>
                                      </p:tavLst>
                                    </p:anim>
                                    <p:anim calcmode="lin" valueType="num">
                                      <p:cBhvr additive="base">
                                        <p:cTn id="28" dur="500" fill="hold"/>
                                        <p:tgtEl>
                                          <p:spTgt spid="124940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49410"/>
                                        </p:tgtEl>
                                        <p:attrNameLst>
                                          <p:attrName>style.visibility</p:attrName>
                                        </p:attrNameLst>
                                      </p:cBhvr>
                                      <p:to>
                                        <p:strVal val="visible"/>
                                      </p:to>
                                    </p:set>
                                    <p:anim calcmode="lin" valueType="num">
                                      <p:cBhvr additive="base">
                                        <p:cTn id="31" dur="500" fill="hold"/>
                                        <p:tgtEl>
                                          <p:spTgt spid="1249410"/>
                                        </p:tgtEl>
                                        <p:attrNameLst>
                                          <p:attrName>ppt_x</p:attrName>
                                        </p:attrNameLst>
                                      </p:cBhvr>
                                      <p:tavLst>
                                        <p:tav tm="0">
                                          <p:val>
                                            <p:strVal val="0-#ppt_w/2"/>
                                          </p:val>
                                        </p:tav>
                                        <p:tav tm="100000">
                                          <p:val>
                                            <p:strVal val="#ppt_x"/>
                                          </p:val>
                                        </p:tav>
                                      </p:tavLst>
                                    </p:anim>
                                    <p:anim calcmode="lin" valueType="num">
                                      <p:cBhvr additive="base">
                                        <p:cTn id="32" dur="500" fill="hold"/>
                                        <p:tgtEl>
                                          <p:spTgt spid="12494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49411"/>
                                        </p:tgtEl>
                                        <p:attrNameLst>
                                          <p:attrName>style.visibility</p:attrName>
                                        </p:attrNameLst>
                                      </p:cBhvr>
                                      <p:to>
                                        <p:strVal val="visible"/>
                                      </p:to>
                                    </p:set>
                                    <p:anim calcmode="lin" valueType="num">
                                      <p:cBhvr additive="base">
                                        <p:cTn id="35" dur="500" fill="hold"/>
                                        <p:tgtEl>
                                          <p:spTgt spid="1249411"/>
                                        </p:tgtEl>
                                        <p:attrNameLst>
                                          <p:attrName>ppt_x</p:attrName>
                                        </p:attrNameLst>
                                      </p:cBhvr>
                                      <p:tavLst>
                                        <p:tav tm="0">
                                          <p:val>
                                            <p:strVal val="0-#ppt_w/2"/>
                                          </p:val>
                                        </p:tav>
                                        <p:tav tm="100000">
                                          <p:val>
                                            <p:strVal val="#ppt_x"/>
                                          </p:val>
                                        </p:tav>
                                      </p:tavLst>
                                    </p:anim>
                                    <p:anim calcmode="lin" valueType="num">
                                      <p:cBhvr additive="base">
                                        <p:cTn id="36" dur="500" fill="hold"/>
                                        <p:tgtEl>
                                          <p:spTgt spid="12494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49414"/>
                                        </p:tgtEl>
                                        <p:attrNameLst>
                                          <p:attrName>style.visibility</p:attrName>
                                        </p:attrNameLst>
                                      </p:cBhvr>
                                      <p:to>
                                        <p:strVal val="visible"/>
                                      </p:to>
                                    </p:set>
                                    <p:anim calcmode="lin" valueType="num">
                                      <p:cBhvr additive="base">
                                        <p:cTn id="39" dur="500" fill="hold"/>
                                        <p:tgtEl>
                                          <p:spTgt spid="1249414"/>
                                        </p:tgtEl>
                                        <p:attrNameLst>
                                          <p:attrName>ppt_x</p:attrName>
                                        </p:attrNameLst>
                                      </p:cBhvr>
                                      <p:tavLst>
                                        <p:tav tm="0">
                                          <p:val>
                                            <p:strVal val="0-#ppt_w/2"/>
                                          </p:val>
                                        </p:tav>
                                        <p:tav tm="100000">
                                          <p:val>
                                            <p:strVal val="#ppt_x"/>
                                          </p:val>
                                        </p:tav>
                                      </p:tavLst>
                                    </p:anim>
                                    <p:anim calcmode="lin" valueType="num">
                                      <p:cBhvr additive="base">
                                        <p:cTn id="40" dur="500" fill="hold"/>
                                        <p:tgtEl>
                                          <p:spTgt spid="1249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05" grpId="0" animBg="1"/>
      <p:bldP spid="1249406" grpId="0" animBg="1"/>
      <p:bldP spid="1249407" grpId="0" animBg="1"/>
      <p:bldP spid="1249408" grpId="0" animBg="1"/>
      <p:bldP spid="1249409" grpId="0" animBg="1"/>
      <p:bldP spid="1249410" grpId="0" animBg="1"/>
      <p:bldP spid="1249411" grpId="0" animBg="1"/>
      <p:bldP spid="1249413" grpId="0" animBg="1"/>
      <p:bldP spid="12494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257175"/>
            <a:ext cx="7772400" cy="1143000"/>
          </a:xfrm>
        </p:spPr>
        <p:txBody>
          <a:bodyPr/>
          <a:lstStyle/>
          <a:p>
            <a:pPr eaLnBrk="1" hangingPunct="1"/>
            <a:r>
              <a:rPr lang="es-ES" sz="4000" dirty="0" smtClean="0"/>
              <a:t>Ventajas de los conmutadores con SNMP</a:t>
            </a:r>
          </a:p>
        </p:txBody>
      </p:sp>
      <p:sp>
        <p:nvSpPr>
          <p:cNvPr id="149507" name="Rectangle 3"/>
          <p:cNvSpPr>
            <a:spLocks noGrp="1" noChangeArrowheads="1"/>
          </p:cNvSpPr>
          <p:nvPr>
            <p:ph type="body" idx="1"/>
          </p:nvPr>
        </p:nvSpPr>
        <p:spPr>
          <a:xfrm>
            <a:off x="685800" y="1482725"/>
            <a:ext cx="7772400" cy="4754563"/>
          </a:xfrm>
        </p:spPr>
        <p:txBody>
          <a:bodyPr/>
          <a:lstStyle/>
          <a:p>
            <a:pPr eaLnBrk="1" hangingPunct="1">
              <a:lnSpc>
                <a:spcPct val="90000"/>
              </a:lnSpc>
            </a:pPr>
            <a:r>
              <a:rPr lang="es-ES" sz="2400" dirty="0" smtClean="0"/>
              <a:t>El protocolo SNMP (Simple Network Management </a:t>
            </a:r>
            <a:r>
              <a:rPr lang="es-ES" sz="2400" dirty="0" err="1" smtClean="0"/>
              <a:t>Protocol</a:t>
            </a:r>
            <a:r>
              <a:rPr lang="es-ES" sz="2400" dirty="0" smtClean="0"/>
              <a:t>) permite obtener de un conmutador información tal como:</a:t>
            </a:r>
          </a:p>
          <a:p>
            <a:pPr lvl="1" eaLnBrk="1" hangingPunct="1">
              <a:lnSpc>
                <a:spcPct val="90000"/>
              </a:lnSpc>
            </a:pPr>
            <a:r>
              <a:rPr lang="es-ES" sz="2000" dirty="0" smtClean="0"/>
              <a:t>Tablas CAM</a:t>
            </a:r>
          </a:p>
          <a:p>
            <a:pPr lvl="1" eaLnBrk="1" hangingPunct="1">
              <a:lnSpc>
                <a:spcPct val="90000"/>
              </a:lnSpc>
            </a:pPr>
            <a:r>
              <a:rPr lang="es-ES" sz="2000" dirty="0" smtClean="0"/>
              <a:t>Tráfico cursado: número de tramas y de bytes por interfaz</a:t>
            </a:r>
          </a:p>
          <a:p>
            <a:pPr lvl="1" eaLnBrk="1" hangingPunct="1">
              <a:lnSpc>
                <a:spcPct val="90000"/>
              </a:lnSpc>
            </a:pPr>
            <a:r>
              <a:rPr lang="es-ES" sz="2000" dirty="0" smtClean="0"/>
              <a:t>Errores de transmisión, por interfaz</a:t>
            </a:r>
          </a:p>
          <a:p>
            <a:pPr lvl="1" eaLnBrk="1" hangingPunct="1">
              <a:lnSpc>
                <a:spcPct val="90000"/>
              </a:lnSpc>
            </a:pPr>
            <a:r>
              <a:rPr lang="es-ES" sz="2000" dirty="0" smtClean="0"/>
              <a:t>Tiempo que lleva encendido el equipo</a:t>
            </a:r>
          </a:p>
          <a:p>
            <a:pPr eaLnBrk="1" hangingPunct="1">
              <a:lnSpc>
                <a:spcPct val="90000"/>
              </a:lnSpc>
            </a:pPr>
            <a:r>
              <a:rPr lang="es-ES" sz="2400" dirty="0" smtClean="0"/>
              <a:t>También permite ejecutar órdenes en un conmutador, tales como:</a:t>
            </a:r>
          </a:p>
          <a:p>
            <a:pPr lvl="1" eaLnBrk="1" hangingPunct="1">
              <a:lnSpc>
                <a:spcPct val="90000"/>
              </a:lnSpc>
            </a:pPr>
            <a:r>
              <a:rPr lang="es-ES" sz="2000" dirty="0" smtClean="0"/>
              <a:t>Activar o desactivar interfaces</a:t>
            </a:r>
          </a:p>
          <a:p>
            <a:pPr lvl="1" eaLnBrk="1" hangingPunct="1">
              <a:lnSpc>
                <a:spcPct val="90000"/>
              </a:lnSpc>
            </a:pPr>
            <a:r>
              <a:rPr lang="es-ES" sz="2000" dirty="0" smtClean="0"/>
              <a:t>Realizar cambios en la configuración</a:t>
            </a:r>
          </a:p>
          <a:p>
            <a:pPr eaLnBrk="1" hangingPunct="1">
              <a:lnSpc>
                <a:spcPct val="90000"/>
              </a:lnSpc>
            </a:pPr>
            <a:r>
              <a:rPr lang="es-ES" sz="2400" dirty="0" smtClean="0"/>
              <a:t>Esto unido a herramientas de gestión de red permite una gran flexibilidad y control, fundamental en redes grandes</a:t>
            </a:r>
          </a:p>
        </p:txBody>
      </p:sp>
    </p:spTree>
  </p:cSld>
  <p:clrMapOvr>
    <a:masterClrMapping/>
  </p:clrMapOvr>
  <p:transition>
    <p:pull dir="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333375"/>
            <a:ext cx="7990656" cy="1143000"/>
          </a:xfrm>
        </p:spPr>
        <p:txBody>
          <a:bodyPr/>
          <a:lstStyle/>
          <a:p>
            <a:pPr eaLnBrk="1" hangingPunct="1"/>
            <a:r>
              <a:rPr lang="es-ES" sz="3200" dirty="0" smtClean="0">
                <a:latin typeface="Arial" pitchFamily="34" charset="0"/>
                <a:cs typeface="Arial" pitchFamily="34" charset="0"/>
              </a:rPr>
              <a:t>Gráficas de tráfico obtenidas por mensajes SNMP mediante el programa MRTG</a:t>
            </a:r>
          </a:p>
        </p:txBody>
      </p:sp>
      <p:pic>
        <p:nvPicPr>
          <p:cNvPr id="151555" name="Picture 3" descr="decapat_gi5_2-day"/>
          <p:cNvPicPr>
            <a:picLocks noChangeAspect="1" noChangeArrowheads="1"/>
          </p:cNvPicPr>
          <p:nvPr/>
        </p:nvPicPr>
        <p:blipFill>
          <a:blip r:embed="rId3" cstate="print"/>
          <a:srcRect/>
          <a:stretch>
            <a:fillRect/>
          </a:stretch>
        </p:blipFill>
        <p:spPr bwMode="auto">
          <a:xfrm>
            <a:off x="1258888" y="1700213"/>
            <a:ext cx="6667500" cy="1762125"/>
          </a:xfrm>
          <a:prstGeom prst="rect">
            <a:avLst/>
          </a:prstGeom>
          <a:noFill/>
          <a:ln w="9525">
            <a:noFill/>
            <a:miter lim="800000"/>
            <a:headEnd/>
            <a:tailEnd/>
          </a:ln>
        </p:spPr>
      </p:pic>
      <p:pic>
        <p:nvPicPr>
          <p:cNvPr id="151556" name="Picture 4" descr="decapat_gi5_2-week"/>
          <p:cNvPicPr>
            <a:picLocks noChangeAspect="1" noChangeArrowheads="1"/>
          </p:cNvPicPr>
          <p:nvPr/>
        </p:nvPicPr>
        <p:blipFill>
          <a:blip r:embed="rId4" cstate="print"/>
          <a:srcRect/>
          <a:stretch>
            <a:fillRect/>
          </a:stretch>
        </p:blipFill>
        <p:spPr bwMode="auto">
          <a:xfrm>
            <a:off x="1289050" y="3644900"/>
            <a:ext cx="6667500" cy="1762125"/>
          </a:xfrm>
          <a:prstGeom prst="rect">
            <a:avLst/>
          </a:prstGeom>
          <a:noFill/>
          <a:ln w="9525">
            <a:noFill/>
            <a:miter lim="800000"/>
            <a:headEnd/>
            <a:tailEnd/>
          </a:ln>
        </p:spPr>
      </p:pic>
      <p:sp>
        <p:nvSpPr>
          <p:cNvPr id="151557" name="Text Box 5"/>
          <p:cNvSpPr txBox="1">
            <a:spLocks noChangeArrowheads="1"/>
          </p:cNvSpPr>
          <p:nvPr/>
        </p:nvSpPr>
        <p:spPr bwMode="auto">
          <a:xfrm>
            <a:off x="1382713" y="5561013"/>
            <a:ext cx="7077075" cy="336550"/>
          </a:xfrm>
          <a:prstGeom prst="rect">
            <a:avLst/>
          </a:prstGeom>
          <a:noFill/>
          <a:ln w="25400">
            <a:noFill/>
            <a:miter lim="800000"/>
            <a:headEnd/>
            <a:tailEnd/>
          </a:ln>
        </p:spPr>
        <p:txBody>
          <a:bodyPr>
            <a:spAutoFit/>
          </a:bodyPr>
          <a:lstStyle/>
          <a:p>
            <a:r>
              <a:rPr lang="es-ES" sz="1600"/>
              <a:t>Tráfico originado por la red IP de telefonía en el campus de Paterna</a:t>
            </a:r>
          </a:p>
        </p:txBody>
      </p:sp>
    </p:spTree>
  </p:cSld>
  <p:clrMapOvr>
    <a:masterClrMapping/>
  </p:clrMapOvr>
  <p:transition>
    <p:pull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s-ES_tradnl" smtClean="0"/>
              <a:t>Sumario</a:t>
            </a:r>
          </a:p>
        </p:txBody>
      </p:sp>
      <p:sp>
        <p:nvSpPr>
          <p:cNvPr id="79875" name="Rectangle 3"/>
          <p:cNvSpPr>
            <a:spLocks noGrp="1" noChangeArrowheads="1"/>
          </p:cNvSpPr>
          <p:nvPr>
            <p:ph type="body" idx="1"/>
          </p:nvPr>
        </p:nvSpPr>
        <p:spPr>
          <a:xfrm>
            <a:off x="611560" y="1752600"/>
            <a:ext cx="8134672" cy="4343400"/>
          </a:xfrm>
        </p:spPr>
        <p:txBody>
          <a:bodyPr/>
          <a:lstStyle/>
          <a:p>
            <a:pPr eaLnBrk="1" hangingPunct="1">
              <a:lnSpc>
                <a:spcPct val="90000"/>
              </a:lnSpc>
            </a:pPr>
            <a:r>
              <a:rPr lang="es-ES_tradnl" dirty="0" smtClean="0"/>
              <a:t>Repaso de Telemática</a:t>
            </a:r>
          </a:p>
          <a:p>
            <a:pPr eaLnBrk="1" hangingPunct="1">
              <a:lnSpc>
                <a:spcPct val="90000"/>
              </a:lnSpc>
            </a:pPr>
            <a:r>
              <a:rPr lang="es-ES_tradnl" dirty="0" smtClean="0"/>
              <a:t>Repaso de Ethernet </a:t>
            </a:r>
          </a:p>
          <a:p>
            <a:pPr eaLnBrk="1" hangingPunct="1">
              <a:lnSpc>
                <a:spcPct val="90000"/>
              </a:lnSpc>
            </a:pPr>
            <a:r>
              <a:rPr lang="es-ES_tradnl" dirty="0" smtClean="0"/>
              <a:t>Puentes transparentes y </a:t>
            </a:r>
            <a:r>
              <a:rPr lang="es-ES_tradnl" dirty="0" err="1" smtClean="0"/>
              <a:t>switches</a:t>
            </a:r>
            <a:endParaRPr lang="es-ES_tradnl" dirty="0" smtClean="0"/>
          </a:p>
          <a:p>
            <a:pPr eaLnBrk="1" hangingPunct="1">
              <a:lnSpc>
                <a:spcPct val="90000"/>
              </a:lnSpc>
            </a:pPr>
            <a:r>
              <a:rPr lang="es-ES_tradnl" dirty="0" err="1" smtClean="0"/>
              <a:t>Microsegmentación</a:t>
            </a:r>
            <a:r>
              <a:rPr lang="es-ES_tradnl" dirty="0" smtClean="0"/>
              <a:t>. Full dúplex.</a:t>
            </a:r>
          </a:p>
          <a:p>
            <a:pPr eaLnBrk="1" hangingPunct="1">
              <a:lnSpc>
                <a:spcPct val="90000"/>
              </a:lnSpc>
            </a:pPr>
            <a:r>
              <a:rPr lang="es-ES_tradnl" dirty="0" smtClean="0"/>
              <a:t>Ataques en conmutadores</a:t>
            </a:r>
          </a:p>
          <a:p>
            <a:pPr eaLnBrk="1" hangingPunct="1">
              <a:lnSpc>
                <a:spcPct val="90000"/>
              </a:lnSpc>
            </a:pPr>
            <a:r>
              <a:rPr lang="es-ES_tradnl" dirty="0" smtClean="0"/>
              <a:t>Conmutadores gestionables y no gestionables</a:t>
            </a:r>
          </a:p>
          <a:p>
            <a:pPr eaLnBrk="1" hangingPunct="1">
              <a:lnSpc>
                <a:spcPct val="90000"/>
              </a:lnSpc>
            </a:pPr>
            <a:r>
              <a:rPr lang="es-ES_tradnl" b="1" dirty="0" smtClean="0">
                <a:solidFill>
                  <a:srgbClr val="FF0000"/>
                </a:solidFill>
              </a:rPr>
              <a:t>Bucles entre conmutadores. </a:t>
            </a:r>
            <a:r>
              <a:rPr lang="es-ES_tradnl" b="1" dirty="0" err="1" smtClean="0">
                <a:solidFill>
                  <a:srgbClr val="FF0000"/>
                </a:solidFill>
              </a:rPr>
              <a:t>Spanning</a:t>
            </a:r>
            <a:r>
              <a:rPr lang="es-ES_tradnl" b="1" dirty="0" smtClean="0">
                <a:solidFill>
                  <a:srgbClr val="FF0000"/>
                </a:solidFill>
              </a:rPr>
              <a:t> </a:t>
            </a:r>
            <a:r>
              <a:rPr lang="es-ES_tradnl" b="1" dirty="0" err="1" smtClean="0">
                <a:solidFill>
                  <a:srgbClr val="FF0000"/>
                </a:solidFill>
              </a:rPr>
              <a:t>Tree</a:t>
            </a:r>
            <a:endParaRPr lang="es-ES_tradnl" dirty="0" smtClean="0"/>
          </a:p>
          <a:p>
            <a:pPr eaLnBrk="1" hangingPunct="1">
              <a:lnSpc>
                <a:spcPct val="90000"/>
              </a:lnSpc>
            </a:pPr>
            <a:r>
              <a:rPr lang="es-ES_tradnl" dirty="0" smtClean="0"/>
              <a:t>Redes locales virtuales (</a:t>
            </a:r>
            <a:r>
              <a:rPr lang="es-ES_tradnl" dirty="0" err="1" smtClean="0"/>
              <a:t>VLANs</a:t>
            </a:r>
            <a:r>
              <a:rPr lang="es-ES_tradnl" dirty="0" smtClean="0"/>
              <a:t>)</a:t>
            </a:r>
          </a:p>
        </p:txBody>
      </p:sp>
    </p:spTree>
  </p:cSld>
  <p:clrMapOvr>
    <a:masterClrMapping/>
  </p:clrMapOvr>
  <p:transition>
    <p:pull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476250"/>
            <a:ext cx="7772400" cy="1143000"/>
          </a:xfrm>
        </p:spPr>
        <p:txBody>
          <a:bodyPr/>
          <a:lstStyle/>
          <a:p>
            <a:pPr eaLnBrk="1" hangingPunct="1"/>
            <a:r>
              <a:rPr lang="es-ES_tradnl" dirty="0" smtClean="0"/>
              <a:t>Bucles entre conmutadores</a:t>
            </a:r>
            <a:endParaRPr lang="es-ES" dirty="0" smtClean="0"/>
          </a:p>
        </p:txBody>
      </p:sp>
      <p:sp>
        <p:nvSpPr>
          <p:cNvPr id="80899" name="Rectangle 3"/>
          <p:cNvSpPr>
            <a:spLocks noGrp="1" noChangeArrowheads="1"/>
          </p:cNvSpPr>
          <p:nvPr>
            <p:ph type="body" idx="1"/>
          </p:nvPr>
        </p:nvSpPr>
        <p:spPr>
          <a:xfrm>
            <a:off x="685800" y="1847850"/>
            <a:ext cx="7772400" cy="4114800"/>
          </a:xfrm>
        </p:spPr>
        <p:txBody>
          <a:bodyPr/>
          <a:lstStyle/>
          <a:p>
            <a:pPr eaLnBrk="1" hangingPunct="1">
              <a:lnSpc>
                <a:spcPct val="90000"/>
              </a:lnSpc>
            </a:pPr>
            <a:r>
              <a:rPr lang="es-ES_tradnl" sz="2800" dirty="0" smtClean="0"/>
              <a:t>A veces al interconectar conmutadores se producen bucles, es decir hay más de un camino posible entre dos redes.</a:t>
            </a:r>
          </a:p>
          <a:p>
            <a:pPr eaLnBrk="1" hangingPunct="1">
              <a:lnSpc>
                <a:spcPct val="90000"/>
              </a:lnSpc>
            </a:pPr>
            <a:r>
              <a:rPr lang="es-ES_tradnl" sz="2800" dirty="0" smtClean="0"/>
              <a:t>Estos bucles pueden hacerse por error o porque se quiere disponer de varios caminos para tener mayor fiabilidad y tolerancia a fallos.</a:t>
            </a:r>
          </a:p>
          <a:p>
            <a:pPr eaLnBrk="1" hangingPunct="1">
              <a:lnSpc>
                <a:spcPct val="90000"/>
              </a:lnSpc>
            </a:pPr>
            <a:r>
              <a:rPr lang="es-ES_tradnl" sz="2800" dirty="0" smtClean="0"/>
              <a:t>Debido a la forma como funcionan los puentes transparentes cuando se produce un bucle la red se bloquea. </a:t>
            </a:r>
            <a:endParaRPr lang="es-ES" sz="2800" dirty="0" smtClean="0"/>
          </a:p>
        </p:txBody>
      </p:sp>
    </p:spTree>
  </p:cSld>
  <p:clrMapOvr>
    <a:masterClrMapping/>
  </p:clrMapOvr>
  <p:transition>
    <p:pull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6"/>
          <p:cNvSpPr>
            <a:spLocks noChangeShapeType="1"/>
          </p:cNvSpPr>
          <p:nvPr/>
        </p:nvSpPr>
        <p:spPr bwMode="auto">
          <a:xfrm flipH="1" flipV="1">
            <a:off x="3419475" y="1989138"/>
            <a:ext cx="865188" cy="1008062"/>
          </a:xfrm>
          <a:prstGeom prst="line">
            <a:avLst/>
          </a:prstGeom>
          <a:noFill/>
          <a:ln w="25400">
            <a:solidFill>
              <a:srgbClr val="0000FF"/>
            </a:solidFill>
            <a:round/>
            <a:headEnd/>
            <a:tailEnd/>
          </a:ln>
        </p:spPr>
        <p:txBody>
          <a:bodyPr/>
          <a:lstStyle/>
          <a:p>
            <a:endParaRPr lang="es-ES"/>
          </a:p>
        </p:txBody>
      </p:sp>
      <p:sp>
        <p:nvSpPr>
          <p:cNvPr id="81923" name="Line 7"/>
          <p:cNvSpPr>
            <a:spLocks noChangeShapeType="1"/>
          </p:cNvSpPr>
          <p:nvPr/>
        </p:nvSpPr>
        <p:spPr bwMode="auto">
          <a:xfrm flipH="1">
            <a:off x="3419475" y="2997200"/>
            <a:ext cx="865188" cy="936625"/>
          </a:xfrm>
          <a:prstGeom prst="line">
            <a:avLst/>
          </a:prstGeom>
          <a:noFill/>
          <a:ln w="25400">
            <a:solidFill>
              <a:srgbClr val="0000FF"/>
            </a:solidFill>
            <a:round/>
            <a:headEnd/>
            <a:tailEnd/>
          </a:ln>
        </p:spPr>
        <p:txBody>
          <a:bodyPr/>
          <a:lstStyle/>
          <a:p>
            <a:endParaRPr lang="es-ES"/>
          </a:p>
        </p:txBody>
      </p:sp>
      <p:sp>
        <p:nvSpPr>
          <p:cNvPr id="81924" name="Line 8"/>
          <p:cNvSpPr>
            <a:spLocks noChangeShapeType="1"/>
          </p:cNvSpPr>
          <p:nvPr/>
        </p:nvSpPr>
        <p:spPr bwMode="auto">
          <a:xfrm>
            <a:off x="1403350" y="3024188"/>
            <a:ext cx="609600" cy="0"/>
          </a:xfrm>
          <a:prstGeom prst="line">
            <a:avLst/>
          </a:prstGeom>
          <a:noFill/>
          <a:ln w="25400">
            <a:solidFill>
              <a:srgbClr val="0000FF"/>
            </a:solidFill>
            <a:round/>
            <a:headEnd/>
            <a:tailEnd/>
          </a:ln>
        </p:spPr>
        <p:txBody>
          <a:bodyPr/>
          <a:lstStyle/>
          <a:p>
            <a:endParaRPr lang="es-ES"/>
          </a:p>
        </p:txBody>
      </p:sp>
      <p:sp>
        <p:nvSpPr>
          <p:cNvPr id="81925" name="Line 9"/>
          <p:cNvSpPr>
            <a:spLocks noChangeShapeType="1"/>
          </p:cNvSpPr>
          <p:nvPr/>
        </p:nvSpPr>
        <p:spPr bwMode="auto">
          <a:xfrm>
            <a:off x="4538663" y="2990850"/>
            <a:ext cx="752475" cy="6350"/>
          </a:xfrm>
          <a:prstGeom prst="line">
            <a:avLst/>
          </a:prstGeom>
          <a:noFill/>
          <a:ln w="25400">
            <a:solidFill>
              <a:srgbClr val="0000FF"/>
            </a:solidFill>
            <a:round/>
            <a:headEnd/>
            <a:tailEnd/>
          </a:ln>
        </p:spPr>
        <p:txBody>
          <a:bodyPr/>
          <a:lstStyle/>
          <a:p>
            <a:endParaRPr lang="es-ES"/>
          </a:p>
        </p:txBody>
      </p:sp>
      <p:sp>
        <p:nvSpPr>
          <p:cNvPr id="81926" name="Line 71"/>
          <p:cNvSpPr>
            <a:spLocks noChangeShapeType="1"/>
          </p:cNvSpPr>
          <p:nvPr/>
        </p:nvSpPr>
        <p:spPr bwMode="auto">
          <a:xfrm flipH="1" flipV="1">
            <a:off x="2339975" y="2997200"/>
            <a:ext cx="720725" cy="936625"/>
          </a:xfrm>
          <a:prstGeom prst="line">
            <a:avLst/>
          </a:prstGeom>
          <a:noFill/>
          <a:ln w="25400">
            <a:solidFill>
              <a:srgbClr val="0000FF"/>
            </a:solidFill>
            <a:round/>
            <a:headEnd/>
            <a:tailEnd/>
          </a:ln>
        </p:spPr>
        <p:txBody>
          <a:bodyPr/>
          <a:lstStyle/>
          <a:p>
            <a:endParaRPr lang="es-ES"/>
          </a:p>
        </p:txBody>
      </p:sp>
      <p:sp>
        <p:nvSpPr>
          <p:cNvPr id="81927" name="Line 72"/>
          <p:cNvSpPr>
            <a:spLocks noChangeShapeType="1"/>
          </p:cNvSpPr>
          <p:nvPr/>
        </p:nvSpPr>
        <p:spPr bwMode="auto">
          <a:xfrm flipH="1">
            <a:off x="2339975" y="1987550"/>
            <a:ext cx="863600" cy="1009650"/>
          </a:xfrm>
          <a:prstGeom prst="line">
            <a:avLst/>
          </a:prstGeom>
          <a:noFill/>
          <a:ln w="25400">
            <a:solidFill>
              <a:srgbClr val="0000FF"/>
            </a:solidFill>
            <a:round/>
            <a:headEnd/>
            <a:tailEnd/>
          </a:ln>
        </p:spPr>
        <p:txBody>
          <a:bodyPr/>
          <a:lstStyle/>
          <a:p>
            <a:endParaRPr lang="es-ES"/>
          </a:p>
        </p:txBody>
      </p:sp>
      <p:sp>
        <p:nvSpPr>
          <p:cNvPr id="1121282" name="Text Box 2"/>
          <p:cNvSpPr txBox="1">
            <a:spLocks noChangeArrowheads="1"/>
          </p:cNvSpPr>
          <p:nvPr/>
        </p:nvSpPr>
        <p:spPr bwMode="auto">
          <a:xfrm>
            <a:off x="4454525" y="3494088"/>
            <a:ext cx="4343400" cy="336550"/>
          </a:xfrm>
          <a:prstGeom prst="rect">
            <a:avLst/>
          </a:prstGeom>
          <a:noFill/>
          <a:ln w="9525">
            <a:noFill/>
            <a:miter lim="800000"/>
            <a:headEnd/>
            <a:tailEnd/>
          </a:ln>
        </p:spPr>
        <p:txBody>
          <a:bodyPr>
            <a:spAutoFit/>
          </a:bodyPr>
          <a:lstStyle/>
          <a:p>
            <a:pPr marL="457200" indent="-457200">
              <a:spcBef>
                <a:spcPct val="30000"/>
              </a:spcBef>
              <a:buFontTx/>
              <a:buAutoNum type="arabicPeriod"/>
            </a:pPr>
            <a:r>
              <a:rPr lang="es-ES_tradnl" sz="1600" b="1"/>
              <a:t>A envía trama t</a:t>
            </a:r>
            <a:r>
              <a:rPr lang="es-ES_tradnl" sz="1600" b="1" baseline="-25000"/>
              <a:t>0</a:t>
            </a:r>
            <a:r>
              <a:rPr lang="es-ES_tradnl" sz="1600" b="1"/>
              <a:t> a LAN X</a:t>
            </a:r>
            <a:endParaRPr lang="es-ES" sz="1600" b="1"/>
          </a:p>
        </p:txBody>
      </p:sp>
      <p:sp>
        <p:nvSpPr>
          <p:cNvPr id="81929" name="Text Box 3"/>
          <p:cNvSpPr txBox="1">
            <a:spLocks noChangeArrowheads="1"/>
          </p:cNvSpPr>
          <p:nvPr/>
        </p:nvSpPr>
        <p:spPr bwMode="auto">
          <a:xfrm>
            <a:off x="792163" y="476250"/>
            <a:ext cx="7451725" cy="641350"/>
          </a:xfrm>
          <a:prstGeom prst="rect">
            <a:avLst/>
          </a:prstGeom>
          <a:noFill/>
          <a:ln w="9525">
            <a:noFill/>
            <a:miter lim="800000"/>
            <a:headEnd/>
            <a:tailEnd/>
          </a:ln>
        </p:spPr>
        <p:txBody>
          <a:bodyPr>
            <a:spAutoFit/>
          </a:bodyPr>
          <a:lstStyle/>
          <a:p>
            <a:pPr>
              <a:spcBef>
                <a:spcPct val="50000"/>
              </a:spcBef>
            </a:pPr>
            <a:r>
              <a:rPr lang="es-ES_tradnl" sz="3600"/>
              <a:t>Bucle entre dos LANs: el problema </a:t>
            </a:r>
            <a:endParaRPr lang="es-ES" sz="3600"/>
          </a:p>
        </p:txBody>
      </p:sp>
      <p:pic>
        <p:nvPicPr>
          <p:cNvPr id="81930" name="Picture 11"/>
          <p:cNvPicPr>
            <a:picLocks noChangeArrowheads="1"/>
          </p:cNvPicPr>
          <p:nvPr/>
        </p:nvPicPr>
        <p:blipFill>
          <a:blip r:embed="rId3" cstate="print"/>
          <a:srcRect/>
          <a:stretch>
            <a:fillRect/>
          </a:stretch>
        </p:blipFill>
        <p:spPr bwMode="auto">
          <a:xfrm>
            <a:off x="755650" y="2490788"/>
            <a:ext cx="762000" cy="762000"/>
          </a:xfrm>
          <a:prstGeom prst="rect">
            <a:avLst/>
          </a:prstGeom>
          <a:noFill/>
          <a:ln w="12700">
            <a:noFill/>
            <a:miter lim="800000"/>
            <a:headEnd/>
            <a:tailEnd/>
          </a:ln>
        </p:spPr>
      </p:pic>
      <p:pic>
        <p:nvPicPr>
          <p:cNvPr id="81931" name="Picture 12"/>
          <p:cNvPicPr>
            <a:picLocks noChangeArrowheads="1"/>
          </p:cNvPicPr>
          <p:nvPr/>
        </p:nvPicPr>
        <p:blipFill>
          <a:blip r:embed="rId3" cstate="print"/>
          <a:srcRect/>
          <a:stretch>
            <a:fillRect/>
          </a:stretch>
        </p:blipFill>
        <p:spPr bwMode="auto">
          <a:xfrm>
            <a:off x="5176838" y="2414588"/>
            <a:ext cx="762000" cy="762000"/>
          </a:xfrm>
          <a:prstGeom prst="rect">
            <a:avLst/>
          </a:prstGeom>
          <a:noFill/>
          <a:ln w="12700">
            <a:noFill/>
            <a:miter lim="800000"/>
            <a:headEnd/>
            <a:tailEnd/>
          </a:ln>
        </p:spPr>
      </p:pic>
      <p:sp>
        <p:nvSpPr>
          <p:cNvPr id="81932" name="Text Box 14"/>
          <p:cNvSpPr txBox="1">
            <a:spLocks noChangeArrowheads="1"/>
          </p:cNvSpPr>
          <p:nvPr/>
        </p:nvSpPr>
        <p:spPr bwMode="auto">
          <a:xfrm>
            <a:off x="958850" y="2566988"/>
            <a:ext cx="330200" cy="336550"/>
          </a:xfrm>
          <a:prstGeom prst="rect">
            <a:avLst/>
          </a:prstGeom>
          <a:noFill/>
          <a:ln w="9525">
            <a:noFill/>
            <a:miter lim="800000"/>
            <a:headEnd/>
            <a:tailEnd/>
          </a:ln>
        </p:spPr>
        <p:txBody>
          <a:bodyPr wrap="none">
            <a:spAutoFit/>
          </a:bodyPr>
          <a:lstStyle/>
          <a:p>
            <a:r>
              <a:rPr lang="es-ES_tradnl" sz="1600" b="1"/>
              <a:t>A</a:t>
            </a:r>
            <a:endParaRPr lang="es-ES" sz="1600" b="1"/>
          </a:p>
        </p:txBody>
      </p:sp>
      <p:sp>
        <p:nvSpPr>
          <p:cNvPr id="81933" name="Text Box 15"/>
          <p:cNvSpPr txBox="1">
            <a:spLocks noChangeArrowheads="1"/>
          </p:cNvSpPr>
          <p:nvPr/>
        </p:nvSpPr>
        <p:spPr bwMode="auto">
          <a:xfrm>
            <a:off x="5380038" y="2490788"/>
            <a:ext cx="330200" cy="336550"/>
          </a:xfrm>
          <a:prstGeom prst="rect">
            <a:avLst/>
          </a:prstGeom>
          <a:noFill/>
          <a:ln w="9525">
            <a:noFill/>
            <a:miter lim="800000"/>
            <a:headEnd/>
            <a:tailEnd/>
          </a:ln>
        </p:spPr>
        <p:txBody>
          <a:bodyPr wrap="none">
            <a:spAutoFit/>
          </a:bodyPr>
          <a:lstStyle/>
          <a:p>
            <a:r>
              <a:rPr lang="es-ES_tradnl" sz="1600" b="1"/>
              <a:t>B</a:t>
            </a:r>
            <a:endParaRPr lang="es-ES" sz="1600" b="1"/>
          </a:p>
        </p:txBody>
      </p:sp>
      <p:sp>
        <p:nvSpPr>
          <p:cNvPr id="81934" name="Text Box 18"/>
          <p:cNvSpPr txBox="1">
            <a:spLocks noChangeArrowheads="1"/>
          </p:cNvSpPr>
          <p:nvPr/>
        </p:nvSpPr>
        <p:spPr bwMode="auto">
          <a:xfrm>
            <a:off x="1682750" y="1412875"/>
            <a:ext cx="792163" cy="336550"/>
          </a:xfrm>
          <a:prstGeom prst="rect">
            <a:avLst/>
          </a:prstGeom>
          <a:noFill/>
          <a:ln w="9525">
            <a:noFill/>
            <a:miter lim="800000"/>
            <a:headEnd/>
            <a:tailEnd/>
          </a:ln>
        </p:spPr>
        <p:txBody>
          <a:bodyPr wrap="none">
            <a:spAutoFit/>
          </a:bodyPr>
          <a:lstStyle/>
          <a:p>
            <a:pPr algn="ctr"/>
            <a:r>
              <a:rPr lang="es-ES_tradnl" sz="1600" b="1"/>
              <a:t>LAN X</a:t>
            </a:r>
            <a:endParaRPr lang="es-ES" sz="1600" b="1"/>
          </a:p>
        </p:txBody>
      </p:sp>
      <p:sp>
        <p:nvSpPr>
          <p:cNvPr id="81935" name="Text Box 19"/>
          <p:cNvSpPr txBox="1">
            <a:spLocks noChangeArrowheads="1"/>
          </p:cNvSpPr>
          <p:nvPr/>
        </p:nvSpPr>
        <p:spPr bwMode="auto">
          <a:xfrm>
            <a:off x="3914775" y="1447800"/>
            <a:ext cx="792163" cy="336550"/>
          </a:xfrm>
          <a:prstGeom prst="rect">
            <a:avLst/>
          </a:prstGeom>
          <a:noFill/>
          <a:ln w="9525">
            <a:noFill/>
            <a:miter lim="800000"/>
            <a:headEnd/>
            <a:tailEnd/>
          </a:ln>
        </p:spPr>
        <p:txBody>
          <a:bodyPr wrap="none">
            <a:spAutoFit/>
          </a:bodyPr>
          <a:lstStyle/>
          <a:p>
            <a:pPr algn="ctr"/>
            <a:r>
              <a:rPr lang="es-ES_tradnl" sz="1600" b="1"/>
              <a:t>LAN Y</a:t>
            </a:r>
            <a:endParaRPr lang="es-ES" sz="1600" b="1"/>
          </a:p>
        </p:txBody>
      </p:sp>
      <p:sp>
        <p:nvSpPr>
          <p:cNvPr id="81936" name="Text Box 20"/>
          <p:cNvSpPr txBox="1">
            <a:spLocks noChangeArrowheads="1"/>
          </p:cNvSpPr>
          <p:nvPr/>
        </p:nvSpPr>
        <p:spPr bwMode="auto">
          <a:xfrm>
            <a:off x="2581275" y="1728788"/>
            <a:ext cx="312738"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81937" name="Text Box 21"/>
          <p:cNvSpPr txBox="1">
            <a:spLocks noChangeArrowheads="1"/>
          </p:cNvSpPr>
          <p:nvPr/>
        </p:nvSpPr>
        <p:spPr bwMode="auto">
          <a:xfrm>
            <a:off x="3678238" y="1724025"/>
            <a:ext cx="295275"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81938" name="Text Box 22"/>
          <p:cNvSpPr txBox="1">
            <a:spLocks noChangeArrowheads="1"/>
          </p:cNvSpPr>
          <p:nvPr/>
        </p:nvSpPr>
        <p:spPr bwMode="auto">
          <a:xfrm>
            <a:off x="2605088" y="3862388"/>
            <a:ext cx="312737"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81939" name="Text Box 23"/>
          <p:cNvSpPr txBox="1">
            <a:spLocks noChangeArrowheads="1"/>
          </p:cNvSpPr>
          <p:nvPr/>
        </p:nvSpPr>
        <p:spPr bwMode="auto">
          <a:xfrm>
            <a:off x="3678238" y="3862388"/>
            <a:ext cx="295275" cy="336550"/>
          </a:xfrm>
          <a:prstGeom prst="rect">
            <a:avLst/>
          </a:prstGeom>
          <a:noFill/>
          <a:ln w="9525">
            <a:noFill/>
            <a:miter lim="800000"/>
            <a:headEnd/>
            <a:tailEnd/>
          </a:ln>
        </p:spPr>
        <p:txBody>
          <a:bodyPr wrap="none">
            <a:spAutoFit/>
          </a:bodyPr>
          <a:lstStyle/>
          <a:p>
            <a:r>
              <a:rPr lang="es-ES_tradnl" sz="1600" b="1">
                <a:sym typeface="Symbol" pitchFamily="18" charset="2"/>
              </a:rPr>
              <a:t></a:t>
            </a:r>
            <a:endParaRPr lang="es-ES" sz="1600" b="1"/>
          </a:p>
        </p:txBody>
      </p:sp>
      <p:sp>
        <p:nvSpPr>
          <p:cNvPr id="1121308" name="Text Box 28"/>
          <p:cNvSpPr txBox="1">
            <a:spLocks noChangeArrowheads="1"/>
          </p:cNvSpPr>
          <p:nvPr/>
        </p:nvSpPr>
        <p:spPr bwMode="auto">
          <a:xfrm>
            <a:off x="1404938" y="2492375"/>
            <a:ext cx="331787" cy="366713"/>
          </a:xfrm>
          <a:prstGeom prst="rect">
            <a:avLst/>
          </a:prstGeom>
          <a:noFill/>
          <a:ln w="9525">
            <a:noFill/>
            <a:miter lim="800000"/>
            <a:headEnd/>
            <a:tailEnd/>
          </a:ln>
        </p:spPr>
        <p:txBody>
          <a:bodyPr wrap="none">
            <a:spAutoFit/>
          </a:bodyPr>
          <a:lstStyle/>
          <a:p>
            <a:pPr algn="ctr"/>
            <a:r>
              <a:rPr lang="es-ES_tradnl" sz="1800"/>
              <a:t>t</a:t>
            </a:r>
            <a:r>
              <a:rPr lang="es-ES_tradnl" sz="1800" baseline="-25000"/>
              <a:t>0</a:t>
            </a:r>
            <a:endParaRPr lang="es-ES" sz="1800"/>
          </a:p>
        </p:txBody>
      </p:sp>
      <p:sp>
        <p:nvSpPr>
          <p:cNvPr id="1121315" name="Text Box 35"/>
          <p:cNvSpPr txBox="1">
            <a:spLocks noChangeArrowheads="1"/>
          </p:cNvSpPr>
          <p:nvPr/>
        </p:nvSpPr>
        <p:spPr bwMode="auto">
          <a:xfrm>
            <a:off x="4067175" y="1916113"/>
            <a:ext cx="331788" cy="366712"/>
          </a:xfrm>
          <a:prstGeom prst="rect">
            <a:avLst/>
          </a:prstGeom>
          <a:noFill/>
          <a:ln w="9525">
            <a:noFill/>
            <a:miter lim="800000"/>
            <a:headEnd/>
            <a:tailEnd/>
          </a:ln>
        </p:spPr>
        <p:txBody>
          <a:bodyPr wrap="none">
            <a:spAutoFit/>
          </a:bodyPr>
          <a:lstStyle/>
          <a:p>
            <a:pPr algn="ctr"/>
            <a:r>
              <a:rPr lang="es-ES_tradnl" sz="1800"/>
              <a:t>t</a:t>
            </a:r>
            <a:r>
              <a:rPr lang="es-ES_tradnl" sz="1800" baseline="-25000"/>
              <a:t>1</a:t>
            </a:r>
            <a:endParaRPr lang="es-ES" sz="1800"/>
          </a:p>
        </p:txBody>
      </p:sp>
      <p:sp>
        <p:nvSpPr>
          <p:cNvPr id="1121316" name="Text Box 36"/>
          <p:cNvSpPr txBox="1">
            <a:spLocks noChangeArrowheads="1"/>
          </p:cNvSpPr>
          <p:nvPr/>
        </p:nvSpPr>
        <p:spPr bwMode="auto">
          <a:xfrm>
            <a:off x="3924300" y="3644900"/>
            <a:ext cx="319088" cy="336550"/>
          </a:xfrm>
          <a:prstGeom prst="rect">
            <a:avLst/>
          </a:prstGeom>
          <a:noFill/>
          <a:ln w="9525">
            <a:noFill/>
            <a:miter lim="800000"/>
            <a:headEnd/>
            <a:tailEnd/>
          </a:ln>
        </p:spPr>
        <p:txBody>
          <a:bodyPr wrap="none">
            <a:spAutoFit/>
          </a:bodyPr>
          <a:lstStyle/>
          <a:p>
            <a:pPr algn="ctr"/>
            <a:r>
              <a:rPr lang="es-ES_tradnl" sz="1600"/>
              <a:t>t</a:t>
            </a:r>
            <a:r>
              <a:rPr lang="es-ES_tradnl" sz="1600" baseline="-25000"/>
              <a:t>2</a:t>
            </a:r>
            <a:endParaRPr lang="es-ES" sz="1600"/>
          </a:p>
        </p:txBody>
      </p:sp>
      <p:sp>
        <p:nvSpPr>
          <p:cNvPr id="1121317" name="Text Box 37"/>
          <p:cNvSpPr txBox="1">
            <a:spLocks noChangeArrowheads="1"/>
          </p:cNvSpPr>
          <p:nvPr/>
        </p:nvSpPr>
        <p:spPr bwMode="auto">
          <a:xfrm>
            <a:off x="4476750" y="4906963"/>
            <a:ext cx="4559300" cy="336550"/>
          </a:xfrm>
          <a:prstGeom prst="rect">
            <a:avLst/>
          </a:prstGeom>
          <a:noFill/>
          <a:ln w="9525">
            <a:noFill/>
            <a:miter lim="800000"/>
            <a:headEnd/>
            <a:tailEnd/>
          </a:ln>
        </p:spPr>
        <p:txBody>
          <a:bodyPr>
            <a:spAutoFit/>
          </a:bodyPr>
          <a:lstStyle/>
          <a:p>
            <a:pPr marL="457200" indent="-457200">
              <a:spcBef>
                <a:spcPct val="30000"/>
              </a:spcBef>
              <a:buFontTx/>
              <a:buAutoNum type="arabicPeriod" startAt="5"/>
            </a:pPr>
            <a:r>
              <a:rPr lang="es-ES_tradnl" sz="1600" b="1">
                <a:sym typeface="Symbol" pitchFamily="18" charset="2"/>
              </a:rPr>
              <a:t>SW1</a:t>
            </a:r>
            <a:r>
              <a:rPr lang="es-ES_tradnl" sz="1600" b="1"/>
              <a:t> retransmite t</a:t>
            </a:r>
            <a:r>
              <a:rPr lang="es-ES_tradnl" sz="1600" b="1" baseline="-25000"/>
              <a:t>2</a:t>
            </a:r>
            <a:r>
              <a:rPr lang="es-ES_tradnl" sz="1600" b="1"/>
              <a:t> en LAN X como t</a:t>
            </a:r>
            <a:r>
              <a:rPr lang="es-ES_tradnl" sz="1600" b="1" baseline="-25000"/>
              <a:t>4</a:t>
            </a:r>
            <a:endParaRPr lang="es-ES" sz="1600" b="1"/>
          </a:p>
        </p:txBody>
      </p:sp>
      <p:sp>
        <p:nvSpPr>
          <p:cNvPr id="1121318" name="Text Box 38"/>
          <p:cNvSpPr txBox="1">
            <a:spLocks noChangeArrowheads="1"/>
          </p:cNvSpPr>
          <p:nvPr/>
        </p:nvSpPr>
        <p:spPr bwMode="auto">
          <a:xfrm>
            <a:off x="4454525" y="4548188"/>
            <a:ext cx="4797425" cy="336550"/>
          </a:xfrm>
          <a:prstGeom prst="rect">
            <a:avLst/>
          </a:prstGeom>
          <a:noFill/>
          <a:ln w="9525">
            <a:noFill/>
            <a:miter lim="800000"/>
            <a:headEnd/>
            <a:tailEnd/>
          </a:ln>
        </p:spPr>
        <p:txBody>
          <a:bodyPr>
            <a:spAutoFit/>
          </a:bodyPr>
          <a:lstStyle/>
          <a:p>
            <a:pPr marL="457200" indent="-457200">
              <a:spcBef>
                <a:spcPct val="30000"/>
              </a:spcBef>
              <a:buFontTx/>
              <a:buAutoNum type="arabicPeriod" startAt="4"/>
            </a:pPr>
            <a:r>
              <a:rPr lang="es-ES_tradnl" sz="1600" b="1">
                <a:sym typeface="Symbol" pitchFamily="18" charset="2"/>
              </a:rPr>
              <a:t>SW2</a:t>
            </a:r>
            <a:r>
              <a:rPr lang="es-ES_tradnl" sz="1600" b="1"/>
              <a:t> retransmite t</a:t>
            </a:r>
            <a:r>
              <a:rPr lang="es-ES_tradnl" sz="1600" b="1" baseline="-25000"/>
              <a:t>1</a:t>
            </a:r>
            <a:r>
              <a:rPr lang="es-ES_tradnl" sz="1600" b="1"/>
              <a:t> en LAN X como t</a:t>
            </a:r>
            <a:r>
              <a:rPr lang="es-ES_tradnl" sz="1600" b="1" baseline="-25000"/>
              <a:t>3</a:t>
            </a:r>
          </a:p>
        </p:txBody>
      </p:sp>
      <p:sp>
        <p:nvSpPr>
          <p:cNvPr id="1121319" name="Text Box 39"/>
          <p:cNvSpPr txBox="1">
            <a:spLocks noChangeArrowheads="1"/>
          </p:cNvSpPr>
          <p:nvPr/>
        </p:nvSpPr>
        <p:spPr bwMode="auto">
          <a:xfrm>
            <a:off x="4454525" y="3827463"/>
            <a:ext cx="4725988" cy="336550"/>
          </a:xfrm>
          <a:prstGeom prst="rect">
            <a:avLst/>
          </a:prstGeom>
          <a:noFill/>
          <a:ln w="9525">
            <a:noFill/>
            <a:miter lim="800000"/>
            <a:headEnd/>
            <a:tailEnd/>
          </a:ln>
        </p:spPr>
        <p:txBody>
          <a:bodyPr>
            <a:spAutoFit/>
          </a:bodyPr>
          <a:lstStyle/>
          <a:p>
            <a:pPr marL="457200" indent="-457200">
              <a:spcBef>
                <a:spcPct val="30000"/>
              </a:spcBef>
              <a:buFontTx/>
              <a:buAutoNum type="arabicPeriod" startAt="2"/>
            </a:pPr>
            <a:r>
              <a:rPr lang="es-ES_tradnl" sz="1600" b="1">
                <a:sym typeface="Symbol" pitchFamily="18" charset="2"/>
              </a:rPr>
              <a:t>SW1</a:t>
            </a:r>
            <a:r>
              <a:rPr lang="es-ES_tradnl" sz="1600" b="1"/>
              <a:t> retransmite t</a:t>
            </a:r>
            <a:r>
              <a:rPr lang="es-ES_tradnl" sz="1600" b="1" baseline="-25000"/>
              <a:t>0</a:t>
            </a:r>
            <a:r>
              <a:rPr lang="es-ES_tradnl" sz="1600" b="1"/>
              <a:t> en LAN Y como t</a:t>
            </a:r>
            <a:r>
              <a:rPr lang="es-ES_tradnl" sz="1600" b="1" baseline="-25000"/>
              <a:t>1</a:t>
            </a:r>
            <a:endParaRPr lang="es-ES" sz="1600" b="1"/>
          </a:p>
        </p:txBody>
      </p:sp>
      <p:sp>
        <p:nvSpPr>
          <p:cNvPr id="1121320" name="Text Box 40"/>
          <p:cNvSpPr txBox="1">
            <a:spLocks noChangeArrowheads="1"/>
          </p:cNvSpPr>
          <p:nvPr/>
        </p:nvSpPr>
        <p:spPr bwMode="auto">
          <a:xfrm>
            <a:off x="4454525" y="5267325"/>
            <a:ext cx="4343400" cy="654050"/>
          </a:xfrm>
          <a:prstGeom prst="rect">
            <a:avLst/>
          </a:prstGeom>
          <a:noFill/>
          <a:ln w="9525">
            <a:noFill/>
            <a:miter lim="800000"/>
            <a:headEnd/>
            <a:tailEnd/>
          </a:ln>
        </p:spPr>
        <p:txBody>
          <a:bodyPr>
            <a:spAutoFit/>
          </a:bodyPr>
          <a:lstStyle/>
          <a:p>
            <a:pPr marL="457200" indent="-457200">
              <a:spcBef>
                <a:spcPct val="30000"/>
              </a:spcBef>
              <a:buFontTx/>
              <a:buAutoNum type="arabicPeriod" startAt="6"/>
            </a:pPr>
            <a:r>
              <a:rPr lang="es-ES_tradnl" sz="1600" b="1"/>
              <a:t>... y así sucesivamente.</a:t>
            </a:r>
          </a:p>
          <a:p>
            <a:pPr marL="457200" indent="-457200">
              <a:spcBef>
                <a:spcPct val="30000"/>
              </a:spcBef>
            </a:pPr>
            <a:r>
              <a:rPr lang="es-ES_tradnl" sz="1600" b="1"/>
              <a:t>Enviando una sola trama la red se satura</a:t>
            </a:r>
            <a:endParaRPr lang="es-ES" sz="1600" b="1"/>
          </a:p>
        </p:txBody>
      </p:sp>
      <p:sp>
        <p:nvSpPr>
          <p:cNvPr id="1121321" name="Text Box 41"/>
          <p:cNvSpPr txBox="1">
            <a:spLocks noChangeArrowheads="1"/>
          </p:cNvSpPr>
          <p:nvPr/>
        </p:nvSpPr>
        <p:spPr bwMode="auto">
          <a:xfrm>
            <a:off x="4454525" y="4181475"/>
            <a:ext cx="4797425" cy="336550"/>
          </a:xfrm>
          <a:prstGeom prst="rect">
            <a:avLst/>
          </a:prstGeom>
          <a:noFill/>
          <a:ln w="9525">
            <a:noFill/>
            <a:miter lim="800000"/>
            <a:headEnd/>
            <a:tailEnd/>
          </a:ln>
        </p:spPr>
        <p:txBody>
          <a:bodyPr>
            <a:spAutoFit/>
          </a:bodyPr>
          <a:lstStyle/>
          <a:p>
            <a:pPr marL="457200" indent="-457200">
              <a:spcBef>
                <a:spcPct val="30000"/>
              </a:spcBef>
              <a:buFontTx/>
              <a:buAutoNum type="arabicPeriod" startAt="3"/>
            </a:pPr>
            <a:r>
              <a:rPr lang="es-ES_tradnl" sz="1600" b="1">
                <a:sym typeface="Symbol" pitchFamily="18" charset="2"/>
              </a:rPr>
              <a:t>SW2</a:t>
            </a:r>
            <a:r>
              <a:rPr lang="es-ES_tradnl" sz="1600" b="1"/>
              <a:t> retransmite t</a:t>
            </a:r>
            <a:r>
              <a:rPr lang="es-ES_tradnl" sz="1600" b="1" baseline="-25000"/>
              <a:t>0</a:t>
            </a:r>
            <a:r>
              <a:rPr lang="es-ES_tradnl" sz="1600" b="1"/>
              <a:t> en LAN Y como t</a:t>
            </a:r>
            <a:r>
              <a:rPr lang="es-ES_tradnl" sz="1600" b="1" baseline="-25000"/>
              <a:t>2</a:t>
            </a:r>
          </a:p>
        </p:txBody>
      </p:sp>
      <p:sp>
        <p:nvSpPr>
          <p:cNvPr id="1121337" name="Text Box 57"/>
          <p:cNvSpPr txBox="1">
            <a:spLocks noChangeArrowheads="1"/>
          </p:cNvSpPr>
          <p:nvPr/>
        </p:nvSpPr>
        <p:spPr bwMode="auto">
          <a:xfrm>
            <a:off x="2268538" y="3709988"/>
            <a:ext cx="331787" cy="366712"/>
          </a:xfrm>
          <a:prstGeom prst="rect">
            <a:avLst/>
          </a:prstGeom>
          <a:noFill/>
          <a:ln w="9525">
            <a:noFill/>
            <a:miter lim="800000"/>
            <a:headEnd/>
            <a:tailEnd/>
          </a:ln>
        </p:spPr>
        <p:txBody>
          <a:bodyPr wrap="none">
            <a:spAutoFit/>
          </a:bodyPr>
          <a:lstStyle/>
          <a:p>
            <a:pPr algn="ctr"/>
            <a:r>
              <a:rPr lang="es-ES_tradnl" sz="1800"/>
              <a:t>t</a:t>
            </a:r>
            <a:r>
              <a:rPr lang="es-ES_tradnl" sz="1800" baseline="-25000"/>
              <a:t>3</a:t>
            </a:r>
            <a:endParaRPr lang="es-ES" sz="1800"/>
          </a:p>
        </p:txBody>
      </p:sp>
      <p:sp>
        <p:nvSpPr>
          <p:cNvPr id="1121345" name="Text Box 65"/>
          <p:cNvSpPr txBox="1">
            <a:spLocks noChangeArrowheads="1"/>
          </p:cNvSpPr>
          <p:nvPr/>
        </p:nvSpPr>
        <p:spPr bwMode="auto">
          <a:xfrm>
            <a:off x="2295525" y="1766888"/>
            <a:ext cx="331788" cy="366712"/>
          </a:xfrm>
          <a:prstGeom prst="rect">
            <a:avLst/>
          </a:prstGeom>
          <a:noFill/>
          <a:ln w="9525">
            <a:noFill/>
            <a:miter lim="800000"/>
            <a:headEnd/>
            <a:tailEnd/>
          </a:ln>
        </p:spPr>
        <p:txBody>
          <a:bodyPr wrap="none">
            <a:spAutoFit/>
          </a:bodyPr>
          <a:lstStyle/>
          <a:p>
            <a:pPr algn="ctr"/>
            <a:r>
              <a:rPr lang="es-ES_tradnl" sz="1800"/>
              <a:t>t</a:t>
            </a:r>
            <a:r>
              <a:rPr lang="es-ES_tradnl" sz="1800" baseline="-25000"/>
              <a:t>4</a:t>
            </a:r>
            <a:endParaRPr lang="es-ES" sz="1800"/>
          </a:p>
        </p:txBody>
      </p:sp>
      <p:pic>
        <p:nvPicPr>
          <p:cNvPr id="81950" name="Picture 66"/>
          <p:cNvPicPr>
            <a:picLocks noChangeArrowheads="1"/>
          </p:cNvPicPr>
          <p:nvPr/>
        </p:nvPicPr>
        <p:blipFill>
          <a:blip r:embed="rId4" cstate="print"/>
          <a:srcRect/>
          <a:stretch>
            <a:fillRect/>
          </a:stretch>
        </p:blipFill>
        <p:spPr bwMode="auto">
          <a:xfrm>
            <a:off x="2792413" y="1790700"/>
            <a:ext cx="915987" cy="414338"/>
          </a:xfrm>
          <a:prstGeom prst="rect">
            <a:avLst/>
          </a:prstGeom>
          <a:noFill/>
          <a:ln w="12700">
            <a:noFill/>
            <a:miter lim="800000"/>
            <a:headEnd/>
            <a:tailEnd/>
          </a:ln>
        </p:spPr>
      </p:pic>
      <p:pic>
        <p:nvPicPr>
          <p:cNvPr id="81951" name="Picture 67"/>
          <p:cNvPicPr>
            <a:picLocks noChangeAspect="1" noChangeArrowheads="1"/>
          </p:cNvPicPr>
          <p:nvPr/>
        </p:nvPicPr>
        <p:blipFill>
          <a:blip r:embed="rId5" cstate="print"/>
          <a:srcRect/>
          <a:stretch>
            <a:fillRect/>
          </a:stretch>
        </p:blipFill>
        <p:spPr bwMode="auto">
          <a:xfrm>
            <a:off x="1965325" y="2827338"/>
            <a:ext cx="735013" cy="314325"/>
          </a:xfrm>
          <a:prstGeom prst="rect">
            <a:avLst/>
          </a:prstGeom>
          <a:noFill/>
          <a:ln w="9525">
            <a:noFill/>
            <a:miter lim="800000"/>
            <a:headEnd/>
            <a:tailEnd/>
          </a:ln>
        </p:spPr>
      </p:pic>
      <p:sp>
        <p:nvSpPr>
          <p:cNvPr id="81952" name="Text Box 16"/>
          <p:cNvSpPr txBox="1">
            <a:spLocks noChangeArrowheads="1"/>
          </p:cNvSpPr>
          <p:nvPr/>
        </p:nvSpPr>
        <p:spPr bwMode="auto">
          <a:xfrm>
            <a:off x="2987675" y="1885950"/>
            <a:ext cx="508000" cy="247650"/>
          </a:xfrm>
          <a:prstGeom prst="rect">
            <a:avLst/>
          </a:prstGeom>
          <a:solidFill>
            <a:schemeClr val="bg1"/>
          </a:solidFill>
          <a:ln w="9525">
            <a:noFill/>
            <a:miter lim="800000"/>
            <a:headEnd/>
            <a:tailEnd/>
          </a:ln>
        </p:spPr>
        <p:txBody>
          <a:bodyPr wrap="none" lIns="36000" tIns="18000" rIns="36000" bIns="18000">
            <a:spAutoFit/>
          </a:bodyPr>
          <a:lstStyle/>
          <a:p>
            <a:r>
              <a:rPr lang="es-ES_tradnl" sz="1400" b="1"/>
              <a:t>SW 1</a:t>
            </a:r>
            <a:endParaRPr lang="es-ES" sz="1400" b="1"/>
          </a:p>
        </p:txBody>
      </p:sp>
      <p:pic>
        <p:nvPicPr>
          <p:cNvPr id="81953" name="Picture 68"/>
          <p:cNvPicPr>
            <a:picLocks noChangeArrowheads="1"/>
          </p:cNvPicPr>
          <p:nvPr/>
        </p:nvPicPr>
        <p:blipFill>
          <a:blip r:embed="rId4" cstate="print"/>
          <a:srcRect/>
          <a:stretch>
            <a:fillRect/>
          </a:stretch>
        </p:blipFill>
        <p:spPr bwMode="auto">
          <a:xfrm>
            <a:off x="2792413" y="3789363"/>
            <a:ext cx="915987" cy="414337"/>
          </a:xfrm>
          <a:prstGeom prst="rect">
            <a:avLst/>
          </a:prstGeom>
          <a:noFill/>
          <a:ln w="12700">
            <a:noFill/>
            <a:miter lim="800000"/>
            <a:headEnd/>
            <a:tailEnd/>
          </a:ln>
        </p:spPr>
      </p:pic>
      <p:sp>
        <p:nvSpPr>
          <p:cNvPr id="81954" name="Text Box 69"/>
          <p:cNvSpPr txBox="1">
            <a:spLocks noChangeArrowheads="1"/>
          </p:cNvSpPr>
          <p:nvPr/>
        </p:nvSpPr>
        <p:spPr bwMode="auto">
          <a:xfrm>
            <a:off x="2987675" y="3884613"/>
            <a:ext cx="508000" cy="247650"/>
          </a:xfrm>
          <a:prstGeom prst="rect">
            <a:avLst/>
          </a:prstGeom>
          <a:solidFill>
            <a:schemeClr val="bg1"/>
          </a:solidFill>
          <a:ln w="9525">
            <a:noFill/>
            <a:miter lim="800000"/>
            <a:headEnd/>
            <a:tailEnd/>
          </a:ln>
        </p:spPr>
        <p:txBody>
          <a:bodyPr wrap="none" lIns="36000" tIns="18000" rIns="36000" bIns="18000">
            <a:spAutoFit/>
          </a:bodyPr>
          <a:lstStyle/>
          <a:p>
            <a:r>
              <a:rPr lang="es-ES_tradnl" sz="1400" b="1"/>
              <a:t>SW 2</a:t>
            </a:r>
            <a:endParaRPr lang="es-ES" sz="1400" b="1"/>
          </a:p>
        </p:txBody>
      </p:sp>
      <p:pic>
        <p:nvPicPr>
          <p:cNvPr id="81955" name="Picture 70"/>
          <p:cNvPicPr>
            <a:picLocks noChangeAspect="1" noChangeArrowheads="1"/>
          </p:cNvPicPr>
          <p:nvPr/>
        </p:nvPicPr>
        <p:blipFill>
          <a:blip r:embed="rId5" cstate="print"/>
          <a:srcRect/>
          <a:stretch>
            <a:fillRect/>
          </a:stretch>
        </p:blipFill>
        <p:spPr bwMode="auto">
          <a:xfrm>
            <a:off x="3908425" y="2827338"/>
            <a:ext cx="735013" cy="314325"/>
          </a:xfrm>
          <a:prstGeom prst="rect">
            <a:avLst/>
          </a:prstGeom>
          <a:noFill/>
          <a:ln w="9525">
            <a:noFill/>
            <a:miter lim="800000"/>
            <a:headEnd/>
            <a:tailEnd/>
          </a:ln>
        </p:spPr>
      </p:pic>
      <p:sp>
        <p:nvSpPr>
          <p:cNvPr id="1121353" name="Line 73"/>
          <p:cNvSpPr>
            <a:spLocks noChangeShapeType="1"/>
          </p:cNvSpPr>
          <p:nvPr/>
        </p:nvSpPr>
        <p:spPr bwMode="auto">
          <a:xfrm>
            <a:off x="1546225" y="2924175"/>
            <a:ext cx="433388" cy="0"/>
          </a:xfrm>
          <a:prstGeom prst="line">
            <a:avLst/>
          </a:prstGeom>
          <a:noFill/>
          <a:ln w="25400">
            <a:solidFill>
              <a:srgbClr val="FF0000"/>
            </a:solidFill>
            <a:round/>
            <a:headEnd/>
            <a:tailEnd type="triangle" w="med" len="med"/>
          </a:ln>
        </p:spPr>
        <p:txBody>
          <a:bodyPr/>
          <a:lstStyle/>
          <a:p>
            <a:endParaRPr lang="es-ES"/>
          </a:p>
        </p:txBody>
      </p:sp>
      <p:sp>
        <p:nvSpPr>
          <p:cNvPr id="1121354" name="Line 74"/>
          <p:cNvSpPr>
            <a:spLocks noChangeShapeType="1"/>
          </p:cNvSpPr>
          <p:nvPr/>
        </p:nvSpPr>
        <p:spPr bwMode="auto">
          <a:xfrm flipV="1">
            <a:off x="2411413" y="2276475"/>
            <a:ext cx="360362" cy="431800"/>
          </a:xfrm>
          <a:prstGeom prst="line">
            <a:avLst/>
          </a:prstGeom>
          <a:noFill/>
          <a:ln w="25400">
            <a:solidFill>
              <a:srgbClr val="FF0000"/>
            </a:solidFill>
            <a:round/>
            <a:headEnd/>
            <a:tailEnd type="triangle" w="med" len="med"/>
          </a:ln>
        </p:spPr>
        <p:txBody>
          <a:bodyPr/>
          <a:lstStyle/>
          <a:p>
            <a:endParaRPr lang="es-ES"/>
          </a:p>
        </p:txBody>
      </p:sp>
      <p:sp>
        <p:nvSpPr>
          <p:cNvPr id="1121355" name="Line 75"/>
          <p:cNvSpPr>
            <a:spLocks noChangeShapeType="1"/>
          </p:cNvSpPr>
          <p:nvPr/>
        </p:nvSpPr>
        <p:spPr bwMode="auto">
          <a:xfrm>
            <a:off x="2338388" y="3213100"/>
            <a:ext cx="433387" cy="576263"/>
          </a:xfrm>
          <a:prstGeom prst="line">
            <a:avLst/>
          </a:prstGeom>
          <a:noFill/>
          <a:ln w="25400">
            <a:solidFill>
              <a:srgbClr val="FF0000"/>
            </a:solidFill>
            <a:round/>
            <a:headEnd/>
            <a:tailEnd type="triangle" w="med" len="med"/>
          </a:ln>
        </p:spPr>
        <p:txBody>
          <a:bodyPr/>
          <a:lstStyle/>
          <a:p>
            <a:endParaRPr lang="es-ES"/>
          </a:p>
        </p:txBody>
      </p:sp>
      <p:sp>
        <p:nvSpPr>
          <p:cNvPr id="1121356" name="Line 76"/>
          <p:cNvSpPr>
            <a:spLocks noChangeShapeType="1"/>
          </p:cNvSpPr>
          <p:nvPr/>
        </p:nvSpPr>
        <p:spPr bwMode="auto">
          <a:xfrm>
            <a:off x="3706813" y="2133600"/>
            <a:ext cx="504825" cy="574675"/>
          </a:xfrm>
          <a:prstGeom prst="line">
            <a:avLst/>
          </a:prstGeom>
          <a:noFill/>
          <a:ln w="25400">
            <a:solidFill>
              <a:srgbClr val="FF0000"/>
            </a:solidFill>
            <a:round/>
            <a:headEnd/>
            <a:tailEnd type="triangle" w="med" len="med"/>
          </a:ln>
        </p:spPr>
        <p:txBody>
          <a:bodyPr/>
          <a:lstStyle/>
          <a:p>
            <a:endParaRPr lang="es-ES"/>
          </a:p>
        </p:txBody>
      </p:sp>
      <p:sp>
        <p:nvSpPr>
          <p:cNvPr id="1121357" name="Line 77"/>
          <p:cNvSpPr>
            <a:spLocks noChangeShapeType="1"/>
          </p:cNvSpPr>
          <p:nvPr/>
        </p:nvSpPr>
        <p:spPr bwMode="auto">
          <a:xfrm flipV="1">
            <a:off x="3778250" y="3213100"/>
            <a:ext cx="431800" cy="504825"/>
          </a:xfrm>
          <a:prstGeom prst="line">
            <a:avLst/>
          </a:prstGeom>
          <a:noFill/>
          <a:ln w="25400">
            <a:solidFill>
              <a:srgbClr val="FF0000"/>
            </a:solidFill>
            <a:round/>
            <a:headEnd type="triangle" w="med" len="med"/>
            <a:tailEnd/>
          </a:ln>
        </p:spPr>
        <p:txBody>
          <a:bodyPr/>
          <a:lstStyle/>
          <a:p>
            <a:endParaRPr lang="es-ES"/>
          </a:p>
        </p:txBody>
      </p:sp>
      <p:sp>
        <p:nvSpPr>
          <p:cNvPr id="1121358" name="Line 78"/>
          <p:cNvSpPr>
            <a:spLocks noChangeShapeType="1"/>
          </p:cNvSpPr>
          <p:nvPr/>
        </p:nvSpPr>
        <p:spPr bwMode="auto">
          <a:xfrm>
            <a:off x="4714875" y="2852738"/>
            <a:ext cx="431800" cy="0"/>
          </a:xfrm>
          <a:prstGeom prst="line">
            <a:avLst/>
          </a:prstGeom>
          <a:noFill/>
          <a:ln w="25400">
            <a:solidFill>
              <a:srgbClr val="FF0000"/>
            </a:solidFill>
            <a:round/>
            <a:headEnd/>
            <a:tailEnd type="triangle" w="med" len="med"/>
          </a:ln>
        </p:spPr>
        <p:txBody>
          <a:bodyPr/>
          <a:lstStyle/>
          <a:p>
            <a:endParaRPr lang="es-ES"/>
          </a:p>
        </p:txBody>
      </p:sp>
      <p:sp>
        <p:nvSpPr>
          <p:cNvPr id="1121363" name="Line 83"/>
          <p:cNvSpPr>
            <a:spLocks noChangeShapeType="1"/>
          </p:cNvSpPr>
          <p:nvPr/>
        </p:nvSpPr>
        <p:spPr bwMode="auto">
          <a:xfrm flipV="1">
            <a:off x="3922713" y="3213100"/>
            <a:ext cx="431800" cy="504825"/>
          </a:xfrm>
          <a:prstGeom prst="line">
            <a:avLst/>
          </a:prstGeom>
          <a:noFill/>
          <a:ln w="25400">
            <a:solidFill>
              <a:srgbClr val="FF0000"/>
            </a:solidFill>
            <a:round/>
            <a:headEnd/>
            <a:tailEnd type="triangle" w="med" len="med"/>
          </a:ln>
        </p:spPr>
        <p:txBody>
          <a:bodyPr/>
          <a:lstStyle/>
          <a:p>
            <a:endParaRPr lang="es-ES"/>
          </a:p>
        </p:txBody>
      </p:sp>
      <p:sp>
        <p:nvSpPr>
          <p:cNvPr id="1121364" name="Line 84"/>
          <p:cNvSpPr>
            <a:spLocks noChangeShapeType="1"/>
          </p:cNvSpPr>
          <p:nvPr/>
        </p:nvSpPr>
        <p:spPr bwMode="auto">
          <a:xfrm>
            <a:off x="3779838" y="2060575"/>
            <a:ext cx="504825" cy="574675"/>
          </a:xfrm>
          <a:prstGeom prst="line">
            <a:avLst/>
          </a:prstGeom>
          <a:noFill/>
          <a:ln w="25400">
            <a:solidFill>
              <a:srgbClr val="FF0000"/>
            </a:solidFill>
            <a:round/>
            <a:headEnd type="triangle" w="med" len="med"/>
            <a:tailEnd/>
          </a:ln>
        </p:spPr>
        <p:txBody>
          <a:bodyPr/>
          <a:lstStyle/>
          <a:p>
            <a:endParaRPr lang="es-ES"/>
          </a:p>
        </p:txBody>
      </p:sp>
      <p:sp>
        <p:nvSpPr>
          <p:cNvPr id="1121365" name="Line 85"/>
          <p:cNvSpPr>
            <a:spLocks noChangeShapeType="1"/>
          </p:cNvSpPr>
          <p:nvPr/>
        </p:nvSpPr>
        <p:spPr bwMode="auto">
          <a:xfrm>
            <a:off x="4714875" y="3141663"/>
            <a:ext cx="431800" cy="0"/>
          </a:xfrm>
          <a:prstGeom prst="line">
            <a:avLst/>
          </a:prstGeom>
          <a:noFill/>
          <a:ln w="25400">
            <a:solidFill>
              <a:srgbClr val="FF0000"/>
            </a:solidFill>
            <a:round/>
            <a:headEnd/>
            <a:tailEnd type="triangle" w="med" len="med"/>
          </a:ln>
        </p:spPr>
        <p:txBody>
          <a:bodyPr/>
          <a:lstStyle/>
          <a:p>
            <a:endParaRPr lang="es-ES"/>
          </a:p>
        </p:txBody>
      </p:sp>
      <p:sp>
        <p:nvSpPr>
          <p:cNvPr id="1121366" name="Line 86"/>
          <p:cNvSpPr>
            <a:spLocks noChangeShapeType="1"/>
          </p:cNvSpPr>
          <p:nvPr/>
        </p:nvSpPr>
        <p:spPr bwMode="auto">
          <a:xfrm>
            <a:off x="2266950" y="3284538"/>
            <a:ext cx="433388" cy="576262"/>
          </a:xfrm>
          <a:prstGeom prst="line">
            <a:avLst/>
          </a:prstGeom>
          <a:noFill/>
          <a:ln w="25400">
            <a:solidFill>
              <a:srgbClr val="FF0000"/>
            </a:solidFill>
            <a:round/>
            <a:headEnd type="triangle" w="med" len="med"/>
            <a:tailEnd/>
          </a:ln>
        </p:spPr>
        <p:txBody>
          <a:bodyPr/>
          <a:lstStyle/>
          <a:p>
            <a:endParaRPr lang="es-ES"/>
          </a:p>
        </p:txBody>
      </p:sp>
      <p:sp>
        <p:nvSpPr>
          <p:cNvPr id="1121367" name="Line 87"/>
          <p:cNvSpPr>
            <a:spLocks noChangeShapeType="1"/>
          </p:cNvSpPr>
          <p:nvPr/>
        </p:nvSpPr>
        <p:spPr bwMode="auto">
          <a:xfrm flipV="1">
            <a:off x="2338388" y="2205038"/>
            <a:ext cx="360362" cy="431800"/>
          </a:xfrm>
          <a:prstGeom prst="line">
            <a:avLst/>
          </a:prstGeom>
          <a:noFill/>
          <a:ln w="25400">
            <a:solidFill>
              <a:srgbClr val="FF0000"/>
            </a:solidFill>
            <a:round/>
            <a:headEnd/>
            <a:tailEnd type="triangle" w="med" len="med"/>
          </a:ln>
        </p:spPr>
        <p:txBody>
          <a:bodyPr/>
          <a:lstStyle/>
          <a:p>
            <a:endParaRPr lang="es-ES"/>
          </a:p>
        </p:txBody>
      </p:sp>
      <p:sp>
        <p:nvSpPr>
          <p:cNvPr id="1121368" name="Line 88"/>
          <p:cNvSpPr>
            <a:spLocks noChangeShapeType="1"/>
          </p:cNvSpPr>
          <p:nvPr/>
        </p:nvSpPr>
        <p:spPr bwMode="auto">
          <a:xfrm>
            <a:off x="1546225" y="3140075"/>
            <a:ext cx="433388" cy="0"/>
          </a:xfrm>
          <a:prstGeom prst="line">
            <a:avLst/>
          </a:prstGeom>
          <a:noFill/>
          <a:ln w="25400">
            <a:solidFill>
              <a:srgbClr val="FF0000"/>
            </a:solidFill>
            <a:round/>
            <a:headEnd type="triangle" w="med" len="med"/>
            <a:tailEnd/>
          </a:ln>
        </p:spPr>
        <p:txBody>
          <a:bodyPr/>
          <a:lstStyle/>
          <a:p>
            <a:endParaRPr lang="es-ES"/>
          </a:p>
        </p:txBody>
      </p:sp>
      <p:sp>
        <p:nvSpPr>
          <p:cNvPr id="1121369" name="Line 89"/>
          <p:cNvSpPr>
            <a:spLocks noChangeShapeType="1"/>
          </p:cNvSpPr>
          <p:nvPr/>
        </p:nvSpPr>
        <p:spPr bwMode="auto">
          <a:xfrm flipV="1">
            <a:off x="2266950" y="2133600"/>
            <a:ext cx="360363" cy="431800"/>
          </a:xfrm>
          <a:prstGeom prst="line">
            <a:avLst/>
          </a:prstGeom>
          <a:noFill/>
          <a:ln w="25400">
            <a:solidFill>
              <a:srgbClr val="FF0000"/>
            </a:solidFill>
            <a:round/>
            <a:headEnd type="triangle" w="med" len="med"/>
            <a:tailEnd/>
          </a:ln>
        </p:spPr>
        <p:txBody>
          <a:bodyPr/>
          <a:lstStyle/>
          <a:p>
            <a:endParaRPr lang="es-ES"/>
          </a:p>
        </p:txBody>
      </p:sp>
      <p:sp>
        <p:nvSpPr>
          <p:cNvPr id="1121370" name="Line 90"/>
          <p:cNvSpPr>
            <a:spLocks noChangeShapeType="1"/>
          </p:cNvSpPr>
          <p:nvPr/>
        </p:nvSpPr>
        <p:spPr bwMode="auto">
          <a:xfrm>
            <a:off x="1546225" y="3284538"/>
            <a:ext cx="433388" cy="0"/>
          </a:xfrm>
          <a:prstGeom prst="line">
            <a:avLst/>
          </a:prstGeom>
          <a:noFill/>
          <a:ln w="25400">
            <a:solidFill>
              <a:srgbClr val="FF0000"/>
            </a:solidFill>
            <a:round/>
            <a:headEnd type="triangle" w="med" len="med"/>
            <a:tailEnd/>
          </a:ln>
        </p:spPr>
        <p:txBody>
          <a:bodyPr/>
          <a:lstStyle/>
          <a:p>
            <a:endParaRPr lang="es-ES"/>
          </a:p>
        </p:txBody>
      </p:sp>
      <p:sp>
        <p:nvSpPr>
          <p:cNvPr id="1121371" name="Line 91"/>
          <p:cNvSpPr>
            <a:spLocks noChangeShapeType="1"/>
          </p:cNvSpPr>
          <p:nvPr/>
        </p:nvSpPr>
        <p:spPr bwMode="auto">
          <a:xfrm>
            <a:off x="2122488" y="3284538"/>
            <a:ext cx="433387" cy="576262"/>
          </a:xfrm>
          <a:prstGeom prst="line">
            <a:avLst/>
          </a:prstGeom>
          <a:noFill/>
          <a:ln w="25400">
            <a:solidFill>
              <a:srgbClr val="FF0000"/>
            </a:solidFill>
            <a:round/>
            <a:headEnd/>
            <a:tailEnd type="triangle" w="med" len="med"/>
          </a:ln>
        </p:spPr>
        <p:txBody>
          <a:bodyPr/>
          <a:lstStyle/>
          <a:p>
            <a:endParaRPr lang="es-E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128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21308"/>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1121353"/>
                                        </p:tgtEl>
                                        <p:attrNameLst>
                                          <p:attrName>style.visibility</p:attrName>
                                        </p:attrNameLst>
                                      </p:cBhvr>
                                      <p:to>
                                        <p:strVal val="visible"/>
                                      </p:to>
                                    </p:set>
                                    <p:animEffect transition="in" filter="wipe(left)">
                                      <p:cBhvr>
                                        <p:cTn id="13" dur="500"/>
                                        <p:tgtEl>
                                          <p:spTgt spid="11213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21354"/>
                                        </p:tgtEl>
                                        <p:attrNameLst>
                                          <p:attrName>style.visibility</p:attrName>
                                        </p:attrNameLst>
                                      </p:cBhvr>
                                      <p:to>
                                        <p:strVal val="visible"/>
                                      </p:to>
                                    </p:set>
                                    <p:animEffect transition="in" filter="wipe(left)">
                                      <p:cBhvr>
                                        <p:cTn id="18" dur="500"/>
                                        <p:tgtEl>
                                          <p:spTgt spid="112135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1355"/>
                                        </p:tgtEl>
                                        <p:attrNameLst>
                                          <p:attrName>style.visibility</p:attrName>
                                        </p:attrNameLst>
                                      </p:cBhvr>
                                      <p:to>
                                        <p:strVal val="visible"/>
                                      </p:to>
                                    </p:set>
                                    <p:animEffect transition="in" filter="wipe(left)">
                                      <p:cBhvr>
                                        <p:cTn id="21" dur="500"/>
                                        <p:tgtEl>
                                          <p:spTgt spid="112135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2131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121315"/>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1121356"/>
                                        </p:tgtEl>
                                        <p:attrNameLst>
                                          <p:attrName>style.visibility</p:attrName>
                                        </p:attrNameLst>
                                      </p:cBhvr>
                                      <p:to>
                                        <p:strVal val="visible"/>
                                      </p:to>
                                    </p:set>
                                    <p:animEffect transition="in" filter="wipe(left)">
                                      <p:cBhvr>
                                        <p:cTn id="32" dur="500"/>
                                        <p:tgtEl>
                                          <p:spTgt spid="112135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21358"/>
                                        </p:tgtEl>
                                        <p:attrNameLst>
                                          <p:attrName>style.visibility</p:attrName>
                                        </p:attrNameLst>
                                      </p:cBhvr>
                                      <p:to>
                                        <p:strVal val="visible"/>
                                      </p:to>
                                    </p:set>
                                    <p:animEffect transition="in" filter="wipe(left)">
                                      <p:cBhvr>
                                        <p:cTn id="36" dur="500"/>
                                        <p:tgtEl>
                                          <p:spTgt spid="112135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1121357"/>
                                        </p:tgtEl>
                                        <p:attrNameLst>
                                          <p:attrName>style.visibility</p:attrName>
                                        </p:attrNameLst>
                                      </p:cBhvr>
                                      <p:to>
                                        <p:strVal val="visible"/>
                                      </p:to>
                                    </p:set>
                                    <p:animEffect transition="in" filter="wipe(right)">
                                      <p:cBhvr>
                                        <p:cTn id="40" dur="500"/>
                                        <p:tgtEl>
                                          <p:spTgt spid="112135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21321"/>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1121316"/>
                                        </p:tgtEl>
                                        <p:attrNameLst>
                                          <p:attrName>style.visibility</p:attrName>
                                        </p:attrNameLst>
                                      </p:cBhvr>
                                      <p:to>
                                        <p:strVal val="visible"/>
                                      </p:to>
                                    </p:set>
                                  </p:childTnLst>
                                </p:cTn>
                              </p:par>
                            </p:childTnLst>
                          </p:cTn>
                        </p:par>
                        <p:par>
                          <p:cTn id="48" fill="hold">
                            <p:stCondLst>
                              <p:cond delay="0"/>
                            </p:stCondLst>
                            <p:childTnLst>
                              <p:par>
                                <p:cTn id="49" presetID="22" presetClass="entr" presetSubtype="8" fill="hold" grpId="0" nodeType="afterEffect">
                                  <p:stCondLst>
                                    <p:cond delay="0"/>
                                  </p:stCondLst>
                                  <p:childTnLst>
                                    <p:set>
                                      <p:cBhvr>
                                        <p:cTn id="50" dur="1" fill="hold">
                                          <p:stCondLst>
                                            <p:cond delay="0"/>
                                          </p:stCondLst>
                                        </p:cTn>
                                        <p:tgtEl>
                                          <p:spTgt spid="1121363"/>
                                        </p:tgtEl>
                                        <p:attrNameLst>
                                          <p:attrName>style.visibility</p:attrName>
                                        </p:attrNameLst>
                                      </p:cBhvr>
                                      <p:to>
                                        <p:strVal val="visible"/>
                                      </p:to>
                                    </p:set>
                                    <p:animEffect transition="in" filter="wipe(left)">
                                      <p:cBhvr>
                                        <p:cTn id="51" dur="500"/>
                                        <p:tgtEl>
                                          <p:spTgt spid="1121363"/>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121365"/>
                                        </p:tgtEl>
                                        <p:attrNameLst>
                                          <p:attrName>style.visibility</p:attrName>
                                        </p:attrNameLst>
                                      </p:cBhvr>
                                      <p:to>
                                        <p:strVal val="visible"/>
                                      </p:to>
                                    </p:set>
                                    <p:animEffect transition="in" filter="wipe(left)">
                                      <p:cBhvr>
                                        <p:cTn id="55" dur="500"/>
                                        <p:tgtEl>
                                          <p:spTgt spid="1121365"/>
                                        </p:tgtEl>
                                      </p:cBhvr>
                                    </p:animEffect>
                                  </p:childTnLst>
                                </p:cTn>
                              </p:par>
                            </p:childTnLst>
                          </p:cTn>
                        </p:par>
                        <p:par>
                          <p:cTn id="56" fill="hold">
                            <p:stCondLst>
                              <p:cond delay="1000"/>
                            </p:stCondLst>
                            <p:childTnLst>
                              <p:par>
                                <p:cTn id="57" presetID="22" presetClass="entr" presetSubtype="2" fill="hold" grpId="0" nodeType="afterEffect">
                                  <p:stCondLst>
                                    <p:cond delay="0"/>
                                  </p:stCondLst>
                                  <p:childTnLst>
                                    <p:set>
                                      <p:cBhvr>
                                        <p:cTn id="58" dur="1" fill="hold">
                                          <p:stCondLst>
                                            <p:cond delay="0"/>
                                          </p:stCondLst>
                                        </p:cTn>
                                        <p:tgtEl>
                                          <p:spTgt spid="1121364"/>
                                        </p:tgtEl>
                                        <p:attrNameLst>
                                          <p:attrName>style.visibility</p:attrName>
                                        </p:attrNameLst>
                                      </p:cBhvr>
                                      <p:to>
                                        <p:strVal val="visible"/>
                                      </p:to>
                                    </p:set>
                                    <p:animEffect transition="in" filter="wipe(right)">
                                      <p:cBhvr>
                                        <p:cTn id="59" dur="500"/>
                                        <p:tgtEl>
                                          <p:spTgt spid="112136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21318"/>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1121337"/>
                                        </p:tgtEl>
                                        <p:attrNameLst>
                                          <p:attrName>style.visibility</p:attrName>
                                        </p:attrNameLst>
                                      </p:cBhvr>
                                      <p:to>
                                        <p:strVal val="visible"/>
                                      </p:to>
                                    </p:set>
                                  </p:childTnLst>
                                </p:cTn>
                              </p:par>
                            </p:childTnLst>
                          </p:cTn>
                        </p:par>
                        <p:par>
                          <p:cTn id="67" fill="hold">
                            <p:stCondLst>
                              <p:cond delay="0"/>
                            </p:stCondLst>
                            <p:childTnLst>
                              <p:par>
                                <p:cTn id="68" presetID="22" presetClass="entr" presetSubtype="2" fill="hold" grpId="0" nodeType="afterEffect">
                                  <p:stCondLst>
                                    <p:cond delay="0"/>
                                  </p:stCondLst>
                                  <p:childTnLst>
                                    <p:set>
                                      <p:cBhvr>
                                        <p:cTn id="69" dur="1" fill="hold">
                                          <p:stCondLst>
                                            <p:cond delay="0"/>
                                          </p:stCondLst>
                                        </p:cTn>
                                        <p:tgtEl>
                                          <p:spTgt spid="1121366"/>
                                        </p:tgtEl>
                                        <p:attrNameLst>
                                          <p:attrName>style.visibility</p:attrName>
                                        </p:attrNameLst>
                                      </p:cBhvr>
                                      <p:to>
                                        <p:strVal val="visible"/>
                                      </p:to>
                                    </p:set>
                                    <p:animEffect transition="in" filter="wipe(right)">
                                      <p:cBhvr>
                                        <p:cTn id="70" dur="500"/>
                                        <p:tgtEl>
                                          <p:spTgt spid="1121366"/>
                                        </p:tgtEl>
                                      </p:cBhvr>
                                    </p:animEffec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1121368"/>
                                        </p:tgtEl>
                                        <p:attrNameLst>
                                          <p:attrName>style.visibility</p:attrName>
                                        </p:attrNameLst>
                                      </p:cBhvr>
                                      <p:to>
                                        <p:strVal val="visible"/>
                                      </p:to>
                                    </p:set>
                                    <p:animEffect transition="in" filter="wipe(right)">
                                      <p:cBhvr>
                                        <p:cTn id="74" dur="500"/>
                                        <p:tgtEl>
                                          <p:spTgt spid="1121368"/>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21367"/>
                                        </p:tgtEl>
                                        <p:attrNameLst>
                                          <p:attrName>style.visibility</p:attrName>
                                        </p:attrNameLst>
                                      </p:cBhvr>
                                      <p:to>
                                        <p:strVal val="visible"/>
                                      </p:to>
                                    </p:set>
                                    <p:animEffect transition="in" filter="wipe(left)">
                                      <p:cBhvr>
                                        <p:cTn id="78" dur="500"/>
                                        <p:tgtEl>
                                          <p:spTgt spid="1121367"/>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21317"/>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1121345"/>
                                        </p:tgtEl>
                                        <p:attrNameLst>
                                          <p:attrName>style.visibility</p:attrName>
                                        </p:attrNameLst>
                                      </p:cBhvr>
                                      <p:to>
                                        <p:strVal val="visible"/>
                                      </p:to>
                                    </p:set>
                                  </p:childTnLst>
                                </p:cTn>
                              </p:par>
                            </p:childTnLst>
                          </p:cTn>
                        </p:par>
                        <p:par>
                          <p:cTn id="86" fill="hold">
                            <p:stCondLst>
                              <p:cond delay="0"/>
                            </p:stCondLst>
                            <p:childTnLst>
                              <p:par>
                                <p:cTn id="87" presetID="22" presetClass="entr" presetSubtype="2" fill="hold" grpId="0" nodeType="afterEffect">
                                  <p:stCondLst>
                                    <p:cond delay="0"/>
                                  </p:stCondLst>
                                  <p:childTnLst>
                                    <p:set>
                                      <p:cBhvr>
                                        <p:cTn id="88" dur="1" fill="hold">
                                          <p:stCondLst>
                                            <p:cond delay="0"/>
                                          </p:stCondLst>
                                        </p:cTn>
                                        <p:tgtEl>
                                          <p:spTgt spid="1121369"/>
                                        </p:tgtEl>
                                        <p:attrNameLst>
                                          <p:attrName>style.visibility</p:attrName>
                                        </p:attrNameLst>
                                      </p:cBhvr>
                                      <p:to>
                                        <p:strVal val="visible"/>
                                      </p:to>
                                    </p:set>
                                    <p:animEffect transition="in" filter="wipe(right)">
                                      <p:cBhvr>
                                        <p:cTn id="89" dur="500"/>
                                        <p:tgtEl>
                                          <p:spTgt spid="1121369"/>
                                        </p:tgtEl>
                                      </p:cBhvr>
                                    </p:animEffect>
                                  </p:childTnLst>
                                </p:cTn>
                              </p:par>
                            </p:childTnLst>
                          </p:cTn>
                        </p:par>
                        <p:par>
                          <p:cTn id="90" fill="hold">
                            <p:stCondLst>
                              <p:cond delay="500"/>
                            </p:stCondLst>
                            <p:childTnLst>
                              <p:par>
                                <p:cTn id="91" presetID="22" presetClass="entr" presetSubtype="2" fill="hold" grpId="0" nodeType="afterEffect">
                                  <p:stCondLst>
                                    <p:cond delay="0"/>
                                  </p:stCondLst>
                                  <p:childTnLst>
                                    <p:set>
                                      <p:cBhvr>
                                        <p:cTn id="92" dur="1" fill="hold">
                                          <p:stCondLst>
                                            <p:cond delay="0"/>
                                          </p:stCondLst>
                                        </p:cTn>
                                        <p:tgtEl>
                                          <p:spTgt spid="1121370"/>
                                        </p:tgtEl>
                                        <p:attrNameLst>
                                          <p:attrName>style.visibility</p:attrName>
                                        </p:attrNameLst>
                                      </p:cBhvr>
                                      <p:to>
                                        <p:strVal val="visible"/>
                                      </p:to>
                                    </p:set>
                                    <p:animEffect transition="in" filter="wipe(right)">
                                      <p:cBhvr>
                                        <p:cTn id="93" dur="500"/>
                                        <p:tgtEl>
                                          <p:spTgt spid="1121370"/>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121371"/>
                                        </p:tgtEl>
                                        <p:attrNameLst>
                                          <p:attrName>style.visibility</p:attrName>
                                        </p:attrNameLst>
                                      </p:cBhvr>
                                      <p:to>
                                        <p:strVal val="visible"/>
                                      </p:to>
                                    </p:set>
                                    <p:animEffect transition="in" filter="wipe(left)">
                                      <p:cBhvr>
                                        <p:cTn id="97" dur="500"/>
                                        <p:tgtEl>
                                          <p:spTgt spid="1121371"/>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121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2" grpId="0"/>
      <p:bldP spid="1121308" grpId="0"/>
      <p:bldP spid="1121315" grpId="0"/>
      <p:bldP spid="1121316" grpId="0"/>
      <p:bldP spid="1121317" grpId="0"/>
      <p:bldP spid="1121318" grpId="0"/>
      <p:bldP spid="1121319" grpId="0"/>
      <p:bldP spid="1121320" grpId="0"/>
      <p:bldP spid="1121321" grpId="0"/>
      <p:bldP spid="1121337" grpId="0"/>
      <p:bldP spid="1121345" grpId="0"/>
      <p:bldP spid="1121353" grpId="0" animBg="1"/>
      <p:bldP spid="1121354" grpId="0" animBg="1"/>
      <p:bldP spid="1121355" grpId="0" animBg="1"/>
      <p:bldP spid="1121356" grpId="0" animBg="1"/>
      <p:bldP spid="1121357" grpId="0" animBg="1"/>
      <p:bldP spid="1121358" grpId="0" animBg="1"/>
      <p:bldP spid="1121363" grpId="0" animBg="1"/>
      <p:bldP spid="1121364" grpId="0" animBg="1"/>
      <p:bldP spid="1121365" grpId="0" animBg="1"/>
      <p:bldP spid="1121366" grpId="0" animBg="1"/>
      <p:bldP spid="1121367" grpId="0" animBg="1"/>
      <p:bldP spid="1121368" grpId="0" animBg="1"/>
      <p:bldP spid="1121369" grpId="0" animBg="1"/>
      <p:bldP spid="1121370" grpId="0" animBg="1"/>
      <p:bldP spid="112137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609600"/>
            <a:ext cx="7772400" cy="874713"/>
          </a:xfrm>
        </p:spPr>
        <p:txBody>
          <a:bodyPr/>
          <a:lstStyle/>
          <a:p>
            <a:pPr eaLnBrk="1" hangingPunct="1"/>
            <a:r>
              <a:rPr lang="es-ES" sz="4000" dirty="0" smtClean="0"/>
              <a:t>Bucles entre conmutadores</a:t>
            </a:r>
          </a:p>
        </p:txBody>
      </p:sp>
      <p:sp>
        <p:nvSpPr>
          <p:cNvPr id="82947" name="Rectangle 3"/>
          <p:cNvSpPr>
            <a:spLocks noGrp="1" noChangeArrowheads="1"/>
          </p:cNvSpPr>
          <p:nvPr>
            <p:ph type="body" idx="1"/>
          </p:nvPr>
        </p:nvSpPr>
        <p:spPr>
          <a:xfrm>
            <a:off x="685800" y="1628775"/>
            <a:ext cx="7772400" cy="4467225"/>
          </a:xfrm>
        </p:spPr>
        <p:txBody>
          <a:bodyPr/>
          <a:lstStyle/>
          <a:p>
            <a:pPr eaLnBrk="1" hangingPunct="1">
              <a:lnSpc>
                <a:spcPct val="80000"/>
              </a:lnSpc>
            </a:pPr>
            <a:r>
              <a:rPr lang="es-ES" sz="2800" dirty="0" smtClean="0"/>
              <a:t>Si en una red de conmutadores se produce un bucle la red queda fuera de servicio en cuanto se envía la primera trama </a:t>
            </a:r>
            <a:r>
              <a:rPr lang="es-ES" sz="2800" dirty="0" err="1" smtClean="0"/>
              <a:t>broadcast</a:t>
            </a:r>
            <a:r>
              <a:rPr lang="es-ES" sz="2800" dirty="0" smtClean="0"/>
              <a:t> o a un destino desconocido. Esto ocurre en cualquier red a los pocos segundos de entrar en funcionamiento.</a:t>
            </a:r>
          </a:p>
          <a:p>
            <a:pPr eaLnBrk="1" hangingPunct="1">
              <a:lnSpc>
                <a:spcPct val="80000"/>
              </a:lnSpc>
            </a:pPr>
            <a:r>
              <a:rPr lang="es-ES" sz="2800" dirty="0" smtClean="0"/>
              <a:t>Esto se debe a dos características de los puentes transparentes</a:t>
            </a:r>
          </a:p>
          <a:p>
            <a:pPr lvl="1" eaLnBrk="1" hangingPunct="1">
              <a:lnSpc>
                <a:spcPct val="80000"/>
              </a:lnSpc>
            </a:pPr>
            <a:r>
              <a:rPr lang="es-ES" sz="2400" dirty="0" smtClean="0"/>
              <a:t>Proceden por inundación cuando la dirección de destino no está en su tabla de direcciones</a:t>
            </a:r>
          </a:p>
          <a:p>
            <a:pPr lvl="1" eaLnBrk="1" hangingPunct="1">
              <a:lnSpc>
                <a:spcPct val="80000"/>
              </a:lnSpc>
            </a:pPr>
            <a:r>
              <a:rPr lang="es-ES" sz="2400" dirty="0" smtClean="0"/>
              <a:t> Cuando reenvían una trama la copia es indistinguible del original. No existe ningún campo (p. ej. un contador de saltos) que permita diferenciar las sucesivas copias</a:t>
            </a:r>
          </a:p>
        </p:txBody>
      </p:sp>
    </p:spTree>
  </p:cSld>
  <p:clrMapOvr>
    <a:masterClrMapping/>
  </p:clrMapOvr>
  <p:transition>
    <p:pull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Solución al problema de los bucles</a:t>
            </a:r>
            <a:endParaRPr lang="es-ES" dirty="0"/>
          </a:p>
        </p:txBody>
      </p:sp>
      <p:sp>
        <p:nvSpPr>
          <p:cNvPr id="3" name="2 Marcador de contenido"/>
          <p:cNvSpPr>
            <a:spLocks noGrp="1"/>
          </p:cNvSpPr>
          <p:nvPr>
            <p:ph idx="1"/>
          </p:nvPr>
        </p:nvSpPr>
        <p:spPr/>
        <p:txBody>
          <a:bodyPr/>
          <a:lstStyle/>
          <a:p>
            <a:r>
              <a:rPr lang="es-ES" dirty="0" smtClean="0"/>
              <a:t>Existen dos posibles estrategias</a:t>
            </a:r>
          </a:p>
          <a:p>
            <a:pPr lvl="1"/>
            <a:r>
              <a:rPr lang="es-ES" dirty="0" smtClean="0"/>
              <a:t>Se prohíbe taxativamente la creación de redes con bucles</a:t>
            </a:r>
          </a:p>
          <a:p>
            <a:pPr lvl="1"/>
            <a:r>
              <a:rPr lang="es-ES" dirty="0" smtClean="0"/>
              <a:t>Se habilita algún mecanismo, por software, que permita a los conmutadores detectar la presencia de bucles en la topología para que en ese caso desactiven las interfaces necesarias para que no haya bucles</a:t>
            </a:r>
            <a:endParaRPr lang="es-ES" dirty="0"/>
          </a:p>
        </p:txBody>
      </p:sp>
    </p:spTree>
  </p:cSld>
  <p:clrMapOvr>
    <a:masterClrMapping/>
  </p:clrMapOvr>
  <p:transition>
    <p:pull dir="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18"/>
          <p:cNvSpPr>
            <a:spLocks noChangeShapeType="1"/>
          </p:cNvSpPr>
          <p:nvPr/>
        </p:nvSpPr>
        <p:spPr bwMode="auto">
          <a:xfrm>
            <a:off x="4284663" y="2708275"/>
            <a:ext cx="41275" cy="1471613"/>
          </a:xfrm>
          <a:prstGeom prst="line">
            <a:avLst/>
          </a:prstGeom>
          <a:noFill/>
          <a:ln w="25400">
            <a:solidFill>
              <a:srgbClr val="0000FF"/>
            </a:solidFill>
            <a:round/>
            <a:headEnd/>
            <a:tailEnd/>
          </a:ln>
        </p:spPr>
        <p:txBody>
          <a:bodyPr/>
          <a:lstStyle/>
          <a:p>
            <a:endParaRPr lang="es-ES"/>
          </a:p>
        </p:txBody>
      </p:sp>
      <p:sp>
        <p:nvSpPr>
          <p:cNvPr id="83971" name="Line 25"/>
          <p:cNvSpPr>
            <a:spLocks noChangeShapeType="1"/>
          </p:cNvSpPr>
          <p:nvPr/>
        </p:nvSpPr>
        <p:spPr bwMode="auto">
          <a:xfrm flipV="1">
            <a:off x="1547813" y="4076700"/>
            <a:ext cx="2808287" cy="73025"/>
          </a:xfrm>
          <a:prstGeom prst="line">
            <a:avLst/>
          </a:prstGeom>
          <a:noFill/>
          <a:ln w="25400">
            <a:solidFill>
              <a:srgbClr val="0000FF"/>
            </a:solidFill>
            <a:round/>
            <a:headEnd/>
            <a:tailEnd/>
          </a:ln>
        </p:spPr>
        <p:txBody>
          <a:bodyPr/>
          <a:lstStyle/>
          <a:p>
            <a:endParaRPr lang="es-ES"/>
          </a:p>
        </p:txBody>
      </p:sp>
      <p:sp>
        <p:nvSpPr>
          <p:cNvPr id="83972" name="Line 26"/>
          <p:cNvSpPr>
            <a:spLocks noChangeShapeType="1"/>
          </p:cNvSpPr>
          <p:nvPr/>
        </p:nvSpPr>
        <p:spPr bwMode="auto">
          <a:xfrm>
            <a:off x="2987675" y="1700213"/>
            <a:ext cx="1152525" cy="936625"/>
          </a:xfrm>
          <a:prstGeom prst="line">
            <a:avLst/>
          </a:prstGeom>
          <a:noFill/>
          <a:ln w="25400">
            <a:solidFill>
              <a:srgbClr val="0000FF"/>
            </a:solidFill>
            <a:round/>
            <a:headEnd/>
            <a:tailEnd/>
          </a:ln>
        </p:spPr>
        <p:txBody>
          <a:bodyPr/>
          <a:lstStyle/>
          <a:p>
            <a:endParaRPr lang="es-ES"/>
          </a:p>
        </p:txBody>
      </p:sp>
      <p:sp>
        <p:nvSpPr>
          <p:cNvPr id="83973" name="Line 29"/>
          <p:cNvSpPr>
            <a:spLocks noChangeShapeType="1"/>
          </p:cNvSpPr>
          <p:nvPr/>
        </p:nvSpPr>
        <p:spPr bwMode="auto">
          <a:xfrm>
            <a:off x="1619250" y="2924175"/>
            <a:ext cx="1512888" cy="1081088"/>
          </a:xfrm>
          <a:prstGeom prst="line">
            <a:avLst/>
          </a:prstGeom>
          <a:noFill/>
          <a:ln w="25400">
            <a:solidFill>
              <a:srgbClr val="0000FF"/>
            </a:solidFill>
            <a:round/>
            <a:headEnd/>
            <a:tailEnd/>
          </a:ln>
        </p:spPr>
        <p:txBody>
          <a:bodyPr/>
          <a:lstStyle/>
          <a:p>
            <a:endParaRPr lang="es-ES"/>
          </a:p>
        </p:txBody>
      </p:sp>
      <p:sp>
        <p:nvSpPr>
          <p:cNvPr id="83974" name="Line 32"/>
          <p:cNvSpPr>
            <a:spLocks noChangeShapeType="1"/>
          </p:cNvSpPr>
          <p:nvPr/>
        </p:nvSpPr>
        <p:spPr bwMode="auto">
          <a:xfrm flipV="1">
            <a:off x="1476375" y="1700213"/>
            <a:ext cx="1150938" cy="1152525"/>
          </a:xfrm>
          <a:prstGeom prst="line">
            <a:avLst/>
          </a:prstGeom>
          <a:noFill/>
          <a:ln w="25400">
            <a:solidFill>
              <a:srgbClr val="0000FF"/>
            </a:solidFill>
            <a:round/>
            <a:headEnd/>
            <a:tailEnd/>
          </a:ln>
        </p:spPr>
        <p:txBody>
          <a:bodyPr/>
          <a:lstStyle/>
          <a:p>
            <a:endParaRPr lang="es-ES"/>
          </a:p>
        </p:txBody>
      </p:sp>
      <p:sp>
        <p:nvSpPr>
          <p:cNvPr id="83975" name="Line 33"/>
          <p:cNvSpPr>
            <a:spLocks noChangeShapeType="1"/>
          </p:cNvSpPr>
          <p:nvPr/>
        </p:nvSpPr>
        <p:spPr bwMode="auto">
          <a:xfrm>
            <a:off x="1547813" y="4076700"/>
            <a:ext cx="1295400" cy="1223963"/>
          </a:xfrm>
          <a:prstGeom prst="line">
            <a:avLst/>
          </a:prstGeom>
          <a:noFill/>
          <a:ln w="25400">
            <a:solidFill>
              <a:srgbClr val="0000FF"/>
            </a:solidFill>
            <a:round/>
            <a:headEnd/>
            <a:tailEnd/>
          </a:ln>
        </p:spPr>
        <p:txBody>
          <a:bodyPr/>
          <a:lstStyle/>
          <a:p>
            <a:endParaRPr lang="es-ES"/>
          </a:p>
        </p:txBody>
      </p:sp>
      <p:sp>
        <p:nvSpPr>
          <p:cNvPr id="83976" name="Line 34"/>
          <p:cNvSpPr>
            <a:spLocks noChangeShapeType="1"/>
          </p:cNvSpPr>
          <p:nvPr/>
        </p:nvSpPr>
        <p:spPr bwMode="auto">
          <a:xfrm flipV="1">
            <a:off x="3059113" y="4292600"/>
            <a:ext cx="1081087" cy="1008063"/>
          </a:xfrm>
          <a:prstGeom prst="line">
            <a:avLst/>
          </a:prstGeom>
          <a:noFill/>
          <a:ln w="25400">
            <a:solidFill>
              <a:srgbClr val="0000FF"/>
            </a:solidFill>
            <a:round/>
            <a:headEnd/>
            <a:tailEnd/>
          </a:ln>
        </p:spPr>
        <p:txBody>
          <a:bodyPr/>
          <a:lstStyle/>
          <a:p>
            <a:endParaRPr lang="es-ES"/>
          </a:p>
        </p:txBody>
      </p:sp>
      <p:sp>
        <p:nvSpPr>
          <p:cNvPr id="83977" name="Line 86"/>
          <p:cNvSpPr>
            <a:spLocks noChangeShapeType="1"/>
          </p:cNvSpPr>
          <p:nvPr/>
        </p:nvSpPr>
        <p:spPr bwMode="auto">
          <a:xfrm>
            <a:off x="2195513" y="2205038"/>
            <a:ext cx="1800225" cy="1079500"/>
          </a:xfrm>
          <a:prstGeom prst="line">
            <a:avLst/>
          </a:prstGeom>
          <a:noFill/>
          <a:ln w="25400">
            <a:solidFill>
              <a:srgbClr val="0000FF"/>
            </a:solidFill>
            <a:round/>
            <a:headEnd/>
            <a:tailEnd/>
          </a:ln>
        </p:spPr>
        <p:txBody>
          <a:bodyPr/>
          <a:lstStyle/>
          <a:p>
            <a:endParaRPr lang="es-ES"/>
          </a:p>
        </p:txBody>
      </p:sp>
      <p:pic>
        <p:nvPicPr>
          <p:cNvPr id="83978" name="Picture 72"/>
          <p:cNvPicPr>
            <a:picLocks noChangeArrowheads="1"/>
          </p:cNvPicPr>
          <p:nvPr/>
        </p:nvPicPr>
        <p:blipFill>
          <a:blip r:embed="rId3" cstate="print"/>
          <a:srcRect/>
          <a:stretch>
            <a:fillRect/>
          </a:stretch>
        </p:blipFill>
        <p:spPr bwMode="auto">
          <a:xfrm>
            <a:off x="2555875" y="5157788"/>
            <a:ext cx="792163" cy="358775"/>
          </a:xfrm>
          <a:prstGeom prst="rect">
            <a:avLst/>
          </a:prstGeom>
          <a:noFill/>
          <a:ln w="12700">
            <a:noFill/>
            <a:miter lim="800000"/>
            <a:headEnd/>
            <a:tailEnd/>
          </a:ln>
        </p:spPr>
      </p:pic>
      <p:pic>
        <p:nvPicPr>
          <p:cNvPr id="83979" name="Picture 73"/>
          <p:cNvPicPr>
            <a:picLocks noChangeArrowheads="1"/>
          </p:cNvPicPr>
          <p:nvPr/>
        </p:nvPicPr>
        <p:blipFill>
          <a:blip r:embed="rId3" cstate="print"/>
          <a:srcRect/>
          <a:stretch>
            <a:fillRect/>
          </a:stretch>
        </p:blipFill>
        <p:spPr bwMode="auto">
          <a:xfrm>
            <a:off x="1116013" y="4005263"/>
            <a:ext cx="792162" cy="358775"/>
          </a:xfrm>
          <a:prstGeom prst="rect">
            <a:avLst/>
          </a:prstGeom>
          <a:noFill/>
          <a:ln w="12700">
            <a:noFill/>
            <a:miter lim="800000"/>
            <a:headEnd/>
            <a:tailEnd/>
          </a:ln>
        </p:spPr>
      </p:pic>
      <p:pic>
        <p:nvPicPr>
          <p:cNvPr id="83980" name="Picture 74"/>
          <p:cNvPicPr>
            <a:picLocks noChangeArrowheads="1"/>
          </p:cNvPicPr>
          <p:nvPr/>
        </p:nvPicPr>
        <p:blipFill>
          <a:blip r:embed="rId3" cstate="print"/>
          <a:srcRect/>
          <a:stretch>
            <a:fillRect/>
          </a:stretch>
        </p:blipFill>
        <p:spPr bwMode="auto">
          <a:xfrm>
            <a:off x="3851275" y="2422525"/>
            <a:ext cx="792163" cy="358775"/>
          </a:xfrm>
          <a:prstGeom prst="rect">
            <a:avLst/>
          </a:prstGeom>
          <a:noFill/>
          <a:ln w="12700">
            <a:noFill/>
            <a:miter lim="800000"/>
            <a:headEnd/>
            <a:tailEnd/>
          </a:ln>
        </p:spPr>
      </p:pic>
      <p:pic>
        <p:nvPicPr>
          <p:cNvPr id="83981" name="Picture 75"/>
          <p:cNvPicPr>
            <a:picLocks noChangeArrowheads="1"/>
          </p:cNvPicPr>
          <p:nvPr/>
        </p:nvPicPr>
        <p:blipFill>
          <a:blip r:embed="rId3" cstate="print"/>
          <a:srcRect/>
          <a:stretch>
            <a:fillRect/>
          </a:stretch>
        </p:blipFill>
        <p:spPr bwMode="auto">
          <a:xfrm>
            <a:off x="2411413" y="1484313"/>
            <a:ext cx="792162" cy="358775"/>
          </a:xfrm>
          <a:prstGeom prst="rect">
            <a:avLst/>
          </a:prstGeom>
          <a:noFill/>
          <a:ln w="12700">
            <a:noFill/>
            <a:miter lim="800000"/>
            <a:headEnd/>
            <a:tailEnd/>
          </a:ln>
        </p:spPr>
      </p:pic>
      <p:pic>
        <p:nvPicPr>
          <p:cNvPr id="83982" name="Picture 77"/>
          <p:cNvPicPr>
            <a:picLocks noChangeArrowheads="1"/>
          </p:cNvPicPr>
          <p:nvPr/>
        </p:nvPicPr>
        <p:blipFill>
          <a:blip r:embed="rId3" cstate="print"/>
          <a:srcRect/>
          <a:stretch>
            <a:fillRect/>
          </a:stretch>
        </p:blipFill>
        <p:spPr bwMode="auto">
          <a:xfrm>
            <a:off x="3924300" y="3933825"/>
            <a:ext cx="792163" cy="358775"/>
          </a:xfrm>
          <a:prstGeom prst="rect">
            <a:avLst/>
          </a:prstGeom>
          <a:noFill/>
          <a:ln w="12700">
            <a:noFill/>
            <a:miter lim="800000"/>
            <a:headEnd/>
            <a:tailEnd/>
          </a:ln>
        </p:spPr>
      </p:pic>
      <p:pic>
        <p:nvPicPr>
          <p:cNvPr id="83983" name="Picture 71"/>
          <p:cNvPicPr>
            <a:picLocks noChangeArrowheads="1"/>
          </p:cNvPicPr>
          <p:nvPr/>
        </p:nvPicPr>
        <p:blipFill>
          <a:blip r:embed="rId3" cstate="print"/>
          <a:srcRect/>
          <a:stretch>
            <a:fillRect/>
          </a:stretch>
        </p:blipFill>
        <p:spPr bwMode="auto">
          <a:xfrm>
            <a:off x="1116013" y="2709863"/>
            <a:ext cx="792162" cy="358775"/>
          </a:xfrm>
          <a:prstGeom prst="rect">
            <a:avLst/>
          </a:prstGeom>
          <a:noFill/>
          <a:ln w="12700">
            <a:noFill/>
            <a:miter lim="800000"/>
            <a:headEnd/>
            <a:tailEnd/>
          </a:ln>
        </p:spPr>
      </p:pic>
      <p:sp>
        <p:nvSpPr>
          <p:cNvPr id="1169410" name="Text Box 2"/>
          <p:cNvSpPr txBox="1">
            <a:spLocks noChangeArrowheads="1"/>
          </p:cNvSpPr>
          <p:nvPr/>
        </p:nvSpPr>
        <p:spPr bwMode="auto">
          <a:xfrm>
            <a:off x="6227763" y="3706813"/>
            <a:ext cx="2665412" cy="1069975"/>
          </a:xfrm>
          <a:prstGeom prst="rect">
            <a:avLst/>
          </a:prstGeom>
          <a:noFill/>
          <a:ln w="9525">
            <a:noFill/>
            <a:miter lim="800000"/>
            <a:headEnd/>
            <a:tailEnd/>
          </a:ln>
        </p:spPr>
        <p:txBody>
          <a:bodyPr>
            <a:spAutoFit/>
          </a:bodyPr>
          <a:lstStyle/>
          <a:p>
            <a:pPr>
              <a:spcBef>
                <a:spcPct val="50000"/>
              </a:spcBef>
            </a:pPr>
            <a:r>
              <a:rPr lang="es-ES_tradnl" sz="1600" b="1" dirty="0"/>
              <a:t>Desconectando por ejemplo estas </a:t>
            </a:r>
            <a:r>
              <a:rPr lang="es-ES_tradnl" sz="1600" b="1" dirty="0" smtClean="0"/>
              <a:t>tres interfaces  </a:t>
            </a:r>
            <a:r>
              <a:rPr lang="es-ES_tradnl" sz="1600" b="1" dirty="0"/>
              <a:t>se suprimen los tres bucles</a:t>
            </a:r>
            <a:endParaRPr lang="es-ES" sz="1600" b="1" dirty="0"/>
          </a:p>
        </p:txBody>
      </p:sp>
      <p:sp>
        <p:nvSpPr>
          <p:cNvPr id="83985" name="Text Box 3"/>
          <p:cNvSpPr txBox="1">
            <a:spLocks noChangeArrowheads="1"/>
          </p:cNvSpPr>
          <p:nvPr/>
        </p:nvSpPr>
        <p:spPr bwMode="auto">
          <a:xfrm>
            <a:off x="825500" y="195263"/>
            <a:ext cx="7202488" cy="641350"/>
          </a:xfrm>
          <a:prstGeom prst="rect">
            <a:avLst/>
          </a:prstGeom>
          <a:noFill/>
          <a:ln w="9525">
            <a:noFill/>
            <a:miter lim="800000"/>
            <a:headEnd/>
            <a:tailEnd/>
          </a:ln>
        </p:spPr>
        <p:txBody>
          <a:bodyPr>
            <a:spAutoFit/>
          </a:bodyPr>
          <a:lstStyle/>
          <a:p>
            <a:pPr algn="ctr"/>
            <a:r>
              <a:rPr lang="es-ES_tradnl" sz="3600"/>
              <a:t>Red con bucles</a:t>
            </a:r>
            <a:endParaRPr lang="es-ES" sz="3600"/>
          </a:p>
        </p:txBody>
      </p:sp>
      <p:sp>
        <p:nvSpPr>
          <p:cNvPr id="83986" name="Text Box 41"/>
          <p:cNvSpPr txBox="1">
            <a:spLocks noChangeArrowheads="1"/>
          </p:cNvSpPr>
          <p:nvPr/>
        </p:nvSpPr>
        <p:spPr bwMode="auto">
          <a:xfrm>
            <a:off x="1381125" y="2751138"/>
            <a:ext cx="201613" cy="21907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400" b="1"/>
              <a:t>A</a:t>
            </a:r>
            <a:endParaRPr lang="es-ES" sz="1400" b="1"/>
          </a:p>
        </p:txBody>
      </p:sp>
      <p:sp>
        <p:nvSpPr>
          <p:cNvPr id="83987" name="Text Box 42"/>
          <p:cNvSpPr txBox="1">
            <a:spLocks noChangeArrowheads="1"/>
          </p:cNvSpPr>
          <p:nvPr/>
        </p:nvSpPr>
        <p:spPr bwMode="auto">
          <a:xfrm>
            <a:off x="4141788" y="3997325"/>
            <a:ext cx="196850" cy="25082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600" b="1"/>
              <a:t>F</a:t>
            </a:r>
            <a:endParaRPr lang="es-ES" sz="1600" b="1"/>
          </a:p>
        </p:txBody>
      </p:sp>
      <p:sp>
        <p:nvSpPr>
          <p:cNvPr id="83988" name="Text Box 52"/>
          <p:cNvSpPr txBox="1">
            <a:spLocks noChangeArrowheads="1"/>
          </p:cNvSpPr>
          <p:nvPr/>
        </p:nvSpPr>
        <p:spPr bwMode="auto">
          <a:xfrm>
            <a:off x="1384300" y="4064000"/>
            <a:ext cx="219075" cy="25082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600" b="1"/>
              <a:t>D</a:t>
            </a:r>
            <a:endParaRPr lang="es-ES" sz="1600" b="1"/>
          </a:p>
        </p:txBody>
      </p:sp>
      <p:sp>
        <p:nvSpPr>
          <p:cNvPr id="83989" name="Text Box 53"/>
          <p:cNvSpPr txBox="1">
            <a:spLocks noChangeArrowheads="1"/>
          </p:cNvSpPr>
          <p:nvPr/>
        </p:nvSpPr>
        <p:spPr bwMode="auto">
          <a:xfrm>
            <a:off x="2795588" y="5222875"/>
            <a:ext cx="207962" cy="25082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600" b="1"/>
              <a:t>E</a:t>
            </a:r>
            <a:endParaRPr lang="es-ES" sz="1600" b="1"/>
          </a:p>
        </p:txBody>
      </p:sp>
      <p:sp>
        <p:nvSpPr>
          <p:cNvPr id="83990" name="Text Box 55"/>
          <p:cNvSpPr txBox="1">
            <a:spLocks noChangeArrowheads="1"/>
          </p:cNvSpPr>
          <p:nvPr/>
        </p:nvSpPr>
        <p:spPr bwMode="auto">
          <a:xfrm>
            <a:off x="2638425" y="1571625"/>
            <a:ext cx="219075" cy="25082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600" b="1"/>
              <a:t>B</a:t>
            </a:r>
            <a:endParaRPr lang="es-ES" sz="1600" b="1"/>
          </a:p>
        </p:txBody>
      </p:sp>
      <p:sp>
        <p:nvSpPr>
          <p:cNvPr id="83991" name="Text Box 56"/>
          <p:cNvSpPr txBox="1">
            <a:spLocks noChangeArrowheads="1"/>
          </p:cNvSpPr>
          <p:nvPr/>
        </p:nvSpPr>
        <p:spPr bwMode="auto">
          <a:xfrm>
            <a:off x="4119563" y="2509838"/>
            <a:ext cx="219075" cy="25082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600" b="1"/>
              <a:t>C</a:t>
            </a:r>
            <a:endParaRPr lang="es-ES" sz="1600" b="1"/>
          </a:p>
        </p:txBody>
      </p:sp>
      <p:sp>
        <p:nvSpPr>
          <p:cNvPr id="1169465" name="Line 57"/>
          <p:cNvSpPr>
            <a:spLocks noChangeShapeType="1"/>
          </p:cNvSpPr>
          <p:nvPr/>
        </p:nvSpPr>
        <p:spPr bwMode="auto">
          <a:xfrm flipH="1" flipV="1">
            <a:off x="4427538" y="3860800"/>
            <a:ext cx="1728787" cy="144463"/>
          </a:xfrm>
          <a:prstGeom prst="line">
            <a:avLst/>
          </a:prstGeom>
          <a:noFill/>
          <a:ln w="25400">
            <a:solidFill>
              <a:schemeClr val="tx1"/>
            </a:solidFill>
            <a:round/>
            <a:headEnd/>
            <a:tailEnd type="triangle" w="med" len="med"/>
          </a:ln>
        </p:spPr>
        <p:txBody>
          <a:bodyPr/>
          <a:lstStyle/>
          <a:p>
            <a:endParaRPr lang="es-ES"/>
          </a:p>
        </p:txBody>
      </p:sp>
      <p:sp>
        <p:nvSpPr>
          <p:cNvPr id="83993" name="Text Box 58"/>
          <p:cNvSpPr txBox="1">
            <a:spLocks noChangeArrowheads="1"/>
          </p:cNvSpPr>
          <p:nvPr/>
        </p:nvSpPr>
        <p:spPr bwMode="auto">
          <a:xfrm>
            <a:off x="5362575" y="1196975"/>
            <a:ext cx="3529905" cy="1963614"/>
          </a:xfrm>
          <a:prstGeom prst="rect">
            <a:avLst/>
          </a:prstGeom>
          <a:noFill/>
          <a:ln w="9525">
            <a:noFill/>
            <a:miter lim="800000"/>
            <a:headEnd/>
            <a:tailEnd/>
          </a:ln>
        </p:spPr>
        <p:txBody>
          <a:bodyPr wrap="square">
            <a:spAutoFit/>
          </a:bodyPr>
          <a:lstStyle/>
          <a:p>
            <a:pPr>
              <a:lnSpc>
                <a:spcPct val="80000"/>
              </a:lnSpc>
              <a:spcBef>
                <a:spcPct val="50000"/>
              </a:spcBef>
            </a:pPr>
            <a:r>
              <a:rPr lang="es-ES_tradnl" sz="1600" b="1" dirty="0"/>
              <a:t>En esta red hay tres bucles:</a:t>
            </a:r>
          </a:p>
          <a:p>
            <a:pPr>
              <a:lnSpc>
                <a:spcPct val="80000"/>
              </a:lnSpc>
              <a:spcBef>
                <a:spcPct val="50000"/>
              </a:spcBef>
            </a:pPr>
            <a:r>
              <a:rPr lang="es-ES_tradnl" sz="1600" b="1" dirty="0"/>
              <a:t>	B-H1-H2-C</a:t>
            </a:r>
          </a:p>
          <a:p>
            <a:pPr>
              <a:lnSpc>
                <a:spcPct val="80000"/>
              </a:lnSpc>
              <a:spcBef>
                <a:spcPct val="50000"/>
              </a:spcBef>
            </a:pPr>
            <a:r>
              <a:rPr lang="es-ES_tradnl" sz="1600" b="1" dirty="0"/>
              <a:t>	A-H3-F-H2-H1</a:t>
            </a:r>
          </a:p>
          <a:p>
            <a:pPr>
              <a:lnSpc>
                <a:spcPct val="80000"/>
              </a:lnSpc>
              <a:spcBef>
                <a:spcPct val="50000"/>
              </a:spcBef>
            </a:pPr>
            <a:r>
              <a:rPr lang="es-ES_tradnl" sz="1600" b="1" dirty="0"/>
              <a:t>	D-E-F-H3</a:t>
            </a:r>
          </a:p>
          <a:p>
            <a:pPr>
              <a:lnSpc>
                <a:spcPct val="80000"/>
              </a:lnSpc>
              <a:spcBef>
                <a:spcPct val="50000"/>
              </a:spcBef>
            </a:pPr>
            <a:r>
              <a:rPr lang="es-ES_tradnl" sz="1600" b="1" dirty="0" smtClean="0"/>
              <a:t>(Al </a:t>
            </a:r>
            <a:r>
              <a:rPr lang="es-ES_tradnl" sz="1600" b="1" dirty="0"/>
              <a:t>contar bucles solo hay que tomar en cuenta los </a:t>
            </a:r>
            <a:r>
              <a:rPr lang="es-ES_tradnl" sz="1600" b="1" dirty="0" smtClean="0"/>
              <a:t>elementales</a:t>
            </a:r>
            <a:r>
              <a:rPr lang="es-ES_tradnl" sz="1600" b="1" dirty="0"/>
              <a:t>, no los </a:t>
            </a:r>
            <a:r>
              <a:rPr lang="es-ES_tradnl" sz="1600" b="1" dirty="0" smtClean="0"/>
              <a:t>compuestos)</a:t>
            </a:r>
            <a:endParaRPr lang="es-ES" sz="1600" b="1" dirty="0"/>
          </a:p>
        </p:txBody>
      </p:sp>
      <p:sp>
        <p:nvSpPr>
          <p:cNvPr id="1169467" name="Line 59"/>
          <p:cNvSpPr>
            <a:spLocks noChangeShapeType="1"/>
          </p:cNvSpPr>
          <p:nvPr/>
        </p:nvSpPr>
        <p:spPr bwMode="auto">
          <a:xfrm flipH="1" flipV="1">
            <a:off x="4356100" y="2852738"/>
            <a:ext cx="1800225" cy="1152525"/>
          </a:xfrm>
          <a:prstGeom prst="line">
            <a:avLst/>
          </a:prstGeom>
          <a:noFill/>
          <a:ln w="25400">
            <a:solidFill>
              <a:schemeClr val="tx1"/>
            </a:solidFill>
            <a:round/>
            <a:headEnd/>
            <a:tailEnd type="triangle" w="med" len="med"/>
          </a:ln>
        </p:spPr>
        <p:txBody>
          <a:bodyPr/>
          <a:lstStyle/>
          <a:p>
            <a:endParaRPr lang="es-ES"/>
          </a:p>
        </p:txBody>
      </p:sp>
      <p:sp>
        <p:nvSpPr>
          <p:cNvPr id="1169477" name="Line 69"/>
          <p:cNvSpPr>
            <a:spLocks noChangeShapeType="1"/>
          </p:cNvSpPr>
          <p:nvPr/>
        </p:nvSpPr>
        <p:spPr bwMode="auto">
          <a:xfrm flipH="1">
            <a:off x="4427538" y="4005263"/>
            <a:ext cx="1728787" cy="431800"/>
          </a:xfrm>
          <a:prstGeom prst="line">
            <a:avLst/>
          </a:prstGeom>
          <a:noFill/>
          <a:ln w="25400">
            <a:solidFill>
              <a:schemeClr val="tx1"/>
            </a:solidFill>
            <a:round/>
            <a:headEnd/>
            <a:tailEnd type="triangle" w="med" len="med"/>
          </a:ln>
        </p:spPr>
        <p:txBody>
          <a:bodyPr/>
          <a:lstStyle/>
          <a:p>
            <a:endParaRPr lang="es-ES"/>
          </a:p>
        </p:txBody>
      </p:sp>
      <p:pic>
        <p:nvPicPr>
          <p:cNvPr id="83996" name="Picture 81"/>
          <p:cNvPicPr>
            <a:picLocks noChangeAspect="1" noChangeArrowheads="1"/>
          </p:cNvPicPr>
          <p:nvPr/>
        </p:nvPicPr>
        <p:blipFill>
          <a:blip r:embed="rId4" cstate="print"/>
          <a:srcRect/>
          <a:stretch>
            <a:fillRect/>
          </a:stretch>
        </p:blipFill>
        <p:spPr bwMode="auto">
          <a:xfrm>
            <a:off x="2771775" y="3933825"/>
            <a:ext cx="735013" cy="314325"/>
          </a:xfrm>
          <a:prstGeom prst="rect">
            <a:avLst/>
          </a:prstGeom>
          <a:noFill/>
          <a:ln w="9525">
            <a:noFill/>
            <a:miter lim="800000"/>
            <a:headEnd/>
            <a:tailEnd/>
          </a:ln>
        </p:spPr>
      </p:pic>
      <p:pic>
        <p:nvPicPr>
          <p:cNvPr id="83997" name="Picture 84"/>
          <p:cNvPicPr>
            <a:picLocks noChangeAspect="1" noChangeArrowheads="1"/>
          </p:cNvPicPr>
          <p:nvPr/>
        </p:nvPicPr>
        <p:blipFill>
          <a:blip r:embed="rId4" cstate="print"/>
          <a:srcRect/>
          <a:stretch>
            <a:fillRect/>
          </a:stretch>
        </p:blipFill>
        <p:spPr bwMode="auto">
          <a:xfrm>
            <a:off x="3836988" y="3213100"/>
            <a:ext cx="735012" cy="314325"/>
          </a:xfrm>
          <a:prstGeom prst="rect">
            <a:avLst/>
          </a:prstGeom>
          <a:noFill/>
          <a:ln w="9525">
            <a:noFill/>
            <a:miter lim="800000"/>
            <a:headEnd/>
            <a:tailEnd/>
          </a:ln>
        </p:spPr>
      </p:pic>
      <p:pic>
        <p:nvPicPr>
          <p:cNvPr id="83998" name="Picture 85"/>
          <p:cNvPicPr>
            <a:picLocks noChangeAspect="1" noChangeArrowheads="1"/>
          </p:cNvPicPr>
          <p:nvPr/>
        </p:nvPicPr>
        <p:blipFill>
          <a:blip r:embed="rId4" cstate="print"/>
          <a:srcRect/>
          <a:stretch>
            <a:fillRect/>
          </a:stretch>
        </p:blipFill>
        <p:spPr bwMode="auto">
          <a:xfrm>
            <a:off x="1692275" y="2060575"/>
            <a:ext cx="735013" cy="314325"/>
          </a:xfrm>
          <a:prstGeom prst="rect">
            <a:avLst/>
          </a:prstGeom>
          <a:noFill/>
          <a:ln w="9525">
            <a:noFill/>
            <a:miter lim="800000"/>
            <a:headEnd/>
            <a:tailEnd/>
          </a:ln>
        </p:spPr>
      </p:pic>
      <p:sp>
        <p:nvSpPr>
          <p:cNvPr id="83999" name="Text Box 87"/>
          <p:cNvSpPr txBox="1">
            <a:spLocks noChangeArrowheads="1"/>
          </p:cNvSpPr>
          <p:nvPr/>
        </p:nvSpPr>
        <p:spPr bwMode="auto">
          <a:xfrm>
            <a:off x="1884363" y="2147888"/>
            <a:ext cx="266700" cy="188912"/>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200" b="1"/>
              <a:t>H1</a:t>
            </a:r>
            <a:endParaRPr lang="es-ES" sz="1200" b="1"/>
          </a:p>
        </p:txBody>
      </p:sp>
      <p:sp>
        <p:nvSpPr>
          <p:cNvPr id="84000" name="Text Box 88"/>
          <p:cNvSpPr txBox="1">
            <a:spLocks noChangeArrowheads="1"/>
          </p:cNvSpPr>
          <p:nvPr/>
        </p:nvSpPr>
        <p:spPr bwMode="auto">
          <a:xfrm>
            <a:off x="4041775" y="3300413"/>
            <a:ext cx="266700" cy="188912"/>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200" b="1"/>
              <a:t>H2</a:t>
            </a:r>
            <a:endParaRPr lang="es-ES" sz="1200" b="1"/>
          </a:p>
        </p:txBody>
      </p:sp>
      <p:sp>
        <p:nvSpPr>
          <p:cNvPr id="84001" name="Text Box 89"/>
          <p:cNvSpPr txBox="1">
            <a:spLocks noChangeArrowheads="1"/>
          </p:cNvSpPr>
          <p:nvPr/>
        </p:nvSpPr>
        <p:spPr bwMode="auto">
          <a:xfrm>
            <a:off x="2976563" y="4019550"/>
            <a:ext cx="266700" cy="188913"/>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200" b="1"/>
              <a:t>H3</a:t>
            </a:r>
            <a:endParaRPr lang="es-ES" sz="1200" b="1"/>
          </a:p>
        </p:txBody>
      </p:sp>
      <p:sp>
        <p:nvSpPr>
          <p:cNvPr id="1169498" name="Rectangle 90"/>
          <p:cNvSpPr>
            <a:spLocks noChangeArrowheads="1"/>
          </p:cNvSpPr>
          <p:nvPr/>
        </p:nvSpPr>
        <p:spPr bwMode="auto">
          <a:xfrm>
            <a:off x="4067175" y="2781300"/>
            <a:ext cx="288925" cy="215900"/>
          </a:xfrm>
          <a:prstGeom prst="rect">
            <a:avLst/>
          </a:prstGeom>
          <a:solidFill>
            <a:schemeClr val="bg1"/>
          </a:solidFill>
          <a:ln w="25400">
            <a:noFill/>
            <a:miter lim="800000"/>
            <a:headEnd/>
            <a:tailEnd/>
          </a:ln>
        </p:spPr>
        <p:txBody>
          <a:bodyPr wrap="none" anchor="ctr"/>
          <a:lstStyle/>
          <a:p>
            <a:endParaRPr lang="es-ES"/>
          </a:p>
        </p:txBody>
      </p:sp>
      <p:sp>
        <p:nvSpPr>
          <p:cNvPr id="1169499" name="Rectangle 91"/>
          <p:cNvSpPr>
            <a:spLocks noChangeArrowheads="1"/>
          </p:cNvSpPr>
          <p:nvPr/>
        </p:nvSpPr>
        <p:spPr bwMode="auto">
          <a:xfrm>
            <a:off x="4067175" y="3717925"/>
            <a:ext cx="288925" cy="215900"/>
          </a:xfrm>
          <a:prstGeom prst="rect">
            <a:avLst/>
          </a:prstGeom>
          <a:solidFill>
            <a:schemeClr val="bg1"/>
          </a:solidFill>
          <a:ln w="25400">
            <a:noFill/>
            <a:miter lim="800000"/>
            <a:headEnd/>
            <a:tailEnd/>
          </a:ln>
        </p:spPr>
        <p:txBody>
          <a:bodyPr wrap="none" anchor="ctr"/>
          <a:lstStyle/>
          <a:p>
            <a:endParaRPr lang="es-ES"/>
          </a:p>
        </p:txBody>
      </p:sp>
      <p:sp>
        <p:nvSpPr>
          <p:cNvPr id="1169500" name="Rectangle 92"/>
          <p:cNvSpPr>
            <a:spLocks noChangeArrowheads="1"/>
          </p:cNvSpPr>
          <p:nvPr/>
        </p:nvSpPr>
        <p:spPr bwMode="auto">
          <a:xfrm>
            <a:off x="3924300" y="4292600"/>
            <a:ext cx="288925" cy="215900"/>
          </a:xfrm>
          <a:prstGeom prst="rect">
            <a:avLst/>
          </a:prstGeom>
          <a:solidFill>
            <a:schemeClr val="bg1"/>
          </a:solidFill>
          <a:ln w="25400">
            <a:noFill/>
            <a:miter lim="800000"/>
            <a:headEnd/>
            <a:tailEnd/>
          </a:ln>
        </p:spPr>
        <p:txBody>
          <a:bodyPr wrap="none" anchor="ctr"/>
          <a:lstStyle/>
          <a:p>
            <a:endParaRPr lang="es-ES"/>
          </a:p>
        </p:txBody>
      </p:sp>
      <p:sp>
        <p:nvSpPr>
          <p:cNvPr id="1169501" name="Text Box 93"/>
          <p:cNvSpPr txBox="1">
            <a:spLocks noChangeArrowheads="1"/>
          </p:cNvSpPr>
          <p:nvPr/>
        </p:nvSpPr>
        <p:spPr bwMode="auto">
          <a:xfrm>
            <a:off x="4500563" y="5051425"/>
            <a:ext cx="3382962" cy="825500"/>
          </a:xfrm>
          <a:prstGeom prst="rect">
            <a:avLst/>
          </a:prstGeom>
          <a:noFill/>
          <a:ln w="9525">
            <a:noFill/>
            <a:miter lim="800000"/>
            <a:headEnd/>
            <a:tailEnd/>
          </a:ln>
        </p:spPr>
        <p:txBody>
          <a:bodyPr>
            <a:spAutoFit/>
          </a:bodyPr>
          <a:lstStyle/>
          <a:p>
            <a:pPr>
              <a:spcBef>
                <a:spcPct val="50000"/>
              </a:spcBef>
            </a:pPr>
            <a:r>
              <a:rPr lang="es-ES_tradnl" sz="1600" b="1"/>
              <a:t>El número de interfaces a desconectar es siempre igual al número de bucles de la red</a:t>
            </a:r>
            <a:endParaRPr lang="es-ES" sz="1600" b="1"/>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9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94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94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94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95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94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94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9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0" grpId="0"/>
      <p:bldP spid="1169465" grpId="0" animBg="1"/>
      <p:bldP spid="1169467" grpId="0" animBg="1"/>
      <p:bldP spid="1169477" grpId="0" animBg="1"/>
      <p:bldP spid="1169498" grpId="0" animBg="1"/>
      <p:bldP spid="1169499" grpId="0" animBg="1"/>
      <p:bldP spid="1169500" grpId="0" animBg="1"/>
      <p:bldP spid="11695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0"/>
          <p:cNvSpPr>
            <a:spLocks noGrp="1" noChangeArrowheads="1"/>
          </p:cNvSpPr>
          <p:nvPr>
            <p:ph type="title"/>
          </p:nvPr>
        </p:nvSpPr>
        <p:spPr>
          <a:xfrm>
            <a:off x="685800" y="609600"/>
            <a:ext cx="7772400" cy="947738"/>
          </a:xfrm>
        </p:spPr>
        <p:txBody>
          <a:bodyPr/>
          <a:lstStyle/>
          <a:p>
            <a:pPr eaLnBrk="1" hangingPunct="1"/>
            <a:r>
              <a:rPr lang="es-ES" sz="4000" smtClean="0"/>
              <a:t>Velocidad y prefijos métricos</a:t>
            </a:r>
          </a:p>
        </p:txBody>
      </p:sp>
      <p:graphicFrame>
        <p:nvGraphicFramePr>
          <p:cNvPr id="1108057" name="Group 89"/>
          <p:cNvGraphicFramePr>
            <a:graphicFrameLocks noGrp="1"/>
          </p:cNvGraphicFramePr>
          <p:nvPr>
            <p:ph idx="1"/>
          </p:nvPr>
        </p:nvGraphicFramePr>
        <p:xfrm>
          <a:off x="849313" y="2852738"/>
          <a:ext cx="7467600" cy="2194560"/>
        </p:xfrm>
        <a:graphic>
          <a:graphicData uri="http://schemas.openxmlformats.org/drawingml/2006/table">
            <a:tbl>
              <a:tblPr/>
              <a:tblGrid>
                <a:gridCol w="1162050"/>
                <a:gridCol w="3216275"/>
                <a:gridCol w="3089275"/>
              </a:tblGrid>
              <a:tr h="158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Times New Roman" pitchFamily="18" charset="0"/>
                        </a:rPr>
                        <a:t>Prefijo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Times New Roman" pitchFamily="18" charset="0"/>
                        </a:rPr>
                        <a:t>Significado métrico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Times New Roman" pitchFamily="18" charset="0"/>
                        </a:rPr>
                        <a:t>Significado informático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K (Kilo)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10</a:t>
                      </a:r>
                      <a:r>
                        <a:rPr kumimoji="0" lang="es-ES" sz="1800" b="0" i="0" u="none" strike="noStrike" cap="none" normalizeH="0" baseline="30000" smtClean="0">
                          <a:ln>
                            <a:noFill/>
                          </a:ln>
                          <a:solidFill>
                            <a:schemeClr val="tx1"/>
                          </a:solidFill>
                          <a:effectLst/>
                          <a:latin typeface="Times New Roman" pitchFamily="18" charset="0"/>
                        </a:rPr>
                        <a:t>3</a:t>
                      </a:r>
                      <a:r>
                        <a:rPr kumimoji="0" lang="es-ES" sz="1800" b="0" i="0" u="none" strike="noStrike" cap="none" normalizeH="0" baseline="0" smtClean="0">
                          <a:ln>
                            <a:noFill/>
                          </a:ln>
                          <a:solidFill>
                            <a:schemeClr val="tx1"/>
                          </a:solidFill>
                          <a:effectLst/>
                          <a:latin typeface="Times New Roman" pitchFamily="18" charset="0"/>
                        </a:rPr>
                        <a:t> =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a:t>
                      </a:r>
                      <a:r>
                        <a:rPr kumimoji="0" lang="es-ES" sz="1800" b="0" i="0" u="none" strike="noStrike" cap="none" normalizeH="0" baseline="30000" smtClean="0">
                          <a:ln>
                            <a:noFill/>
                          </a:ln>
                          <a:solidFill>
                            <a:schemeClr val="tx1"/>
                          </a:solidFill>
                          <a:effectLst/>
                          <a:latin typeface="Times New Roman" pitchFamily="18" charset="0"/>
                        </a:rPr>
                        <a:t>10</a:t>
                      </a:r>
                      <a:r>
                        <a:rPr kumimoji="0" lang="es-ES" sz="1800" b="0" i="0" u="none" strike="noStrike" cap="none" normalizeH="0" baseline="0" smtClean="0">
                          <a:ln>
                            <a:noFill/>
                          </a:ln>
                          <a:solidFill>
                            <a:schemeClr val="tx1"/>
                          </a:solidFill>
                          <a:effectLst/>
                          <a:latin typeface="Times New Roman" pitchFamily="18" charset="0"/>
                        </a:rPr>
                        <a:t> = 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M (Mega)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10</a:t>
                      </a:r>
                      <a:r>
                        <a:rPr kumimoji="0" lang="es-ES" sz="1800" b="0" i="0" u="none" strike="noStrike" cap="none" normalizeH="0" baseline="30000" smtClean="0">
                          <a:ln>
                            <a:noFill/>
                          </a:ln>
                          <a:solidFill>
                            <a:schemeClr val="tx1"/>
                          </a:solidFill>
                          <a:effectLst/>
                          <a:latin typeface="Times New Roman" pitchFamily="18" charset="0"/>
                        </a:rPr>
                        <a:t>6</a:t>
                      </a:r>
                      <a:r>
                        <a:rPr kumimoji="0" lang="es-ES" sz="1800" b="0" i="0" u="none" strike="noStrike" cap="none" normalizeH="0" baseline="0" smtClean="0">
                          <a:ln>
                            <a:noFill/>
                          </a:ln>
                          <a:solidFill>
                            <a:schemeClr val="tx1"/>
                          </a:solidFill>
                          <a:effectLst/>
                          <a:latin typeface="Times New Roman" pitchFamily="18" charset="0"/>
                        </a:rPr>
                        <a:t> = 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a:t>
                      </a:r>
                      <a:r>
                        <a:rPr kumimoji="0" lang="es-ES" sz="1800" b="0" i="0" u="none" strike="noStrike" cap="none" normalizeH="0" baseline="30000" smtClean="0">
                          <a:ln>
                            <a:noFill/>
                          </a:ln>
                          <a:solidFill>
                            <a:schemeClr val="tx1"/>
                          </a:solidFill>
                          <a:effectLst/>
                          <a:latin typeface="Times New Roman" pitchFamily="18" charset="0"/>
                        </a:rPr>
                        <a:t>20</a:t>
                      </a:r>
                      <a:r>
                        <a:rPr kumimoji="0" lang="es-ES" sz="1800" b="0" i="0" u="none" strike="noStrike" cap="none" normalizeH="0" baseline="0" smtClean="0">
                          <a:ln>
                            <a:noFill/>
                          </a:ln>
                          <a:solidFill>
                            <a:schemeClr val="tx1"/>
                          </a:solidFill>
                          <a:effectLst/>
                          <a:latin typeface="Times New Roman" pitchFamily="18" charset="0"/>
                        </a:rPr>
                        <a:t> = 1.048.576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G (Giga)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10</a:t>
                      </a:r>
                      <a:r>
                        <a:rPr kumimoji="0" lang="es-ES" sz="1800" b="0" i="0" u="none" strike="noStrike" cap="none" normalizeH="0" baseline="30000" smtClean="0">
                          <a:ln>
                            <a:noFill/>
                          </a:ln>
                          <a:solidFill>
                            <a:schemeClr val="tx1"/>
                          </a:solidFill>
                          <a:effectLst/>
                          <a:latin typeface="Times New Roman" pitchFamily="18" charset="0"/>
                        </a:rPr>
                        <a:t>9</a:t>
                      </a:r>
                      <a:r>
                        <a:rPr kumimoji="0" lang="es-ES" sz="1800" b="0" i="0" u="none" strike="noStrike" cap="none" normalizeH="0" baseline="0" smtClean="0">
                          <a:ln>
                            <a:noFill/>
                          </a:ln>
                          <a:solidFill>
                            <a:schemeClr val="tx1"/>
                          </a:solidFill>
                          <a:effectLst/>
                          <a:latin typeface="Times New Roman" pitchFamily="18" charset="0"/>
                        </a:rPr>
                        <a:t> = 1.000.000.000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a:t>
                      </a:r>
                      <a:r>
                        <a:rPr kumimoji="0" lang="es-ES" sz="1800" b="0" i="0" u="none" strike="noStrike" cap="none" normalizeH="0" baseline="30000" smtClean="0">
                          <a:ln>
                            <a:noFill/>
                          </a:ln>
                          <a:solidFill>
                            <a:schemeClr val="tx1"/>
                          </a:solidFill>
                          <a:effectLst/>
                          <a:latin typeface="Times New Roman" pitchFamily="18" charset="0"/>
                        </a:rPr>
                        <a:t>30</a:t>
                      </a:r>
                      <a:r>
                        <a:rPr kumimoji="0" lang="es-ES" sz="1800" b="0" i="0" u="none" strike="noStrike" cap="none" normalizeH="0" baseline="0" smtClean="0">
                          <a:ln>
                            <a:noFill/>
                          </a:ln>
                          <a:solidFill>
                            <a:schemeClr val="tx1"/>
                          </a:solidFill>
                          <a:effectLst/>
                          <a:latin typeface="Times New Roman" pitchFamily="18" charset="0"/>
                        </a:rPr>
                        <a:t> = 1.073.741.824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T (Tera)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10</a:t>
                      </a:r>
                      <a:r>
                        <a:rPr kumimoji="0" lang="es-ES" sz="1800" b="0" i="0" u="none" strike="noStrike" cap="none" normalizeH="0" baseline="30000" smtClean="0">
                          <a:ln>
                            <a:noFill/>
                          </a:ln>
                          <a:solidFill>
                            <a:schemeClr val="tx1"/>
                          </a:solidFill>
                          <a:effectLst/>
                          <a:latin typeface="Times New Roman" pitchFamily="18" charset="0"/>
                        </a:rPr>
                        <a:t>12</a:t>
                      </a:r>
                      <a:r>
                        <a:rPr kumimoji="0" lang="es-ES" sz="1800" b="0" i="0" u="none" strike="noStrike" cap="none" normalizeH="0" baseline="0" smtClean="0">
                          <a:ln>
                            <a:noFill/>
                          </a:ln>
                          <a:solidFill>
                            <a:schemeClr val="tx1"/>
                          </a:solidFill>
                          <a:effectLst/>
                          <a:latin typeface="Times New Roman" pitchFamily="18" charset="0"/>
                        </a:rPr>
                        <a:t> = 1.000.000.000.000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a:t>
                      </a:r>
                      <a:r>
                        <a:rPr kumimoji="0" lang="es-ES" sz="1800" b="0" i="0" u="none" strike="noStrike" cap="none" normalizeH="0" baseline="30000" smtClean="0">
                          <a:ln>
                            <a:noFill/>
                          </a:ln>
                          <a:solidFill>
                            <a:schemeClr val="tx1"/>
                          </a:solidFill>
                          <a:effectLst/>
                          <a:latin typeface="Times New Roman" pitchFamily="18" charset="0"/>
                        </a:rPr>
                        <a:t>40</a:t>
                      </a:r>
                      <a:r>
                        <a:rPr kumimoji="0" lang="es-ES" sz="1800" b="0" i="0" u="none" strike="noStrike" cap="none" normalizeH="0" baseline="0" smtClean="0">
                          <a:ln>
                            <a:noFill/>
                          </a:ln>
                          <a:solidFill>
                            <a:schemeClr val="tx1"/>
                          </a:solidFill>
                          <a:effectLst/>
                          <a:latin typeface="Times New Roman" pitchFamily="18" charset="0"/>
                        </a:rPr>
                        <a:t> = 1.099.511.627.776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P (Peta)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10</a:t>
                      </a:r>
                      <a:r>
                        <a:rPr kumimoji="0" lang="es-ES" sz="1800" b="0" i="0" u="none" strike="noStrike" cap="none" normalizeH="0" baseline="30000" smtClean="0">
                          <a:ln>
                            <a:noFill/>
                          </a:ln>
                          <a:solidFill>
                            <a:schemeClr val="tx1"/>
                          </a:solidFill>
                          <a:effectLst/>
                          <a:latin typeface="Times New Roman" pitchFamily="18" charset="0"/>
                        </a:rPr>
                        <a:t>15</a:t>
                      </a:r>
                      <a:r>
                        <a:rPr kumimoji="0" lang="es-ES" sz="1800" b="0" i="0" u="none" strike="noStrike" cap="none" normalizeH="0" baseline="0" smtClean="0">
                          <a:ln>
                            <a:noFill/>
                          </a:ln>
                          <a:solidFill>
                            <a:schemeClr val="tx1"/>
                          </a:solidFill>
                          <a:effectLst/>
                          <a:latin typeface="Times New Roman" pitchFamily="18" charset="0"/>
                        </a:rPr>
                        <a:t> = 1.000.000.000.000.000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a:t>
                      </a:r>
                      <a:r>
                        <a:rPr kumimoji="0" lang="es-ES" sz="1800" b="0" i="0" u="none" strike="noStrike" cap="none" normalizeH="0" baseline="30000" smtClean="0">
                          <a:ln>
                            <a:noFill/>
                          </a:ln>
                          <a:solidFill>
                            <a:schemeClr val="tx1"/>
                          </a:solidFill>
                          <a:effectLst/>
                          <a:latin typeface="Times New Roman" pitchFamily="18" charset="0"/>
                        </a:rPr>
                        <a:t>50</a:t>
                      </a:r>
                      <a:r>
                        <a:rPr kumimoji="0" lang="es-ES" sz="1800" b="0" i="0" u="none" strike="noStrike" cap="none" normalizeH="0" baseline="0" smtClean="0">
                          <a:ln>
                            <a:noFill/>
                          </a:ln>
                          <a:solidFill>
                            <a:schemeClr val="tx1"/>
                          </a:solidFill>
                          <a:effectLst/>
                          <a:latin typeface="Times New Roman" pitchFamily="18" charset="0"/>
                        </a:rPr>
                        <a:t> = 1.125.899.906.842.624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97" name="Text Box 78"/>
          <p:cNvSpPr txBox="1">
            <a:spLocks noChangeArrowheads="1"/>
          </p:cNvSpPr>
          <p:nvPr/>
        </p:nvSpPr>
        <p:spPr bwMode="auto">
          <a:xfrm>
            <a:off x="900113" y="5308600"/>
            <a:ext cx="7416800" cy="641350"/>
          </a:xfrm>
          <a:prstGeom prst="rect">
            <a:avLst/>
          </a:prstGeom>
          <a:noFill/>
          <a:ln w="25400">
            <a:noFill/>
            <a:miter lim="800000"/>
            <a:headEnd/>
            <a:tailEnd/>
          </a:ln>
        </p:spPr>
        <p:txBody>
          <a:bodyPr>
            <a:spAutoFit/>
          </a:bodyPr>
          <a:lstStyle/>
          <a:p>
            <a:r>
              <a:rPr lang="es-ES" sz="1800">
                <a:latin typeface="Times New Roman" pitchFamily="18" charset="0"/>
              </a:rPr>
              <a:t>Ejemplo: una conexión ADSL de 320/1024 Kbps (asc./desc.) envía 320.000 bits por segundo y recibe 1.024.000 bits por segundo</a:t>
            </a:r>
          </a:p>
        </p:txBody>
      </p:sp>
      <p:sp>
        <p:nvSpPr>
          <p:cNvPr id="11298" name="Text Box 90"/>
          <p:cNvSpPr txBox="1">
            <a:spLocks noChangeArrowheads="1"/>
          </p:cNvSpPr>
          <p:nvPr/>
        </p:nvSpPr>
        <p:spPr bwMode="auto">
          <a:xfrm>
            <a:off x="900113" y="1773238"/>
            <a:ext cx="7416800" cy="915987"/>
          </a:xfrm>
          <a:prstGeom prst="rect">
            <a:avLst/>
          </a:prstGeom>
          <a:noFill/>
          <a:ln w="25400">
            <a:noFill/>
            <a:miter lim="800000"/>
            <a:headEnd/>
            <a:tailEnd/>
          </a:ln>
        </p:spPr>
        <p:txBody>
          <a:bodyPr>
            <a:spAutoFit/>
          </a:bodyPr>
          <a:lstStyle/>
          <a:p>
            <a:r>
              <a:rPr lang="es-ES" sz="1800">
                <a:latin typeface="Times New Roman" pitchFamily="18" charset="0"/>
              </a:rPr>
              <a:t>Al expresar </a:t>
            </a:r>
            <a:r>
              <a:rPr lang="es-ES" sz="1800" u="sng">
                <a:latin typeface="Times New Roman" pitchFamily="18" charset="0"/>
              </a:rPr>
              <a:t>velocidades o caudales</a:t>
            </a:r>
            <a:r>
              <a:rPr lang="es-ES" sz="1800">
                <a:latin typeface="Times New Roman" pitchFamily="18" charset="0"/>
              </a:rPr>
              <a:t> en telemática siempre lo hacemos en bits (no bytes!) por segundo y los prefijos </a:t>
            </a:r>
            <a:r>
              <a:rPr lang="es-ES" sz="1800" u="sng">
                <a:latin typeface="Times New Roman" pitchFamily="18" charset="0"/>
              </a:rPr>
              <a:t>siempre se usan con el significado métrico, nunca el informático</a:t>
            </a:r>
            <a:r>
              <a:rPr lang="es-ES" sz="1800">
                <a:latin typeface="Times New Roman" pitchFamily="18" charset="0"/>
              </a:rPr>
              <a:t>:</a:t>
            </a:r>
          </a:p>
        </p:txBody>
      </p:sp>
      <p:sp>
        <p:nvSpPr>
          <p:cNvPr id="11299" name="Line 91"/>
          <p:cNvSpPr>
            <a:spLocks noChangeShapeType="1"/>
          </p:cNvSpPr>
          <p:nvPr/>
        </p:nvSpPr>
        <p:spPr bwMode="auto">
          <a:xfrm>
            <a:off x="5219700" y="2852738"/>
            <a:ext cx="3097213" cy="2160587"/>
          </a:xfrm>
          <a:prstGeom prst="line">
            <a:avLst/>
          </a:prstGeom>
          <a:noFill/>
          <a:ln w="25400">
            <a:solidFill>
              <a:srgbClr val="FF0000"/>
            </a:solidFill>
            <a:round/>
            <a:headEnd/>
            <a:tailEnd/>
          </a:ln>
        </p:spPr>
        <p:txBody>
          <a:bodyPr/>
          <a:lstStyle/>
          <a:p>
            <a:endParaRPr lang="es-ES"/>
          </a:p>
        </p:txBody>
      </p:sp>
      <p:sp>
        <p:nvSpPr>
          <p:cNvPr id="11300" name="Line 93"/>
          <p:cNvSpPr>
            <a:spLocks noChangeShapeType="1"/>
          </p:cNvSpPr>
          <p:nvPr/>
        </p:nvSpPr>
        <p:spPr bwMode="auto">
          <a:xfrm flipV="1">
            <a:off x="5219700" y="2852738"/>
            <a:ext cx="3097213" cy="2160587"/>
          </a:xfrm>
          <a:prstGeom prst="line">
            <a:avLst/>
          </a:prstGeom>
          <a:noFill/>
          <a:ln w="25400">
            <a:solidFill>
              <a:srgbClr val="FF0000"/>
            </a:solidFill>
            <a:round/>
            <a:headEnd/>
            <a:tailEnd/>
          </a:ln>
        </p:spPr>
        <p:txBody>
          <a:bodyPr/>
          <a:lstStyle/>
          <a:p>
            <a:endParaRPr lang="es-ES"/>
          </a:p>
        </p:txBody>
      </p:sp>
    </p:spTree>
  </p:cSld>
  <p:clrMapOvr>
    <a:masterClrMapping/>
  </p:clrMapOvr>
  <p:transition>
    <p:pull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403350" y="404813"/>
            <a:ext cx="6172200" cy="641350"/>
          </a:xfrm>
          <a:prstGeom prst="rect">
            <a:avLst/>
          </a:prstGeom>
          <a:noFill/>
          <a:ln w="9525">
            <a:noFill/>
            <a:miter lim="800000"/>
            <a:headEnd/>
            <a:tailEnd/>
          </a:ln>
        </p:spPr>
        <p:txBody>
          <a:bodyPr>
            <a:spAutoFit/>
          </a:bodyPr>
          <a:lstStyle/>
          <a:p>
            <a:pPr algn="ctr">
              <a:spcBef>
                <a:spcPct val="50000"/>
              </a:spcBef>
            </a:pPr>
            <a:r>
              <a:rPr lang="es-ES_tradnl" sz="3600"/>
              <a:t>Spanning Tree</a:t>
            </a:r>
            <a:endParaRPr lang="es-ES" sz="3600"/>
          </a:p>
        </p:txBody>
      </p:sp>
      <p:sp>
        <p:nvSpPr>
          <p:cNvPr id="84995" name="Line 3"/>
          <p:cNvSpPr>
            <a:spLocks noChangeShapeType="1"/>
          </p:cNvSpPr>
          <p:nvPr/>
        </p:nvSpPr>
        <p:spPr bwMode="auto">
          <a:xfrm flipH="1">
            <a:off x="2352675" y="2135188"/>
            <a:ext cx="1228725" cy="1219200"/>
          </a:xfrm>
          <a:prstGeom prst="line">
            <a:avLst/>
          </a:prstGeom>
          <a:noFill/>
          <a:ln w="25400">
            <a:solidFill>
              <a:schemeClr val="tx1"/>
            </a:solidFill>
            <a:round/>
            <a:headEnd/>
            <a:tailEnd/>
          </a:ln>
        </p:spPr>
        <p:txBody>
          <a:bodyPr/>
          <a:lstStyle/>
          <a:p>
            <a:endParaRPr lang="es-ES"/>
          </a:p>
        </p:txBody>
      </p:sp>
      <p:sp>
        <p:nvSpPr>
          <p:cNvPr id="84996" name="Line 4"/>
          <p:cNvSpPr>
            <a:spLocks noChangeShapeType="1"/>
          </p:cNvSpPr>
          <p:nvPr/>
        </p:nvSpPr>
        <p:spPr bwMode="auto">
          <a:xfrm flipH="1">
            <a:off x="1781175" y="3332163"/>
            <a:ext cx="581025" cy="762000"/>
          </a:xfrm>
          <a:prstGeom prst="line">
            <a:avLst/>
          </a:prstGeom>
          <a:noFill/>
          <a:ln w="25400">
            <a:solidFill>
              <a:schemeClr val="tx1"/>
            </a:solidFill>
            <a:round/>
            <a:headEnd/>
            <a:tailEnd/>
          </a:ln>
        </p:spPr>
        <p:txBody>
          <a:bodyPr/>
          <a:lstStyle/>
          <a:p>
            <a:endParaRPr lang="es-ES"/>
          </a:p>
        </p:txBody>
      </p:sp>
      <p:sp>
        <p:nvSpPr>
          <p:cNvPr id="84997" name="Line 5"/>
          <p:cNvSpPr>
            <a:spLocks noChangeShapeType="1"/>
          </p:cNvSpPr>
          <p:nvPr/>
        </p:nvSpPr>
        <p:spPr bwMode="auto">
          <a:xfrm flipH="1">
            <a:off x="1362075" y="4094163"/>
            <a:ext cx="428625" cy="733425"/>
          </a:xfrm>
          <a:prstGeom prst="line">
            <a:avLst/>
          </a:prstGeom>
          <a:noFill/>
          <a:ln w="25400">
            <a:solidFill>
              <a:schemeClr val="tx1"/>
            </a:solidFill>
            <a:round/>
            <a:headEnd/>
            <a:tailEnd/>
          </a:ln>
        </p:spPr>
        <p:txBody>
          <a:bodyPr/>
          <a:lstStyle/>
          <a:p>
            <a:endParaRPr lang="es-ES"/>
          </a:p>
        </p:txBody>
      </p:sp>
      <p:sp>
        <p:nvSpPr>
          <p:cNvPr id="84998" name="Line 6"/>
          <p:cNvSpPr>
            <a:spLocks noChangeShapeType="1"/>
          </p:cNvSpPr>
          <p:nvPr/>
        </p:nvSpPr>
        <p:spPr bwMode="auto">
          <a:xfrm>
            <a:off x="1800225" y="4094163"/>
            <a:ext cx="419100" cy="742950"/>
          </a:xfrm>
          <a:prstGeom prst="line">
            <a:avLst/>
          </a:prstGeom>
          <a:noFill/>
          <a:ln w="25400">
            <a:solidFill>
              <a:schemeClr val="tx1"/>
            </a:solidFill>
            <a:round/>
            <a:headEnd/>
            <a:tailEnd/>
          </a:ln>
        </p:spPr>
        <p:txBody>
          <a:bodyPr/>
          <a:lstStyle/>
          <a:p>
            <a:endParaRPr lang="es-ES"/>
          </a:p>
        </p:txBody>
      </p:sp>
      <p:sp>
        <p:nvSpPr>
          <p:cNvPr id="84999" name="Line 7"/>
          <p:cNvSpPr>
            <a:spLocks noChangeShapeType="1"/>
          </p:cNvSpPr>
          <p:nvPr/>
        </p:nvSpPr>
        <p:spPr bwMode="auto">
          <a:xfrm>
            <a:off x="2352675" y="3346450"/>
            <a:ext cx="647700" cy="728663"/>
          </a:xfrm>
          <a:prstGeom prst="line">
            <a:avLst/>
          </a:prstGeom>
          <a:noFill/>
          <a:ln w="25400">
            <a:solidFill>
              <a:schemeClr val="tx1"/>
            </a:solidFill>
            <a:round/>
            <a:headEnd/>
            <a:tailEnd/>
          </a:ln>
        </p:spPr>
        <p:txBody>
          <a:bodyPr/>
          <a:lstStyle/>
          <a:p>
            <a:endParaRPr lang="es-ES"/>
          </a:p>
        </p:txBody>
      </p:sp>
      <p:sp>
        <p:nvSpPr>
          <p:cNvPr id="85000" name="Line 8"/>
          <p:cNvSpPr>
            <a:spLocks noChangeShapeType="1"/>
          </p:cNvSpPr>
          <p:nvPr/>
        </p:nvSpPr>
        <p:spPr bwMode="auto">
          <a:xfrm>
            <a:off x="3571875" y="2135188"/>
            <a:ext cx="619125" cy="600075"/>
          </a:xfrm>
          <a:prstGeom prst="line">
            <a:avLst/>
          </a:prstGeom>
          <a:noFill/>
          <a:ln w="25400">
            <a:solidFill>
              <a:schemeClr val="tx1"/>
            </a:solidFill>
            <a:round/>
            <a:headEnd/>
            <a:tailEnd/>
          </a:ln>
        </p:spPr>
        <p:txBody>
          <a:bodyPr/>
          <a:lstStyle/>
          <a:p>
            <a:endParaRPr lang="es-ES"/>
          </a:p>
        </p:txBody>
      </p:sp>
      <p:sp>
        <p:nvSpPr>
          <p:cNvPr id="85001" name="Line 9"/>
          <p:cNvSpPr>
            <a:spLocks noChangeShapeType="1"/>
          </p:cNvSpPr>
          <p:nvPr/>
        </p:nvSpPr>
        <p:spPr bwMode="auto">
          <a:xfrm>
            <a:off x="4191000" y="2735263"/>
            <a:ext cx="619125" cy="600075"/>
          </a:xfrm>
          <a:prstGeom prst="line">
            <a:avLst/>
          </a:prstGeom>
          <a:noFill/>
          <a:ln w="25400">
            <a:solidFill>
              <a:schemeClr val="tx1"/>
            </a:solidFill>
            <a:round/>
            <a:headEnd/>
            <a:tailEnd/>
          </a:ln>
        </p:spPr>
        <p:txBody>
          <a:bodyPr/>
          <a:lstStyle/>
          <a:p>
            <a:endParaRPr lang="es-ES"/>
          </a:p>
        </p:txBody>
      </p:sp>
      <p:sp>
        <p:nvSpPr>
          <p:cNvPr id="85002" name="Line 10"/>
          <p:cNvSpPr>
            <a:spLocks noChangeShapeType="1"/>
          </p:cNvSpPr>
          <p:nvPr/>
        </p:nvSpPr>
        <p:spPr bwMode="auto">
          <a:xfrm>
            <a:off x="4800600" y="3341688"/>
            <a:ext cx="1857375" cy="733425"/>
          </a:xfrm>
          <a:prstGeom prst="line">
            <a:avLst/>
          </a:prstGeom>
          <a:noFill/>
          <a:ln w="25400">
            <a:solidFill>
              <a:schemeClr val="tx1"/>
            </a:solidFill>
            <a:round/>
            <a:headEnd/>
            <a:tailEnd/>
          </a:ln>
        </p:spPr>
        <p:txBody>
          <a:bodyPr/>
          <a:lstStyle/>
          <a:p>
            <a:endParaRPr lang="es-ES"/>
          </a:p>
        </p:txBody>
      </p:sp>
      <p:sp>
        <p:nvSpPr>
          <p:cNvPr id="85003" name="Line 11"/>
          <p:cNvSpPr>
            <a:spLocks noChangeShapeType="1"/>
          </p:cNvSpPr>
          <p:nvPr/>
        </p:nvSpPr>
        <p:spPr bwMode="auto">
          <a:xfrm flipH="1">
            <a:off x="4219575" y="3346450"/>
            <a:ext cx="577850" cy="747713"/>
          </a:xfrm>
          <a:prstGeom prst="line">
            <a:avLst/>
          </a:prstGeom>
          <a:noFill/>
          <a:ln w="25400">
            <a:solidFill>
              <a:schemeClr val="tx1"/>
            </a:solidFill>
            <a:round/>
            <a:headEnd/>
            <a:tailEnd/>
          </a:ln>
        </p:spPr>
        <p:txBody>
          <a:bodyPr/>
          <a:lstStyle/>
          <a:p>
            <a:endParaRPr lang="es-ES"/>
          </a:p>
        </p:txBody>
      </p:sp>
      <p:sp>
        <p:nvSpPr>
          <p:cNvPr id="85004" name="Line 12"/>
          <p:cNvSpPr>
            <a:spLocks noChangeShapeType="1"/>
          </p:cNvSpPr>
          <p:nvPr/>
        </p:nvSpPr>
        <p:spPr bwMode="auto">
          <a:xfrm>
            <a:off x="3000375" y="4075113"/>
            <a:ext cx="419100" cy="752475"/>
          </a:xfrm>
          <a:prstGeom prst="line">
            <a:avLst/>
          </a:prstGeom>
          <a:noFill/>
          <a:ln w="25400">
            <a:solidFill>
              <a:schemeClr val="tx1"/>
            </a:solidFill>
            <a:round/>
            <a:headEnd/>
            <a:tailEnd/>
          </a:ln>
        </p:spPr>
        <p:txBody>
          <a:bodyPr/>
          <a:lstStyle/>
          <a:p>
            <a:endParaRPr lang="es-ES"/>
          </a:p>
        </p:txBody>
      </p:sp>
      <p:sp>
        <p:nvSpPr>
          <p:cNvPr id="85005" name="Line 13"/>
          <p:cNvSpPr>
            <a:spLocks noChangeShapeType="1"/>
          </p:cNvSpPr>
          <p:nvPr/>
        </p:nvSpPr>
        <p:spPr bwMode="auto">
          <a:xfrm flipH="1">
            <a:off x="3800475" y="4094163"/>
            <a:ext cx="419100" cy="742950"/>
          </a:xfrm>
          <a:prstGeom prst="line">
            <a:avLst/>
          </a:prstGeom>
          <a:noFill/>
          <a:ln w="25400">
            <a:solidFill>
              <a:schemeClr val="tx1"/>
            </a:solidFill>
            <a:round/>
            <a:headEnd/>
            <a:tailEnd/>
          </a:ln>
        </p:spPr>
        <p:txBody>
          <a:bodyPr/>
          <a:lstStyle/>
          <a:p>
            <a:endParaRPr lang="es-ES"/>
          </a:p>
        </p:txBody>
      </p:sp>
      <p:sp>
        <p:nvSpPr>
          <p:cNvPr id="85006" name="Line 14"/>
          <p:cNvSpPr>
            <a:spLocks noChangeShapeType="1"/>
          </p:cNvSpPr>
          <p:nvPr/>
        </p:nvSpPr>
        <p:spPr bwMode="auto">
          <a:xfrm>
            <a:off x="4229100" y="4084638"/>
            <a:ext cx="419100" cy="742950"/>
          </a:xfrm>
          <a:prstGeom prst="line">
            <a:avLst/>
          </a:prstGeom>
          <a:noFill/>
          <a:ln w="25400">
            <a:solidFill>
              <a:schemeClr val="tx1"/>
            </a:solidFill>
            <a:round/>
            <a:headEnd/>
            <a:tailEnd/>
          </a:ln>
        </p:spPr>
        <p:txBody>
          <a:bodyPr/>
          <a:lstStyle/>
          <a:p>
            <a:endParaRPr lang="es-ES"/>
          </a:p>
        </p:txBody>
      </p:sp>
      <p:sp>
        <p:nvSpPr>
          <p:cNvPr id="85007" name="Line 15"/>
          <p:cNvSpPr>
            <a:spLocks noChangeShapeType="1"/>
          </p:cNvSpPr>
          <p:nvPr/>
        </p:nvSpPr>
        <p:spPr bwMode="auto">
          <a:xfrm>
            <a:off x="4810125" y="3336925"/>
            <a:ext cx="638175" cy="747713"/>
          </a:xfrm>
          <a:prstGeom prst="line">
            <a:avLst/>
          </a:prstGeom>
          <a:noFill/>
          <a:ln w="25400">
            <a:solidFill>
              <a:schemeClr val="tx1"/>
            </a:solidFill>
            <a:round/>
            <a:headEnd/>
            <a:tailEnd/>
          </a:ln>
        </p:spPr>
        <p:txBody>
          <a:bodyPr/>
          <a:lstStyle/>
          <a:p>
            <a:endParaRPr lang="es-ES"/>
          </a:p>
        </p:txBody>
      </p:sp>
      <p:sp>
        <p:nvSpPr>
          <p:cNvPr id="85008" name="Line 16"/>
          <p:cNvSpPr>
            <a:spLocks noChangeShapeType="1"/>
          </p:cNvSpPr>
          <p:nvPr/>
        </p:nvSpPr>
        <p:spPr bwMode="auto">
          <a:xfrm flipH="1">
            <a:off x="5000625" y="4084638"/>
            <a:ext cx="438150" cy="742950"/>
          </a:xfrm>
          <a:prstGeom prst="line">
            <a:avLst/>
          </a:prstGeom>
          <a:noFill/>
          <a:ln w="25400">
            <a:solidFill>
              <a:schemeClr val="tx1"/>
            </a:solidFill>
            <a:round/>
            <a:headEnd/>
            <a:tailEnd/>
          </a:ln>
        </p:spPr>
        <p:txBody>
          <a:bodyPr/>
          <a:lstStyle/>
          <a:p>
            <a:endParaRPr lang="es-ES"/>
          </a:p>
        </p:txBody>
      </p:sp>
      <p:sp>
        <p:nvSpPr>
          <p:cNvPr id="85009" name="Line 17"/>
          <p:cNvSpPr>
            <a:spLocks noChangeShapeType="1"/>
          </p:cNvSpPr>
          <p:nvPr/>
        </p:nvSpPr>
        <p:spPr bwMode="auto">
          <a:xfrm>
            <a:off x="5438775" y="4084638"/>
            <a:ext cx="419100" cy="742950"/>
          </a:xfrm>
          <a:prstGeom prst="line">
            <a:avLst/>
          </a:prstGeom>
          <a:noFill/>
          <a:ln w="25400">
            <a:solidFill>
              <a:schemeClr val="tx1"/>
            </a:solidFill>
            <a:round/>
            <a:headEnd/>
            <a:tailEnd/>
          </a:ln>
        </p:spPr>
        <p:txBody>
          <a:bodyPr/>
          <a:lstStyle/>
          <a:p>
            <a:endParaRPr lang="es-ES"/>
          </a:p>
        </p:txBody>
      </p:sp>
      <p:sp>
        <p:nvSpPr>
          <p:cNvPr id="85010" name="Line 18"/>
          <p:cNvSpPr>
            <a:spLocks noChangeShapeType="1"/>
          </p:cNvSpPr>
          <p:nvPr/>
        </p:nvSpPr>
        <p:spPr bwMode="auto">
          <a:xfrm flipH="1">
            <a:off x="6248400" y="4103688"/>
            <a:ext cx="381000" cy="733425"/>
          </a:xfrm>
          <a:prstGeom prst="line">
            <a:avLst/>
          </a:prstGeom>
          <a:noFill/>
          <a:ln w="25400">
            <a:solidFill>
              <a:schemeClr val="tx1"/>
            </a:solidFill>
            <a:round/>
            <a:headEnd/>
            <a:tailEnd/>
          </a:ln>
        </p:spPr>
        <p:txBody>
          <a:bodyPr/>
          <a:lstStyle/>
          <a:p>
            <a:endParaRPr lang="es-ES"/>
          </a:p>
        </p:txBody>
      </p:sp>
      <p:sp>
        <p:nvSpPr>
          <p:cNvPr id="85011" name="Line 19"/>
          <p:cNvSpPr>
            <a:spLocks noChangeShapeType="1"/>
          </p:cNvSpPr>
          <p:nvPr/>
        </p:nvSpPr>
        <p:spPr bwMode="auto">
          <a:xfrm>
            <a:off x="6648450" y="4075113"/>
            <a:ext cx="447675" cy="762000"/>
          </a:xfrm>
          <a:prstGeom prst="line">
            <a:avLst/>
          </a:prstGeom>
          <a:noFill/>
          <a:ln w="25400">
            <a:solidFill>
              <a:schemeClr val="tx1"/>
            </a:solidFill>
            <a:round/>
            <a:headEnd/>
            <a:tailEnd/>
          </a:ln>
        </p:spPr>
        <p:txBody>
          <a:bodyPr/>
          <a:lstStyle/>
          <a:p>
            <a:endParaRPr lang="es-ES"/>
          </a:p>
        </p:txBody>
      </p:sp>
      <p:sp>
        <p:nvSpPr>
          <p:cNvPr id="85012" name="Line 20"/>
          <p:cNvSpPr>
            <a:spLocks noChangeShapeType="1"/>
          </p:cNvSpPr>
          <p:nvPr/>
        </p:nvSpPr>
        <p:spPr bwMode="auto">
          <a:xfrm>
            <a:off x="6629400" y="4103688"/>
            <a:ext cx="1381125" cy="762000"/>
          </a:xfrm>
          <a:prstGeom prst="line">
            <a:avLst/>
          </a:prstGeom>
          <a:noFill/>
          <a:ln w="25400">
            <a:solidFill>
              <a:schemeClr val="tx1"/>
            </a:solidFill>
            <a:round/>
            <a:headEnd/>
            <a:tailEnd/>
          </a:ln>
        </p:spPr>
        <p:txBody>
          <a:bodyPr/>
          <a:lstStyle/>
          <a:p>
            <a:endParaRPr lang="es-ES"/>
          </a:p>
        </p:txBody>
      </p:sp>
      <p:sp>
        <p:nvSpPr>
          <p:cNvPr id="85013" name="Oval 21"/>
          <p:cNvSpPr>
            <a:spLocks noChangeArrowheads="1"/>
          </p:cNvSpPr>
          <p:nvPr/>
        </p:nvSpPr>
        <p:spPr bwMode="auto">
          <a:xfrm>
            <a:off x="3505200" y="20589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14" name="Oval 22"/>
          <p:cNvSpPr>
            <a:spLocks noChangeArrowheads="1"/>
          </p:cNvSpPr>
          <p:nvPr/>
        </p:nvSpPr>
        <p:spPr bwMode="auto">
          <a:xfrm>
            <a:off x="2286000" y="32781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15" name="Oval 23"/>
          <p:cNvSpPr>
            <a:spLocks noChangeArrowheads="1"/>
          </p:cNvSpPr>
          <p:nvPr/>
        </p:nvSpPr>
        <p:spPr bwMode="auto">
          <a:xfrm>
            <a:off x="4724400" y="32781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16" name="Oval 24"/>
          <p:cNvSpPr>
            <a:spLocks noChangeArrowheads="1"/>
          </p:cNvSpPr>
          <p:nvPr/>
        </p:nvSpPr>
        <p:spPr bwMode="auto">
          <a:xfrm>
            <a:off x="6581775" y="400843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17" name="Oval 25"/>
          <p:cNvSpPr>
            <a:spLocks noChangeArrowheads="1"/>
          </p:cNvSpPr>
          <p:nvPr/>
        </p:nvSpPr>
        <p:spPr bwMode="auto">
          <a:xfrm>
            <a:off x="4114800" y="26685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18" name="Oval 26"/>
          <p:cNvSpPr>
            <a:spLocks noChangeArrowheads="1"/>
          </p:cNvSpPr>
          <p:nvPr/>
        </p:nvSpPr>
        <p:spPr bwMode="auto">
          <a:xfrm>
            <a:off x="4581525" y="47513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19" name="Oval 27"/>
          <p:cNvSpPr>
            <a:spLocks noChangeArrowheads="1"/>
          </p:cNvSpPr>
          <p:nvPr/>
        </p:nvSpPr>
        <p:spPr bwMode="auto">
          <a:xfrm>
            <a:off x="3724275" y="477043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0" name="Oval 28"/>
          <p:cNvSpPr>
            <a:spLocks noChangeArrowheads="1"/>
          </p:cNvSpPr>
          <p:nvPr/>
        </p:nvSpPr>
        <p:spPr bwMode="auto">
          <a:xfrm>
            <a:off x="3333750" y="47513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1" name="Oval 29"/>
          <p:cNvSpPr>
            <a:spLocks noChangeArrowheads="1"/>
          </p:cNvSpPr>
          <p:nvPr/>
        </p:nvSpPr>
        <p:spPr bwMode="auto">
          <a:xfrm>
            <a:off x="2133600" y="4760913"/>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2" name="Oval 30"/>
          <p:cNvSpPr>
            <a:spLocks noChangeArrowheads="1"/>
          </p:cNvSpPr>
          <p:nvPr/>
        </p:nvSpPr>
        <p:spPr bwMode="auto">
          <a:xfrm>
            <a:off x="1276350" y="47513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3" name="Oval 31"/>
          <p:cNvSpPr>
            <a:spLocks noChangeArrowheads="1"/>
          </p:cNvSpPr>
          <p:nvPr/>
        </p:nvSpPr>
        <p:spPr bwMode="auto">
          <a:xfrm>
            <a:off x="1704975" y="40274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4" name="Oval 32"/>
          <p:cNvSpPr>
            <a:spLocks noChangeArrowheads="1"/>
          </p:cNvSpPr>
          <p:nvPr/>
        </p:nvSpPr>
        <p:spPr bwMode="auto">
          <a:xfrm>
            <a:off x="4143375" y="4017963"/>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5" name="Oval 33"/>
          <p:cNvSpPr>
            <a:spLocks noChangeArrowheads="1"/>
          </p:cNvSpPr>
          <p:nvPr/>
        </p:nvSpPr>
        <p:spPr bwMode="auto">
          <a:xfrm>
            <a:off x="5362575" y="400843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6" name="Oval 34"/>
          <p:cNvSpPr>
            <a:spLocks noChangeArrowheads="1"/>
          </p:cNvSpPr>
          <p:nvPr/>
        </p:nvSpPr>
        <p:spPr bwMode="auto">
          <a:xfrm>
            <a:off x="5772150" y="47513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7" name="Oval 35"/>
          <p:cNvSpPr>
            <a:spLocks noChangeArrowheads="1"/>
          </p:cNvSpPr>
          <p:nvPr/>
        </p:nvSpPr>
        <p:spPr bwMode="auto">
          <a:xfrm>
            <a:off x="6172200" y="4760913"/>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8" name="Oval 36"/>
          <p:cNvSpPr>
            <a:spLocks noChangeArrowheads="1"/>
          </p:cNvSpPr>
          <p:nvPr/>
        </p:nvSpPr>
        <p:spPr bwMode="auto">
          <a:xfrm>
            <a:off x="7010400" y="4760913"/>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29" name="Oval 37"/>
          <p:cNvSpPr>
            <a:spLocks noChangeArrowheads="1"/>
          </p:cNvSpPr>
          <p:nvPr/>
        </p:nvSpPr>
        <p:spPr bwMode="auto">
          <a:xfrm>
            <a:off x="7924800" y="47894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30" name="Oval 38"/>
          <p:cNvSpPr>
            <a:spLocks noChangeArrowheads="1"/>
          </p:cNvSpPr>
          <p:nvPr/>
        </p:nvSpPr>
        <p:spPr bwMode="auto">
          <a:xfrm>
            <a:off x="4914900" y="475138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31" name="Line 39"/>
          <p:cNvSpPr>
            <a:spLocks noChangeShapeType="1"/>
          </p:cNvSpPr>
          <p:nvPr/>
        </p:nvSpPr>
        <p:spPr bwMode="auto">
          <a:xfrm flipH="1">
            <a:off x="2562225" y="4075113"/>
            <a:ext cx="428625" cy="762000"/>
          </a:xfrm>
          <a:prstGeom prst="line">
            <a:avLst/>
          </a:prstGeom>
          <a:noFill/>
          <a:ln w="25400">
            <a:solidFill>
              <a:schemeClr val="tx1"/>
            </a:solidFill>
            <a:round/>
            <a:headEnd/>
            <a:tailEnd/>
          </a:ln>
        </p:spPr>
        <p:txBody>
          <a:bodyPr/>
          <a:lstStyle/>
          <a:p>
            <a:endParaRPr lang="es-ES"/>
          </a:p>
        </p:txBody>
      </p:sp>
      <p:sp>
        <p:nvSpPr>
          <p:cNvPr id="85032" name="Oval 40"/>
          <p:cNvSpPr>
            <a:spLocks noChangeArrowheads="1"/>
          </p:cNvSpPr>
          <p:nvPr/>
        </p:nvSpPr>
        <p:spPr bwMode="auto">
          <a:xfrm>
            <a:off x="2495550" y="4760913"/>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33" name="Oval 41"/>
          <p:cNvSpPr>
            <a:spLocks noChangeArrowheads="1"/>
          </p:cNvSpPr>
          <p:nvPr/>
        </p:nvSpPr>
        <p:spPr bwMode="auto">
          <a:xfrm>
            <a:off x="2914650" y="4008438"/>
            <a:ext cx="152400" cy="152400"/>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85034" name="Text Box 42"/>
          <p:cNvSpPr txBox="1">
            <a:spLocks noChangeArrowheads="1"/>
          </p:cNvSpPr>
          <p:nvPr/>
        </p:nvSpPr>
        <p:spPr bwMode="auto">
          <a:xfrm>
            <a:off x="1311275" y="1268413"/>
            <a:ext cx="6933133" cy="584775"/>
          </a:xfrm>
          <a:prstGeom prst="rect">
            <a:avLst/>
          </a:prstGeom>
          <a:noFill/>
          <a:ln w="25400">
            <a:noFill/>
            <a:miter lim="800000"/>
            <a:headEnd/>
            <a:tailEnd/>
          </a:ln>
        </p:spPr>
        <p:txBody>
          <a:bodyPr wrap="square">
            <a:spAutoFit/>
          </a:bodyPr>
          <a:lstStyle/>
          <a:p>
            <a:pPr algn="ctr"/>
            <a:r>
              <a:rPr lang="es-ES" sz="1600" dirty="0"/>
              <a:t>Un </a:t>
            </a:r>
            <a:r>
              <a:rPr lang="es-ES" sz="1600" dirty="0" err="1"/>
              <a:t>Spanning</a:t>
            </a:r>
            <a:r>
              <a:rPr lang="es-ES" sz="1600" dirty="0"/>
              <a:t> </a:t>
            </a:r>
            <a:r>
              <a:rPr lang="es-ES" sz="1600" dirty="0" err="1"/>
              <a:t>Tree</a:t>
            </a:r>
            <a:r>
              <a:rPr lang="es-ES" sz="1600" dirty="0"/>
              <a:t>, o </a:t>
            </a:r>
            <a:r>
              <a:rPr lang="es-ES" sz="1600" u="sng" dirty="0"/>
              <a:t>árbol de expansión</a:t>
            </a:r>
            <a:r>
              <a:rPr lang="es-ES" sz="1600" dirty="0"/>
              <a:t>, es un grafo en el que </a:t>
            </a:r>
            <a:r>
              <a:rPr lang="es-ES" sz="1600" dirty="0" smtClean="0"/>
              <a:t>hay uno y solo </a:t>
            </a:r>
            <a:r>
              <a:rPr lang="es-ES" sz="1600" dirty="0"/>
              <a:t>un camino posible entre </a:t>
            </a:r>
            <a:r>
              <a:rPr lang="es-ES" sz="1600" dirty="0" smtClean="0"/>
              <a:t>cualquier par de nodos </a:t>
            </a:r>
            <a:r>
              <a:rPr lang="es-ES" sz="1600" dirty="0"/>
              <a:t>(un árbol sin bucles).</a:t>
            </a:r>
          </a:p>
        </p:txBody>
      </p:sp>
      <p:sp>
        <p:nvSpPr>
          <p:cNvPr id="85035" name="Text Box 43"/>
          <p:cNvSpPr txBox="1">
            <a:spLocks noChangeArrowheads="1"/>
          </p:cNvSpPr>
          <p:nvPr/>
        </p:nvSpPr>
        <p:spPr bwMode="auto">
          <a:xfrm>
            <a:off x="611560" y="5267325"/>
            <a:ext cx="8136904" cy="830997"/>
          </a:xfrm>
          <a:prstGeom prst="rect">
            <a:avLst/>
          </a:prstGeom>
          <a:noFill/>
          <a:ln w="25400">
            <a:noFill/>
            <a:miter lim="800000"/>
            <a:headEnd/>
            <a:tailEnd/>
          </a:ln>
        </p:spPr>
        <p:txBody>
          <a:bodyPr wrap="square">
            <a:spAutoFit/>
          </a:bodyPr>
          <a:lstStyle/>
          <a:p>
            <a:pPr algn="ctr"/>
            <a:r>
              <a:rPr lang="es-ES" sz="1600" dirty="0"/>
              <a:t>Si podemos pintar una red de </a:t>
            </a:r>
            <a:r>
              <a:rPr lang="es-ES" sz="1600" dirty="0" smtClean="0"/>
              <a:t>conmutadores </a:t>
            </a:r>
            <a:r>
              <a:rPr lang="es-ES" sz="1600" dirty="0"/>
              <a:t>interconectados como un </a:t>
            </a:r>
            <a:r>
              <a:rPr lang="es-ES" sz="1600" dirty="0" err="1"/>
              <a:t>spanning</a:t>
            </a:r>
            <a:r>
              <a:rPr lang="es-ES" sz="1600" dirty="0"/>
              <a:t> </a:t>
            </a:r>
            <a:r>
              <a:rPr lang="es-ES" sz="1600" dirty="0" err="1"/>
              <a:t>tree</a:t>
            </a:r>
            <a:r>
              <a:rPr lang="es-ES" sz="1600" dirty="0"/>
              <a:t>, entonces </a:t>
            </a:r>
            <a:r>
              <a:rPr lang="es-ES" sz="1600" dirty="0" smtClean="0"/>
              <a:t>podemos asegurar que no hay bucles. </a:t>
            </a:r>
            <a:r>
              <a:rPr lang="es-ES" sz="1600" dirty="0"/>
              <a:t>El objetivo del protocolo </a:t>
            </a:r>
            <a:r>
              <a:rPr lang="es-ES" sz="1600" dirty="0" err="1"/>
              <a:t>Spanning</a:t>
            </a:r>
            <a:r>
              <a:rPr lang="es-ES" sz="1600" dirty="0"/>
              <a:t> </a:t>
            </a:r>
            <a:r>
              <a:rPr lang="es-ES" sz="1600" dirty="0" err="1"/>
              <a:t>Tree</a:t>
            </a:r>
            <a:r>
              <a:rPr lang="es-ES" sz="1600" dirty="0"/>
              <a:t> es desactivar lógicamente interfaces para </a:t>
            </a:r>
            <a:r>
              <a:rPr lang="es-ES" sz="1600" dirty="0" smtClean="0"/>
              <a:t>conseguir siempre un </a:t>
            </a:r>
            <a:r>
              <a:rPr lang="es-ES" sz="1600" dirty="0" err="1" smtClean="0"/>
              <a:t>spanning</a:t>
            </a:r>
            <a:r>
              <a:rPr lang="es-ES" sz="1600" dirty="0" smtClean="0"/>
              <a:t> </a:t>
            </a:r>
            <a:r>
              <a:rPr lang="es-ES" sz="1600" dirty="0" err="1" smtClean="0"/>
              <a:t>tree</a:t>
            </a:r>
            <a:r>
              <a:rPr lang="es-ES" sz="1600" dirty="0" smtClean="0"/>
              <a:t>.</a:t>
            </a:r>
            <a:endParaRPr lang="es-ES" sz="1600" dirty="0"/>
          </a:p>
        </p:txBody>
      </p:sp>
      <p:sp>
        <p:nvSpPr>
          <p:cNvPr id="85036" name="Text Box 45"/>
          <p:cNvSpPr txBox="1">
            <a:spLocks noChangeArrowheads="1"/>
          </p:cNvSpPr>
          <p:nvPr/>
        </p:nvSpPr>
        <p:spPr bwMode="auto">
          <a:xfrm>
            <a:off x="4186238" y="1939925"/>
            <a:ext cx="601662" cy="336550"/>
          </a:xfrm>
          <a:prstGeom prst="rect">
            <a:avLst/>
          </a:prstGeom>
          <a:noFill/>
          <a:ln w="25400">
            <a:noFill/>
            <a:miter lim="800000"/>
            <a:headEnd/>
            <a:tailEnd/>
          </a:ln>
        </p:spPr>
        <p:txBody>
          <a:bodyPr wrap="none">
            <a:spAutoFit/>
          </a:bodyPr>
          <a:lstStyle/>
          <a:p>
            <a:r>
              <a:rPr lang="es-ES" sz="1600"/>
              <a:t>Raíz</a:t>
            </a:r>
          </a:p>
        </p:txBody>
      </p:sp>
      <p:sp>
        <p:nvSpPr>
          <p:cNvPr id="85037" name="Line 46"/>
          <p:cNvSpPr>
            <a:spLocks noChangeShapeType="1"/>
          </p:cNvSpPr>
          <p:nvPr/>
        </p:nvSpPr>
        <p:spPr bwMode="auto">
          <a:xfrm flipH="1">
            <a:off x="3770313" y="2114550"/>
            <a:ext cx="431800" cy="0"/>
          </a:xfrm>
          <a:prstGeom prst="line">
            <a:avLst/>
          </a:prstGeom>
          <a:noFill/>
          <a:ln w="25400">
            <a:solidFill>
              <a:schemeClr val="accent2"/>
            </a:solidFill>
            <a:round/>
            <a:headEnd/>
            <a:tailEnd type="triangle" w="med" len="med"/>
          </a:ln>
        </p:spPr>
        <p:txBody>
          <a:bodyPr/>
          <a:lstStyle/>
          <a:p>
            <a:endParaRPr lang="es-ES"/>
          </a:p>
        </p:txBody>
      </p:sp>
    </p:spTree>
  </p:cSld>
  <p:clrMapOvr>
    <a:masterClrMapping/>
  </p:clrMapOvr>
  <p:transition>
    <p:pull dir="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188913"/>
            <a:ext cx="7772400" cy="1019175"/>
          </a:xfrm>
        </p:spPr>
        <p:txBody>
          <a:bodyPr/>
          <a:lstStyle/>
          <a:p>
            <a:pPr eaLnBrk="1" hangingPunct="1"/>
            <a:r>
              <a:rPr lang="es-ES_tradnl" sz="4000" smtClean="0"/>
              <a:t>Funcionamiento del spanning tree (I)</a:t>
            </a:r>
            <a:endParaRPr lang="es-ES" sz="4000" smtClean="0"/>
          </a:p>
        </p:txBody>
      </p:sp>
      <p:sp>
        <p:nvSpPr>
          <p:cNvPr id="86019" name="Rectangle 3"/>
          <p:cNvSpPr>
            <a:spLocks noGrp="1" noChangeArrowheads="1"/>
          </p:cNvSpPr>
          <p:nvPr>
            <p:ph type="body" idx="1"/>
          </p:nvPr>
        </p:nvSpPr>
        <p:spPr>
          <a:xfrm>
            <a:off x="685800" y="1196975"/>
            <a:ext cx="7918648" cy="5122863"/>
          </a:xfrm>
        </p:spPr>
        <p:txBody>
          <a:bodyPr/>
          <a:lstStyle/>
          <a:p>
            <a:pPr eaLnBrk="1" hangingPunct="1">
              <a:lnSpc>
                <a:spcPct val="80000"/>
              </a:lnSpc>
            </a:pPr>
            <a:r>
              <a:rPr lang="es-ES_tradnl" sz="2400" dirty="0" smtClean="0"/>
              <a:t>Los conmutadores intercambian regularmente información sobre la topología de la red. Los mensajes que utilizan se denominan </a:t>
            </a:r>
            <a:r>
              <a:rPr lang="es-ES_tradnl" sz="2400" b="1" dirty="0" err="1" smtClean="0"/>
              <a:t>BPDUs</a:t>
            </a:r>
            <a:r>
              <a:rPr lang="es-ES_tradnl" sz="2400" dirty="0" smtClean="0"/>
              <a:t> (</a:t>
            </a:r>
            <a:r>
              <a:rPr lang="es-ES" sz="2400" dirty="0" smtClean="0"/>
              <a:t>Bridge </a:t>
            </a:r>
            <a:r>
              <a:rPr lang="es-ES" sz="2400" dirty="0" err="1" smtClean="0"/>
              <a:t>Protocol</a:t>
            </a:r>
            <a:r>
              <a:rPr lang="es-ES" sz="2400" dirty="0" smtClean="0"/>
              <a:t> Data </a:t>
            </a:r>
            <a:r>
              <a:rPr lang="es-ES" sz="2400" dirty="0" err="1" smtClean="0"/>
              <a:t>Units</a:t>
            </a:r>
            <a:r>
              <a:rPr lang="es-ES" sz="2400" dirty="0" smtClean="0"/>
              <a:t>).</a:t>
            </a:r>
          </a:p>
          <a:p>
            <a:pPr eaLnBrk="1" hangingPunct="1">
              <a:lnSpc>
                <a:spcPct val="80000"/>
              </a:lnSpc>
            </a:pPr>
            <a:r>
              <a:rPr lang="es-ES" sz="2400" dirty="0" smtClean="0"/>
              <a:t>Las </a:t>
            </a:r>
            <a:r>
              <a:rPr lang="es-ES" sz="2400" dirty="0" err="1" smtClean="0"/>
              <a:t>BPDUs</a:t>
            </a:r>
            <a:r>
              <a:rPr lang="es-ES" sz="2400" dirty="0" smtClean="0"/>
              <a:t> emplean un </a:t>
            </a:r>
            <a:r>
              <a:rPr lang="es-ES" sz="2400" dirty="0" err="1" smtClean="0"/>
              <a:t>Ethertype</a:t>
            </a:r>
            <a:r>
              <a:rPr lang="es-ES" sz="2400" dirty="0" smtClean="0"/>
              <a:t> propio y se envían a una dirección </a:t>
            </a:r>
            <a:r>
              <a:rPr lang="es-ES" sz="2400" dirty="0" err="1" smtClean="0"/>
              <a:t>multicast</a:t>
            </a:r>
            <a:r>
              <a:rPr lang="es-ES" sz="2400" dirty="0" smtClean="0"/>
              <a:t> reservada, la 01-80-C2-00-00-00. Así se asegura que se identifican fácilmente y que los conmutadores sin ST los propagarán de forma transparente.</a:t>
            </a:r>
          </a:p>
          <a:p>
            <a:pPr eaLnBrk="1" hangingPunct="1">
              <a:lnSpc>
                <a:spcPct val="80000"/>
              </a:lnSpc>
            </a:pPr>
            <a:r>
              <a:rPr lang="es-ES_tradnl" sz="2400" dirty="0" smtClean="0"/>
              <a:t>Cada conmutador dispone de un identificador único (ID) que crea a partir de una dirección MAC globalmente única que le ha asignado el fabricante</a:t>
            </a:r>
          </a:p>
          <a:p>
            <a:pPr eaLnBrk="1" hangingPunct="1">
              <a:lnSpc>
                <a:spcPct val="80000"/>
              </a:lnSpc>
            </a:pPr>
            <a:r>
              <a:rPr lang="es-ES_tradnl" sz="2400" dirty="0" smtClean="0"/>
              <a:t>Además cada puerto del conmutador recibe un identificador y tiene asociado un costo.</a:t>
            </a:r>
          </a:p>
          <a:p>
            <a:pPr eaLnBrk="1" hangingPunct="1">
              <a:lnSpc>
                <a:spcPct val="80000"/>
              </a:lnSpc>
            </a:pPr>
            <a:r>
              <a:rPr lang="es-ES_tradnl" sz="2400" dirty="0" smtClean="0"/>
              <a:t>Cada conmutador calcula el grafo de la red y observa si existe algún bucle; en ese caso se van desactivando interfaces siguiendo unas reglas claras hasta cortar todos los bucles y construir un ‘</a:t>
            </a:r>
            <a:r>
              <a:rPr lang="es-ES_tradnl" sz="2400" dirty="0" err="1" smtClean="0"/>
              <a:t>spanning</a:t>
            </a:r>
            <a:r>
              <a:rPr lang="es-ES_tradnl" sz="2400" dirty="0" smtClean="0"/>
              <a:t> </a:t>
            </a:r>
            <a:r>
              <a:rPr lang="es-ES_tradnl" sz="2400" dirty="0" err="1" smtClean="0"/>
              <a:t>tree</a:t>
            </a:r>
            <a:r>
              <a:rPr lang="es-ES_tradnl" sz="2400" dirty="0" smtClean="0"/>
              <a:t>’.</a:t>
            </a:r>
          </a:p>
        </p:txBody>
      </p:sp>
    </p:spTree>
  </p:cSld>
  <p:clrMapOvr>
    <a:masterClrMapping/>
  </p:clrMapOvr>
  <p:transition>
    <p:pull dir="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358775"/>
            <a:ext cx="8062913" cy="838200"/>
          </a:xfrm>
        </p:spPr>
        <p:txBody>
          <a:bodyPr/>
          <a:lstStyle/>
          <a:p>
            <a:pPr eaLnBrk="1" hangingPunct="1"/>
            <a:r>
              <a:rPr lang="es-ES_tradnl" sz="4000" smtClean="0"/>
              <a:t>Funcionamiento del spanning tree (II)</a:t>
            </a:r>
            <a:endParaRPr lang="es-ES" sz="4000" smtClean="0"/>
          </a:p>
        </p:txBody>
      </p:sp>
      <p:sp>
        <p:nvSpPr>
          <p:cNvPr id="87043" name="Rectangle 3"/>
          <p:cNvSpPr>
            <a:spLocks noGrp="1" noChangeArrowheads="1"/>
          </p:cNvSpPr>
          <p:nvPr>
            <p:ph type="body" idx="1"/>
          </p:nvPr>
        </p:nvSpPr>
        <p:spPr>
          <a:xfrm>
            <a:off x="541338" y="1268760"/>
            <a:ext cx="8207375" cy="4827588"/>
          </a:xfrm>
        </p:spPr>
        <p:txBody>
          <a:bodyPr/>
          <a:lstStyle/>
          <a:p>
            <a:pPr eaLnBrk="1" hangingPunct="1">
              <a:lnSpc>
                <a:spcPct val="80000"/>
              </a:lnSpc>
            </a:pPr>
            <a:r>
              <a:rPr lang="es-ES_tradnl" sz="2400" dirty="0" smtClean="0"/>
              <a:t>Los conmutadores eligen como raíz del árbol a aquel que tiene el ID más bajo. Todos eligen al mismo.</a:t>
            </a:r>
          </a:p>
          <a:p>
            <a:pPr eaLnBrk="1" hangingPunct="1">
              <a:lnSpc>
                <a:spcPct val="80000"/>
              </a:lnSpc>
            </a:pPr>
            <a:r>
              <a:rPr lang="es-ES_tradnl" sz="2400" dirty="0" smtClean="0"/>
              <a:t>Cada conmutador envía </a:t>
            </a:r>
            <a:r>
              <a:rPr lang="es-ES_tradnl" sz="2400" dirty="0" err="1" smtClean="0"/>
              <a:t>BPDUs</a:t>
            </a:r>
            <a:r>
              <a:rPr lang="es-ES_tradnl" sz="2400" dirty="0" smtClean="0"/>
              <a:t> por sus interfaces indicando su ID, el ID del conmutador raíz y el costo de llegar a él; los mensajes se van propagando por toda la red; cada conmutador al reenviar los mensajes de otros les suma el costo de la interfaz por la que los emite.</a:t>
            </a:r>
          </a:p>
          <a:p>
            <a:pPr eaLnBrk="1" hangingPunct="1">
              <a:lnSpc>
                <a:spcPct val="80000"/>
              </a:lnSpc>
            </a:pPr>
            <a:r>
              <a:rPr lang="es-ES_tradnl" sz="2400" dirty="0" smtClean="0"/>
              <a:t>Con las </a:t>
            </a:r>
            <a:r>
              <a:rPr lang="es-ES_tradnl" sz="2400" dirty="0" err="1" smtClean="0"/>
              <a:t>BPDUs</a:t>
            </a:r>
            <a:r>
              <a:rPr lang="es-ES_tradnl" sz="2400" dirty="0" smtClean="0"/>
              <a:t> recibidas cada conmutador calcula por que puerto puede llegar él al raíz al mínimo costo. Ese es su </a:t>
            </a:r>
            <a:r>
              <a:rPr lang="es-ES_tradnl" sz="2400" b="1" dirty="0" smtClean="0"/>
              <a:t>puerto raíz</a:t>
            </a:r>
            <a:r>
              <a:rPr lang="es-ES_tradnl" sz="2400" dirty="0" smtClean="0"/>
              <a:t>. En caso de empate elige el puerto de ID más bajo.</a:t>
            </a:r>
          </a:p>
          <a:p>
            <a:pPr eaLnBrk="1" hangingPunct="1">
              <a:lnSpc>
                <a:spcPct val="80000"/>
              </a:lnSpc>
            </a:pPr>
            <a:r>
              <a:rPr lang="es-ES_tradnl" sz="2400" dirty="0" smtClean="0"/>
              <a:t>Cada LAN tiene un </a:t>
            </a:r>
            <a:r>
              <a:rPr lang="es-ES_tradnl" sz="2400" b="1" dirty="0" smtClean="0"/>
              <a:t>puerto designado</a:t>
            </a:r>
            <a:r>
              <a:rPr lang="es-ES_tradnl" sz="2400" i="1" dirty="0" smtClean="0"/>
              <a:t>,</a:t>
            </a:r>
            <a:r>
              <a:rPr lang="es-ES_tradnl" sz="2400" dirty="0" smtClean="0"/>
              <a:t> que es aquel por el que esa LAN accede al conmutador raíz al mínimo costo.</a:t>
            </a:r>
          </a:p>
          <a:p>
            <a:pPr eaLnBrk="1" hangingPunct="1">
              <a:lnSpc>
                <a:spcPct val="80000"/>
              </a:lnSpc>
            </a:pPr>
            <a:r>
              <a:rPr lang="es-ES" sz="2400" dirty="0" smtClean="0"/>
              <a:t>Los puertos que no son ni raíz ni designados son </a:t>
            </a:r>
            <a:r>
              <a:rPr lang="es-ES" sz="2400" b="1" dirty="0" smtClean="0"/>
              <a:t>puertos bloqueados</a:t>
            </a:r>
            <a:r>
              <a:rPr lang="es-ES" sz="2400" dirty="0" smtClean="0"/>
              <a:t>. Esos puertos son innecesarios para la comunicación y si se les deja funcionar provocan bucles</a:t>
            </a:r>
          </a:p>
        </p:txBody>
      </p:sp>
    </p:spTree>
  </p:cSld>
  <p:clrMapOvr>
    <a:masterClrMapping/>
  </p:clrMapOvr>
  <p:transition>
    <p:pull dir="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3098"/>
          <p:cNvSpPr>
            <a:spLocks noChangeShapeType="1"/>
          </p:cNvSpPr>
          <p:nvPr/>
        </p:nvSpPr>
        <p:spPr bwMode="auto">
          <a:xfrm>
            <a:off x="5148263" y="3055938"/>
            <a:ext cx="3175" cy="631825"/>
          </a:xfrm>
          <a:prstGeom prst="line">
            <a:avLst/>
          </a:prstGeom>
          <a:noFill/>
          <a:ln w="31750">
            <a:solidFill>
              <a:schemeClr val="tx1"/>
            </a:solidFill>
            <a:prstDash val="dash"/>
            <a:round/>
            <a:headEnd/>
            <a:tailEnd/>
          </a:ln>
        </p:spPr>
        <p:txBody>
          <a:bodyPr/>
          <a:lstStyle/>
          <a:p>
            <a:endParaRPr lang="es-ES"/>
          </a:p>
        </p:txBody>
      </p:sp>
      <p:sp>
        <p:nvSpPr>
          <p:cNvPr id="606291" name="Line 3155"/>
          <p:cNvSpPr>
            <a:spLocks noChangeShapeType="1"/>
          </p:cNvSpPr>
          <p:nvPr/>
        </p:nvSpPr>
        <p:spPr bwMode="auto">
          <a:xfrm>
            <a:off x="5148263" y="2997200"/>
            <a:ext cx="3175" cy="631825"/>
          </a:xfrm>
          <a:prstGeom prst="line">
            <a:avLst/>
          </a:prstGeom>
          <a:noFill/>
          <a:ln w="31750">
            <a:solidFill>
              <a:schemeClr val="tx1"/>
            </a:solidFill>
            <a:round/>
            <a:headEnd/>
            <a:tailEnd/>
          </a:ln>
        </p:spPr>
        <p:txBody>
          <a:bodyPr/>
          <a:lstStyle/>
          <a:p>
            <a:endParaRPr lang="es-ES"/>
          </a:p>
        </p:txBody>
      </p:sp>
      <p:sp>
        <p:nvSpPr>
          <p:cNvPr id="88068" name="Line 3087"/>
          <p:cNvSpPr>
            <a:spLocks noChangeShapeType="1"/>
          </p:cNvSpPr>
          <p:nvPr/>
        </p:nvSpPr>
        <p:spPr bwMode="auto">
          <a:xfrm>
            <a:off x="2433638" y="5656263"/>
            <a:ext cx="1214437" cy="0"/>
          </a:xfrm>
          <a:prstGeom prst="line">
            <a:avLst/>
          </a:prstGeom>
          <a:noFill/>
          <a:ln w="31750">
            <a:solidFill>
              <a:schemeClr val="tx1"/>
            </a:solidFill>
            <a:round/>
            <a:headEnd/>
            <a:tailEnd/>
          </a:ln>
        </p:spPr>
        <p:txBody>
          <a:bodyPr/>
          <a:lstStyle/>
          <a:p>
            <a:endParaRPr lang="es-ES"/>
          </a:p>
        </p:txBody>
      </p:sp>
      <p:sp>
        <p:nvSpPr>
          <p:cNvPr id="88069" name="Line 3089"/>
          <p:cNvSpPr>
            <a:spLocks noChangeShapeType="1"/>
          </p:cNvSpPr>
          <p:nvPr/>
        </p:nvSpPr>
        <p:spPr bwMode="auto">
          <a:xfrm flipH="1">
            <a:off x="4357688" y="5656263"/>
            <a:ext cx="1244600" cy="0"/>
          </a:xfrm>
          <a:prstGeom prst="line">
            <a:avLst/>
          </a:prstGeom>
          <a:noFill/>
          <a:ln w="31750">
            <a:solidFill>
              <a:schemeClr val="tx1"/>
            </a:solidFill>
            <a:round/>
            <a:headEnd/>
            <a:tailEnd/>
          </a:ln>
        </p:spPr>
        <p:txBody>
          <a:bodyPr/>
          <a:lstStyle/>
          <a:p>
            <a:endParaRPr lang="es-ES"/>
          </a:p>
        </p:txBody>
      </p:sp>
      <p:sp>
        <p:nvSpPr>
          <p:cNvPr id="88070" name="Line 3096"/>
          <p:cNvSpPr>
            <a:spLocks noChangeShapeType="1"/>
          </p:cNvSpPr>
          <p:nvPr/>
        </p:nvSpPr>
        <p:spPr bwMode="auto">
          <a:xfrm>
            <a:off x="4008438" y="4818063"/>
            <a:ext cx="0" cy="711200"/>
          </a:xfrm>
          <a:prstGeom prst="line">
            <a:avLst/>
          </a:prstGeom>
          <a:noFill/>
          <a:ln w="31750">
            <a:solidFill>
              <a:schemeClr val="tx1"/>
            </a:solidFill>
            <a:round/>
            <a:headEnd/>
            <a:tailEnd/>
          </a:ln>
        </p:spPr>
        <p:txBody>
          <a:bodyPr/>
          <a:lstStyle/>
          <a:p>
            <a:endParaRPr lang="es-ES"/>
          </a:p>
        </p:txBody>
      </p:sp>
      <p:sp>
        <p:nvSpPr>
          <p:cNvPr id="88071" name="Line 3097"/>
          <p:cNvSpPr>
            <a:spLocks noChangeShapeType="1"/>
          </p:cNvSpPr>
          <p:nvPr/>
        </p:nvSpPr>
        <p:spPr bwMode="auto">
          <a:xfrm flipH="1">
            <a:off x="5157788" y="3967163"/>
            <a:ext cx="0" cy="485775"/>
          </a:xfrm>
          <a:prstGeom prst="line">
            <a:avLst/>
          </a:prstGeom>
          <a:noFill/>
          <a:ln w="31750">
            <a:solidFill>
              <a:schemeClr val="tx1"/>
            </a:solidFill>
            <a:round/>
            <a:headEnd/>
            <a:tailEnd/>
          </a:ln>
        </p:spPr>
        <p:txBody>
          <a:bodyPr/>
          <a:lstStyle/>
          <a:p>
            <a:endParaRPr lang="es-ES"/>
          </a:p>
        </p:txBody>
      </p:sp>
      <p:sp>
        <p:nvSpPr>
          <p:cNvPr id="88072" name="Line 3099"/>
          <p:cNvSpPr>
            <a:spLocks noChangeShapeType="1"/>
          </p:cNvSpPr>
          <p:nvPr/>
        </p:nvSpPr>
        <p:spPr bwMode="auto">
          <a:xfrm>
            <a:off x="2078038" y="1174750"/>
            <a:ext cx="0" cy="1582738"/>
          </a:xfrm>
          <a:prstGeom prst="line">
            <a:avLst/>
          </a:prstGeom>
          <a:noFill/>
          <a:ln w="31750">
            <a:solidFill>
              <a:schemeClr val="tx1"/>
            </a:solidFill>
            <a:round/>
            <a:headEnd/>
            <a:tailEnd/>
          </a:ln>
        </p:spPr>
        <p:txBody>
          <a:bodyPr/>
          <a:lstStyle/>
          <a:p>
            <a:endParaRPr lang="es-ES"/>
          </a:p>
        </p:txBody>
      </p:sp>
      <p:sp>
        <p:nvSpPr>
          <p:cNvPr id="88073" name="Line 3100"/>
          <p:cNvSpPr>
            <a:spLocks noChangeShapeType="1"/>
          </p:cNvSpPr>
          <p:nvPr/>
        </p:nvSpPr>
        <p:spPr bwMode="auto">
          <a:xfrm>
            <a:off x="2078038" y="3159125"/>
            <a:ext cx="0" cy="1296988"/>
          </a:xfrm>
          <a:prstGeom prst="line">
            <a:avLst/>
          </a:prstGeom>
          <a:noFill/>
          <a:ln w="31750">
            <a:solidFill>
              <a:schemeClr val="tx1"/>
            </a:solidFill>
            <a:round/>
            <a:headEnd/>
            <a:tailEnd/>
          </a:ln>
        </p:spPr>
        <p:txBody>
          <a:bodyPr/>
          <a:lstStyle/>
          <a:p>
            <a:endParaRPr lang="es-ES"/>
          </a:p>
        </p:txBody>
      </p:sp>
      <p:sp>
        <p:nvSpPr>
          <p:cNvPr id="88074" name="Line 3101"/>
          <p:cNvSpPr>
            <a:spLocks noChangeShapeType="1"/>
          </p:cNvSpPr>
          <p:nvPr/>
        </p:nvSpPr>
        <p:spPr bwMode="auto">
          <a:xfrm flipH="1">
            <a:off x="4206875" y="2306638"/>
            <a:ext cx="4763" cy="390525"/>
          </a:xfrm>
          <a:prstGeom prst="line">
            <a:avLst/>
          </a:prstGeom>
          <a:noFill/>
          <a:ln w="31750">
            <a:solidFill>
              <a:schemeClr val="tx1"/>
            </a:solidFill>
            <a:prstDash val="dash"/>
            <a:round/>
            <a:headEnd/>
            <a:tailEnd/>
          </a:ln>
        </p:spPr>
        <p:txBody>
          <a:bodyPr/>
          <a:lstStyle/>
          <a:p>
            <a:endParaRPr lang="es-ES"/>
          </a:p>
        </p:txBody>
      </p:sp>
      <p:sp>
        <p:nvSpPr>
          <p:cNvPr id="88075" name="Line 3102"/>
          <p:cNvSpPr>
            <a:spLocks noChangeShapeType="1"/>
          </p:cNvSpPr>
          <p:nvPr/>
        </p:nvSpPr>
        <p:spPr bwMode="auto">
          <a:xfrm>
            <a:off x="6161088" y="2259013"/>
            <a:ext cx="0" cy="444500"/>
          </a:xfrm>
          <a:prstGeom prst="line">
            <a:avLst/>
          </a:prstGeom>
          <a:noFill/>
          <a:ln w="31750">
            <a:solidFill>
              <a:schemeClr val="tx1"/>
            </a:solidFill>
            <a:round/>
            <a:headEnd/>
            <a:tailEnd/>
          </a:ln>
        </p:spPr>
        <p:txBody>
          <a:bodyPr/>
          <a:lstStyle/>
          <a:p>
            <a:endParaRPr lang="es-ES"/>
          </a:p>
        </p:txBody>
      </p:sp>
      <p:sp>
        <p:nvSpPr>
          <p:cNvPr id="88076" name="Line 3103"/>
          <p:cNvSpPr>
            <a:spLocks noChangeShapeType="1"/>
          </p:cNvSpPr>
          <p:nvPr/>
        </p:nvSpPr>
        <p:spPr bwMode="auto">
          <a:xfrm>
            <a:off x="4198938" y="1246188"/>
            <a:ext cx="0" cy="650875"/>
          </a:xfrm>
          <a:prstGeom prst="line">
            <a:avLst/>
          </a:prstGeom>
          <a:noFill/>
          <a:ln w="31750">
            <a:solidFill>
              <a:schemeClr val="tx1"/>
            </a:solidFill>
            <a:round/>
            <a:headEnd/>
            <a:tailEnd/>
          </a:ln>
        </p:spPr>
        <p:txBody>
          <a:bodyPr/>
          <a:lstStyle/>
          <a:p>
            <a:endParaRPr lang="es-ES"/>
          </a:p>
        </p:txBody>
      </p:sp>
      <p:sp>
        <p:nvSpPr>
          <p:cNvPr id="88077" name="Line 3104"/>
          <p:cNvSpPr>
            <a:spLocks noChangeShapeType="1"/>
          </p:cNvSpPr>
          <p:nvPr/>
        </p:nvSpPr>
        <p:spPr bwMode="auto">
          <a:xfrm flipH="1">
            <a:off x="6173788" y="1160463"/>
            <a:ext cx="1587" cy="762000"/>
          </a:xfrm>
          <a:prstGeom prst="line">
            <a:avLst/>
          </a:prstGeom>
          <a:noFill/>
          <a:ln w="31750">
            <a:solidFill>
              <a:schemeClr val="tx1"/>
            </a:solidFill>
            <a:round/>
            <a:headEnd/>
            <a:tailEnd/>
          </a:ln>
        </p:spPr>
        <p:txBody>
          <a:bodyPr/>
          <a:lstStyle/>
          <a:p>
            <a:endParaRPr lang="es-ES"/>
          </a:p>
        </p:txBody>
      </p:sp>
      <p:pic>
        <p:nvPicPr>
          <p:cNvPr id="88078" name="Picture 3125"/>
          <p:cNvPicPr>
            <a:picLocks noChangeArrowheads="1"/>
          </p:cNvPicPr>
          <p:nvPr/>
        </p:nvPicPr>
        <p:blipFill>
          <a:blip r:embed="rId3" cstate="print"/>
          <a:srcRect/>
          <a:stretch>
            <a:fillRect/>
          </a:stretch>
        </p:blipFill>
        <p:spPr bwMode="auto">
          <a:xfrm>
            <a:off x="5735638" y="1628775"/>
            <a:ext cx="838200" cy="706438"/>
          </a:xfrm>
          <a:prstGeom prst="rect">
            <a:avLst/>
          </a:prstGeom>
          <a:noFill/>
          <a:ln w="12700">
            <a:noFill/>
            <a:miter lim="800000"/>
            <a:headEnd/>
            <a:tailEnd/>
          </a:ln>
        </p:spPr>
      </p:pic>
      <p:pic>
        <p:nvPicPr>
          <p:cNvPr id="88079" name="Picture 3126"/>
          <p:cNvPicPr>
            <a:picLocks noChangeArrowheads="1"/>
          </p:cNvPicPr>
          <p:nvPr/>
        </p:nvPicPr>
        <p:blipFill>
          <a:blip r:embed="rId3" cstate="print"/>
          <a:srcRect/>
          <a:stretch>
            <a:fillRect/>
          </a:stretch>
        </p:blipFill>
        <p:spPr bwMode="auto">
          <a:xfrm>
            <a:off x="4745038" y="3306763"/>
            <a:ext cx="838200" cy="733425"/>
          </a:xfrm>
          <a:prstGeom prst="rect">
            <a:avLst/>
          </a:prstGeom>
          <a:noFill/>
          <a:ln w="12700">
            <a:noFill/>
            <a:miter lim="800000"/>
            <a:headEnd/>
            <a:tailEnd/>
          </a:ln>
        </p:spPr>
      </p:pic>
      <p:pic>
        <p:nvPicPr>
          <p:cNvPr id="88080" name="Picture 3127"/>
          <p:cNvPicPr>
            <a:picLocks noChangeArrowheads="1"/>
          </p:cNvPicPr>
          <p:nvPr/>
        </p:nvPicPr>
        <p:blipFill>
          <a:blip r:embed="rId3" cstate="print"/>
          <a:srcRect/>
          <a:stretch>
            <a:fillRect/>
          </a:stretch>
        </p:blipFill>
        <p:spPr bwMode="auto">
          <a:xfrm>
            <a:off x="3602038" y="5267325"/>
            <a:ext cx="838200" cy="706438"/>
          </a:xfrm>
          <a:prstGeom prst="rect">
            <a:avLst/>
          </a:prstGeom>
          <a:noFill/>
          <a:ln w="12700">
            <a:noFill/>
            <a:miter lim="800000"/>
            <a:headEnd/>
            <a:tailEnd/>
          </a:ln>
        </p:spPr>
      </p:pic>
      <p:pic>
        <p:nvPicPr>
          <p:cNvPr id="88081" name="Picture 3128"/>
          <p:cNvPicPr>
            <a:picLocks noChangeArrowheads="1"/>
          </p:cNvPicPr>
          <p:nvPr/>
        </p:nvPicPr>
        <p:blipFill>
          <a:blip r:embed="rId3" cstate="print"/>
          <a:srcRect/>
          <a:stretch>
            <a:fillRect/>
          </a:stretch>
        </p:blipFill>
        <p:spPr bwMode="auto">
          <a:xfrm>
            <a:off x="1620838" y="2466975"/>
            <a:ext cx="838200" cy="706438"/>
          </a:xfrm>
          <a:prstGeom prst="rect">
            <a:avLst/>
          </a:prstGeom>
          <a:noFill/>
          <a:ln w="12700">
            <a:noFill/>
            <a:miter lim="800000"/>
            <a:headEnd/>
            <a:tailEnd/>
          </a:ln>
        </p:spPr>
      </p:pic>
      <p:sp>
        <p:nvSpPr>
          <p:cNvPr id="88082" name="Line 3086"/>
          <p:cNvSpPr>
            <a:spLocks noChangeShapeType="1"/>
          </p:cNvSpPr>
          <p:nvPr/>
        </p:nvSpPr>
        <p:spPr bwMode="auto">
          <a:xfrm flipV="1">
            <a:off x="2433638" y="5649913"/>
            <a:ext cx="0" cy="376237"/>
          </a:xfrm>
          <a:prstGeom prst="line">
            <a:avLst/>
          </a:prstGeom>
          <a:noFill/>
          <a:ln w="31750">
            <a:solidFill>
              <a:schemeClr val="tx1"/>
            </a:solidFill>
            <a:round/>
            <a:headEnd/>
            <a:tailEnd/>
          </a:ln>
        </p:spPr>
        <p:txBody>
          <a:bodyPr/>
          <a:lstStyle/>
          <a:p>
            <a:endParaRPr lang="es-ES"/>
          </a:p>
        </p:txBody>
      </p:sp>
      <p:sp>
        <p:nvSpPr>
          <p:cNvPr id="88083" name="Line 3088"/>
          <p:cNvSpPr>
            <a:spLocks noChangeShapeType="1"/>
          </p:cNvSpPr>
          <p:nvPr/>
        </p:nvSpPr>
        <p:spPr bwMode="auto">
          <a:xfrm flipV="1">
            <a:off x="5602288" y="5656263"/>
            <a:ext cx="0" cy="365125"/>
          </a:xfrm>
          <a:prstGeom prst="line">
            <a:avLst/>
          </a:prstGeom>
          <a:noFill/>
          <a:ln w="31750">
            <a:solidFill>
              <a:schemeClr val="tx1"/>
            </a:solidFill>
            <a:round/>
            <a:headEnd/>
            <a:tailEnd/>
          </a:ln>
        </p:spPr>
        <p:txBody>
          <a:bodyPr/>
          <a:lstStyle/>
          <a:p>
            <a:endParaRPr lang="es-ES"/>
          </a:p>
        </p:txBody>
      </p:sp>
      <p:sp>
        <p:nvSpPr>
          <p:cNvPr id="88084" name="Text Box 3075"/>
          <p:cNvSpPr txBox="1">
            <a:spLocks noChangeArrowheads="1"/>
          </p:cNvSpPr>
          <p:nvPr/>
        </p:nvSpPr>
        <p:spPr bwMode="auto">
          <a:xfrm>
            <a:off x="1763713" y="2852738"/>
            <a:ext cx="496887" cy="257175"/>
          </a:xfrm>
          <a:prstGeom prst="rect">
            <a:avLst/>
          </a:prstGeom>
          <a:solidFill>
            <a:schemeClr val="bg1"/>
          </a:solidFill>
          <a:ln w="9525">
            <a:noFill/>
            <a:miter lim="800000"/>
            <a:headEnd/>
            <a:tailEnd/>
          </a:ln>
        </p:spPr>
        <p:txBody>
          <a:bodyPr wrap="none" lIns="36000" tIns="21600" rIns="36000" bIns="21600">
            <a:spAutoFit/>
          </a:bodyPr>
          <a:lstStyle/>
          <a:p>
            <a:r>
              <a:rPr lang="es-ES_tradnl" sz="1400" b="1"/>
              <a:t>ID 42</a:t>
            </a:r>
            <a:endParaRPr lang="es-ES" sz="1400" b="1"/>
          </a:p>
        </p:txBody>
      </p:sp>
      <p:sp>
        <p:nvSpPr>
          <p:cNvPr id="88085" name="Text Box 3076"/>
          <p:cNvSpPr txBox="1">
            <a:spLocks noChangeArrowheads="1"/>
          </p:cNvSpPr>
          <p:nvPr/>
        </p:nvSpPr>
        <p:spPr bwMode="auto">
          <a:xfrm>
            <a:off x="3714750" y="5664200"/>
            <a:ext cx="496888" cy="257175"/>
          </a:xfrm>
          <a:prstGeom prst="rect">
            <a:avLst/>
          </a:prstGeom>
          <a:solidFill>
            <a:schemeClr val="bg1"/>
          </a:solidFill>
          <a:ln w="9525">
            <a:noFill/>
            <a:miter lim="800000"/>
            <a:headEnd/>
            <a:tailEnd/>
          </a:ln>
        </p:spPr>
        <p:txBody>
          <a:bodyPr wrap="none" lIns="36000" tIns="21600" rIns="36000" bIns="21600">
            <a:spAutoFit/>
          </a:bodyPr>
          <a:lstStyle/>
          <a:p>
            <a:r>
              <a:rPr lang="es-ES_tradnl" sz="1400" b="1"/>
              <a:t>ID 97</a:t>
            </a:r>
            <a:endParaRPr lang="es-ES" sz="1400" b="1"/>
          </a:p>
        </p:txBody>
      </p:sp>
      <p:sp>
        <p:nvSpPr>
          <p:cNvPr id="88086" name="Text Box 3077"/>
          <p:cNvSpPr txBox="1">
            <a:spLocks noChangeArrowheads="1"/>
          </p:cNvSpPr>
          <p:nvPr/>
        </p:nvSpPr>
        <p:spPr bwMode="auto">
          <a:xfrm>
            <a:off x="4859338" y="3716338"/>
            <a:ext cx="496887" cy="257175"/>
          </a:xfrm>
          <a:prstGeom prst="rect">
            <a:avLst/>
          </a:prstGeom>
          <a:solidFill>
            <a:schemeClr val="bg1"/>
          </a:solidFill>
          <a:ln w="9525">
            <a:noFill/>
            <a:miter lim="800000"/>
            <a:headEnd/>
            <a:tailEnd/>
          </a:ln>
        </p:spPr>
        <p:txBody>
          <a:bodyPr wrap="none" lIns="36000" tIns="21600" rIns="36000" bIns="21600">
            <a:spAutoFit/>
          </a:bodyPr>
          <a:lstStyle/>
          <a:p>
            <a:r>
              <a:rPr lang="es-ES_tradnl" sz="1400" b="1"/>
              <a:t>ID 83</a:t>
            </a:r>
            <a:endParaRPr lang="es-ES" sz="1400" b="1"/>
          </a:p>
        </p:txBody>
      </p:sp>
      <p:sp>
        <p:nvSpPr>
          <p:cNvPr id="88087" name="Text Box 3079"/>
          <p:cNvSpPr txBox="1">
            <a:spLocks noChangeArrowheads="1"/>
          </p:cNvSpPr>
          <p:nvPr/>
        </p:nvSpPr>
        <p:spPr bwMode="auto">
          <a:xfrm>
            <a:off x="5840413" y="2006600"/>
            <a:ext cx="496887" cy="257175"/>
          </a:xfrm>
          <a:prstGeom prst="rect">
            <a:avLst/>
          </a:prstGeom>
          <a:solidFill>
            <a:schemeClr val="bg1"/>
          </a:solidFill>
          <a:ln w="9525">
            <a:noFill/>
            <a:miter lim="800000"/>
            <a:headEnd/>
            <a:tailEnd/>
          </a:ln>
        </p:spPr>
        <p:txBody>
          <a:bodyPr wrap="none" lIns="36000" tIns="21600" rIns="36000" bIns="21600">
            <a:spAutoFit/>
          </a:bodyPr>
          <a:lstStyle/>
          <a:p>
            <a:r>
              <a:rPr lang="es-ES_tradnl" sz="1400" b="1"/>
              <a:t>ID 44</a:t>
            </a:r>
            <a:endParaRPr lang="es-ES" sz="1400" b="1"/>
          </a:p>
        </p:txBody>
      </p:sp>
      <p:sp>
        <p:nvSpPr>
          <p:cNvPr id="88088" name="Rectangle 3080"/>
          <p:cNvSpPr>
            <a:spLocks noChangeArrowheads="1"/>
          </p:cNvSpPr>
          <p:nvPr/>
        </p:nvSpPr>
        <p:spPr bwMode="auto">
          <a:xfrm>
            <a:off x="1316038" y="881063"/>
            <a:ext cx="5410200"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89" name="Rectangle 3082"/>
          <p:cNvSpPr>
            <a:spLocks noChangeArrowheads="1"/>
          </p:cNvSpPr>
          <p:nvPr/>
        </p:nvSpPr>
        <p:spPr bwMode="auto">
          <a:xfrm>
            <a:off x="1316038" y="4449763"/>
            <a:ext cx="5410200"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90" name="Rectangle 3084"/>
          <p:cNvSpPr>
            <a:spLocks noChangeArrowheads="1"/>
          </p:cNvSpPr>
          <p:nvPr/>
        </p:nvSpPr>
        <p:spPr bwMode="auto">
          <a:xfrm>
            <a:off x="1303338" y="6024563"/>
            <a:ext cx="2247900"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91" name="Rectangle 3085"/>
          <p:cNvSpPr>
            <a:spLocks noChangeArrowheads="1"/>
          </p:cNvSpPr>
          <p:nvPr/>
        </p:nvSpPr>
        <p:spPr bwMode="auto">
          <a:xfrm>
            <a:off x="4465638" y="6024563"/>
            <a:ext cx="2247900"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092" name="Text Box 3106"/>
          <p:cNvSpPr txBox="1">
            <a:spLocks noChangeArrowheads="1"/>
          </p:cNvSpPr>
          <p:nvPr/>
        </p:nvSpPr>
        <p:spPr bwMode="auto">
          <a:xfrm>
            <a:off x="3254375" y="906463"/>
            <a:ext cx="1822450" cy="336550"/>
          </a:xfrm>
          <a:prstGeom prst="rect">
            <a:avLst/>
          </a:prstGeom>
          <a:noFill/>
          <a:ln w="9525">
            <a:noFill/>
            <a:miter lim="800000"/>
            <a:headEnd/>
            <a:tailEnd/>
          </a:ln>
        </p:spPr>
        <p:txBody>
          <a:bodyPr wrap="none">
            <a:spAutoFit/>
          </a:bodyPr>
          <a:lstStyle/>
          <a:p>
            <a:r>
              <a:rPr lang="es-ES_tradnl" sz="1600" b="1"/>
              <a:t>LAN 2 (100 Mb/s)</a:t>
            </a:r>
            <a:endParaRPr lang="es-ES" sz="1600" b="1"/>
          </a:p>
        </p:txBody>
      </p:sp>
      <p:sp>
        <p:nvSpPr>
          <p:cNvPr id="88093" name="Text Box 3108"/>
          <p:cNvSpPr txBox="1">
            <a:spLocks noChangeArrowheads="1"/>
          </p:cNvSpPr>
          <p:nvPr/>
        </p:nvSpPr>
        <p:spPr bwMode="auto">
          <a:xfrm>
            <a:off x="3297238" y="4475163"/>
            <a:ext cx="1822450" cy="336550"/>
          </a:xfrm>
          <a:prstGeom prst="rect">
            <a:avLst/>
          </a:prstGeom>
          <a:noFill/>
          <a:ln w="9525">
            <a:noFill/>
            <a:miter lim="800000"/>
            <a:headEnd/>
            <a:tailEnd/>
          </a:ln>
        </p:spPr>
        <p:txBody>
          <a:bodyPr wrap="none">
            <a:spAutoFit/>
          </a:bodyPr>
          <a:lstStyle/>
          <a:p>
            <a:r>
              <a:rPr lang="es-ES_tradnl" sz="1600" b="1"/>
              <a:t>LAN 1 (100 Mb/s)</a:t>
            </a:r>
            <a:endParaRPr lang="es-ES" sz="1600" b="1"/>
          </a:p>
        </p:txBody>
      </p:sp>
      <p:sp>
        <p:nvSpPr>
          <p:cNvPr id="88094" name="Text Box 3109"/>
          <p:cNvSpPr txBox="1">
            <a:spLocks noChangeArrowheads="1"/>
          </p:cNvSpPr>
          <p:nvPr/>
        </p:nvSpPr>
        <p:spPr bwMode="auto">
          <a:xfrm>
            <a:off x="4821238" y="6043613"/>
            <a:ext cx="1709737" cy="336550"/>
          </a:xfrm>
          <a:prstGeom prst="rect">
            <a:avLst/>
          </a:prstGeom>
          <a:noFill/>
          <a:ln w="9525">
            <a:noFill/>
            <a:miter lim="800000"/>
            <a:headEnd/>
            <a:tailEnd/>
          </a:ln>
        </p:spPr>
        <p:txBody>
          <a:bodyPr wrap="none">
            <a:spAutoFit/>
          </a:bodyPr>
          <a:lstStyle/>
          <a:p>
            <a:r>
              <a:rPr lang="es-ES_tradnl" sz="1600" b="1"/>
              <a:t>LAN 4 (10 Mb/s)</a:t>
            </a:r>
            <a:endParaRPr lang="es-ES" sz="1600" b="1"/>
          </a:p>
        </p:txBody>
      </p:sp>
      <p:sp>
        <p:nvSpPr>
          <p:cNvPr id="88095" name="Text Box 3110"/>
          <p:cNvSpPr txBox="1">
            <a:spLocks noChangeArrowheads="1"/>
          </p:cNvSpPr>
          <p:nvPr/>
        </p:nvSpPr>
        <p:spPr bwMode="auto">
          <a:xfrm>
            <a:off x="1620838" y="6056313"/>
            <a:ext cx="1709737" cy="336550"/>
          </a:xfrm>
          <a:prstGeom prst="rect">
            <a:avLst/>
          </a:prstGeom>
          <a:noFill/>
          <a:ln w="9525">
            <a:noFill/>
            <a:miter lim="800000"/>
            <a:headEnd/>
            <a:tailEnd/>
          </a:ln>
        </p:spPr>
        <p:txBody>
          <a:bodyPr wrap="none">
            <a:spAutoFit/>
          </a:bodyPr>
          <a:lstStyle/>
          <a:p>
            <a:r>
              <a:rPr lang="es-ES_tradnl" sz="1600" b="1"/>
              <a:t>LAN 3 (10 Mb/s)</a:t>
            </a:r>
            <a:endParaRPr lang="es-ES" sz="1600" b="1"/>
          </a:p>
        </p:txBody>
      </p:sp>
      <p:sp>
        <p:nvSpPr>
          <p:cNvPr id="88096" name="Text Box 3111"/>
          <p:cNvSpPr txBox="1">
            <a:spLocks noChangeArrowheads="1"/>
          </p:cNvSpPr>
          <p:nvPr/>
        </p:nvSpPr>
        <p:spPr bwMode="auto">
          <a:xfrm>
            <a:off x="3297238" y="1255713"/>
            <a:ext cx="922337" cy="304800"/>
          </a:xfrm>
          <a:prstGeom prst="rect">
            <a:avLst/>
          </a:prstGeom>
          <a:noFill/>
          <a:ln w="9525">
            <a:noFill/>
            <a:miter lim="800000"/>
            <a:headEnd/>
            <a:tailEnd/>
          </a:ln>
        </p:spPr>
        <p:txBody>
          <a:bodyPr wrap="none">
            <a:spAutoFit/>
          </a:bodyPr>
          <a:lstStyle/>
          <a:p>
            <a:r>
              <a:rPr lang="es-ES_tradnl" sz="1400" b="1"/>
              <a:t>Coste 19</a:t>
            </a:r>
            <a:endParaRPr lang="es-ES" sz="1400" b="1"/>
          </a:p>
        </p:txBody>
      </p:sp>
      <p:sp>
        <p:nvSpPr>
          <p:cNvPr id="88097" name="Text Box 3112"/>
          <p:cNvSpPr txBox="1">
            <a:spLocks noChangeArrowheads="1"/>
          </p:cNvSpPr>
          <p:nvPr/>
        </p:nvSpPr>
        <p:spPr bwMode="auto">
          <a:xfrm>
            <a:off x="3221038" y="2347913"/>
            <a:ext cx="1020762" cy="304800"/>
          </a:xfrm>
          <a:prstGeom prst="rect">
            <a:avLst/>
          </a:prstGeom>
          <a:noFill/>
          <a:ln w="9525">
            <a:noFill/>
            <a:miter lim="800000"/>
            <a:headEnd/>
            <a:tailEnd/>
          </a:ln>
        </p:spPr>
        <p:txBody>
          <a:bodyPr wrap="none">
            <a:spAutoFit/>
          </a:bodyPr>
          <a:lstStyle/>
          <a:p>
            <a:r>
              <a:rPr lang="es-ES_tradnl" sz="1400" b="1"/>
              <a:t>Coste 100</a:t>
            </a:r>
            <a:endParaRPr lang="es-ES" sz="1400" b="1"/>
          </a:p>
        </p:txBody>
      </p:sp>
      <p:sp>
        <p:nvSpPr>
          <p:cNvPr id="88098" name="Text Box 3113"/>
          <p:cNvSpPr txBox="1">
            <a:spLocks noChangeArrowheads="1"/>
          </p:cNvSpPr>
          <p:nvPr/>
        </p:nvSpPr>
        <p:spPr bwMode="auto">
          <a:xfrm>
            <a:off x="4021138" y="4849813"/>
            <a:ext cx="922337" cy="304800"/>
          </a:xfrm>
          <a:prstGeom prst="rect">
            <a:avLst/>
          </a:prstGeom>
          <a:noFill/>
          <a:ln w="9525">
            <a:noFill/>
            <a:miter lim="800000"/>
            <a:headEnd/>
            <a:tailEnd/>
          </a:ln>
        </p:spPr>
        <p:txBody>
          <a:bodyPr wrap="none">
            <a:spAutoFit/>
          </a:bodyPr>
          <a:lstStyle/>
          <a:p>
            <a:r>
              <a:rPr lang="es-ES_tradnl" sz="1400" b="1"/>
              <a:t>Coste 19</a:t>
            </a:r>
            <a:endParaRPr lang="es-ES" sz="1400" b="1"/>
          </a:p>
        </p:txBody>
      </p:sp>
      <p:sp>
        <p:nvSpPr>
          <p:cNvPr id="88099" name="Text Box 3114"/>
          <p:cNvSpPr txBox="1">
            <a:spLocks noChangeArrowheads="1"/>
          </p:cNvSpPr>
          <p:nvPr/>
        </p:nvSpPr>
        <p:spPr bwMode="auto">
          <a:xfrm>
            <a:off x="4225925" y="4100513"/>
            <a:ext cx="922338" cy="304800"/>
          </a:xfrm>
          <a:prstGeom prst="rect">
            <a:avLst/>
          </a:prstGeom>
          <a:noFill/>
          <a:ln w="9525">
            <a:noFill/>
            <a:miter lim="800000"/>
            <a:headEnd/>
            <a:tailEnd/>
          </a:ln>
        </p:spPr>
        <p:txBody>
          <a:bodyPr wrap="none">
            <a:spAutoFit/>
          </a:bodyPr>
          <a:lstStyle/>
          <a:p>
            <a:r>
              <a:rPr lang="es-ES_tradnl" sz="1400" b="1"/>
              <a:t>Coste 19</a:t>
            </a:r>
            <a:endParaRPr lang="es-ES" sz="1400" b="1"/>
          </a:p>
        </p:txBody>
      </p:sp>
      <p:sp>
        <p:nvSpPr>
          <p:cNvPr id="88100" name="Text Box 3115"/>
          <p:cNvSpPr txBox="1">
            <a:spLocks noChangeArrowheads="1"/>
          </p:cNvSpPr>
          <p:nvPr/>
        </p:nvSpPr>
        <p:spPr bwMode="auto">
          <a:xfrm>
            <a:off x="4079875" y="3059113"/>
            <a:ext cx="1020763" cy="304800"/>
          </a:xfrm>
          <a:prstGeom prst="rect">
            <a:avLst/>
          </a:prstGeom>
          <a:noFill/>
          <a:ln w="9525">
            <a:noFill/>
            <a:miter lim="800000"/>
            <a:headEnd/>
            <a:tailEnd/>
          </a:ln>
        </p:spPr>
        <p:txBody>
          <a:bodyPr wrap="none">
            <a:spAutoFit/>
          </a:bodyPr>
          <a:lstStyle/>
          <a:p>
            <a:r>
              <a:rPr lang="es-ES_tradnl" sz="1400" b="1"/>
              <a:t>Coste 100</a:t>
            </a:r>
            <a:endParaRPr lang="es-ES" sz="1400" b="1"/>
          </a:p>
        </p:txBody>
      </p:sp>
      <p:sp>
        <p:nvSpPr>
          <p:cNvPr id="88101" name="Text Box 3116"/>
          <p:cNvSpPr txBox="1">
            <a:spLocks noChangeArrowheads="1"/>
          </p:cNvSpPr>
          <p:nvPr/>
        </p:nvSpPr>
        <p:spPr bwMode="auto">
          <a:xfrm>
            <a:off x="5148263" y="2347913"/>
            <a:ext cx="1020762" cy="304800"/>
          </a:xfrm>
          <a:prstGeom prst="rect">
            <a:avLst/>
          </a:prstGeom>
          <a:noFill/>
          <a:ln w="9525">
            <a:noFill/>
            <a:miter lim="800000"/>
            <a:headEnd/>
            <a:tailEnd/>
          </a:ln>
        </p:spPr>
        <p:txBody>
          <a:bodyPr wrap="none">
            <a:spAutoFit/>
          </a:bodyPr>
          <a:lstStyle/>
          <a:p>
            <a:r>
              <a:rPr lang="es-ES_tradnl" sz="1400" b="1"/>
              <a:t>Coste 100</a:t>
            </a:r>
            <a:endParaRPr lang="es-ES" sz="1400" b="1"/>
          </a:p>
        </p:txBody>
      </p:sp>
      <p:sp>
        <p:nvSpPr>
          <p:cNvPr id="88102" name="Text Box 3117"/>
          <p:cNvSpPr txBox="1">
            <a:spLocks noChangeArrowheads="1"/>
          </p:cNvSpPr>
          <p:nvPr/>
        </p:nvSpPr>
        <p:spPr bwMode="auto">
          <a:xfrm>
            <a:off x="5233988" y="1268413"/>
            <a:ext cx="922337" cy="304800"/>
          </a:xfrm>
          <a:prstGeom prst="rect">
            <a:avLst/>
          </a:prstGeom>
          <a:noFill/>
          <a:ln w="9525">
            <a:noFill/>
            <a:miter lim="800000"/>
            <a:headEnd/>
            <a:tailEnd/>
          </a:ln>
        </p:spPr>
        <p:txBody>
          <a:bodyPr wrap="none">
            <a:spAutoFit/>
          </a:bodyPr>
          <a:lstStyle/>
          <a:p>
            <a:r>
              <a:rPr lang="es-ES_tradnl" sz="1400" b="1"/>
              <a:t>Coste 19</a:t>
            </a:r>
            <a:endParaRPr lang="es-ES" sz="1400" b="1"/>
          </a:p>
        </p:txBody>
      </p:sp>
      <p:sp>
        <p:nvSpPr>
          <p:cNvPr id="88103" name="Text Box 3119"/>
          <p:cNvSpPr txBox="1">
            <a:spLocks noChangeArrowheads="1"/>
          </p:cNvSpPr>
          <p:nvPr/>
        </p:nvSpPr>
        <p:spPr bwMode="auto">
          <a:xfrm>
            <a:off x="2411413" y="5632450"/>
            <a:ext cx="1020762" cy="304800"/>
          </a:xfrm>
          <a:prstGeom prst="rect">
            <a:avLst/>
          </a:prstGeom>
          <a:noFill/>
          <a:ln w="9525">
            <a:noFill/>
            <a:miter lim="800000"/>
            <a:headEnd/>
            <a:tailEnd/>
          </a:ln>
        </p:spPr>
        <p:txBody>
          <a:bodyPr wrap="none">
            <a:spAutoFit/>
          </a:bodyPr>
          <a:lstStyle/>
          <a:p>
            <a:r>
              <a:rPr lang="es-ES_tradnl" sz="1400" b="1"/>
              <a:t>Coste 100</a:t>
            </a:r>
            <a:endParaRPr lang="es-ES" sz="1400" b="1"/>
          </a:p>
        </p:txBody>
      </p:sp>
      <p:sp>
        <p:nvSpPr>
          <p:cNvPr id="88104" name="Text Box 3120"/>
          <p:cNvSpPr txBox="1">
            <a:spLocks noChangeArrowheads="1"/>
          </p:cNvSpPr>
          <p:nvPr/>
        </p:nvSpPr>
        <p:spPr bwMode="auto">
          <a:xfrm>
            <a:off x="4630738" y="5645150"/>
            <a:ext cx="1020762" cy="304800"/>
          </a:xfrm>
          <a:prstGeom prst="rect">
            <a:avLst/>
          </a:prstGeom>
          <a:noFill/>
          <a:ln w="9525">
            <a:noFill/>
            <a:miter lim="800000"/>
            <a:headEnd/>
            <a:tailEnd/>
          </a:ln>
        </p:spPr>
        <p:txBody>
          <a:bodyPr wrap="none">
            <a:spAutoFit/>
          </a:bodyPr>
          <a:lstStyle/>
          <a:p>
            <a:r>
              <a:rPr lang="es-ES_tradnl" sz="1400" b="1"/>
              <a:t>Coste 100</a:t>
            </a:r>
            <a:endParaRPr lang="es-ES" sz="1400" b="1"/>
          </a:p>
        </p:txBody>
      </p:sp>
      <p:sp>
        <p:nvSpPr>
          <p:cNvPr id="88105" name="Text Box 3121"/>
          <p:cNvSpPr txBox="1">
            <a:spLocks noChangeArrowheads="1"/>
          </p:cNvSpPr>
          <p:nvPr/>
        </p:nvSpPr>
        <p:spPr bwMode="auto">
          <a:xfrm>
            <a:off x="2017713" y="3556000"/>
            <a:ext cx="922337" cy="304800"/>
          </a:xfrm>
          <a:prstGeom prst="rect">
            <a:avLst/>
          </a:prstGeom>
          <a:noFill/>
          <a:ln w="9525">
            <a:noFill/>
            <a:miter lim="800000"/>
            <a:headEnd/>
            <a:tailEnd/>
          </a:ln>
        </p:spPr>
        <p:txBody>
          <a:bodyPr wrap="none">
            <a:spAutoFit/>
          </a:bodyPr>
          <a:lstStyle/>
          <a:p>
            <a:r>
              <a:rPr lang="es-ES_tradnl" sz="1400" b="1"/>
              <a:t>Coste 19</a:t>
            </a:r>
            <a:endParaRPr lang="es-ES" sz="1400" b="1"/>
          </a:p>
        </p:txBody>
      </p:sp>
      <p:sp>
        <p:nvSpPr>
          <p:cNvPr id="88106" name="Text Box 3122"/>
          <p:cNvSpPr txBox="1">
            <a:spLocks noChangeArrowheads="1"/>
          </p:cNvSpPr>
          <p:nvPr/>
        </p:nvSpPr>
        <p:spPr bwMode="auto">
          <a:xfrm>
            <a:off x="2051050" y="2205038"/>
            <a:ext cx="922338" cy="304800"/>
          </a:xfrm>
          <a:prstGeom prst="rect">
            <a:avLst/>
          </a:prstGeom>
          <a:noFill/>
          <a:ln w="9525">
            <a:noFill/>
            <a:miter lim="800000"/>
            <a:headEnd/>
            <a:tailEnd/>
          </a:ln>
        </p:spPr>
        <p:txBody>
          <a:bodyPr wrap="none">
            <a:spAutoFit/>
          </a:bodyPr>
          <a:lstStyle/>
          <a:p>
            <a:r>
              <a:rPr lang="es-ES_tradnl" sz="1400" b="1"/>
              <a:t>Coste 19</a:t>
            </a:r>
            <a:endParaRPr lang="es-ES" sz="1400" b="1"/>
          </a:p>
        </p:txBody>
      </p:sp>
      <p:sp>
        <p:nvSpPr>
          <p:cNvPr id="88107" name="Text Box 3123"/>
          <p:cNvSpPr txBox="1">
            <a:spLocks noChangeArrowheads="1"/>
          </p:cNvSpPr>
          <p:nvPr/>
        </p:nvSpPr>
        <p:spPr bwMode="auto">
          <a:xfrm>
            <a:off x="1666875" y="114300"/>
            <a:ext cx="5568950" cy="641350"/>
          </a:xfrm>
          <a:prstGeom prst="rect">
            <a:avLst/>
          </a:prstGeom>
          <a:noFill/>
          <a:ln w="9525">
            <a:noFill/>
            <a:miter lim="800000"/>
            <a:headEnd/>
            <a:tailEnd/>
          </a:ln>
        </p:spPr>
        <p:txBody>
          <a:bodyPr wrap="none">
            <a:spAutoFit/>
          </a:bodyPr>
          <a:lstStyle/>
          <a:p>
            <a:r>
              <a:rPr lang="es-ES" sz="3600"/>
              <a:t>Ejemplo de red con bucles</a:t>
            </a:r>
          </a:p>
        </p:txBody>
      </p:sp>
      <p:sp>
        <p:nvSpPr>
          <p:cNvPr id="606266" name="Text Box 3130"/>
          <p:cNvSpPr txBox="1">
            <a:spLocks noChangeArrowheads="1"/>
          </p:cNvSpPr>
          <p:nvPr/>
        </p:nvSpPr>
        <p:spPr bwMode="auto">
          <a:xfrm>
            <a:off x="2484438" y="3187700"/>
            <a:ext cx="1798637" cy="457200"/>
          </a:xfrm>
          <a:prstGeom prst="rect">
            <a:avLst/>
          </a:prstGeom>
          <a:noFill/>
          <a:ln w="9525">
            <a:noFill/>
            <a:miter lim="800000"/>
            <a:headEnd/>
            <a:tailEnd/>
          </a:ln>
        </p:spPr>
        <p:txBody>
          <a:bodyPr>
            <a:spAutoFit/>
          </a:bodyPr>
          <a:lstStyle/>
          <a:p>
            <a:pPr>
              <a:spcBef>
                <a:spcPct val="50000"/>
              </a:spcBef>
            </a:pPr>
            <a:r>
              <a:rPr lang="es-ES_tradnl" sz="1200" b="1"/>
              <a:t>Interfaces bloqueadas por Spanning Tree</a:t>
            </a:r>
            <a:endParaRPr lang="es-ES" sz="1200" b="1"/>
          </a:p>
        </p:txBody>
      </p:sp>
      <p:sp>
        <p:nvSpPr>
          <p:cNvPr id="606268" name="Text Box 3132"/>
          <p:cNvSpPr txBox="1">
            <a:spLocks noChangeArrowheads="1"/>
          </p:cNvSpPr>
          <p:nvPr/>
        </p:nvSpPr>
        <p:spPr bwMode="auto">
          <a:xfrm>
            <a:off x="323850" y="2794000"/>
            <a:ext cx="1008063" cy="274638"/>
          </a:xfrm>
          <a:prstGeom prst="rect">
            <a:avLst/>
          </a:prstGeom>
          <a:noFill/>
          <a:ln w="9525">
            <a:noFill/>
            <a:miter lim="800000"/>
            <a:headEnd/>
            <a:tailEnd/>
          </a:ln>
        </p:spPr>
        <p:txBody>
          <a:bodyPr>
            <a:spAutoFit/>
          </a:bodyPr>
          <a:lstStyle/>
          <a:p>
            <a:pPr>
              <a:spcBef>
                <a:spcPct val="50000"/>
              </a:spcBef>
            </a:pPr>
            <a:r>
              <a:rPr lang="es-ES_tradnl" sz="1200" b="1"/>
              <a:t>Puente raíz</a:t>
            </a:r>
            <a:endParaRPr lang="es-ES" sz="1200" b="1"/>
          </a:p>
        </p:txBody>
      </p:sp>
      <p:sp>
        <p:nvSpPr>
          <p:cNvPr id="606269" name="Line 3133"/>
          <p:cNvSpPr>
            <a:spLocks noChangeShapeType="1"/>
          </p:cNvSpPr>
          <p:nvPr/>
        </p:nvSpPr>
        <p:spPr bwMode="auto">
          <a:xfrm>
            <a:off x="1330325" y="2924175"/>
            <a:ext cx="288925" cy="0"/>
          </a:xfrm>
          <a:prstGeom prst="line">
            <a:avLst/>
          </a:prstGeom>
          <a:noFill/>
          <a:ln w="25400">
            <a:solidFill>
              <a:srgbClr val="0000FF"/>
            </a:solidFill>
            <a:round/>
            <a:headEnd/>
            <a:tailEnd type="triangle" w="med" len="med"/>
          </a:ln>
        </p:spPr>
        <p:txBody>
          <a:bodyPr/>
          <a:lstStyle/>
          <a:p>
            <a:endParaRPr lang="es-ES"/>
          </a:p>
        </p:txBody>
      </p:sp>
      <p:sp>
        <p:nvSpPr>
          <p:cNvPr id="606273" name="Line 3137"/>
          <p:cNvSpPr>
            <a:spLocks noChangeShapeType="1"/>
          </p:cNvSpPr>
          <p:nvPr/>
        </p:nvSpPr>
        <p:spPr bwMode="auto">
          <a:xfrm flipH="1">
            <a:off x="5435600" y="4221163"/>
            <a:ext cx="936625" cy="0"/>
          </a:xfrm>
          <a:prstGeom prst="line">
            <a:avLst/>
          </a:prstGeom>
          <a:noFill/>
          <a:ln w="25400">
            <a:solidFill>
              <a:srgbClr val="0000FF"/>
            </a:solidFill>
            <a:round/>
            <a:headEnd/>
            <a:tailEnd type="triangle" w="med" len="med"/>
          </a:ln>
        </p:spPr>
        <p:txBody>
          <a:bodyPr/>
          <a:lstStyle/>
          <a:p>
            <a:endParaRPr lang="es-ES"/>
          </a:p>
        </p:txBody>
      </p:sp>
      <p:sp>
        <p:nvSpPr>
          <p:cNvPr id="606274" name="Text Box 3138"/>
          <p:cNvSpPr txBox="1">
            <a:spLocks noChangeArrowheads="1"/>
          </p:cNvSpPr>
          <p:nvPr/>
        </p:nvSpPr>
        <p:spPr bwMode="auto">
          <a:xfrm>
            <a:off x="6370638" y="4090988"/>
            <a:ext cx="2773362" cy="274637"/>
          </a:xfrm>
          <a:prstGeom prst="rect">
            <a:avLst/>
          </a:prstGeom>
          <a:noFill/>
          <a:ln w="9525">
            <a:noFill/>
            <a:miter lim="800000"/>
            <a:headEnd/>
            <a:tailEnd/>
          </a:ln>
        </p:spPr>
        <p:txBody>
          <a:bodyPr>
            <a:spAutoFit/>
          </a:bodyPr>
          <a:lstStyle/>
          <a:p>
            <a:pPr>
              <a:spcBef>
                <a:spcPct val="50000"/>
              </a:spcBef>
            </a:pPr>
            <a:r>
              <a:rPr lang="es-ES" sz="1200" b="1"/>
              <a:t>Puerto Raíz de puente 83 (coste 19)</a:t>
            </a:r>
          </a:p>
        </p:txBody>
      </p:sp>
      <p:sp>
        <p:nvSpPr>
          <p:cNvPr id="606275" name="Line 3139"/>
          <p:cNvSpPr>
            <a:spLocks noChangeShapeType="1"/>
          </p:cNvSpPr>
          <p:nvPr/>
        </p:nvSpPr>
        <p:spPr bwMode="auto">
          <a:xfrm>
            <a:off x="4140200" y="3357563"/>
            <a:ext cx="935038" cy="0"/>
          </a:xfrm>
          <a:prstGeom prst="line">
            <a:avLst/>
          </a:prstGeom>
          <a:noFill/>
          <a:ln w="25400">
            <a:solidFill>
              <a:srgbClr val="0000FF"/>
            </a:solidFill>
            <a:round/>
            <a:headEnd/>
            <a:tailEnd type="triangle" w="med" len="med"/>
          </a:ln>
        </p:spPr>
        <p:txBody>
          <a:bodyPr/>
          <a:lstStyle/>
          <a:p>
            <a:endParaRPr lang="es-ES"/>
          </a:p>
        </p:txBody>
      </p:sp>
      <p:sp>
        <p:nvSpPr>
          <p:cNvPr id="88114" name="Text Box 3144"/>
          <p:cNvSpPr txBox="1">
            <a:spLocks noChangeArrowheads="1"/>
          </p:cNvSpPr>
          <p:nvPr/>
        </p:nvSpPr>
        <p:spPr bwMode="auto">
          <a:xfrm>
            <a:off x="4140200" y="1641475"/>
            <a:ext cx="369888" cy="274638"/>
          </a:xfrm>
          <a:prstGeom prst="rect">
            <a:avLst/>
          </a:prstGeom>
          <a:noFill/>
          <a:ln w="25400">
            <a:noFill/>
            <a:miter lim="800000"/>
            <a:headEnd/>
            <a:tailEnd/>
          </a:ln>
        </p:spPr>
        <p:txBody>
          <a:bodyPr wrap="none">
            <a:spAutoFit/>
          </a:bodyPr>
          <a:lstStyle/>
          <a:p>
            <a:r>
              <a:rPr lang="es-ES" sz="1200" b="1"/>
              <a:t>P1</a:t>
            </a:r>
          </a:p>
        </p:txBody>
      </p:sp>
      <p:sp>
        <p:nvSpPr>
          <p:cNvPr id="88115" name="Text Box 3145"/>
          <p:cNvSpPr txBox="1">
            <a:spLocks noChangeArrowheads="1"/>
          </p:cNvSpPr>
          <p:nvPr/>
        </p:nvSpPr>
        <p:spPr bwMode="auto">
          <a:xfrm>
            <a:off x="2041525" y="2433638"/>
            <a:ext cx="369888" cy="274637"/>
          </a:xfrm>
          <a:prstGeom prst="rect">
            <a:avLst/>
          </a:prstGeom>
          <a:noFill/>
          <a:ln w="25400">
            <a:noFill/>
            <a:miter lim="800000"/>
            <a:headEnd/>
            <a:tailEnd/>
          </a:ln>
        </p:spPr>
        <p:txBody>
          <a:bodyPr wrap="none">
            <a:spAutoFit/>
          </a:bodyPr>
          <a:lstStyle/>
          <a:p>
            <a:r>
              <a:rPr lang="es-ES" sz="1200" b="1"/>
              <a:t>P2</a:t>
            </a:r>
          </a:p>
        </p:txBody>
      </p:sp>
      <p:sp>
        <p:nvSpPr>
          <p:cNvPr id="88116" name="Text Box 3146"/>
          <p:cNvSpPr txBox="1">
            <a:spLocks noChangeArrowheads="1"/>
          </p:cNvSpPr>
          <p:nvPr/>
        </p:nvSpPr>
        <p:spPr bwMode="auto">
          <a:xfrm>
            <a:off x="4140200" y="2276475"/>
            <a:ext cx="369888" cy="274638"/>
          </a:xfrm>
          <a:prstGeom prst="rect">
            <a:avLst/>
          </a:prstGeom>
          <a:noFill/>
          <a:ln w="25400">
            <a:noFill/>
            <a:miter lim="800000"/>
            <a:headEnd/>
            <a:tailEnd/>
          </a:ln>
        </p:spPr>
        <p:txBody>
          <a:bodyPr wrap="none">
            <a:spAutoFit/>
          </a:bodyPr>
          <a:lstStyle/>
          <a:p>
            <a:r>
              <a:rPr lang="es-ES" sz="1200" b="1"/>
              <a:t>P2</a:t>
            </a:r>
          </a:p>
        </p:txBody>
      </p:sp>
      <p:sp>
        <p:nvSpPr>
          <p:cNvPr id="88117" name="Text Box 3147"/>
          <p:cNvSpPr txBox="1">
            <a:spLocks noChangeArrowheads="1"/>
          </p:cNvSpPr>
          <p:nvPr/>
        </p:nvSpPr>
        <p:spPr bwMode="auto">
          <a:xfrm>
            <a:off x="6146800" y="1641475"/>
            <a:ext cx="369888" cy="274638"/>
          </a:xfrm>
          <a:prstGeom prst="rect">
            <a:avLst/>
          </a:prstGeom>
          <a:noFill/>
          <a:ln w="25400">
            <a:noFill/>
            <a:miter lim="800000"/>
            <a:headEnd/>
            <a:tailEnd/>
          </a:ln>
        </p:spPr>
        <p:txBody>
          <a:bodyPr wrap="none">
            <a:spAutoFit/>
          </a:bodyPr>
          <a:lstStyle/>
          <a:p>
            <a:r>
              <a:rPr lang="es-ES" sz="1200" b="1"/>
              <a:t>P1</a:t>
            </a:r>
          </a:p>
        </p:txBody>
      </p:sp>
      <p:sp>
        <p:nvSpPr>
          <p:cNvPr id="88118" name="Text Box 3148"/>
          <p:cNvSpPr txBox="1">
            <a:spLocks noChangeArrowheads="1"/>
          </p:cNvSpPr>
          <p:nvPr/>
        </p:nvSpPr>
        <p:spPr bwMode="auto">
          <a:xfrm>
            <a:off x="6146800" y="2276475"/>
            <a:ext cx="369888" cy="274638"/>
          </a:xfrm>
          <a:prstGeom prst="rect">
            <a:avLst/>
          </a:prstGeom>
          <a:noFill/>
          <a:ln w="25400">
            <a:noFill/>
            <a:miter lim="800000"/>
            <a:headEnd/>
            <a:tailEnd/>
          </a:ln>
        </p:spPr>
        <p:txBody>
          <a:bodyPr wrap="none">
            <a:spAutoFit/>
          </a:bodyPr>
          <a:lstStyle/>
          <a:p>
            <a:r>
              <a:rPr lang="es-ES" sz="1200" b="1"/>
              <a:t>P2</a:t>
            </a:r>
          </a:p>
        </p:txBody>
      </p:sp>
      <p:sp>
        <p:nvSpPr>
          <p:cNvPr id="88119" name="Text Box 3149"/>
          <p:cNvSpPr txBox="1">
            <a:spLocks noChangeArrowheads="1"/>
          </p:cNvSpPr>
          <p:nvPr/>
        </p:nvSpPr>
        <p:spPr bwMode="auto">
          <a:xfrm>
            <a:off x="2051050" y="3154363"/>
            <a:ext cx="369888" cy="274637"/>
          </a:xfrm>
          <a:prstGeom prst="rect">
            <a:avLst/>
          </a:prstGeom>
          <a:noFill/>
          <a:ln w="25400">
            <a:noFill/>
            <a:miter lim="800000"/>
            <a:headEnd/>
            <a:tailEnd/>
          </a:ln>
        </p:spPr>
        <p:txBody>
          <a:bodyPr wrap="none">
            <a:spAutoFit/>
          </a:bodyPr>
          <a:lstStyle/>
          <a:p>
            <a:r>
              <a:rPr lang="es-ES" sz="1200" b="1"/>
              <a:t>P1</a:t>
            </a:r>
          </a:p>
        </p:txBody>
      </p:sp>
      <p:sp>
        <p:nvSpPr>
          <p:cNvPr id="88120" name="Text Box 3150"/>
          <p:cNvSpPr txBox="1">
            <a:spLocks noChangeArrowheads="1"/>
          </p:cNvSpPr>
          <p:nvPr/>
        </p:nvSpPr>
        <p:spPr bwMode="auto">
          <a:xfrm>
            <a:off x="5129213" y="3286125"/>
            <a:ext cx="369887" cy="274638"/>
          </a:xfrm>
          <a:prstGeom prst="rect">
            <a:avLst/>
          </a:prstGeom>
          <a:noFill/>
          <a:ln w="25400">
            <a:noFill/>
            <a:miter lim="800000"/>
            <a:headEnd/>
            <a:tailEnd/>
          </a:ln>
        </p:spPr>
        <p:txBody>
          <a:bodyPr wrap="none">
            <a:spAutoFit/>
          </a:bodyPr>
          <a:lstStyle/>
          <a:p>
            <a:r>
              <a:rPr lang="es-ES" sz="1200" b="1"/>
              <a:t>P2</a:t>
            </a:r>
          </a:p>
        </p:txBody>
      </p:sp>
      <p:sp>
        <p:nvSpPr>
          <p:cNvPr id="88121" name="Text Box 3151"/>
          <p:cNvSpPr txBox="1">
            <a:spLocks noChangeArrowheads="1"/>
          </p:cNvSpPr>
          <p:nvPr/>
        </p:nvSpPr>
        <p:spPr bwMode="auto">
          <a:xfrm>
            <a:off x="5138738" y="4017963"/>
            <a:ext cx="369887" cy="274637"/>
          </a:xfrm>
          <a:prstGeom prst="rect">
            <a:avLst/>
          </a:prstGeom>
          <a:noFill/>
          <a:ln w="25400">
            <a:noFill/>
            <a:miter lim="800000"/>
            <a:headEnd/>
            <a:tailEnd/>
          </a:ln>
        </p:spPr>
        <p:txBody>
          <a:bodyPr wrap="none">
            <a:spAutoFit/>
          </a:bodyPr>
          <a:lstStyle/>
          <a:p>
            <a:r>
              <a:rPr lang="es-ES" sz="1200" b="1"/>
              <a:t>P1</a:t>
            </a:r>
          </a:p>
        </p:txBody>
      </p:sp>
      <p:sp>
        <p:nvSpPr>
          <p:cNvPr id="88122" name="Text Box 3152"/>
          <p:cNvSpPr txBox="1">
            <a:spLocks noChangeArrowheads="1"/>
          </p:cNvSpPr>
          <p:nvPr/>
        </p:nvSpPr>
        <p:spPr bwMode="auto">
          <a:xfrm>
            <a:off x="3338513" y="5675313"/>
            <a:ext cx="369887" cy="274637"/>
          </a:xfrm>
          <a:prstGeom prst="rect">
            <a:avLst/>
          </a:prstGeom>
          <a:noFill/>
          <a:ln w="25400">
            <a:noFill/>
            <a:miter lim="800000"/>
            <a:headEnd/>
            <a:tailEnd/>
          </a:ln>
        </p:spPr>
        <p:txBody>
          <a:bodyPr wrap="none">
            <a:spAutoFit/>
          </a:bodyPr>
          <a:lstStyle/>
          <a:p>
            <a:r>
              <a:rPr lang="es-ES" sz="1200" b="1"/>
              <a:t>P1</a:t>
            </a:r>
          </a:p>
        </p:txBody>
      </p:sp>
      <p:sp>
        <p:nvSpPr>
          <p:cNvPr id="88123" name="Text Box 3153"/>
          <p:cNvSpPr txBox="1">
            <a:spLocks noChangeArrowheads="1"/>
          </p:cNvSpPr>
          <p:nvPr/>
        </p:nvSpPr>
        <p:spPr bwMode="auto">
          <a:xfrm>
            <a:off x="3697288" y="5170488"/>
            <a:ext cx="369887" cy="274637"/>
          </a:xfrm>
          <a:prstGeom prst="rect">
            <a:avLst/>
          </a:prstGeom>
          <a:noFill/>
          <a:ln w="25400">
            <a:noFill/>
            <a:miter lim="800000"/>
            <a:headEnd/>
            <a:tailEnd/>
          </a:ln>
        </p:spPr>
        <p:txBody>
          <a:bodyPr wrap="none">
            <a:spAutoFit/>
          </a:bodyPr>
          <a:lstStyle/>
          <a:p>
            <a:r>
              <a:rPr lang="es-ES" sz="1200" b="1"/>
              <a:t>P2</a:t>
            </a:r>
          </a:p>
        </p:txBody>
      </p:sp>
      <p:sp>
        <p:nvSpPr>
          <p:cNvPr id="88124" name="Text Box 3154"/>
          <p:cNvSpPr txBox="1">
            <a:spLocks noChangeArrowheads="1"/>
          </p:cNvSpPr>
          <p:nvPr/>
        </p:nvSpPr>
        <p:spPr bwMode="auto">
          <a:xfrm>
            <a:off x="4356100" y="5661025"/>
            <a:ext cx="369888" cy="274638"/>
          </a:xfrm>
          <a:prstGeom prst="rect">
            <a:avLst/>
          </a:prstGeom>
          <a:noFill/>
          <a:ln w="25400">
            <a:noFill/>
            <a:miter lim="800000"/>
            <a:headEnd/>
            <a:tailEnd/>
          </a:ln>
        </p:spPr>
        <p:txBody>
          <a:bodyPr wrap="none">
            <a:spAutoFit/>
          </a:bodyPr>
          <a:lstStyle/>
          <a:p>
            <a:r>
              <a:rPr lang="es-ES" sz="1200" b="1"/>
              <a:t>P3</a:t>
            </a:r>
          </a:p>
        </p:txBody>
      </p:sp>
      <p:sp>
        <p:nvSpPr>
          <p:cNvPr id="606294" name="Line 3158"/>
          <p:cNvSpPr>
            <a:spLocks noChangeShapeType="1"/>
          </p:cNvSpPr>
          <p:nvPr/>
        </p:nvSpPr>
        <p:spPr bwMode="auto">
          <a:xfrm flipH="1">
            <a:off x="4211638" y="2276475"/>
            <a:ext cx="0" cy="474663"/>
          </a:xfrm>
          <a:prstGeom prst="line">
            <a:avLst/>
          </a:prstGeom>
          <a:noFill/>
          <a:ln w="31750">
            <a:solidFill>
              <a:schemeClr val="tx1"/>
            </a:solidFill>
            <a:round/>
            <a:headEnd/>
            <a:tailEnd/>
          </a:ln>
        </p:spPr>
        <p:txBody>
          <a:bodyPr/>
          <a:lstStyle/>
          <a:p>
            <a:endParaRPr lang="es-ES"/>
          </a:p>
        </p:txBody>
      </p:sp>
      <p:pic>
        <p:nvPicPr>
          <p:cNvPr id="88126" name="Picture 3124"/>
          <p:cNvPicPr>
            <a:picLocks noChangeArrowheads="1"/>
          </p:cNvPicPr>
          <p:nvPr/>
        </p:nvPicPr>
        <p:blipFill>
          <a:blip r:embed="rId3" cstate="print"/>
          <a:srcRect/>
          <a:stretch>
            <a:fillRect/>
          </a:stretch>
        </p:blipFill>
        <p:spPr bwMode="auto">
          <a:xfrm>
            <a:off x="3754438" y="1628775"/>
            <a:ext cx="838200" cy="706438"/>
          </a:xfrm>
          <a:prstGeom prst="rect">
            <a:avLst/>
          </a:prstGeom>
          <a:noFill/>
          <a:ln w="12700">
            <a:noFill/>
            <a:miter lim="800000"/>
            <a:headEnd/>
            <a:tailEnd/>
          </a:ln>
        </p:spPr>
      </p:pic>
      <p:sp>
        <p:nvSpPr>
          <p:cNvPr id="88127" name="Text Box 3078"/>
          <p:cNvSpPr txBox="1">
            <a:spLocks noChangeArrowheads="1"/>
          </p:cNvSpPr>
          <p:nvPr/>
        </p:nvSpPr>
        <p:spPr bwMode="auto">
          <a:xfrm>
            <a:off x="3859213" y="2019300"/>
            <a:ext cx="496887" cy="257175"/>
          </a:xfrm>
          <a:prstGeom prst="rect">
            <a:avLst/>
          </a:prstGeom>
          <a:solidFill>
            <a:schemeClr val="bg1"/>
          </a:solidFill>
          <a:ln w="9525">
            <a:noFill/>
            <a:miter lim="800000"/>
            <a:headEnd/>
            <a:tailEnd/>
          </a:ln>
        </p:spPr>
        <p:txBody>
          <a:bodyPr wrap="none" lIns="36000" tIns="21600" rIns="36000" bIns="21600">
            <a:spAutoFit/>
          </a:bodyPr>
          <a:lstStyle/>
          <a:p>
            <a:r>
              <a:rPr lang="es-ES_tradnl" sz="1400" b="1"/>
              <a:t>ID 45</a:t>
            </a:r>
            <a:endParaRPr lang="es-ES" sz="1400" b="1"/>
          </a:p>
        </p:txBody>
      </p:sp>
      <p:sp>
        <p:nvSpPr>
          <p:cNvPr id="88128" name="Rectangle 3083"/>
          <p:cNvSpPr>
            <a:spLocks noChangeArrowheads="1"/>
          </p:cNvSpPr>
          <p:nvPr/>
        </p:nvSpPr>
        <p:spPr bwMode="auto">
          <a:xfrm>
            <a:off x="3424238" y="2697163"/>
            <a:ext cx="3302000"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8129" name="Text Box 3107"/>
          <p:cNvSpPr txBox="1">
            <a:spLocks noChangeArrowheads="1"/>
          </p:cNvSpPr>
          <p:nvPr/>
        </p:nvSpPr>
        <p:spPr bwMode="auto">
          <a:xfrm>
            <a:off x="4440238" y="2735263"/>
            <a:ext cx="1709737" cy="336550"/>
          </a:xfrm>
          <a:prstGeom prst="rect">
            <a:avLst/>
          </a:prstGeom>
          <a:noFill/>
          <a:ln w="9525">
            <a:noFill/>
            <a:miter lim="800000"/>
            <a:headEnd/>
            <a:tailEnd/>
          </a:ln>
        </p:spPr>
        <p:txBody>
          <a:bodyPr wrap="none">
            <a:spAutoFit/>
          </a:bodyPr>
          <a:lstStyle/>
          <a:p>
            <a:r>
              <a:rPr lang="es-ES_tradnl" sz="1600" b="1"/>
              <a:t>LAN 5 (10 Mb/s)</a:t>
            </a:r>
            <a:endParaRPr lang="es-ES" sz="1600" b="1"/>
          </a:p>
        </p:txBody>
      </p:sp>
      <p:sp>
        <p:nvSpPr>
          <p:cNvPr id="606295" name="Text Box 3159"/>
          <p:cNvSpPr txBox="1">
            <a:spLocks noChangeArrowheads="1"/>
          </p:cNvSpPr>
          <p:nvPr/>
        </p:nvSpPr>
        <p:spPr bwMode="auto">
          <a:xfrm>
            <a:off x="5435600" y="4941888"/>
            <a:ext cx="2808288" cy="274637"/>
          </a:xfrm>
          <a:prstGeom prst="rect">
            <a:avLst/>
          </a:prstGeom>
          <a:noFill/>
          <a:ln w="9525">
            <a:noFill/>
            <a:miter lim="800000"/>
            <a:headEnd/>
            <a:tailEnd/>
          </a:ln>
        </p:spPr>
        <p:txBody>
          <a:bodyPr>
            <a:spAutoFit/>
          </a:bodyPr>
          <a:lstStyle/>
          <a:p>
            <a:pPr>
              <a:spcBef>
                <a:spcPct val="50000"/>
              </a:spcBef>
            </a:pPr>
            <a:r>
              <a:rPr lang="es-ES_tradnl" sz="1200" b="1"/>
              <a:t>Puerto raíz de puente 97 (coste 19)</a:t>
            </a:r>
            <a:endParaRPr lang="es-ES" sz="1200" b="1"/>
          </a:p>
        </p:txBody>
      </p:sp>
      <p:sp>
        <p:nvSpPr>
          <p:cNvPr id="606296" name="Line 3160"/>
          <p:cNvSpPr>
            <a:spLocks noChangeShapeType="1"/>
          </p:cNvSpPr>
          <p:nvPr/>
        </p:nvSpPr>
        <p:spPr bwMode="auto">
          <a:xfrm flipH="1">
            <a:off x="4140200" y="5157788"/>
            <a:ext cx="1295400" cy="215900"/>
          </a:xfrm>
          <a:prstGeom prst="line">
            <a:avLst/>
          </a:prstGeom>
          <a:noFill/>
          <a:ln w="25400">
            <a:solidFill>
              <a:srgbClr val="0000FF"/>
            </a:solidFill>
            <a:round/>
            <a:headEnd/>
            <a:tailEnd type="triangle" w="med" len="med"/>
          </a:ln>
        </p:spPr>
        <p:txBody>
          <a:bodyPr/>
          <a:lstStyle/>
          <a:p>
            <a:endParaRPr lang="es-ES"/>
          </a:p>
        </p:txBody>
      </p:sp>
      <p:sp>
        <p:nvSpPr>
          <p:cNvPr id="606299" name="Text Box 3163"/>
          <p:cNvSpPr txBox="1">
            <a:spLocks noChangeArrowheads="1"/>
          </p:cNvSpPr>
          <p:nvPr/>
        </p:nvSpPr>
        <p:spPr bwMode="auto">
          <a:xfrm>
            <a:off x="5867400" y="5157788"/>
            <a:ext cx="2305050" cy="457200"/>
          </a:xfrm>
          <a:prstGeom prst="rect">
            <a:avLst/>
          </a:prstGeom>
          <a:noFill/>
          <a:ln w="9525">
            <a:noFill/>
            <a:miter lim="800000"/>
            <a:headEnd/>
            <a:tailEnd/>
          </a:ln>
        </p:spPr>
        <p:txBody>
          <a:bodyPr>
            <a:spAutoFit/>
          </a:bodyPr>
          <a:lstStyle/>
          <a:p>
            <a:pPr>
              <a:spcBef>
                <a:spcPct val="50000"/>
              </a:spcBef>
            </a:pPr>
            <a:r>
              <a:rPr lang="es-ES_tradnl" sz="1200" b="1"/>
              <a:t>Puerto designado de LAN 4, coste 119</a:t>
            </a:r>
            <a:endParaRPr lang="es-ES" sz="1200" b="1"/>
          </a:p>
        </p:txBody>
      </p:sp>
      <p:sp>
        <p:nvSpPr>
          <p:cNvPr id="606300" name="Line 3164"/>
          <p:cNvSpPr>
            <a:spLocks noChangeShapeType="1"/>
          </p:cNvSpPr>
          <p:nvPr/>
        </p:nvSpPr>
        <p:spPr bwMode="auto">
          <a:xfrm flipH="1">
            <a:off x="4572000" y="5373688"/>
            <a:ext cx="1295400" cy="215900"/>
          </a:xfrm>
          <a:prstGeom prst="line">
            <a:avLst/>
          </a:prstGeom>
          <a:noFill/>
          <a:ln w="25400">
            <a:solidFill>
              <a:srgbClr val="0000FF"/>
            </a:solidFill>
            <a:round/>
            <a:headEnd/>
            <a:tailEnd type="triangle" w="med" len="med"/>
          </a:ln>
        </p:spPr>
        <p:txBody>
          <a:bodyPr/>
          <a:lstStyle/>
          <a:p>
            <a:endParaRPr lang="es-ES"/>
          </a:p>
        </p:txBody>
      </p:sp>
      <p:sp>
        <p:nvSpPr>
          <p:cNvPr id="606301" name="Text Box 3165"/>
          <p:cNvSpPr txBox="1">
            <a:spLocks noChangeArrowheads="1"/>
          </p:cNvSpPr>
          <p:nvPr/>
        </p:nvSpPr>
        <p:spPr bwMode="auto">
          <a:xfrm>
            <a:off x="611188" y="5084763"/>
            <a:ext cx="2233612" cy="457200"/>
          </a:xfrm>
          <a:prstGeom prst="rect">
            <a:avLst/>
          </a:prstGeom>
          <a:noFill/>
          <a:ln w="9525">
            <a:noFill/>
            <a:miter lim="800000"/>
            <a:headEnd/>
            <a:tailEnd/>
          </a:ln>
        </p:spPr>
        <p:txBody>
          <a:bodyPr>
            <a:spAutoFit/>
          </a:bodyPr>
          <a:lstStyle/>
          <a:p>
            <a:pPr>
              <a:spcBef>
                <a:spcPct val="50000"/>
              </a:spcBef>
            </a:pPr>
            <a:r>
              <a:rPr lang="es-ES_tradnl" sz="1200" b="1"/>
              <a:t>Puerto designado de LAN 3, coste 119</a:t>
            </a:r>
            <a:endParaRPr lang="es-ES" sz="1200" b="1"/>
          </a:p>
        </p:txBody>
      </p:sp>
      <p:sp>
        <p:nvSpPr>
          <p:cNvPr id="606302" name="Line 3166"/>
          <p:cNvSpPr>
            <a:spLocks noChangeShapeType="1"/>
          </p:cNvSpPr>
          <p:nvPr/>
        </p:nvSpPr>
        <p:spPr bwMode="auto">
          <a:xfrm>
            <a:off x="2771775" y="5300663"/>
            <a:ext cx="792163" cy="287337"/>
          </a:xfrm>
          <a:prstGeom prst="line">
            <a:avLst/>
          </a:prstGeom>
          <a:noFill/>
          <a:ln w="25400">
            <a:solidFill>
              <a:srgbClr val="0000FF"/>
            </a:solidFill>
            <a:round/>
            <a:headEnd/>
            <a:tailEnd type="triangle" w="med" len="med"/>
          </a:ln>
        </p:spPr>
        <p:txBody>
          <a:bodyPr/>
          <a:lstStyle/>
          <a:p>
            <a:endParaRPr lang="es-ES"/>
          </a:p>
        </p:txBody>
      </p:sp>
      <p:sp>
        <p:nvSpPr>
          <p:cNvPr id="606303" name="Line 3167"/>
          <p:cNvSpPr>
            <a:spLocks noChangeShapeType="1"/>
          </p:cNvSpPr>
          <p:nvPr/>
        </p:nvSpPr>
        <p:spPr bwMode="auto">
          <a:xfrm flipH="1">
            <a:off x="4356100" y="836613"/>
            <a:ext cx="1008063" cy="863600"/>
          </a:xfrm>
          <a:prstGeom prst="line">
            <a:avLst/>
          </a:prstGeom>
          <a:noFill/>
          <a:ln w="25400">
            <a:solidFill>
              <a:srgbClr val="0000FF"/>
            </a:solidFill>
            <a:round/>
            <a:headEnd/>
            <a:tailEnd type="triangle" w="med" len="med"/>
          </a:ln>
        </p:spPr>
        <p:txBody>
          <a:bodyPr/>
          <a:lstStyle/>
          <a:p>
            <a:endParaRPr lang="es-ES"/>
          </a:p>
        </p:txBody>
      </p:sp>
      <p:sp>
        <p:nvSpPr>
          <p:cNvPr id="606304" name="Text Box 3168"/>
          <p:cNvSpPr txBox="1">
            <a:spLocks noChangeArrowheads="1"/>
          </p:cNvSpPr>
          <p:nvPr/>
        </p:nvSpPr>
        <p:spPr bwMode="auto">
          <a:xfrm>
            <a:off x="5327650" y="620713"/>
            <a:ext cx="2773363" cy="274637"/>
          </a:xfrm>
          <a:prstGeom prst="rect">
            <a:avLst/>
          </a:prstGeom>
          <a:noFill/>
          <a:ln w="9525">
            <a:noFill/>
            <a:miter lim="800000"/>
            <a:headEnd/>
            <a:tailEnd/>
          </a:ln>
        </p:spPr>
        <p:txBody>
          <a:bodyPr>
            <a:spAutoFit/>
          </a:bodyPr>
          <a:lstStyle/>
          <a:p>
            <a:pPr>
              <a:spcBef>
                <a:spcPct val="50000"/>
              </a:spcBef>
            </a:pPr>
            <a:r>
              <a:rPr lang="es-ES" sz="1200" b="1"/>
              <a:t>Puerto Raíz de puente 45 (coste 19)</a:t>
            </a:r>
          </a:p>
        </p:txBody>
      </p:sp>
      <p:sp>
        <p:nvSpPr>
          <p:cNvPr id="606305" name="Line 3169"/>
          <p:cNvSpPr>
            <a:spLocks noChangeShapeType="1"/>
          </p:cNvSpPr>
          <p:nvPr/>
        </p:nvSpPr>
        <p:spPr bwMode="auto">
          <a:xfrm flipH="1">
            <a:off x="6300788" y="1196975"/>
            <a:ext cx="935037" cy="503238"/>
          </a:xfrm>
          <a:prstGeom prst="line">
            <a:avLst/>
          </a:prstGeom>
          <a:noFill/>
          <a:ln w="25400">
            <a:solidFill>
              <a:srgbClr val="0000FF"/>
            </a:solidFill>
            <a:round/>
            <a:headEnd/>
            <a:tailEnd type="triangle" w="med" len="med"/>
          </a:ln>
        </p:spPr>
        <p:txBody>
          <a:bodyPr/>
          <a:lstStyle/>
          <a:p>
            <a:endParaRPr lang="es-ES"/>
          </a:p>
        </p:txBody>
      </p:sp>
      <p:sp>
        <p:nvSpPr>
          <p:cNvPr id="606306" name="Text Box 3170"/>
          <p:cNvSpPr txBox="1">
            <a:spLocks noChangeArrowheads="1"/>
          </p:cNvSpPr>
          <p:nvPr/>
        </p:nvSpPr>
        <p:spPr bwMode="auto">
          <a:xfrm>
            <a:off x="7235825" y="1052513"/>
            <a:ext cx="1693863" cy="457200"/>
          </a:xfrm>
          <a:prstGeom prst="rect">
            <a:avLst/>
          </a:prstGeom>
          <a:noFill/>
          <a:ln w="9525">
            <a:noFill/>
            <a:miter lim="800000"/>
            <a:headEnd/>
            <a:tailEnd/>
          </a:ln>
        </p:spPr>
        <p:txBody>
          <a:bodyPr>
            <a:spAutoFit/>
          </a:bodyPr>
          <a:lstStyle/>
          <a:p>
            <a:pPr>
              <a:spcBef>
                <a:spcPct val="50000"/>
              </a:spcBef>
            </a:pPr>
            <a:r>
              <a:rPr lang="es-ES" sz="1200" b="1"/>
              <a:t>Puerto Raíz de puente 44 (coste 19)</a:t>
            </a:r>
          </a:p>
        </p:txBody>
      </p:sp>
      <p:sp>
        <p:nvSpPr>
          <p:cNvPr id="606307" name="Text Box 3171"/>
          <p:cNvSpPr txBox="1">
            <a:spLocks noChangeArrowheads="1"/>
          </p:cNvSpPr>
          <p:nvPr/>
        </p:nvSpPr>
        <p:spPr bwMode="auto">
          <a:xfrm>
            <a:off x="395288" y="1819275"/>
            <a:ext cx="1584325" cy="457200"/>
          </a:xfrm>
          <a:prstGeom prst="rect">
            <a:avLst/>
          </a:prstGeom>
          <a:noFill/>
          <a:ln w="9525">
            <a:noFill/>
            <a:miter lim="800000"/>
            <a:headEnd/>
            <a:tailEnd/>
          </a:ln>
        </p:spPr>
        <p:txBody>
          <a:bodyPr>
            <a:spAutoFit/>
          </a:bodyPr>
          <a:lstStyle/>
          <a:p>
            <a:pPr>
              <a:spcBef>
                <a:spcPct val="50000"/>
              </a:spcBef>
            </a:pPr>
            <a:r>
              <a:rPr lang="es-ES_tradnl" sz="1200" b="1"/>
              <a:t>Puerto designado de LAN 2, coste 19</a:t>
            </a:r>
            <a:endParaRPr lang="es-ES" sz="1200" b="1"/>
          </a:p>
        </p:txBody>
      </p:sp>
      <p:sp>
        <p:nvSpPr>
          <p:cNvPr id="606308" name="Line 3172"/>
          <p:cNvSpPr>
            <a:spLocks noChangeShapeType="1"/>
          </p:cNvSpPr>
          <p:nvPr/>
        </p:nvSpPr>
        <p:spPr bwMode="auto">
          <a:xfrm>
            <a:off x="1187450" y="2276475"/>
            <a:ext cx="792163" cy="287338"/>
          </a:xfrm>
          <a:prstGeom prst="line">
            <a:avLst/>
          </a:prstGeom>
          <a:noFill/>
          <a:ln w="25400">
            <a:solidFill>
              <a:srgbClr val="0000FF"/>
            </a:solidFill>
            <a:round/>
            <a:headEnd/>
            <a:tailEnd type="triangle" w="med" len="med"/>
          </a:ln>
        </p:spPr>
        <p:txBody>
          <a:bodyPr/>
          <a:lstStyle/>
          <a:p>
            <a:endParaRPr lang="es-ES"/>
          </a:p>
        </p:txBody>
      </p:sp>
      <p:sp>
        <p:nvSpPr>
          <p:cNvPr id="606309" name="Text Box 3173"/>
          <p:cNvSpPr txBox="1">
            <a:spLocks noChangeArrowheads="1"/>
          </p:cNvSpPr>
          <p:nvPr/>
        </p:nvSpPr>
        <p:spPr bwMode="auto">
          <a:xfrm>
            <a:off x="468313" y="3619500"/>
            <a:ext cx="1584325" cy="457200"/>
          </a:xfrm>
          <a:prstGeom prst="rect">
            <a:avLst/>
          </a:prstGeom>
          <a:noFill/>
          <a:ln w="9525">
            <a:noFill/>
            <a:miter lim="800000"/>
            <a:headEnd/>
            <a:tailEnd/>
          </a:ln>
        </p:spPr>
        <p:txBody>
          <a:bodyPr>
            <a:spAutoFit/>
          </a:bodyPr>
          <a:lstStyle/>
          <a:p>
            <a:pPr>
              <a:spcBef>
                <a:spcPct val="50000"/>
              </a:spcBef>
            </a:pPr>
            <a:r>
              <a:rPr lang="es-ES_tradnl" sz="1200" b="1"/>
              <a:t>Puerto designado de LAN 1, coste 19</a:t>
            </a:r>
            <a:endParaRPr lang="es-ES" sz="1200" b="1"/>
          </a:p>
        </p:txBody>
      </p:sp>
      <p:sp>
        <p:nvSpPr>
          <p:cNvPr id="606310" name="Line 3174"/>
          <p:cNvSpPr>
            <a:spLocks noChangeShapeType="1"/>
          </p:cNvSpPr>
          <p:nvPr/>
        </p:nvSpPr>
        <p:spPr bwMode="auto">
          <a:xfrm flipV="1">
            <a:off x="1403350" y="3284538"/>
            <a:ext cx="504825" cy="360362"/>
          </a:xfrm>
          <a:prstGeom prst="line">
            <a:avLst/>
          </a:prstGeom>
          <a:noFill/>
          <a:ln w="25400">
            <a:solidFill>
              <a:srgbClr val="0000FF"/>
            </a:solidFill>
            <a:round/>
            <a:headEnd/>
            <a:tailEnd type="triangle" w="med" len="med"/>
          </a:ln>
        </p:spPr>
        <p:txBody>
          <a:bodyPr/>
          <a:lstStyle/>
          <a:p>
            <a:endParaRPr lang="es-ES"/>
          </a:p>
        </p:txBody>
      </p:sp>
      <p:sp>
        <p:nvSpPr>
          <p:cNvPr id="606311" name="Text Box 3175"/>
          <p:cNvSpPr txBox="1">
            <a:spLocks noChangeArrowheads="1"/>
          </p:cNvSpPr>
          <p:nvPr/>
        </p:nvSpPr>
        <p:spPr bwMode="auto">
          <a:xfrm>
            <a:off x="6804025" y="2060575"/>
            <a:ext cx="2305050" cy="822325"/>
          </a:xfrm>
          <a:prstGeom prst="rect">
            <a:avLst/>
          </a:prstGeom>
          <a:noFill/>
          <a:ln w="9525">
            <a:noFill/>
            <a:miter lim="800000"/>
            <a:headEnd/>
            <a:tailEnd/>
          </a:ln>
        </p:spPr>
        <p:txBody>
          <a:bodyPr>
            <a:spAutoFit/>
          </a:bodyPr>
          <a:lstStyle/>
          <a:p>
            <a:pPr>
              <a:spcBef>
                <a:spcPct val="50000"/>
              </a:spcBef>
            </a:pPr>
            <a:r>
              <a:rPr lang="es-ES_tradnl" sz="1200" b="1"/>
              <a:t>Puerto designado de LAN 5, coste 119 (en caso de empate cogemos el puente con ID más bajo)</a:t>
            </a:r>
            <a:endParaRPr lang="es-ES" sz="1200" b="1"/>
          </a:p>
        </p:txBody>
      </p:sp>
      <p:sp>
        <p:nvSpPr>
          <p:cNvPr id="606312" name="Line 3176"/>
          <p:cNvSpPr>
            <a:spLocks noChangeShapeType="1"/>
          </p:cNvSpPr>
          <p:nvPr/>
        </p:nvSpPr>
        <p:spPr bwMode="auto">
          <a:xfrm flipH="1">
            <a:off x="6227763" y="2492375"/>
            <a:ext cx="576262" cy="144463"/>
          </a:xfrm>
          <a:prstGeom prst="line">
            <a:avLst/>
          </a:prstGeom>
          <a:noFill/>
          <a:ln w="25400">
            <a:solidFill>
              <a:srgbClr val="0000FF"/>
            </a:solidFill>
            <a:round/>
            <a:headEnd/>
            <a:tailEnd type="triangle" w="med" len="med"/>
          </a:ln>
        </p:spPr>
        <p:txBody>
          <a:bodyPr/>
          <a:lstStyle/>
          <a:p>
            <a:endParaRPr lang="es-ES"/>
          </a:p>
        </p:txBody>
      </p:sp>
      <p:sp>
        <p:nvSpPr>
          <p:cNvPr id="606313" name="Line 3177"/>
          <p:cNvSpPr>
            <a:spLocks noChangeShapeType="1"/>
          </p:cNvSpPr>
          <p:nvPr/>
        </p:nvSpPr>
        <p:spPr bwMode="auto">
          <a:xfrm flipV="1">
            <a:off x="3565525" y="2636838"/>
            <a:ext cx="501650" cy="576262"/>
          </a:xfrm>
          <a:prstGeom prst="line">
            <a:avLst/>
          </a:prstGeom>
          <a:noFill/>
          <a:ln w="25400">
            <a:solidFill>
              <a:srgbClr val="0000FF"/>
            </a:solidFill>
            <a:round/>
            <a:headEnd/>
            <a:tailEnd type="triangle" w="med" len="med"/>
          </a:ln>
        </p:spPr>
        <p:txBody>
          <a:bodyPr/>
          <a:lstStyle/>
          <a:p>
            <a:endParaRPr lang="es-E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62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62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6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62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63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63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3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630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63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63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630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630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63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630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63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629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63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63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62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63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6266"/>
                                        </p:tgtEl>
                                        <p:attrNameLst>
                                          <p:attrName>style.visibility</p:attrName>
                                        </p:attrNameLst>
                                      </p:cBhvr>
                                      <p:to>
                                        <p:strVal val="visible"/>
                                      </p:to>
                                    </p:set>
                                  </p:childTnLst>
                                </p:cTn>
                              </p:par>
                              <p:par>
                                <p:cTn id="71" presetID="1" presetClass="exit" presetSubtype="0" fill="hold" grpId="0" nodeType="withEffect">
                                  <p:stCondLst>
                                    <p:cond delay="0"/>
                                  </p:stCondLst>
                                  <p:childTnLst>
                                    <p:set>
                                      <p:cBhvr>
                                        <p:cTn id="72" dur="1" fill="hold">
                                          <p:stCondLst>
                                            <p:cond delay="0"/>
                                          </p:stCondLst>
                                        </p:cTn>
                                        <p:tgtEl>
                                          <p:spTgt spid="606291"/>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606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91" grpId="0" animBg="1"/>
      <p:bldP spid="606266" grpId="0"/>
      <p:bldP spid="606268" grpId="0"/>
      <p:bldP spid="606269" grpId="0" animBg="1"/>
      <p:bldP spid="606273" grpId="0" animBg="1"/>
      <p:bldP spid="606274" grpId="0"/>
      <p:bldP spid="606275" grpId="0" animBg="1"/>
      <p:bldP spid="606294" grpId="0" animBg="1"/>
      <p:bldP spid="606295" grpId="0"/>
      <p:bldP spid="606296" grpId="0" animBg="1"/>
      <p:bldP spid="606299" grpId="0"/>
      <p:bldP spid="606300" grpId="0" animBg="1"/>
      <p:bldP spid="606301" grpId="0"/>
      <p:bldP spid="606302" grpId="0" animBg="1"/>
      <p:bldP spid="606303" grpId="0" animBg="1"/>
      <p:bldP spid="606304" grpId="0"/>
      <p:bldP spid="606305" grpId="0" animBg="1"/>
      <p:bldP spid="606306" grpId="0"/>
      <p:bldP spid="606307" grpId="0"/>
      <p:bldP spid="606308" grpId="0" animBg="1"/>
      <p:bldP spid="606309" grpId="0"/>
      <p:bldP spid="606310" grpId="0" animBg="1"/>
      <p:bldP spid="606311" grpId="0"/>
      <p:bldP spid="606312" grpId="0" animBg="1"/>
      <p:bldP spid="6063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87"/>
          <p:cNvSpPr>
            <a:spLocks noChangeShapeType="1"/>
          </p:cNvSpPr>
          <p:nvPr/>
        </p:nvSpPr>
        <p:spPr bwMode="auto">
          <a:xfrm>
            <a:off x="5595938" y="4908550"/>
            <a:ext cx="0" cy="1295400"/>
          </a:xfrm>
          <a:prstGeom prst="line">
            <a:avLst/>
          </a:prstGeom>
          <a:noFill/>
          <a:ln w="31750">
            <a:solidFill>
              <a:schemeClr val="tx1"/>
            </a:solidFill>
            <a:prstDash val="sysDot"/>
            <a:round/>
            <a:headEnd/>
            <a:tailEnd/>
          </a:ln>
        </p:spPr>
        <p:txBody>
          <a:bodyPr/>
          <a:lstStyle/>
          <a:p>
            <a:endParaRPr lang="es-ES"/>
          </a:p>
        </p:txBody>
      </p:sp>
      <p:sp>
        <p:nvSpPr>
          <p:cNvPr id="89091" name="Line 88"/>
          <p:cNvSpPr>
            <a:spLocks noChangeShapeType="1"/>
          </p:cNvSpPr>
          <p:nvPr/>
        </p:nvSpPr>
        <p:spPr bwMode="auto">
          <a:xfrm>
            <a:off x="7424738" y="5899150"/>
            <a:ext cx="0" cy="304800"/>
          </a:xfrm>
          <a:prstGeom prst="line">
            <a:avLst/>
          </a:prstGeom>
          <a:noFill/>
          <a:ln w="31750">
            <a:solidFill>
              <a:schemeClr val="tx1"/>
            </a:solidFill>
            <a:prstDash val="sysDot"/>
            <a:round/>
            <a:headEnd/>
            <a:tailEnd/>
          </a:ln>
        </p:spPr>
        <p:txBody>
          <a:bodyPr/>
          <a:lstStyle/>
          <a:p>
            <a:endParaRPr lang="es-ES"/>
          </a:p>
        </p:txBody>
      </p:sp>
      <p:sp>
        <p:nvSpPr>
          <p:cNvPr id="89092" name="Line 90"/>
          <p:cNvSpPr>
            <a:spLocks noChangeShapeType="1"/>
          </p:cNvSpPr>
          <p:nvPr/>
        </p:nvSpPr>
        <p:spPr bwMode="auto">
          <a:xfrm>
            <a:off x="5595938" y="6203950"/>
            <a:ext cx="1828800" cy="0"/>
          </a:xfrm>
          <a:prstGeom prst="line">
            <a:avLst/>
          </a:prstGeom>
          <a:noFill/>
          <a:ln w="31750">
            <a:solidFill>
              <a:schemeClr val="tx1"/>
            </a:solidFill>
            <a:prstDash val="sysDot"/>
            <a:round/>
            <a:headEnd/>
            <a:tailEnd/>
          </a:ln>
        </p:spPr>
        <p:txBody>
          <a:bodyPr/>
          <a:lstStyle/>
          <a:p>
            <a:endParaRPr lang="es-ES"/>
          </a:p>
        </p:txBody>
      </p:sp>
      <p:sp>
        <p:nvSpPr>
          <p:cNvPr id="89093" name="Line 91"/>
          <p:cNvSpPr>
            <a:spLocks noChangeShapeType="1"/>
          </p:cNvSpPr>
          <p:nvPr/>
        </p:nvSpPr>
        <p:spPr bwMode="auto">
          <a:xfrm>
            <a:off x="7653338" y="5899150"/>
            <a:ext cx="0" cy="457200"/>
          </a:xfrm>
          <a:prstGeom prst="line">
            <a:avLst/>
          </a:prstGeom>
          <a:noFill/>
          <a:ln w="31750">
            <a:solidFill>
              <a:schemeClr val="tx1"/>
            </a:solidFill>
            <a:prstDash val="sysDot"/>
            <a:round/>
            <a:headEnd/>
            <a:tailEnd/>
          </a:ln>
        </p:spPr>
        <p:txBody>
          <a:bodyPr/>
          <a:lstStyle/>
          <a:p>
            <a:endParaRPr lang="es-ES"/>
          </a:p>
        </p:txBody>
      </p:sp>
      <p:sp>
        <p:nvSpPr>
          <p:cNvPr id="89094" name="Line 92"/>
          <p:cNvSpPr>
            <a:spLocks noChangeShapeType="1"/>
          </p:cNvSpPr>
          <p:nvPr/>
        </p:nvSpPr>
        <p:spPr bwMode="auto">
          <a:xfrm>
            <a:off x="3919538" y="4832350"/>
            <a:ext cx="0" cy="1524000"/>
          </a:xfrm>
          <a:prstGeom prst="line">
            <a:avLst/>
          </a:prstGeom>
          <a:noFill/>
          <a:ln w="31750">
            <a:solidFill>
              <a:schemeClr val="tx1"/>
            </a:solidFill>
            <a:prstDash val="sysDot"/>
            <a:round/>
            <a:headEnd/>
            <a:tailEnd/>
          </a:ln>
        </p:spPr>
        <p:txBody>
          <a:bodyPr/>
          <a:lstStyle/>
          <a:p>
            <a:endParaRPr lang="es-ES"/>
          </a:p>
        </p:txBody>
      </p:sp>
      <p:sp>
        <p:nvSpPr>
          <p:cNvPr id="89095" name="Line 93"/>
          <p:cNvSpPr>
            <a:spLocks noChangeShapeType="1"/>
          </p:cNvSpPr>
          <p:nvPr/>
        </p:nvSpPr>
        <p:spPr bwMode="auto">
          <a:xfrm>
            <a:off x="3919538" y="6356350"/>
            <a:ext cx="3733800" cy="0"/>
          </a:xfrm>
          <a:prstGeom prst="line">
            <a:avLst/>
          </a:prstGeom>
          <a:noFill/>
          <a:ln w="31750">
            <a:solidFill>
              <a:schemeClr val="tx1"/>
            </a:solidFill>
            <a:prstDash val="sysDot"/>
            <a:round/>
            <a:headEnd/>
            <a:tailEnd/>
          </a:ln>
        </p:spPr>
        <p:txBody>
          <a:bodyPr/>
          <a:lstStyle/>
          <a:p>
            <a:endParaRPr lang="es-ES"/>
          </a:p>
        </p:txBody>
      </p:sp>
      <p:sp>
        <p:nvSpPr>
          <p:cNvPr id="89096" name="Line 50"/>
          <p:cNvSpPr>
            <a:spLocks noChangeShapeType="1"/>
          </p:cNvSpPr>
          <p:nvPr/>
        </p:nvSpPr>
        <p:spPr bwMode="auto">
          <a:xfrm>
            <a:off x="3944938" y="2841625"/>
            <a:ext cx="0" cy="1079500"/>
          </a:xfrm>
          <a:prstGeom prst="line">
            <a:avLst/>
          </a:prstGeom>
          <a:noFill/>
          <a:ln w="31750">
            <a:solidFill>
              <a:schemeClr val="tx1"/>
            </a:solidFill>
            <a:round/>
            <a:headEnd/>
            <a:tailEnd/>
          </a:ln>
        </p:spPr>
        <p:txBody>
          <a:bodyPr/>
          <a:lstStyle/>
          <a:p>
            <a:endParaRPr lang="es-ES"/>
          </a:p>
        </p:txBody>
      </p:sp>
      <p:sp>
        <p:nvSpPr>
          <p:cNvPr id="89097" name="Line 42"/>
          <p:cNvSpPr>
            <a:spLocks noChangeShapeType="1"/>
          </p:cNvSpPr>
          <p:nvPr/>
        </p:nvSpPr>
        <p:spPr bwMode="auto">
          <a:xfrm flipH="1">
            <a:off x="1528763" y="4975225"/>
            <a:ext cx="3175" cy="774700"/>
          </a:xfrm>
          <a:prstGeom prst="line">
            <a:avLst/>
          </a:prstGeom>
          <a:noFill/>
          <a:ln w="31750">
            <a:solidFill>
              <a:schemeClr val="tx1"/>
            </a:solidFill>
            <a:round/>
            <a:headEnd/>
            <a:tailEnd/>
          </a:ln>
        </p:spPr>
        <p:txBody>
          <a:bodyPr/>
          <a:lstStyle/>
          <a:p>
            <a:endParaRPr lang="es-ES"/>
          </a:p>
        </p:txBody>
      </p:sp>
      <p:sp>
        <p:nvSpPr>
          <p:cNvPr id="89098" name="Line 43"/>
          <p:cNvSpPr>
            <a:spLocks noChangeShapeType="1"/>
          </p:cNvSpPr>
          <p:nvPr/>
        </p:nvSpPr>
        <p:spPr bwMode="auto">
          <a:xfrm>
            <a:off x="2509838" y="5089525"/>
            <a:ext cx="0" cy="647700"/>
          </a:xfrm>
          <a:prstGeom prst="line">
            <a:avLst/>
          </a:prstGeom>
          <a:noFill/>
          <a:ln w="31750">
            <a:solidFill>
              <a:schemeClr val="tx1"/>
            </a:solidFill>
            <a:round/>
            <a:headEnd/>
            <a:tailEnd/>
          </a:ln>
        </p:spPr>
        <p:txBody>
          <a:bodyPr/>
          <a:lstStyle/>
          <a:p>
            <a:endParaRPr lang="es-ES"/>
          </a:p>
        </p:txBody>
      </p:sp>
      <p:sp>
        <p:nvSpPr>
          <p:cNvPr id="89099" name="Line 44"/>
          <p:cNvSpPr>
            <a:spLocks noChangeShapeType="1"/>
          </p:cNvSpPr>
          <p:nvPr/>
        </p:nvSpPr>
        <p:spPr bwMode="auto">
          <a:xfrm flipV="1">
            <a:off x="1976438" y="2879725"/>
            <a:ext cx="0" cy="990600"/>
          </a:xfrm>
          <a:prstGeom prst="line">
            <a:avLst/>
          </a:prstGeom>
          <a:noFill/>
          <a:ln w="31750">
            <a:solidFill>
              <a:schemeClr val="tx1"/>
            </a:solidFill>
            <a:round/>
            <a:headEnd/>
            <a:tailEnd/>
          </a:ln>
        </p:spPr>
        <p:txBody>
          <a:bodyPr/>
          <a:lstStyle/>
          <a:p>
            <a:endParaRPr lang="es-ES"/>
          </a:p>
        </p:txBody>
      </p:sp>
      <p:sp>
        <p:nvSpPr>
          <p:cNvPr id="89100" name="Line 45"/>
          <p:cNvSpPr>
            <a:spLocks noChangeShapeType="1"/>
          </p:cNvSpPr>
          <p:nvPr/>
        </p:nvSpPr>
        <p:spPr bwMode="auto">
          <a:xfrm flipV="1">
            <a:off x="5529263" y="2854325"/>
            <a:ext cx="3175" cy="1377950"/>
          </a:xfrm>
          <a:prstGeom prst="line">
            <a:avLst/>
          </a:prstGeom>
          <a:noFill/>
          <a:ln w="31750">
            <a:solidFill>
              <a:schemeClr val="tx1"/>
            </a:solidFill>
            <a:round/>
            <a:headEnd/>
            <a:tailEnd/>
          </a:ln>
        </p:spPr>
        <p:txBody>
          <a:bodyPr/>
          <a:lstStyle/>
          <a:p>
            <a:endParaRPr lang="es-ES"/>
          </a:p>
        </p:txBody>
      </p:sp>
      <p:sp>
        <p:nvSpPr>
          <p:cNvPr id="89101" name="Line 46"/>
          <p:cNvSpPr>
            <a:spLocks noChangeShapeType="1"/>
          </p:cNvSpPr>
          <p:nvPr/>
        </p:nvSpPr>
        <p:spPr bwMode="auto">
          <a:xfrm flipH="1" flipV="1">
            <a:off x="7666038" y="4956175"/>
            <a:ext cx="3175" cy="835025"/>
          </a:xfrm>
          <a:prstGeom prst="line">
            <a:avLst/>
          </a:prstGeom>
          <a:noFill/>
          <a:ln w="31750">
            <a:solidFill>
              <a:schemeClr val="tx1"/>
            </a:solidFill>
            <a:round/>
            <a:headEnd/>
            <a:tailEnd/>
          </a:ln>
        </p:spPr>
        <p:txBody>
          <a:bodyPr/>
          <a:lstStyle/>
          <a:p>
            <a:endParaRPr lang="es-ES"/>
          </a:p>
        </p:txBody>
      </p:sp>
      <p:sp>
        <p:nvSpPr>
          <p:cNvPr id="89102" name="Line 47"/>
          <p:cNvSpPr>
            <a:spLocks noChangeShapeType="1"/>
          </p:cNvSpPr>
          <p:nvPr/>
        </p:nvSpPr>
        <p:spPr bwMode="auto">
          <a:xfrm flipV="1">
            <a:off x="7526338" y="2847975"/>
            <a:ext cx="0" cy="1041400"/>
          </a:xfrm>
          <a:prstGeom prst="line">
            <a:avLst/>
          </a:prstGeom>
          <a:noFill/>
          <a:ln w="31750">
            <a:solidFill>
              <a:schemeClr val="tx1"/>
            </a:solidFill>
            <a:round/>
            <a:headEnd/>
            <a:tailEnd/>
          </a:ln>
        </p:spPr>
        <p:txBody>
          <a:bodyPr/>
          <a:lstStyle/>
          <a:p>
            <a:endParaRPr lang="es-ES"/>
          </a:p>
        </p:txBody>
      </p:sp>
      <p:sp>
        <p:nvSpPr>
          <p:cNvPr id="89103" name="Line 48"/>
          <p:cNvSpPr>
            <a:spLocks noChangeShapeType="1"/>
          </p:cNvSpPr>
          <p:nvPr/>
        </p:nvSpPr>
        <p:spPr bwMode="auto">
          <a:xfrm flipH="1">
            <a:off x="4260850" y="2025650"/>
            <a:ext cx="1588" cy="866775"/>
          </a:xfrm>
          <a:prstGeom prst="line">
            <a:avLst/>
          </a:prstGeom>
          <a:noFill/>
          <a:ln w="31750">
            <a:solidFill>
              <a:schemeClr val="tx1"/>
            </a:solidFill>
            <a:round/>
            <a:headEnd/>
            <a:tailEnd/>
          </a:ln>
        </p:spPr>
        <p:txBody>
          <a:bodyPr/>
          <a:lstStyle/>
          <a:p>
            <a:endParaRPr lang="es-ES"/>
          </a:p>
        </p:txBody>
      </p:sp>
      <p:sp>
        <p:nvSpPr>
          <p:cNvPr id="89104" name="Line 49"/>
          <p:cNvSpPr>
            <a:spLocks noChangeShapeType="1"/>
          </p:cNvSpPr>
          <p:nvPr/>
        </p:nvSpPr>
        <p:spPr bwMode="auto">
          <a:xfrm>
            <a:off x="5253038" y="2143125"/>
            <a:ext cx="0" cy="736600"/>
          </a:xfrm>
          <a:prstGeom prst="line">
            <a:avLst/>
          </a:prstGeom>
          <a:noFill/>
          <a:ln w="31750">
            <a:solidFill>
              <a:schemeClr val="tx1"/>
            </a:solidFill>
            <a:round/>
            <a:headEnd/>
            <a:tailEnd/>
          </a:ln>
        </p:spPr>
        <p:txBody>
          <a:bodyPr/>
          <a:lstStyle/>
          <a:p>
            <a:endParaRPr lang="es-ES"/>
          </a:p>
        </p:txBody>
      </p:sp>
      <p:sp>
        <p:nvSpPr>
          <p:cNvPr id="89105" name="Rectangle 3"/>
          <p:cNvSpPr>
            <a:spLocks noChangeArrowheads="1"/>
          </p:cNvSpPr>
          <p:nvPr/>
        </p:nvSpPr>
        <p:spPr bwMode="auto">
          <a:xfrm>
            <a:off x="1481138" y="2695575"/>
            <a:ext cx="3175000"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9106" name="Rectangle 4"/>
          <p:cNvSpPr>
            <a:spLocks noChangeArrowheads="1"/>
          </p:cNvSpPr>
          <p:nvPr/>
        </p:nvSpPr>
        <p:spPr bwMode="auto">
          <a:xfrm>
            <a:off x="4910138" y="2695575"/>
            <a:ext cx="3378200"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9107" name="Rectangle 6"/>
          <p:cNvSpPr>
            <a:spLocks noChangeArrowheads="1"/>
          </p:cNvSpPr>
          <p:nvPr/>
        </p:nvSpPr>
        <p:spPr bwMode="auto">
          <a:xfrm>
            <a:off x="468313" y="5635625"/>
            <a:ext cx="1482725"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9108" name="Rectangle 7"/>
          <p:cNvSpPr>
            <a:spLocks noChangeArrowheads="1"/>
          </p:cNvSpPr>
          <p:nvPr/>
        </p:nvSpPr>
        <p:spPr bwMode="auto">
          <a:xfrm>
            <a:off x="2192338" y="5635625"/>
            <a:ext cx="1516062"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9109" name="Rectangle 8"/>
          <p:cNvSpPr>
            <a:spLocks noChangeArrowheads="1"/>
          </p:cNvSpPr>
          <p:nvPr/>
        </p:nvSpPr>
        <p:spPr bwMode="auto">
          <a:xfrm>
            <a:off x="6877050" y="5616575"/>
            <a:ext cx="1436688" cy="3683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9110" name="Text Box 9"/>
          <p:cNvSpPr txBox="1">
            <a:spLocks noChangeArrowheads="1"/>
          </p:cNvSpPr>
          <p:nvPr/>
        </p:nvSpPr>
        <p:spPr bwMode="auto">
          <a:xfrm>
            <a:off x="468313" y="5661025"/>
            <a:ext cx="1463675" cy="304800"/>
          </a:xfrm>
          <a:prstGeom prst="rect">
            <a:avLst/>
          </a:prstGeom>
          <a:noFill/>
          <a:ln w="9525">
            <a:noFill/>
            <a:miter lim="800000"/>
            <a:headEnd/>
            <a:tailEnd/>
          </a:ln>
        </p:spPr>
        <p:txBody>
          <a:bodyPr wrap="none">
            <a:spAutoFit/>
          </a:bodyPr>
          <a:lstStyle/>
          <a:p>
            <a:r>
              <a:rPr lang="es-ES_tradnl" sz="1400" b="1"/>
              <a:t>LAN 3(10 Mb/s)</a:t>
            </a:r>
            <a:endParaRPr lang="es-ES" sz="1400" b="1"/>
          </a:p>
        </p:txBody>
      </p:sp>
      <p:sp>
        <p:nvSpPr>
          <p:cNvPr id="89111" name="Text Box 10"/>
          <p:cNvSpPr txBox="1">
            <a:spLocks noChangeArrowheads="1"/>
          </p:cNvSpPr>
          <p:nvPr/>
        </p:nvSpPr>
        <p:spPr bwMode="auto">
          <a:xfrm>
            <a:off x="2195513" y="5681663"/>
            <a:ext cx="1463675" cy="304800"/>
          </a:xfrm>
          <a:prstGeom prst="rect">
            <a:avLst/>
          </a:prstGeom>
          <a:noFill/>
          <a:ln w="9525">
            <a:noFill/>
            <a:miter lim="800000"/>
            <a:headEnd/>
            <a:tailEnd/>
          </a:ln>
        </p:spPr>
        <p:txBody>
          <a:bodyPr wrap="none">
            <a:spAutoFit/>
          </a:bodyPr>
          <a:lstStyle/>
          <a:p>
            <a:r>
              <a:rPr lang="es-ES_tradnl" sz="1400" b="1"/>
              <a:t>LAN 4(10 Mb/s)</a:t>
            </a:r>
            <a:endParaRPr lang="es-ES" sz="1400" b="1"/>
          </a:p>
        </p:txBody>
      </p:sp>
      <p:sp>
        <p:nvSpPr>
          <p:cNvPr id="89112" name="Text Box 11"/>
          <p:cNvSpPr txBox="1">
            <a:spLocks noChangeArrowheads="1"/>
          </p:cNvSpPr>
          <p:nvPr/>
        </p:nvSpPr>
        <p:spPr bwMode="auto">
          <a:xfrm>
            <a:off x="6853238" y="5661025"/>
            <a:ext cx="1463675" cy="304800"/>
          </a:xfrm>
          <a:prstGeom prst="rect">
            <a:avLst/>
          </a:prstGeom>
          <a:noFill/>
          <a:ln w="9525">
            <a:noFill/>
            <a:miter lim="800000"/>
            <a:headEnd/>
            <a:tailEnd/>
          </a:ln>
        </p:spPr>
        <p:txBody>
          <a:bodyPr wrap="none">
            <a:spAutoFit/>
          </a:bodyPr>
          <a:lstStyle/>
          <a:p>
            <a:r>
              <a:rPr lang="es-ES_tradnl" sz="1400" b="1"/>
              <a:t>LAN 5(10 Mb/s)</a:t>
            </a:r>
            <a:endParaRPr lang="es-ES" sz="1400" b="1"/>
          </a:p>
        </p:txBody>
      </p:sp>
      <p:sp>
        <p:nvSpPr>
          <p:cNvPr id="89113" name="Text Box 12"/>
          <p:cNvSpPr txBox="1">
            <a:spLocks noChangeArrowheads="1"/>
          </p:cNvSpPr>
          <p:nvPr/>
        </p:nvSpPr>
        <p:spPr bwMode="auto">
          <a:xfrm>
            <a:off x="1979613" y="2703513"/>
            <a:ext cx="2025650" cy="366712"/>
          </a:xfrm>
          <a:prstGeom prst="rect">
            <a:avLst/>
          </a:prstGeom>
          <a:noFill/>
          <a:ln w="9525">
            <a:noFill/>
            <a:miter lim="800000"/>
            <a:headEnd/>
            <a:tailEnd/>
          </a:ln>
        </p:spPr>
        <p:txBody>
          <a:bodyPr wrap="none">
            <a:spAutoFit/>
          </a:bodyPr>
          <a:lstStyle/>
          <a:p>
            <a:r>
              <a:rPr lang="es-ES_tradnl" sz="1800" b="1"/>
              <a:t>LAN 1 (100 Mb/s)</a:t>
            </a:r>
            <a:endParaRPr lang="es-ES" sz="1800" b="1"/>
          </a:p>
        </p:txBody>
      </p:sp>
      <p:sp>
        <p:nvSpPr>
          <p:cNvPr id="89114" name="Text Box 13"/>
          <p:cNvSpPr txBox="1">
            <a:spLocks noChangeArrowheads="1"/>
          </p:cNvSpPr>
          <p:nvPr/>
        </p:nvSpPr>
        <p:spPr bwMode="auto">
          <a:xfrm>
            <a:off x="5580063" y="2703513"/>
            <a:ext cx="2025650" cy="366712"/>
          </a:xfrm>
          <a:prstGeom prst="rect">
            <a:avLst/>
          </a:prstGeom>
          <a:noFill/>
          <a:ln w="9525">
            <a:noFill/>
            <a:miter lim="800000"/>
            <a:headEnd/>
            <a:tailEnd/>
          </a:ln>
        </p:spPr>
        <p:txBody>
          <a:bodyPr wrap="none">
            <a:spAutoFit/>
          </a:bodyPr>
          <a:lstStyle/>
          <a:p>
            <a:r>
              <a:rPr lang="es-ES_tradnl" sz="1800" b="1"/>
              <a:t>LAN 2 (100 Mb/s)</a:t>
            </a:r>
            <a:endParaRPr lang="es-ES" sz="1800" b="1"/>
          </a:p>
        </p:txBody>
      </p:sp>
      <p:grpSp>
        <p:nvGrpSpPr>
          <p:cNvPr id="89115" name="Group 94"/>
          <p:cNvGrpSpPr>
            <a:grpSpLocks/>
          </p:cNvGrpSpPr>
          <p:nvPr/>
        </p:nvGrpSpPr>
        <p:grpSpPr bwMode="auto">
          <a:xfrm>
            <a:off x="1076325" y="3603625"/>
            <a:ext cx="1946275" cy="1473200"/>
            <a:chOff x="678" y="2346"/>
            <a:chExt cx="1226" cy="928"/>
          </a:xfrm>
        </p:grpSpPr>
        <p:sp>
          <p:nvSpPr>
            <p:cNvPr id="89164" name="Rectangle 5"/>
            <p:cNvSpPr>
              <a:spLocks noChangeArrowheads="1"/>
            </p:cNvSpPr>
            <p:nvPr/>
          </p:nvSpPr>
          <p:spPr bwMode="auto">
            <a:xfrm>
              <a:off x="716" y="2346"/>
              <a:ext cx="1168" cy="928"/>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89165" name="Text Box 14"/>
            <p:cNvSpPr txBox="1">
              <a:spLocks noChangeArrowheads="1"/>
            </p:cNvSpPr>
            <p:nvPr/>
          </p:nvSpPr>
          <p:spPr bwMode="auto">
            <a:xfrm>
              <a:off x="835" y="2634"/>
              <a:ext cx="904" cy="326"/>
            </a:xfrm>
            <a:prstGeom prst="rect">
              <a:avLst/>
            </a:prstGeom>
            <a:noFill/>
            <a:ln w="9525">
              <a:noFill/>
              <a:miter lim="800000"/>
              <a:headEnd/>
              <a:tailEnd/>
            </a:ln>
          </p:spPr>
          <p:txBody>
            <a:bodyPr wrap="none">
              <a:spAutoFit/>
            </a:bodyPr>
            <a:lstStyle/>
            <a:p>
              <a:pPr algn="ctr"/>
              <a:r>
                <a:rPr lang="es-ES_tradnl" sz="1400" b="1"/>
                <a:t>Bridge ID 97</a:t>
              </a:r>
            </a:p>
            <a:p>
              <a:pPr algn="ctr"/>
              <a:r>
                <a:rPr lang="es-ES_tradnl" sz="1400" b="1"/>
                <a:t>Costo a raíz 19</a:t>
              </a:r>
              <a:endParaRPr lang="es-ES" sz="1400" b="1"/>
            </a:p>
          </p:txBody>
        </p:sp>
        <p:sp>
          <p:nvSpPr>
            <p:cNvPr id="89166" name="Text Box 15"/>
            <p:cNvSpPr txBox="1">
              <a:spLocks noChangeArrowheads="1"/>
            </p:cNvSpPr>
            <p:nvPr/>
          </p:nvSpPr>
          <p:spPr bwMode="auto">
            <a:xfrm>
              <a:off x="1016" y="2346"/>
              <a:ext cx="527"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2</a:t>
              </a:r>
            </a:p>
            <a:p>
              <a:pPr algn="ctr"/>
              <a:r>
                <a:rPr lang="es-ES_tradnl" sz="1200" b="1"/>
                <a:t>Costo 10</a:t>
              </a:r>
              <a:endParaRPr lang="es-ES" sz="1200" b="1"/>
            </a:p>
          </p:txBody>
        </p:sp>
        <p:sp>
          <p:nvSpPr>
            <p:cNvPr id="89167" name="Text Box 16"/>
            <p:cNvSpPr txBox="1">
              <a:spLocks noChangeArrowheads="1"/>
            </p:cNvSpPr>
            <p:nvPr/>
          </p:nvSpPr>
          <p:spPr bwMode="auto">
            <a:xfrm>
              <a:off x="678" y="2970"/>
              <a:ext cx="580"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1</a:t>
              </a:r>
            </a:p>
            <a:p>
              <a:pPr algn="ctr"/>
              <a:r>
                <a:rPr lang="es-ES_tradnl" sz="1200" b="1"/>
                <a:t>Costo 100</a:t>
              </a:r>
              <a:endParaRPr lang="es-ES" sz="1200" b="1"/>
            </a:p>
          </p:txBody>
        </p:sp>
        <p:sp>
          <p:nvSpPr>
            <p:cNvPr id="89168" name="Text Box 17"/>
            <p:cNvSpPr txBox="1">
              <a:spLocks noChangeArrowheads="1"/>
            </p:cNvSpPr>
            <p:nvPr/>
          </p:nvSpPr>
          <p:spPr bwMode="auto">
            <a:xfrm>
              <a:off x="1324" y="2970"/>
              <a:ext cx="580"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3</a:t>
              </a:r>
            </a:p>
            <a:p>
              <a:pPr algn="ctr"/>
              <a:r>
                <a:rPr lang="es-ES_tradnl" sz="1200" b="1"/>
                <a:t>Costo 100</a:t>
              </a:r>
              <a:endParaRPr lang="es-ES" sz="1200" b="1"/>
            </a:p>
          </p:txBody>
        </p:sp>
      </p:grpSp>
      <p:grpSp>
        <p:nvGrpSpPr>
          <p:cNvPr id="89116" name="Group 85"/>
          <p:cNvGrpSpPr>
            <a:grpSpLocks/>
          </p:cNvGrpSpPr>
          <p:nvPr/>
        </p:nvGrpSpPr>
        <p:grpSpPr bwMode="auto">
          <a:xfrm>
            <a:off x="4872038" y="3603625"/>
            <a:ext cx="1435100" cy="1473200"/>
            <a:chOff x="3288" y="2346"/>
            <a:chExt cx="904" cy="928"/>
          </a:xfrm>
        </p:grpSpPr>
        <p:sp>
          <p:nvSpPr>
            <p:cNvPr id="89160" name="Rectangle 18"/>
            <p:cNvSpPr>
              <a:spLocks noChangeArrowheads="1"/>
            </p:cNvSpPr>
            <p:nvPr/>
          </p:nvSpPr>
          <p:spPr bwMode="auto">
            <a:xfrm>
              <a:off x="3336" y="2346"/>
              <a:ext cx="824" cy="928"/>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89161" name="Text Box 19"/>
            <p:cNvSpPr txBox="1">
              <a:spLocks noChangeArrowheads="1"/>
            </p:cNvSpPr>
            <p:nvPr/>
          </p:nvSpPr>
          <p:spPr bwMode="auto">
            <a:xfrm>
              <a:off x="3288" y="2634"/>
              <a:ext cx="904" cy="326"/>
            </a:xfrm>
            <a:prstGeom prst="rect">
              <a:avLst/>
            </a:prstGeom>
            <a:noFill/>
            <a:ln w="9525">
              <a:noFill/>
              <a:miter lim="800000"/>
              <a:headEnd/>
              <a:tailEnd/>
            </a:ln>
          </p:spPr>
          <p:txBody>
            <a:bodyPr wrap="none">
              <a:spAutoFit/>
            </a:bodyPr>
            <a:lstStyle/>
            <a:p>
              <a:pPr algn="ctr"/>
              <a:r>
                <a:rPr lang="es-ES_tradnl" sz="1400" b="1"/>
                <a:t>Bridge ID 45</a:t>
              </a:r>
            </a:p>
            <a:p>
              <a:pPr algn="ctr"/>
              <a:r>
                <a:rPr lang="es-ES_tradnl" sz="1400" b="1"/>
                <a:t>Costo a raíz 19</a:t>
              </a:r>
              <a:endParaRPr lang="es-ES" sz="1400" b="1"/>
            </a:p>
          </p:txBody>
        </p:sp>
        <p:sp>
          <p:nvSpPr>
            <p:cNvPr id="89162" name="Text Box 20"/>
            <p:cNvSpPr txBox="1">
              <a:spLocks noChangeArrowheads="1"/>
            </p:cNvSpPr>
            <p:nvPr/>
          </p:nvSpPr>
          <p:spPr bwMode="auto">
            <a:xfrm>
              <a:off x="3470" y="2346"/>
              <a:ext cx="527"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1</a:t>
              </a:r>
            </a:p>
            <a:p>
              <a:pPr algn="ctr"/>
              <a:r>
                <a:rPr lang="es-ES_tradnl" sz="1200" b="1"/>
                <a:t>Costo 10</a:t>
              </a:r>
              <a:endParaRPr lang="es-ES" sz="1200" b="1"/>
            </a:p>
          </p:txBody>
        </p:sp>
        <p:sp>
          <p:nvSpPr>
            <p:cNvPr id="89163" name="Text Box 21"/>
            <p:cNvSpPr txBox="1">
              <a:spLocks noChangeArrowheads="1"/>
            </p:cNvSpPr>
            <p:nvPr/>
          </p:nvSpPr>
          <p:spPr bwMode="auto">
            <a:xfrm>
              <a:off x="3454" y="2979"/>
              <a:ext cx="580"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2</a:t>
              </a:r>
            </a:p>
            <a:p>
              <a:pPr algn="ctr"/>
              <a:r>
                <a:rPr lang="es-ES_tradnl" sz="1200" b="1"/>
                <a:t>Costo 100</a:t>
              </a:r>
              <a:endParaRPr lang="es-ES" sz="1200" b="1"/>
            </a:p>
          </p:txBody>
        </p:sp>
      </p:grpSp>
      <p:grpSp>
        <p:nvGrpSpPr>
          <p:cNvPr id="89117" name="Group 86"/>
          <p:cNvGrpSpPr>
            <a:grpSpLocks/>
          </p:cNvGrpSpPr>
          <p:nvPr/>
        </p:nvGrpSpPr>
        <p:grpSpPr bwMode="auto">
          <a:xfrm>
            <a:off x="6819900" y="3622675"/>
            <a:ext cx="1435100" cy="1473200"/>
            <a:chOff x="4515" y="2358"/>
            <a:chExt cx="904" cy="928"/>
          </a:xfrm>
        </p:grpSpPr>
        <p:sp>
          <p:nvSpPr>
            <p:cNvPr id="89156" name="Rectangle 22"/>
            <p:cNvSpPr>
              <a:spLocks noChangeArrowheads="1"/>
            </p:cNvSpPr>
            <p:nvPr/>
          </p:nvSpPr>
          <p:spPr bwMode="auto">
            <a:xfrm>
              <a:off x="4560" y="2358"/>
              <a:ext cx="832" cy="928"/>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89157" name="Text Box 23"/>
            <p:cNvSpPr txBox="1">
              <a:spLocks noChangeArrowheads="1"/>
            </p:cNvSpPr>
            <p:nvPr/>
          </p:nvSpPr>
          <p:spPr bwMode="auto">
            <a:xfrm>
              <a:off x="4515" y="2646"/>
              <a:ext cx="904" cy="326"/>
            </a:xfrm>
            <a:prstGeom prst="rect">
              <a:avLst/>
            </a:prstGeom>
            <a:noFill/>
            <a:ln w="9525">
              <a:noFill/>
              <a:miter lim="800000"/>
              <a:headEnd/>
              <a:tailEnd/>
            </a:ln>
          </p:spPr>
          <p:txBody>
            <a:bodyPr wrap="none">
              <a:spAutoFit/>
            </a:bodyPr>
            <a:lstStyle/>
            <a:p>
              <a:pPr algn="ctr"/>
              <a:r>
                <a:rPr lang="es-ES_tradnl" sz="1400" b="1"/>
                <a:t>Bridge ID 44</a:t>
              </a:r>
            </a:p>
            <a:p>
              <a:pPr algn="ctr"/>
              <a:r>
                <a:rPr lang="es-ES_tradnl" sz="1400" b="1"/>
                <a:t>Costo a raíz 19</a:t>
              </a:r>
              <a:endParaRPr lang="es-ES" sz="1400" b="1"/>
            </a:p>
          </p:txBody>
        </p:sp>
        <p:sp>
          <p:nvSpPr>
            <p:cNvPr id="89158" name="Text Box 24"/>
            <p:cNvSpPr txBox="1">
              <a:spLocks noChangeArrowheads="1"/>
            </p:cNvSpPr>
            <p:nvPr/>
          </p:nvSpPr>
          <p:spPr bwMode="auto">
            <a:xfrm>
              <a:off x="4699" y="2358"/>
              <a:ext cx="527"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1</a:t>
              </a:r>
            </a:p>
            <a:p>
              <a:pPr algn="ctr"/>
              <a:r>
                <a:rPr lang="es-ES_tradnl" sz="1200" b="1"/>
                <a:t>Costo 10</a:t>
              </a:r>
              <a:endParaRPr lang="es-ES" sz="1200" b="1"/>
            </a:p>
          </p:txBody>
        </p:sp>
        <p:sp>
          <p:nvSpPr>
            <p:cNvPr id="89159" name="Text Box 25"/>
            <p:cNvSpPr txBox="1">
              <a:spLocks noChangeArrowheads="1"/>
            </p:cNvSpPr>
            <p:nvPr/>
          </p:nvSpPr>
          <p:spPr bwMode="auto">
            <a:xfrm>
              <a:off x="4695" y="2991"/>
              <a:ext cx="553"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2</a:t>
              </a:r>
            </a:p>
            <a:p>
              <a:pPr algn="ctr"/>
              <a:r>
                <a:rPr lang="es-ES_tradnl" sz="1200" b="1"/>
                <a:t>Costo100</a:t>
              </a:r>
              <a:endParaRPr lang="es-ES" sz="1200" b="1"/>
            </a:p>
          </p:txBody>
        </p:sp>
      </p:grpSp>
      <p:grpSp>
        <p:nvGrpSpPr>
          <p:cNvPr id="89118" name="Group 84"/>
          <p:cNvGrpSpPr>
            <a:grpSpLocks/>
          </p:cNvGrpSpPr>
          <p:nvPr/>
        </p:nvGrpSpPr>
        <p:grpSpPr bwMode="auto">
          <a:xfrm>
            <a:off x="3221038" y="3603625"/>
            <a:ext cx="1435100" cy="1473200"/>
            <a:chOff x="2248" y="2346"/>
            <a:chExt cx="904" cy="928"/>
          </a:xfrm>
        </p:grpSpPr>
        <p:sp>
          <p:nvSpPr>
            <p:cNvPr id="89152" name="Rectangle 26"/>
            <p:cNvSpPr>
              <a:spLocks noChangeArrowheads="1"/>
            </p:cNvSpPr>
            <p:nvPr/>
          </p:nvSpPr>
          <p:spPr bwMode="auto">
            <a:xfrm>
              <a:off x="2272" y="2346"/>
              <a:ext cx="872" cy="928"/>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89153" name="Text Box 27"/>
            <p:cNvSpPr txBox="1">
              <a:spLocks noChangeArrowheads="1"/>
            </p:cNvSpPr>
            <p:nvPr/>
          </p:nvSpPr>
          <p:spPr bwMode="auto">
            <a:xfrm>
              <a:off x="2248" y="2634"/>
              <a:ext cx="904" cy="326"/>
            </a:xfrm>
            <a:prstGeom prst="rect">
              <a:avLst/>
            </a:prstGeom>
            <a:noFill/>
            <a:ln w="9525">
              <a:noFill/>
              <a:miter lim="800000"/>
              <a:headEnd/>
              <a:tailEnd/>
            </a:ln>
          </p:spPr>
          <p:txBody>
            <a:bodyPr wrap="none">
              <a:spAutoFit/>
            </a:bodyPr>
            <a:lstStyle/>
            <a:p>
              <a:pPr algn="ctr"/>
              <a:r>
                <a:rPr lang="es-ES_tradnl" sz="1400" b="1"/>
                <a:t>Bridge ID 83</a:t>
              </a:r>
            </a:p>
            <a:p>
              <a:pPr algn="ctr"/>
              <a:r>
                <a:rPr lang="es-ES_tradnl" sz="1400" b="1"/>
                <a:t>Costo a raíz 19</a:t>
              </a:r>
              <a:endParaRPr lang="es-ES" sz="1400" b="1"/>
            </a:p>
          </p:txBody>
        </p:sp>
        <p:sp>
          <p:nvSpPr>
            <p:cNvPr id="89154" name="Text Box 28"/>
            <p:cNvSpPr txBox="1">
              <a:spLocks noChangeArrowheads="1"/>
            </p:cNvSpPr>
            <p:nvPr/>
          </p:nvSpPr>
          <p:spPr bwMode="auto">
            <a:xfrm>
              <a:off x="2429" y="2346"/>
              <a:ext cx="527"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1</a:t>
              </a:r>
            </a:p>
            <a:p>
              <a:pPr algn="ctr"/>
              <a:r>
                <a:rPr lang="es-ES_tradnl" sz="1200" b="1"/>
                <a:t>Costo 10</a:t>
              </a:r>
              <a:endParaRPr lang="es-ES" sz="1200" b="1"/>
            </a:p>
          </p:txBody>
        </p:sp>
        <p:sp>
          <p:nvSpPr>
            <p:cNvPr id="89155" name="Text Box 29"/>
            <p:cNvSpPr txBox="1">
              <a:spLocks noChangeArrowheads="1"/>
            </p:cNvSpPr>
            <p:nvPr/>
          </p:nvSpPr>
          <p:spPr bwMode="auto">
            <a:xfrm>
              <a:off x="2415" y="2979"/>
              <a:ext cx="580"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2</a:t>
              </a:r>
            </a:p>
            <a:p>
              <a:pPr algn="ctr"/>
              <a:r>
                <a:rPr lang="es-ES_tradnl" sz="1200" b="1"/>
                <a:t>Costo 100</a:t>
              </a:r>
              <a:endParaRPr lang="es-ES" sz="1200" b="1"/>
            </a:p>
          </p:txBody>
        </p:sp>
      </p:grpSp>
      <p:grpSp>
        <p:nvGrpSpPr>
          <p:cNvPr id="89119" name="Group 82"/>
          <p:cNvGrpSpPr>
            <a:grpSpLocks/>
          </p:cNvGrpSpPr>
          <p:nvPr/>
        </p:nvGrpSpPr>
        <p:grpSpPr bwMode="auto">
          <a:xfrm>
            <a:off x="3856038" y="1038225"/>
            <a:ext cx="1855787" cy="1117600"/>
            <a:chOff x="2648" y="730"/>
            <a:chExt cx="1169" cy="704"/>
          </a:xfrm>
        </p:grpSpPr>
        <p:sp>
          <p:nvSpPr>
            <p:cNvPr id="89148" name="Rectangle 34"/>
            <p:cNvSpPr>
              <a:spLocks noChangeArrowheads="1"/>
            </p:cNvSpPr>
            <p:nvPr/>
          </p:nvSpPr>
          <p:spPr bwMode="auto">
            <a:xfrm>
              <a:off x="2648" y="768"/>
              <a:ext cx="1168" cy="666"/>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89149" name="Text Box 35"/>
            <p:cNvSpPr txBox="1">
              <a:spLocks noChangeArrowheads="1"/>
            </p:cNvSpPr>
            <p:nvPr/>
          </p:nvSpPr>
          <p:spPr bwMode="auto">
            <a:xfrm>
              <a:off x="2651" y="1140"/>
              <a:ext cx="527"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1</a:t>
              </a:r>
            </a:p>
            <a:p>
              <a:pPr algn="ctr"/>
              <a:r>
                <a:rPr lang="es-ES_tradnl" sz="1200" b="1"/>
                <a:t>Costo 19</a:t>
              </a:r>
              <a:endParaRPr lang="es-ES" sz="1200" b="1"/>
            </a:p>
          </p:txBody>
        </p:sp>
        <p:sp>
          <p:nvSpPr>
            <p:cNvPr id="89150" name="Text Box 36"/>
            <p:cNvSpPr txBox="1">
              <a:spLocks noChangeArrowheads="1"/>
            </p:cNvSpPr>
            <p:nvPr/>
          </p:nvSpPr>
          <p:spPr bwMode="auto">
            <a:xfrm>
              <a:off x="3290" y="1134"/>
              <a:ext cx="527" cy="294"/>
            </a:xfrm>
            <a:prstGeom prst="rect">
              <a:avLst/>
            </a:prstGeom>
            <a:solidFill>
              <a:schemeClr val="bg1"/>
            </a:solidFill>
            <a:ln w="9525">
              <a:solidFill>
                <a:schemeClr val="tx1"/>
              </a:solidFill>
              <a:miter lim="800000"/>
              <a:headEnd/>
              <a:tailEnd/>
            </a:ln>
          </p:spPr>
          <p:txBody>
            <a:bodyPr wrap="none">
              <a:spAutoFit/>
            </a:bodyPr>
            <a:lstStyle/>
            <a:p>
              <a:pPr algn="ctr"/>
              <a:r>
                <a:rPr lang="es-ES_tradnl" sz="1200" b="1"/>
                <a:t>Port ID 2</a:t>
              </a:r>
            </a:p>
            <a:p>
              <a:pPr algn="ctr"/>
              <a:r>
                <a:rPr lang="es-ES_tradnl" sz="1200" b="1"/>
                <a:t>Costo 19</a:t>
              </a:r>
              <a:endParaRPr lang="es-ES" sz="1200" b="1"/>
            </a:p>
          </p:txBody>
        </p:sp>
        <p:sp>
          <p:nvSpPr>
            <p:cNvPr id="89151" name="Text Box 31"/>
            <p:cNvSpPr txBox="1">
              <a:spLocks noChangeArrowheads="1"/>
            </p:cNvSpPr>
            <p:nvPr/>
          </p:nvSpPr>
          <p:spPr bwMode="auto">
            <a:xfrm>
              <a:off x="2788" y="730"/>
              <a:ext cx="842" cy="326"/>
            </a:xfrm>
            <a:prstGeom prst="rect">
              <a:avLst/>
            </a:prstGeom>
            <a:noFill/>
            <a:ln w="9525">
              <a:noFill/>
              <a:miter lim="800000"/>
              <a:headEnd/>
              <a:tailEnd/>
            </a:ln>
          </p:spPr>
          <p:txBody>
            <a:bodyPr wrap="none">
              <a:spAutoFit/>
            </a:bodyPr>
            <a:lstStyle/>
            <a:p>
              <a:pPr algn="ctr"/>
              <a:r>
                <a:rPr lang="es-ES_tradnl" sz="1400" b="1"/>
                <a:t>Bridge ID 42</a:t>
              </a:r>
            </a:p>
            <a:p>
              <a:pPr algn="ctr"/>
              <a:r>
                <a:rPr lang="es-ES_tradnl" sz="1400" b="1"/>
                <a:t>Costo a raíz 0</a:t>
              </a:r>
              <a:endParaRPr lang="es-ES" sz="1400" b="1"/>
            </a:p>
          </p:txBody>
        </p:sp>
      </p:grpSp>
      <p:sp>
        <p:nvSpPr>
          <p:cNvPr id="89120" name="Text Box 52"/>
          <p:cNvSpPr txBox="1">
            <a:spLocks noChangeArrowheads="1"/>
          </p:cNvSpPr>
          <p:nvPr/>
        </p:nvSpPr>
        <p:spPr bwMode="auto">
          <a:xfrm>
            <a:off x="2008188" y="3201988"/>
            <a:ext cx="971550" cy="274637"/>
          </a:xfrm>
          <a:prstGeom prst="rect">
            <a:avLst/>
          </a:prstGeom>
          <a:noFill/>
          <a:ln w="9525">
            <a:noFill/>
            <a:miter lim="800000"/>
            <a:headEnd/>
            <a:tailEnd/>
          </a:ln>
        </p:spPr>
        <p:txBody>
          <a:bodyPr wrap="none">
            <a:spAutoFit/>
          </a:bodyPr>
          <a:lstStyle/>
          <a:p>
            <a:r>
              <a:rPr lang="es-ES" sz="1200" b="1"/>
              <a:t>Puerto raíz</a:t>
            </a:r>
          </a:p>
        </p:txBody>
      </p:sp>
      <p:sp>
        <p:nvSpPr>
          <p:cNvPr id="89121" name="Text Box 53"/>
          <p:cNvSpPr txBox="1">
            <a:spLocks noChangeArrowheads="1"/>
          </p:cNvSpPr>
          <p:nvPr/>
        </p:nvSpPr>
        <p:spPr bwMode="auto">
          <a:xfrm>
            <a:off x="7532688" y="3201988"/>
            <a:ext cx="971550" cy="274637"/>
          </a:xfrm>
          <a:prstGeom prst="rect">
            <a:avLst/>
          </a:prstGeom>
          <a:noFill/>
          <a:ln w="9525">
            <a:noFill/>
            <a:miter lim="800000"/>
            <a:headEnd/>
            <a:tailEnd/>
          </a:ln>
        </p:spPr>
        <p:txBody>
          <a:bodyPr wrap="none">
            <a:spAutoFit/>
          </a:bodyPr>
          <a:lstStyle/>
          <a:p>
            <a:r>
              <a:rPr lang="es-ES" sz="1200" b="1"/>
              <a:t>Puerto raíz</a:t>
            </a:r>
          </a:p>
        </p:txBody>
      </p:sp>
      <p:sp>
        <p:nvSpPr>
          <p:cNvPr id="89122" name="Text Box 54"/>
          <p:cNvSpPr txBox="1">
            <a:spLocks noChangeArrowheads="1"/>
          </p:cNvSpPr>
          <p:nvPr/>
        </p:nvSpPr>
        <p:spPr bwMode="auto">
          <a:xfrm>
            <a:off x="5551488" y="3214688"/>
            <a:ext cx="971550" cy="274637"/>
          </a:xfrm>
          <a:prstGeom prst="rect">
            <a:avLst/>
          </a:prstGeom>
          <a:noFill/>
          <a:ln w="9525">
            <a:noFill/>
            <a:miter lim="800000"/>
            <a:headEnd/>
            <a:tailEnd/>
          </a:ln>
        </p:spPr>
        <p:txBody>
          <a:bodyPr wrap="none">
            <a:spAutoFit/>
          </a:bodyPr>
          <a:lstStyle/>
          <a:p>
            <a:r>
              <a:rPr lang="es-ES" sz="1200" b="1"/>
              <a:t>Puerto raíz</a:t>
            </a:r>
          </a:p>
        </p:txBody>
      </p:sp>
      <p:sp>
        <p:nvSpPr>
          <p:cNvPr id="89123" name="Text Box 55"/>
          <p:cNvSpPr txBox="1">
            <a:spLocks noChangeArrowheads="1"/>
          </p:cNvSpPr>
          <p:nvPr/>
        </p:nvSpPr>
        <p:spPr bwMode="auto">
          <a:xfrm>
            <a:off x="3951288" y="3214688"/>
            <a:ext cx="971550" cy="274637"/>
          </a:xfrm>
          <a:prstGeom prst="rect">
            <a:avLst/>
          </a:prstGeom>
          <a:noFill/>
          <a:ln w="9525">
            <a:noFill/>
            <a:miter lim="800000"/>
            <a:headEnd/>
            <a:tailEnd/>
          </a:ln>
        </p:spPr>
        <p:txBody>
          <a:bodyPr wrap="none">
            <a:spAutoFit/>
          </a:bodyPr>
          <a:lstStyle/>
          <a:p>
            <a:r>
              <a:rPr lang="es-ES" sz="1200" b="1"/>
              <a:t>Puerto raíz</a:t>
            </a:r>
          </a:p>
        </p:txBody>
      </p:sp>
      <p:sp>
        <p:nvSpPr>
          <p:cNvPr id="89124" name="Text Box 56"/>
          <p:cNvSpPr txBox="1">
            <a:spLocks noChangeArrowheads="1"/>
          </p:cNvSpPr>
          <p:nvPr/>
        </p:nvSpPr>
        <p:spPr bwMode="auto">
          <a:xfrm>
            <a:off x="2514600" y="5137150"/>
            <a:ext cx="947738" cy="457200"/>
          </a:xfrm>
          <a:prstGeom prst="rect">
            <a:avLst/>
          </a:prstGeom>
          <a:noFill/>
          <a:ln w="9525">
            <a:noFill/>
            <a:miter lim="800000"/>
            <a:headEnd/>
            <a:tailEnd/>
          </a:ln>
        </p:spPr>
        <p:txBody>
          <a:bodyPr wrap="none">
            <a:spAutoFit/>
          </a:bodyPr>
          <a:lstStyle/>
          <a:p>
            <a:pPr algn="ctr"/>
            <a:r>
              <a:rPr lang="es-ES" sz="1200" b="1"/>
              <a:t>Puerto</a:t>
            </a:r>
          </a:p>
          <a:p>
            <a:pPr algn="ctr"/>
            <a:r>
              <a:rPr lang="es-ES" sz="1200" b="1"/>
              <a:t>designado</a:t>
            </a:r>
          </a:p>
        </p:txBody>
      </p:sp>
      <p:sp>
        <p:nvSpPr>
          <p:cNvPr id="89125" name="Text Box 57"/>
          <p:cNvSpPr txBox="1">
            <a:spLocks noChangeArrowheads="1"/>
          </p:cNvSpPr>
          <p:nvPr/>
        </p:nvSpPr>
        <p:spPr bwMode="auto">
          <a:xfrm>
            <a:off x="7620000" y="5137150"/>
            <a:ext cx="947738" cy="457200"/>
          </a:xfrm>
          <a:prstGeom prst="rect">
            <a:avLst/>
          </a:prstGeom>
          <a:noFill/>
          <a:ln w="9525">
            <a:noFill/>
            <a:miter lim="800000"/>
            <a:headEnd/>
            <a:tailEnd/>
          </a:ln>
        </p:spPr>
        <p:txBody>
          <a:bodyPr wrap="none">
            <a:spAutoFit/>
          </a:bodyPr>
          <a:lstStyle/>
          <a:p>
            <a:pPr algn="ctr"/>
            <a:r>
              <a:rPr lang="es-ES" sz="1200" b="1"/>
              <a:t>Puerto</a:t>
            </a:r>
          </a:p>
          <a:p>
            <a:pPr algn="ctr"/>
            <a:r>
              <a:rPr lang="es-ES" sz="1200" b="1"/>
              <a:t>designado</a:t>
            </a:r>
          </a:p>
        </p:txBody>
      </p:sp>
      <p:sp>
        <p:nvSpPr>
          <p:cNvPr id="89126" name="Text Box 58"/>
          <p:cNvSpPr txBox="1">
            <a:spLocks noChangeArrowheads="1"/>
          </p:cNvSpPr>
          <p:nvPr/>
        </p:nvSpPr>
        <p:spPr bwMode="auto">
          <a:xfrm>
            <a:off x="533400" y="5137150"/>
            <a:ext cx="947738" cy="457200"/>
          </a:xfrm>
          <a:prstGeom prst="rect">
            <a:avLst/>
          </a:prstGeom>
          <a:noFill/>
          <a:ln w="9525">
            <a:noFill/>
            <a:miter lim="800000"/>
            <a:headEnd/>
            <a:tailEnd/>
          </a:ln>
        </p:spPr>
        <p:txBody>
          <a:bodyPr wrap="none">
            <a:spAutoFit/>
          </a:bodyPr>
          <a:lstStyle/>
          <a:p>
            <a:pPr algn="ctr"/>
            <a:r>
              <a:rPr lang="es-ES" sz="1200" b="1"/>
              <a:t>Puerto</a:t>
            </a:r>
          </a:p>
          <a:p>
            <a:pPr algn="ctr"/>
            <a:r>
              <a:rPr lang="es-ES" sz="1200" b="1"/>
              <a:t>designado</a:t>
            </a:r>
          </a:p>
        </p:txBody>
      </p:sp>
      <p:sp>
        <p:nvSpPr>
          <p:cNvPr id="89127" name="Text Box 59"/>
          <p:cNvSpPr txBox="1">
            <a:spLocks noChangeArrowheads="1"/>
          </p:cNvSpPr>
          <p:nvPr/>
        </p:nvSpPr>
        <p:spPr bwMode="auto">
          <a:xfrm>
            <a:off x="1403350" y="207963"/>
            <a:ext cx="6610350" cy="641350"/>
          </a:xfrm>
          <a:prstGeom prst="rect">
            <a:avLst/>
          </a:prstGeom>
          <a:noFill/>
          <a:ln w="9525">
            <a:noFill/>
            <a:miter lim="800000"/>
            <a:headEnd/>
            <a:tailEnd/>
          </a:ln>
        </p:spPr>
        <p:txBody>
          <a:bodyPr wrap="none">
            <a:spAutoFit/>
          </a:bodyPr>
          <a:lstStyle/>
          <a:p>
            <a:r>
              <a:rPr lang="es-ES" sz="3600"/>
              <a:t>Spanning tree de la red anterior</a:t>
            </a:r>
          </a:p>
        </p:txBody>
      </p:sp>
      <p:sp>
        <p:nvSpPr>
          <p:cNvPr id="89128" name="Text Box 60"/>
          <p:cNvSpPr txBox="1">
            <a:spLocks noChangeArrowheads="1"/>
          </p:cNvSpPr>
          <p:nvPr/>
        </p:nvSpPr>
        <p:spPr bwMode="auto">
          <a:xfrm>
            <a:off x="3276600" y="2165350"/>
            <a:ext cx="947738" cy="457200"/>
          </a:xfrm>
          <a:prstGeom prst="rect">
            <a:avLst/>
          </a:prstGeom>
          <a:noFill/>
          <a:ln w="9525">
            <a:noFill/>
            <a:miter lim="800000"/>
            <a:headEnd/>
            <a:tailEnd/>
          </a:ln>
        </p:spPr>
        <p:txBody>
          <a:bodyPr wrap="none">
            <a:spAutoFit/>
          </a:bodyPr>
          <a:lstStyle/>
          <a:p>
            <a:pPr algn="ctr"/>
            <a:r>
              <a:rPr lang="es-ES" sz="1200" b="1"/>
              <a:t>Puerto</a:t>
            </a:r>
          </a:p>
          <a:p>
            <a:pPr algn="ctr"/>
            <a:r>
              <a:rPr lang="es-ES" sz="1200" b="1"/>
              <a:t>designado</a:t>
            </a:r>
          </a:p>
        </p:txBody>
      </p:sp>
      <p:sp>
        <p:nvSpPr>
          <p:cNvPr id="89129" name="Text Box 61"/>
          <p:cNvSpPr txBox="1">
            <a:spLocks noChangeArrowheads="1"/>
          </p:cNvSpPr>
          <p:nvPr/>
        </p:nvSpPr>
        <p:spPr bwMode="auto">
          <a:xfrm>
            <a:off x="5257800" y="2165350"/>
            <a:ext cx="947738" cy="457200"/>
          </a:xfrm>
          <a:prstGeom prst="rect">
            <a:avLst/>
          </a:prstGeom>
          <a:noFill/>
          <a:ln w="9525">
            <a:noFill/>
            <a:miter lim="800000"/>
            <a:headEnd/>
            <a:tailEnd/>
          </a:ln>
        </p:spPr>
        <p:txBody>
          <a:bodyPr wrap="none">
            <a:spAutoFit/>
          </a:bodyPr>
          <a:lstStyle/>
          <a:p>
            <a:pPr algn="ctr"/>
            <a:r>
              <a:rPr lang="es-ES" sz="1200" b="1"/>
              <a:t>Puerto</a:t>
            </a:r>
          </a:p>
          <a:p>
            <a:pPr algn="ctr"/>
            <a:r>
              <a:rPr lang="es-ES" sz="1200" b="1"/>
              <a:t>designado</a:t>
            </a:r>
          </a:p>
        </p:txBody>
      </p:sp>
      <p:grpSp>
        <p:nvGrpSpPr>
          <p:cNvPr id="89130" name="Group 63"/>
          <p:cNvGrpSpPr>
            <a:grpSpLocks/>
          </p:cNvGrpSpPr>
          <p:nvPr/>
        </p:nvGrpSpPr>
        <p:grpSpPr bwMode="auto">
          <a:xfrm>
            <a:off x="1125538" y="3600450"/>
            <a:ext cx="1879600" cy="469900"/>
            <a:chOff x="1488" y="1584"/>
            <a:chExt cx="1656" cy="440"/>
          </a:xfrm>
        </p:grpSpPr>
        <p:sp>
          <p:nvSpPr>
            <p:cNvPr id="89146" name="Arc 64"/>
            <p:cNvSpPr>
              <a:spLocks/>
            </p:cNvSpPr>
            <p:nvPr/>
          </p:nvSpPr>
          <p:spPr bwMode="auto">
            <a:xfrm flipV="1">
              <a:off x="2312" y="1584"/>
              <a:ext cx="832"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sp>
          <p:nvSpPr>
            <p:cNvPr id="89147" name="Arc 65"/>
            <p:cNvSpPr>
              <a:spLocks/>
            </p:cNvSpPr>
            <p:nvPr/>
          </p:nvSpPr>
          <p:spPr bwMode="auto">
            <a:xfrm flipH="1" flipV="1">
              <a:off x="1488" y="1584"/>
              <a:ext cx="824"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grpSp>
      <p:grpSp>
        <p:nvGrpSpPr>
          <p:cNvPr id="89131" name="Group 66"/>
          <p:cNvGrpSpPr>
            <a:grpSpLocks/>
          </p:cNvGrpSpPr>
          <p:nvPr/>
        </p:nvGrpSpPr>
        <p:grpSpPr bwMode="auto">
          <a:xfrm>
            <a:off x="3856038" y="1098550"/>
            <a:ext cx="1854200" cy="469900"/>
            <a:chOff x="1488" y="1584"/>
            <a:chExt cx="1656" cy="440"/>
          </a:xfrm>
        </p:grpSpPr>
        <p:sp>
          <p:nvSpPr>
            <p:cNvPr id="89144" name="Arc 67"/>
            <p:cNvSpPr>
              <a:spLocks/>
            </p:cNvSpPr>
            <p:nvPr/>
          </p:nvSpPr>
          <p:spPr bwMode="auto">
            <a:xfrm flipV="1">
              <a:off x="2312" y="1584"/>
              <a:ext cx="832"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sp>
          <p:nvSpPr>
            <p:cNvPr id="89145" name="Arc 68"/>
            <p:cNvSpPr>
              <a:spLocks/>
            </p:cNvSpPr>
            <p:nvPr/>
          </p:nvSpPr>
          <p:spPr bwMode="auto">
            <a:xfrm flipH="1" flipV="1">
              <a:off x="1488" y="1584"/>
              <a:ext cx="824"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grpSp>
      <p:grpSp>
        <p:nvGrpSpPr>
          <p:cNvPr id="89132" name="Group 73"/>
          <p:cNvGrpSpPr>
            <a:grpSpLocks/>
          </p:cNvGrpSpPr>
          <p:nvPr/>
        </p:nvGrpSpPr>
        <p:grpSpPr bwMode="auto">
          <a:xfrm>
            <a:off x="3259138" y="3613150"/>
            <a:ext cx="1397000" cy="469900"/>
            <a:chOff x="1488" y="1584"/>
            <a:chExt cx="1656" cy="440"/>
          </a:xfrm>
        </p:grpSpPr>
        <p:sp>
          <p:nvSpPr>
            <p:cNvPr id="89142" name="Arc 74"/>
            <p:cNvSpPr>
              <a:spLocks/>
            </p:cNvSpPr>
            <p:nvPr/>
          </p:nvSpPr>
          <p:spPr bwMode="auto">
            <a:xfrm flipV="1">
              <a:off x="2312" y="1584"/>
              <a:ext cx="832"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sp>
          <p:nvSpPr>
            <p:cNvPr id="89143" name="Arc 75"/>
            <p:cNvSpPr>
              <a:spLocks/>
            </p:cNvSpPr>
            <p:nvPr/>
          </p:nvSpPr>
          <p:spPr bwMode="auto">
            <a:xfrm flipH="1" flipV="1">
              <a:off x="1488" y="1584"/>
              <a:ext cx="824"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grpSp>
      <p:grpSp>
        <p:nvGrpSpPr>
          <p:cNvPr id="89133" name="Group 76"/>
          <p:cNvGrpSpPr>
            <a:grpSpLocks/>
          </p:cNvGrpSpPr>
          <p:nvPr/>
        </p:nvGrpSpPr>
        <p:grpSpPr bwMode="auto">
          <a:xfrm>
            <a:off x="4960938" y="3613150"/>
            <a:ext cx="1295400" cy="469900"/>
            <a:chOff x="1488" y="1584"/>
            <a:chExt cx="1656" cy="440"/>
          </a:xfrm>
        </p:grpSpPr>
        <p:sp>
          <p:nvSpPr>
            <p:cNvPr id="89140" name="Arc 77"/>
            <p:cNvSpPr>
              <a:spLocks/>
            </p:cNvSpPr>
            <p:nvPr/>
          </p:nvSpPr>
          <p:spPr bwMode="auto">
            <a:xfrm flipV="1">
              <a:off x="2312" y="1584"/>
              <a:ext cx="832"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sp>
          <p:nvSpPr>
            <p:cNvPr id="89141" name="Arc 78"/>
            <p:cNvSpPr>
              <a:spLocks/>
            </p:cNvSpPr>
            <p:nvPr/>
          </p:nvSpPr>
          <p:spPr bwMode="auto">
            <a:xfrm flipH="1" flipV="1">
              <a:off x="1488" y="1584"/>
              <a:ext cx="824"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grpSp>
      <p:grpSp>
        <p:nvGrpSpPr>
          <p:cNvPr id="89134" name="Group 79"/>
          <p:cNvGrpSpPr>
            <a:grpSpLocks/>
          </p:cNvGrpSpPr>
          <p:nvPr/>
        </p:nvGrpSpPr>
        <p:grpSpPr bwMode="auto">
          <a:xfrm>
            <a:off x="6891338" y="3613150"/>
            <a:ext cx="1308100" cy="469900"/>
            <a:chOff x="1488" y="1584"/>
            <a:chExt cx="1656" cy="440"/>
          </a:xfrm>
        </p:grpSpPr>
        <p:sp>
          <p:nvSpPr>
            <p:cNvPr id="89138" name="Arc 80"/>
            <p:cNvSpPr>
              <a:spLocks/>
            </p:cNvSpPr>
            <p:nvPr/>
          </p:nvSpPr>
          <p:spPr bwMode="auto">
            <a:xfrm flipV="1">
              <a:off x="2312" y="1584"/>
              <a:ext cx="832"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sp>
          <p:nvSpPr>
            <p:cNvPr id="89139" name="Arc 81"/>
            <p:cNvSpPr>
              <a:spLocks/>
            </p:cNvSpPr>
            <p:nvPr/>
          </p:nvSpPr>
          <p:spPr bwMode="auto">
            <a:xfrm flipH="1" flipV="1">
              <a:off x="1488" y="1584"/>
              <a:ext cx="824" cy="440"/>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grpSp>
      <p:sp>
        <p:nvSpPr>
          <p:cNvPr id="89135" name="Text Box 95"/>
          <p:cNvSpPr txBox="1">
            <a:spLocks noChangeArrowheads="1"/>
          </p:cNvSpPr>
          <p:nvPr/>
        </p:nvSpPr>
        <p:spPr bwMode="auto">
          <a:xfrm>
            <a:off x="3924300" y="5419725"/>
            <a:ext cx="1584325" cy="457200"/>
          </a:xfrm>
          <a:prstGeom prst="rect">
            <a:avLst/>
          </a:prstGeom>
          <a:noFill/>
          <a:ln w="9525">
            <a:noFill/>
            <a:miter lim="800000"/>
            <a:headEnd/>
            <a:tailEnd/>
          </a:ln>
        </p:spPr>
        <p:txBody>
          <a:bodyPr>
            <a:spAutoFit/>
          </a:bodyPr>
          <a:lstStyle/>
          <a:p>
            <a:pPr algn="ctr">
              <a:spcBef>
                <a:spcPct val="50000"/>
              </a:spcBef>
            </a:pPr>
            <a:r>
              <a:rPr lang="es-ES_tradnl" sz="1200" b="1"/>
              <a:t>Puertos bloqueados</a:t>
            </a:r>
            <a:endParaRPr lang="es-ES" sz="1200" b="1"/>
          </a:p>
        </p:txBody>
      </p:sp>
      <p:sp>
        <p:nvSpPr>
          <p:cNvPr id="89136" name="Line 96"/>
          <p:cNvSpPr>
            <a:spLocks noChangeShapeType="1"/>
          </p:cNvSpPr>
          <p:nvPr/>
        </p:nvSpPr>
        <p:spPr bwMode="auto">
          <a:xfrm flipH="1" flipV="1">
            <a:off x="3995738" y="5157788"/>
            <a:ext cx="288925" cy="287337"/>
          </a:xfrm>
          <a:prstGeom prst="line">
            <a:avLst/>
          </a:prstGeom>
          <a:noFill/>
          <a:ln w="25400">
            <a:solidFill>
              <a:schemeClr val="tx1"/>
            </a:solidFill>
            <a:round/>
            <a:headEnd/>
            <a:tailEnd type="triangle" w="med" len="med"/>
          </a:ln>
        </p:spPr>
        <p:txBody>
          <a:bodyPr/>
          <a:lstStyle/>
          <a:p>
            <a:endParaRPr lang="es-ES"/>
          </a:p>
        </p:txBody>
      </p:sp>
      <p:sp>
        <p:nvSpPr>
          <p:cNvPr id="89137" name="Line 97"/>
          <p:cNvSpPr>
            <a:spLocks noChangeShapeType="1"/>
          </p:cNvSpPr>
          <p:nvPr/>
        </p:nvSpPr>
        <p:spPr bwMode="auto">
          <a:xfrm flipV="1">
            <a:off x="5148263" y="5157788"/>
            <a:ext cx="360362" cy="287337"/>
          </a:xfrm>
          <a:prstGeom prst="line">
            <a:avLst/>
          </a:prstGeom>
          <a:noFill/>
          <a:ln w="25400">
            <a:solidFill>
              <a:schemeClr val="tx1"/>
            </a:solidFill>
            <a:round/>
            <a:headEnd/>
            <a:tailEnd type="triangle" w="med" len="med"/>
          </a:ln>
        </p:spPr>
        <p:txBody>
          <a:bodyPr/>
          <a:lstStyle/>
          <a:p>
            <a:endParaRPr lang="es-ES"/>
          </a:p>
        </p:txBody>
      </p:sp>
    </p:spTree>
  </p:cSld>
  <p:clrMapOvr>
    <a:masterClrMapping/>
  </p:clrMapOvr>
  <p:transition>
    <p:pull dir="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304800" y="333375"/>
            <a:ext cx="4246563" cy="4876800"/>
          </a:xfrm>
        </p:spPr>
        <p:txBody>
          <a:bodyPr/>
          <a:lstStyle/>
          <a:p>
            <a:pPr eaLnBrk="1" hangingPunct="1">
              <a:buFontTx/>
              <a:buNone/>
            </a:pPr>
            <a:r>
              <a:rPr lang="es-ES_tradnl" sz="1600" smtClean="0"/>
              <a:t>			</a:t>
            </a:r>
            <a:r>
              <a:rPr lang="es-ES_tradnl" sz="1600" b="1" i="1" smtClean="0"/>
              <a:t>Algorhyme</a:t>
            </a:r>
          </a:p>
          <a:p>
            <a:pPr eaLnBrk="1" hangingPunct="1">
              <a:buFontTx/>
              <a:buNone/>
            </a:pPr>
            <a:endParaRPr lang="es-ES_tradnl" sz="1600" i="1" smtClean="0"/>
          </a:p>
          <a:p>
            <a:pPr eaLnBrk="1" hangingPunct="1">
              <a:buFontTx/>
              <a:buNone/>
            </a:pPr>
            <a:r>
              <a:rPr lang="es-ES_tradnl" sz="1600" i="1" smtClean="0"/>
              <a:t>I think that I shall never see</a:t>
            </a:r>
          </a:p>
          <a:p>
            <a:pPr eaLnBrk="1" hangingPunct="1">
              <a:buFontTx/>
              <a:buNone/>
            </a:pPr>
            <a:r>
              <a:rPr lang="es-ES_tradnl" sz="1600" i="1" smtClean="0"/>
              <a:t>A graph more lovely than a tree.</a:t>
            </a:r>
          </a:p>
          <a:p>
            <a:pPr eaLnBrk="1" hangingPunct="1">
              <a:buFontTx/>
              <a:buNone/>
            </a:pPr>
            <a:r>
              <a:rPr lang="es-ES_tradnl" sz="1600" i="1" smtClean="0"/>
              <a:t>A tree whose crucial property</a:t>
            </a:r>
          </a:p>
          <a:p>
            <a:pPr eaLnBrk="1" hangingPunct="1">
              <a:buFontTx/>
              <a:buNone/>
            </a:pPr>
            <a:r>
              <a:rPr lang="es-ES_tradnl" sz="1600" i="1" smtClean="0"/>
              <a:t>Is loop-free connectivity.</a:t>
            </a:r>
          </a:p>
          <a:p>
            <a:pPr eaLnBrk="1" hangingPunct="1">
              <a:buFontTx/>
              <a:buNone/>
            </a:pPr>
            <a:r>
              <a:rPr lang="es-ES_tradnl" sz="1600" i="1" smtClean="0"/>
              <a:t>A tree that must be sure to span</a:t>
            </a:r>
          </a:p>
          <a:p>
            <a:pPr eaLnBrk="1" hangingPunct="1">
              <a:buFontTx/>
              <a:buNone/>
            </a:pPr>
            <a:r>
              <a:rPr lang="es-ES_tradnl" sz="1600" i="1" smtClean="0"/>
              <a:t>So packets can reach every LAN.</a:t>
            </a:r>
          </a:p>
          <a:p>
            <a:pPr eaLnBrk="1" hangingPunct="1">
              <a:buFontTx/>
              <a:buNone/>
            </a:pPr>
            <a:r>
              <a:rPr lang="es-ES_tradnl" sz="1600" i="1" smtClean="0"/>
              <a:t>First, the root must be selected.</a:t>
            </a:r>
          </a:p>
          <a:p>
            <a:pPr eaLnBrk="1" hangingPunct="1">
              <a:buFontTx/>
              <a:buNone/>
            </a:pPr>
            <a:r>
              <a:rPr lang="es-ES_tradnl" sz="1600" i="1" smtClean="0"/>
              <a:t>By ID, it is elected.</a:t>
            </a:r>
          </a:p>
          <a:p>
            <a:pPr eaLnBrk="1" hangingPunct="1">
              <a:buFontTx/>
              <a:buNone/>
            </a:pPr>
            <a:r>
              <a:rPr lang="es-ES_tradnl" sz="1600" i="1" smtClean="0"/>
              <a:t>Least cost paths from root are traced.</a:t>
            </a:r>
          </a:p>
          <a:p>
            <a:pPr eaLnBrk="1" hangingPunct="1">
              <a:buFontTx/>
              <a:buNone/>
            </a:pPr>
            <a:r>
              <a:rPr lang="es-ES_tradnl" sz="1600" i="1" smtClean="0"/>
              <a:t>In the tree, these paths are placed.</a:t>
            </a:r>
          </a:p>
          <a:p>
            <a:pPr eaLnBrk="1" hangingPunct="1">
              <a:buFontTx/>
              <a:buNone/>
            </a:pPr>
            <a:r>
              <a:rPr lang="es-ES_tradnl" sz="1600" i="1" smtClean="0"/>
              <a:t>A mesh is made by folks like me, </a:t>
            </a:r>
          </a:p>
          <a:p>
            <a:pPr eaLnBrk="1" hangingPunct="1">
              <a:buFontTx/>
              <a:buNone/>
            </a:pPr>
            <a:r>
              <a:rPr lang="es-ES_tradnl" sz="1600" i="1" smtClean="0"/>
              <a:t>Then bridges find a spanning tree.</a:t>
            </a:r>
          </a:p>
          <a:p>
            <a:pPr eaLnBrk="1" hangingPunct="1">
              <a:buFontTx/>
              <a:buNone/>
            </a:pPr>
            <a:endParaRPr lang="es-ES_tradnl" sz="1600" i="1" smtClean="0"/>
          </a:p>
          <a:p>
            <a:pPr eaLnBrk="1" hangingPunct="1">
              <a:buFontTx/>
              <a:buNone/>
            </a:pPr>
            <a:r>
              <a:rPr lang="es-ES_tradnl" sz="1600" i="1" smtClean="0"/>
              <a:t>		</a:t>
            </a:r>
          </a:p>
        </p:txBody>
      </p:sp>
      <p:sp>
        <p:nvSpPr>
          <p:cNvPr id="90115" name="Rectangle 3"/>
          <p:cNvSpPr>
            <a:spLocks noChangeArrowheads="1"/>
          </p:cNvSpPr>
          <p:nvPr/>
        </p:nvSpPr>
        <p:spPr bwMode="auto">
          <a:xfrm>
            <a:off x="4114800" y="333375"/>
            <a:ext cx="4876800" cy="4495800"/>
          </a:xfrm>
          <a:prstGeom prst="rect">
            <a:avLst/>
          </a:prstGeom>
          <a:noFill/>
          <a:ln w="9525">
            <a:noFill/>
            <a:miter lim="800000"/>
            <a:headEnd/>
            <a:tailEnd/>
          </a:ln>
        </p:spPr>
        <p:txBody>
          <a:bodyPr/>
          <a:lstStyle/>
          <a:p>
            <a:pPr marL="342900" indent="-342900">
              <a:spcBef>
                <a:spcPct val="20000"/>
              </a:spcBef>
            </a:pPr>
            <a:r>
              <a:rPr lang="es-ES_tradnl" sz="1600">
                <a:latin typeface="Times New Roman" pitchFamily="18" charset="0"/>
              </a:rPr>
              <a:t>			</a:t>
            </a:r>
            <a:r>
              <a:rPr lang="es-ES_tradnl" sz="1600" b="1" i="1">
                <a:latin typeface="Times New Roman" pitchFamily="18" charset="0"/>
              </a:rPr>
              <a:t>Algorima</a:t>
            </a:r>
          </a:p>
          <a:p>
            <a:pPr marL="342900" indent="-342900">
              <a:spcBef>
                <a:spcPct val="20000"/>
              </a:spcBef>
            </a:pPr>
            <a:endParaRPr lang="es-ES_tradnl" sz="1600" i="1">
              <a:latin typeface="Times New Roman" pitchFamily="18" charset="0"/>
            </a:endParaRPr>
          </a:p>
          <a:p>
            <a:pPr marL="342900" indent="-342900">
              <a:spcBef>
                <a:spcPct val="20000"/>
              </a:spcBef>
            </a:pPr>
            <a:r>
              <a:rPr lang="es-ES_tradnl" sz="1600" i="1">
                <a:latin typeface="Times New Roman" pitchFamily="18" charset="0"/>
              </a:rPr>
              <a:t>Creo que nunca veré</a:t>
            </a:r>
          </a:p>
          <a:p>
            <a:pPr marL="342900" indent="-342900">
              <a:spcBef>
                <a:spcPct val="20000"/>
              </a:spcBef>
            </a:pPr>
            <a:r>
              <a:rPr lang="es-ES_tradnl" sz="1600" i="1">
                <a:latin typeface="Times New Roman" pitchFamily="18" charset="0"/>
              </a:rPr>
              <a:t>Un grafo más adorable que un árbol.</a:t>
            </a:r>
          </a:p>
          <a:p>
            <a:pPr marL="342900" indent="-342900">
              <a:spcBef>
                <a:spcPct val="20000"/>
              </a:spcBef>
            </a:pPr>
            <a:r>
              <a:rPr lang="es-ES_tradnl" sz="1600" i="1">
                <a:latin typeface="Times New Roman" pitchFamily="18" charset="0"/>
              </a:rPr>
              <a:t>Un árbol cuya característica principal</a:t>
            </a:r>
          </a:p>
          <a:p>
            <a:pPr marL="342900" indent="-342900">
              <a:spcBef>
                <a:spcPct val="20000"/>
              </a:spcBef>
            </a:pPr>
            <a:r>
              <a:rPr lang="es-ES_tradnl" sz="1600" i="1">
                <a:latin typeface="Times New Roman" pitchFamily="18" charset="0"/>
              </a:rPr>
              <a:t>Es la conectividad libre de bucles.</a:t>
            </a:r>
          </a:p>
          <a:p>
            <a:pPr marL="342900" indent="-342900">
              <a:spcBef>
                <a:spcPct val="20000"/>
              </a:spcBef>
            </a:pPr>
            <a:r>
              <a:rPr lang="es-ES_tradnl" sz="1600" i="1">
                <a:latin typeface="Times New Roman" pitchFamily="18" charset="0"/>
              </a:rPr>
              <a:t>Un árbol que debe estar seguro de extenderse</a:t>
            </a:r>
          </a:p>
          <a:p>
            <a:pPr marL="342900" indent="-342900">
              <a:spcBef>
                <a:spcPct val="20000"/>
              </a:spcBef>
            </a:pPr>
            <a:r>
              <a:rPr lang="es-ES_tradnl" sz="1600" i="1">
                <a:latin typeface="Times New Roman" pitchFamily="18" charset="0"/>
              </a:rPr>
              <a:t>De forma que los paquetes puedan llegar a cada LAN.</a:t>
            </a:r>
          </a:p>
          <a:p>
            <a:pPr marL="342900" indent="-342900">
              <a:spcBef>
                <a:spcPct val="20000"/>
              </a:spcBef>
            </a:pPr>
            <a:r>
              <a:rPr lang="es-ES_tradnl" sz="1600" i="1">
                <a:latin typeface="Times New Roman" pitchFamily="18" charset="0"/>
              </a:rPr>
              <a:t>Primero, la raíz debe ser seleccionada.</a:t>
            </a:r>
          </a:p>
          <a:p>
            <a:pPr marL="342900" indent="-342900">
              <a:spcBef>
                <a:spcPct val="20000"/>
              </a:spcBef>
            </a:pPr>
            <a:r>
              <a:rPr lang="es-ES_tradnl" sz="1600" i="1">
                <a:latin typeface="Times New Roman" pitchFamily="18" charset="0"/>
              </a:rPr>
              <a:t>Por identificador, es elegida.</a:t>
            </a:r>
          </a:p>
          <a:p>
            <a:pPr marL="342900" indent="-342900">
              <a:spcBef>
                <a:spcPct val="20000"/>
              </a:spcBef>
            </a:pPr>
            <a:r>
              <a:rPr lang="es-ES_tradnl" sz="1600" i="1">
                <a:latin typeface="Times New Roman" pitchFamily="18" charset="0"/>
              </a:rPr>
              <a:t>Caminos de costo mínimo desde la raíz se trazan.</a:t>
            </a:r>
          </a:p>
          <a:p>
            <a:pPr marL="342900" indent="-342900">
              <a:spcBef>
                <a:spcPct val="20000"/>
              </a:spcBef>
            </a:pPr>
            <a:r>
              <a:rPr lang="es-ES_tradnl" sz="1600" i="1">
                <a:latin typeface="Times New Roman" pitchFamily="18" charset="0"/>
              </a:rPr>
              <a:t>En el árbol, estos caminos se incluyen.</a:t>
            </a:r>
          </a:p>
          <a:p>
            <a:pPr marL="342900" indent="-342900">
              <a:spcBef>
                <a:spcPct val="20000"/>
              </a:spcBef>
            </a:pPr>
            <a:r>
              <a:rPr lang="es-ES_tradnl" sz="1600" i="1">
                <a:latin typeface="Times New Roman" pitchFamily="18" charset="0"/>
              </a:rPr>
              <a:t>Una malla es hecha por gente como yo, </a:t>
            </a:r>
          </a:p>
          <a:p>
            <a:pPr marL="342900" indent="-342900">
              <a:spcBef>
                <a:spcPct val="20000"/>
              </a:spcBef>
            </a:pPr>
            <a:r>
              <a:rPr lang="es-ES_tradnl" sz="1600" i="1">
                <a:latin typeface="Times New Roman" pitchFamily="18" charset="0"/>
              </a:rPr>
              <a:t>Entonces los puentes encuentran un árbol de expansión.</a:t>
            </a:r>
          </a:p>
          <a:p>
            <a:pPr marL="342900" indent="-342900">
              <a:spcBef>
                <a:spcPct val="20000"/>
              </a:spcBef>
            </a:pPr>
            <a:endParaRPr lang="es-ES_tradnl" sz="1600" i="1">
              <a:latin typeface="Times New Roman" pitchFamily="18" charset="0"/>
            </a:endParaRPr>
          </a:p>
          <a:p>
            <a:pPr marL="342900" indent="-342900">
              <a:spcBef>
                <a:spcPct val="20000"/>
              </a:spcBef>
            </a:pPr>
            <a:r>
              <a:rPr lang="es-ES_tradnl" sz="1600" i="1">
                <a:latin typeface="Times New Roman" pitchFamily="18" charset="0"/>
              </a:rPr>
              <a:t>			- Radia Perlman</a:t>
            </a:r>
          </a:p>
        </p:txBody>
      </p:sp>
      <p:pic>
        <p:nvPicPr>
          <p:cNvPr id="90116" name="Picture 4" descr="perlman2"/>
          <p:cNvPicPr>
            <a:picLocks noChangeAspect="1" noChangeArrowheads="1"/>
          </p:cNvPicPr>
          <p:nvPr/>
        </p:nvPicPr>
        <p:blipFill>
          <a:blip r:embed="rId3" cstate="print"/>
          <a:srcRect/>
          <a:stretch>
            <a:fillRect/>
          </a:stretch>
        </p:blipFill>
        <p:spPr bwMode="auto">
          <a:xfrm>
            <a:off x="2268538" y="4624388"/>
            <a:ext cx="1857375" cy="1738312"/>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476672"/>
            <a:ext cx="8278688" cy="1143000"/>
          </a:xfrm>
        </p:spPr>
        <p:txBody>
          <a:bodyPr/>
          <a:lstStyle/>
          <a:p>
            <a:pPr eaLnBrk="1" hangingPunct="1"/>
            <a:r>
              <a:rPr lang="es-ES" dirty="0" smtClean="0"/>
              <a:t>Identificadores de ST</a:t>
            </a:r>
          </a:p>
        </p:txBody>
      </p:sp>
      <p:sp>
        <p:nvSpPr>
          <p:cNvPr id="92163" name="Rectangle 3"/>
          <p:cNvSpPr>
            <a:spLocks noGrp="1" noChangeArrowheads="1"/>
          </p:cNvSpPr>
          <p:nvPr>
            <p:ph type="body" idx="1"/>
          </p:nvPr>
        </p:nvSpPr>
        <p:spPr>
          <a:xfrm>
            <a:off x="685800" y="1639888"/>
            <a:ext cx="7772400" cy="4114800"/>
          </a:xfrm>
        </p:spPr>
        <p:txBody>
          <a:bodyPr/>
          <a:lstStyle/>
          <a:p>
            <a:pPr eaLnBrk="1" hangingPunct="1">
              <a:lnSpc>
                <a:spcPct val="90000"/>
              </a:lnSpc>
            </a:pPr>
            <a:r>
              <a:rPr lang="es-ES" sz="2400" dirty="0" smtClean="0"/>
              <a:t>El ID se construye a partir de una prioridad (configurable) y de la dirección MAC canónica del conmutador (fija)</a:t>
            </a:r>
          </a:p>
          <a:p>
            <a:pPr eaLnBrk="1" hangingPunct="1">
              <a:lnSpc>
                <a:spcPct val="90000"/>
              </a:lnSpc>
            </a:pPr>
            <a:r>
              <a:rPr lang="es-ES" sz="2400" dirty="0" smtClean="0"/>
              <a:t>La prioridad puede valer entre 0 y 65535. Por defecto es 32768</a:t>
            </a:r>
          </a:p>
          <a:p>
            <a:pPr eaLnBrk="1" hangingPunct="1">
              <a:lnSpc>
                <a:spcPct val="90000"/>
              </a:lnSpc>
            </a:pPr>
            <a:r>
              <a:rPr lang="es-ES" sz="2400" dirty="0" smtClean="0"/>
              <a:t>Si se usa siempre la prioridad por defecto el conmutador con la MAC más baja es elegido raíz</a:t>
            </a:r>
          </a:p>
          <a:p>
            <a:pPr eaLnBrk="1" hangingPunct="1">
              <a:lnSpc>
                <a:spcPct val="90000"/>
              </a:lnSpc>
            </a:pPr>
            <a:r>
              <a:rPr lang="es-ES" sz="2400" dirty="0" smtClean="0"/>
              <a:t>La prioridad forma la parte más significativa del identificador y por tanto tiene precedencia sobre la MAC. Cualquier cambio en la prioridad altera el orden de los ID</a:t>
            </a:r>
          </a:p>
          <a:p>
            <a:pPr eaLnBrk="1" hangingPunct="1">
              <a:lnSpc>
                <a:spcPct val="90000"/>
              </a:lnSpc>
            </a:pPr>
            <a:r>
              <a:rPr lang="es-ES" sz="2400" dirty="0" smtClean="0"/>
              <a:t>Si a un conmutador le ponemos prioridad 32767 y dejamos el valor por defecto en el resto ese será seguro el de ID más bajo, y por tanto será elegido raíz</a:t>
            </a:r>
          </a:p>
        </p:txBody>
      </p:sp>
    </p:spTree>
  </p:cSld>
  <p:clrMapOvr>
    <a:masterClrMapping/>
  </p:clrMapOvr>
  <p:transition>
    <p:pull dir="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333375"/>
            <a:ext cx="7772400" cy="1143000"/>
          </a:xfrm>
        </p:spPr>
        <p:txBody>
          <a:bodyPr/>
          <a:lstStyle/>
          <a:p>
            <a:pPr eaLnBrk="1" hangingPunct="1"/>
            <a:r>
              <a:rPr lang="es-ES" smtClean="0"/>
              <a:t>Identificador: prioridad + MAC</a:t>
            </a:r>
          </a:p>
        </p:txBody>
      </p:sp>
      <p:graphicFrame>
        <p:nvGraphicFramePr>
          <p:cNvPr id="1193104" name="Group 144"/>
          <p:cNvGraphicFramePr>
            <a:graphicFrameLocks noGrp="1"/>
          </p:cNvGraphicFramePr>
          <p:nvPr>
            <p:ph sz="half" idx="1"/>
          </p:nvPr>
        </p:nvGraphicFramePr>
        <p:xfrm>
          <a:off x="2411413" y="3178175"/>
          <a:ext cx="933450" cy="396240"/>
        </p:xfrm>
        <a:graphic>
          <a:graphicData uri="http://schemas.openxmlformats.org/drawingml/2006/table">
            <a:tbl>
              <a:tblPr/>
              <a:tblGrid>
                <a:gridCol w="466725"/>
                <a:gridCol w="466725"/>
              </a:tblGrid>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1193074" name="Group 114"/>
          <p:cNvGraphicFramePr>
            <a:graphicFrameLocks noGrp="1"/>
          </p:cNvGraphicFramePr>
          <p:nvPr>
            <p:ph sz="quarter" idx="2"/>
          </p:nvPr>
        </p:nvGraphicFramePr>
        <p:xfrm>
          <a:off x="4067175" y="3178175"/>
          <a:ext cx="2843213" cy="396240"/>
        </p:xfrm>
        <a:graphic>
          <a:graphicData uri="http://schemas.openxmlformats.org/drawingml/2006/table">
            <a:tbl>
              <a:tblPr/>
              <a:tblGrid>
                <a:gridCol w="466725"/>
                <a:gridCol w="466725"/>
                <a:gridCol w="466725"/>
                <a:gridCol w="466725"/>
                <a:gridCol w="509588"/>
                <a:gridCol w="466725"/>
              </a:tblGrid>
              <a:tr h="223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193101" name="Group 141"/>
          <p:cNvGraphicFramePr>
            <a:graphicFrameLocks noGrp="1"/>
          </p:cNvGraphicFramePr>
          <p:nvPr>
            <p:ph sz="quarter" idx="3"/>
          </p:nvPr>
        </p:nvGraphicFramePr>
        <p:xfrm>
          <a:off x="2771775" y="4365625"/>
          <a:ext cx="3843338" cy="434975"/>
        </p:xfrm>
        <a:graphic>
          <a:graphicData uri="http://schemas.openxmlformats.org/drawingml/2006/table">
            <a:tbl>
              <a:tblPr/>
              <a:tblGrid>
                <a:gridCol w="476250"/>
                <a:gridCol w="476250"/>
                <a:gridCol w="476250"/>
                <a:gridCol w="476250"/>
                <a:gridCol w="476250"/>
                <a:gridCol w="476250"/>
                <a:gridCol w="509588"/>
                <a:gridCol w="476250"/>
              </a:tblGrid>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93231" name="Text Box 104"/>
          <p:cNvSpPr txBox="1">
            <a:spLocks noChangeArrowheads="1"/>
          </p:cNvSpPr>
          <p:nvPr/>
        </p:nvSpPr>
        <p:spPr bwMode="auto">
          <a:xfrm>
            <a:off x="2222500" y="1700213"/>
            <a:ext cx="1298575" cy="701675"/>
          </a:xfrm>
          <a:prstGeom prst="rect">
            <a:avLst/>
          </a:prstGeom>
          <a:noFill/>
          <a:ln w="25400">
            <a:noFill/>
            <a:miter lim="800000"/>
            <a:headEnd/>
            <a:tailEnd/>
          </a:ln>
        </p:spPr>
        <p:txBody>
          <a:bodyPr wrap="none">
            <a:spAutoFit/>
          </a:bodyPr>
          <a:lstStyle/>
          <a:p>
            <a:pPr algn="ctr"/>
            <a:r>
              <a:rPr lang="es-ES" sz="2000" b="1"/>
              <a:t>Prioridad</a:t>
            </a:r>
          </a:p>
          <a:p>
            <a:pPr algn="ctr"/>
            <a:r>
              <a:rPr lang="es-ES" sz="2000" b="1"/>
              <a:t>32768</a:t>
            </a:r>
          </a:p>
        </p:txBody>
      </p:sp>
      <p:sp>
        <p:nvSpPr>
          <p:cNvPr id="1193105" name="Line 145"/>
          <p:cNvSpPr>
            <a:spLocks noChangeShapeType="1"/>
          </p:cNvSpPr>
          <p:nvPr/>
        </p:nvSpPr>
        <p:spPr bwMode="auto">
          <a:xfrm>
            <a:off x="2843213" y="2492375"/>
            <a:ext cx="0" cy="504825"/>
          </a:xfrm>
          <a:prstGeom prst="line">
            <a:avLst/>
          </a:prstGeom>
          <a:noFill/>
          <a:ln w="25400">
            <a:solidFill>
              <a:schemeClr val="accent2"/>
            </a:solidFill>
            <a:round/>
            <a:headEnd/>
            <a:tailEnd type="triangle" w="med" len="med"/>
          </a:ln>
        </p:spPr>
        <p:txBody>
          <a:bodyPr/>
          <a:lstStyle/>
          <a:p>
            <a:endParaRPr lang="es-ES"/>
          </a:p>
        </p:txBody>
      </p:sp>
      <p:sp>
        <p:nvSpPr>
          <p:cNvPr id="1193106" name="Line 146"/>
          <p:cNvSpPr>
            <a:spLocks noChangeShapeType="1"/>
          </p:cNvSpPr>
          <p:nvPr/>
        </p:nvSpPr>
        <p:spPr bwMode="auto">
          <a:xfrm flipH="1">
            <a:off x="5507038" y="2420938"/>
            <a:ext cx="0" cy="576262"/>
          </a:xfrm>
          <a:prstGeom prst="line">
            <a:avLst/>
          </a:prstGeom>
          <a:noFill/>
          <a:ln w="25400">
            <a:solidFill>
              <a:schemeClr val="accent2"/>
            </a:solidFill>
            <a:round/>
            <a:headEnd/>
            <a:tailEnd type="triangle" w="med" len="med"/>
          </a:ln>
        </p:spPr>
        <p:txBody>
          <a:bodyPr/>
          <a:lstStyle/>
          <a:p>
            <a:endParaRPr lang="es-ES"/>
          </a:p>
        </p:txBody>
      </p:sp>
      <p:sp>
        <p:nvSpPr>
          <p:cNvPr id="1193107" name="Line 147"/>
          <p:cNvSpPr>
            <a:spLocks noChangeShapeType="1"/>
          </p:cNvSpPr>
          <p:nvPr/>
        </p:nvSpPr>
        <p:spPr bwMode="auto">
          <a:xfrm>
            <a:off x="2843213" y="3716338"/>
            <a:ext cx="288925" cy="504825"/>
          </a:xfrm>
          <a:prstGeom prst="line">
            <a:avLst/>
          </a:prstGeom>
          <a:noFill/>
          <a:ln w="25400">
            <a:solidFill>
              <a:schemeClr val="accent2"/>
            </a:solidFill>
            <a:round/>
            <a:headEnd/>
            <a:tailEnd type="triangle" w="med" len="med"/>
          </a:ln>
        </p:spPr>
        <p:txBody>
          <a:bodyPr/>
          <a:lstStyle/>
          <a:p>
            <a:endParaRPr lang="es-ES"/>
          </a:p>
        </p:txBody>
      </p:sp>
      <p:sp>
        <p:nvSpPr>
          <p:cNvPr id="1193108" name="Line 148"/>
          <p:cNvSpPr>
            <a:spLocks noChangeShapeType="1"/>
          </p:cNvSpPr>
          <p:nvPr/>
        </p:nvSpPr>
        <p:spPr bwMode="auto">
          <a:xfrm flipH="1">
            <a:off x="5219700" y="3644900"/>
            <a:ext cx="215900" cy="576263"/>
          </a:xfrm>
          <a:prstGeom prst="line">
            <a:avLst/>
          </a:prstGeom>
          <a:noFill/>
          <a:ln w="25400">
            <a:solidFill>
              <a:schemeClr val="accent2"/>
            </a:solidFill>
            <a:round/>
            <a:headEnd/>
            <a:tailEnd type="triangle" w="med" len="med"/>
          </a:ln>
        </p:spPr>
        <p:txBody>
          <a:bodyPr/>
          <a:lstStyle/>
          <a:p>
            <a:endParaRPr lang="es-ES"/>
          </a:p>
        </p:txBody>
      </p:sp>
      <p:sp>
        <p:nvSpPr>
          <p:cNvPr id="93236" name="Text Box 149"/>
          <p:cNvSpPr txBox="1">
            <a:spLocks noChangeArrowheads="1"/>
          </p:cNvSpPr>
          <p:nvPr/>
        </p:nvSpPr>
        <p:spPr bwMode="auto">
          <a:xfrm>
            <a:off x="4356100" y="1700213"/>
            <a:ext cx="2343150" cy="701675"/>
          </a:xfrm>
          <a:prstGeom prst="rect">
            <a:avLst/>
          </a:prstGeom>
          <a:noFill/>
          <a:ln w="25400">
            <a:noFill/>
            <a:miter lim="800000"/>
            <a:headEnd/>
            <a:tailEnd/>
          </a:ln>
        </p:spPr>
        <p:txBody>
          <a:bodyPr wrap="none">
            <a:spAutoFit/>
          </a:bodyPr>
          <a:lstStyle/>
          <a:p>
            <a:pPr algn="ctr"/>
            <a:r>
              <a:rPr lang="es-ES" sz="2000" b="1"/>
              <a:t>MAC</a:t>
            </a:r>
          </a:p>
          <a:p>
            <a:pPr algn="ctr"/>
            <a:r>
              <a:rPr lang="es-ES" sz="2000" b="1"/>
              <a:t>00:30:94:32:0C:00</a:t>
            </a:r>
          </a:p>
        </p:txBody>
      </p:sp>
      <p:sp>
        <p:nvSpPr>
          <p:cNvPr id="1193111" name="Text Box 151"/>
          <p:cNvSpPr txBox="1">
            <a:spLocks noChangeArrowheads="1"/>
          </p:cNvSpPr>
          <p:nvPr/>
        </p:nvSpPr>
        <p:spPr bwMode="auto">
          <a:xfrm>
            <a:off x="539750" y="4383088"/>
            <a:ext cx="1706563" cy="701675"/>
          </a:xfrm>
          <a:prstGeom prst="rect">
            <a:avLst/>
          </a:prstGeom>
          <a:noFill/>
          <a:ln w="25400">
            <a:noFill/>
            <a:miter lim="800000"/>
            <a:headEnd/>
            <a:tailEnd/>
          </a:ln>
        </p:spPr>
        <p:txBody>
          <a:bodyPr wrap="none">
            <a:spAutoFit/>
          </a:bodyPr>
          <a:lstStyle/>
          <a:p>
            <a:pPr algn="ctr"/>
            <a:r>
              <a:rPr lang="es-ES" sz="2000" b="1"/>
              <a:t>Identificador</a:t>
            </a:r>
          </a:p>
          <a:p>
            <a:pPr algn="ctr"/>
            <a:r>
              <a:rPr lang="es-ES" sz="2000" b="1"/>
              <a:t>(8 bytes)</a:t>
            </a:r>
          </a:p>
        </p:txBody>
      </p:sp>
      <p:sp>
        <p:nvSpPr>
          <p:cNvPr id="1193112" name="Line 152"/>
          <p:cNvSpPr>
            <a:spLocks noChangeShapeType="1"/>
          </p:cNvSpPr>
          <p:nvPr/>
        </p:nvSpPr>
        <p:spPr bwMode="auto">
          <a:xfrm>
            <a:off x="2268538" y="4581525"/>
            <a:ext cx="358775" cy="0"/>
          </a:xfrm>
          <a:prstGeom prst="line">
            <a:avLst/>
          </a:prstGeom>
          <a:noFill/>
          <a:ln w="25400">
            <a:solidFill>
              <a:schemeClr val="accent2"/>
            </a:solidFill>
            <a:round/>
            <a:headEnd/>
            <a:tailEnd type="triangle" w="med" len="med"/>
          </a:ln>
        </p:spPr>
        <p:txBody>
          <a:bodyPr/>
          <a:lstStyle/>
          <a:p>
            <a:endParaRPr lang="es-ES"/>
          </a:p>
        </p:txBody>
      </p:sp>
      <p:sp>
        <p:nvSpPr>
          <p:cNvPr id="1193113" name="Text Box 153"/>
          <p:cNvSpPr txBox="1">
            <a:spLocks noChangeArrowheads="1"/>
          </p:cNvSpPr>
          <p:nvPr/>
        </p:nvSpPr>
        <p:spPr bwMode="auto">
          <a:xfrm>
            <a:off x="1476375" y="5589588"/>
            <a:ext cx="6562725" cy="396875"/>
          </a:xfrm>
          <a:prstGeom prst="rect">
            <a:avLst/>
          </a:prstGeom>
          <a:noFill/>
          <a:ln w="25400">
            <a:noFill/>
            <a:miter lim="800000"/>
            <a:headEnd/>
            <a:tailEnd/>
          </a:ln>
        </p:spPr>
        <p:txBody>
          <a:bodyPr wrap="none">
            <a:spAutoFit/>
          </a:bodyPr>
          <a:lstStyle/>
          <a:p>
            <a:r>
              <a:rPr lang="es-ES" sz="2000"/>
              <a:t>La prioridad es la parte más significativa del identificador</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3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3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3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93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3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93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931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931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93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3105" grpId="0" animBg="1"/>
      <p:bldP spid="1193106" grpId="0" animBg="1"/>
      <p:bldP spid="1193107" grpId="0" animBg="1"/>
      <p:bldP spid="1193108" grpId="0" animBg="1"/>
      <p:bldP spid="1193111" grpId="0"/>
      <p:bldP spid="1193112" grpId="0" animBg="1"/>
      <p:bldP spid="11931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457200"/>
            <a:ext cx="7772400" cy="811213"/>
          </a:xfrm>
        </p:spPr>
        <p:txBody>
          <a:bodyPr/>
          <a:lstStyle/>
          <a:p>
            <a:pPr eaLnBrk="1" hangingPunct="1"/>
            <a:r>
              <a:rPr lang="es-ES" sz="3600" dirty="0" smtClean="0"/>
              <a:t>Elección del conmutador raíz</a:t>
            </a:r>
          </a:p>
        </p:txBody>
      </p:sp>
      <p:sp>
        <p:nvSpPr>
          <p:cNvPr id="94211" name="Rectangle 3"/>
          <p:cNvSpPr>
            <a:spLocks noGrp="1" noChangeArrowheads="1"/>
          </p:cNvSpPr>
          <p:nvPr>
            <p:ph type="body" idx="1"/>
          </p:nvPr>
        </p:nvSpPr>
        <p:spPr>
          <a:xfrm>
            <a:off x="684213" y="1268413"/>
            <a:ext cx="7920037" cy="4752975"/>
          </a:xfrm>
        </p:spPr>
        <p:txBody>
          <a:bodyPr/>
          <a:lstStyle/>
          <a:p>
            <a:pPr eaLnBrk="1" hangingPunct="1">
              <a:lnSpc>
                <a:spcPct val="80000"/>
              </a:lnSpc>
            </a:pPr>
            <a:endParaRPr lang="es-ES" sz="2400" dirty="0" smtClean="0"/>
          </a:p>
          <a:p>
            <a:pPr eaLnBrk="1" hangingPunct="1">
              <a:lnSpc>
                <a:spcPct val="80000"/>
              </a:lnSpc>
            </a:pPr>
            <a:r>
              <a:rPr lang="es-ES" sz="2400" dirty="0" smtClean="0"/>
              <a:t>Dada una topología de red el conmutador raíz es siempre el mismo, independientemente del orden como se enciendan los equipos o como se conecten los cables</a:t>
            </a:r>
          </a:p>
          <a:p>
            <a:pPr eaLnBrk="1" hangingPunct="1">
              <a:lnSpc>
                <a:spcPct val="80000"/>
              </a:lnSpc>
            </a:pPr>
            <a:r>
              <a:rPr lang="es-ES" sz="2400" dirty="0" smtClean="0"/>
              <a:t>Si se utiliza la prioridad por defecto el conmutador raíz es el de la MAC más baja, que puede ser cualquier conmutador, probablemente uno periférico o poco importante. Si el conmutador raíz se apaga los demás han de elegir de entre ellos un nuevo raíz y recalcular el árbol, esto consume CPU y puede provocar inestabilidad si se tarda en llegar a la convergencia.</a:t>
            </a:r>
          </a:p>
          <a:p>
            <a:pPr eaLnBrk="1" hangingPunct="1">
              <a:lnSpc>
                <a:spcPct val="80000"/>
              </a:lnSpc>
            </a:pPr>
            <a:r>
              <a:rPr lang="es-ES" sz="2400" dirty="0" smtClean="0"/>
              <a:t>La prioridad permite controlar la selección del conmutador raíz asegurando que esa función recaiga por ejemplo en uno que esté siempre encendido, evitando así problemas de convergencia. </a:t>
            </a:r>
          </a:p>
        </p:txBody>
      </p:sp>
    </p:spTree>
  </p:cSld>
  <p:clrMapOvr>
    <a:masterClrMapping/>
  </p:clrMapOvr>
  <p:transition>
    <p:pull dir="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404813"/>
            <a:ext cx="7772400" cy="1143000"/>
          </a:xfrm>
        </p:spPr>
        <p:txBody>
          <a:bodyPr/>
          <a:lstStyle/>
          <a:p>
            <a:pPr eaLnBrk="1" hangingPunct="1"/>
            <a:r>
              <a:rPr lang="es-ES" smtClean="0"/>
              <a:t>Prioridad de las interfaces</a:t>
            </a:r>
          </a:p>
        </p:txBody>
      </p:sp>
      <p:sp>
        <p:nvSpPr>
          <p:cNvPr id="95235" name="Rectangle 3"/>
          <p:cNvSpPr>
            <a:spLocks noGrp="1" noChangeArrowheads="1"/>
          </p:cNvSpPr>
          <p:nvPr>
            <p:ph type="body" idx="1"/>
          </p:nvPr>
        </p:nvSpPr>
        <p:spPr>
          <a:xfrm>
            <a:off x="685800" y="1628775"/>
            <a:ext cx="7772400" cy="4467225"/>
          </a:xfrm>
        </p:spPr>
        <p:txBody>
          <a:bodyPr/>
          <a:lstStyle/>
          <a:p>
            <a:pPr eaLnBrk="1" hangingPunct="1">
              <a:lnSpc>
                <a:spcPct val="80000"/>
              </a:lnSpc>
            </a:pPr>
            <a:r>
              <a:rPr lang="es-ES" sz="2400" dirty="0" smtClean="0"/>
              <a:t>Cada interfaz de cada conmutador tiene asociado un número identificativo y una prioridad, que por defecto vale 128. El número identificativo es fijo pero la prioridad es configurable en un rango de 0 a 255.</a:t>
            </a:r>
          </a:p>
          <a:p>
            <a:pPr eaLnBrk="1" hangingPunct="1">
              <a:lnSpc>
                <a:spcPct val="80000"/>
              </a:lnSpc>
            </a:pPr>
            <a:r>
              <a:rPr lang="es-ES" sz="2400" dirty="0" smtClean="0"/>
              <a:t>El identificador (ID) de una interfaz se forma concatenando la prioridad y el número identificativo.</a:t>
            </a:r>
          </a:p>
          <a:p>
            <a:pPr eaLnBrk="1" hangingPunct="1">
              <a:lnSpc>
                <a:spcPct val="80000"/>
              </a:lnSpc>
            </a:pPr>
            <a:r>
              <a:rPr lang="es-ES" sz="2400" dirty="0" smtClean="0"/>
              <a:t>Cuando un conmutador elige su interfaz raíz siempre toma el camino de mínimo costo. Si dos interfaces tienen el mismo costo usa la que tiene el ID más bajo. </a:t>
            </a:r>
          </a:p>
          <a:p>
            <a:pPr eaLnBrk="1" hangingPunct="1">
              <a:lnSpc>
                <a:spcPct val="80000"/>
              </a:lnSpc>
            </a:pPr>
            <a:r>
              <a:rPr lang="es-ES" sz="2400" dirty="0" smtClean="0"/>
              <a:t>Si queremos que una determinada interfaz sea elegida como raíz le debemos bajar la prioridad, por ejemplo a 127. Pero la prioridad solo sirve cuando el costo es igual, si otra interfaz tiene costo menor será elegida siempre antes, cualquiera que sea su prioridad</a:t>
            </a:r>
          </a:p>
        </p:txBody>
      </p:sp>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04813"/>
            <a:ext cx="7772400" cy="1143000"/>
          </a:xfrm>
        </p:spPr>
        <p:txBody>
          <a:bodyPr/>
          <a:lstStyle/>
          <a:p>
            <a:pPr eaLnBrk="1" hangingPunct="1"/>
            <a:r>
              <a:rPr lang="es-ES" smtClean="0"/>
              <a:t>La capa de enlace</a:t>
            </a:r>
          </a:p>
        </p:txBody>
      </p:sp>
      <p:sp>
        <p:nvSpPr>
          <p:cNvPr id="9219" name="Rectangle 3"/>
          <p:cNvSpPr>
            <a:spLocks noGrp="1" noChangeArrowheads="1"/>
          </p:cNvSpPr>
          <p:nvPr>
            <p:ph type="body" idx="1"/>
          </p:nvPr>
        </p:nvSpPr>
        <p:spPr>
          <a:xfrm>
            <a:off x="684213" y="1557338"/>
            <a:ext cx="7772400" cy="4824412"/>
          </a:xfrm>
        </p:spPr>
        <p:txBody>
          <a:bodyPr/>
          <a:lstStyle/>
          <a:p>
            <a:pPr eaLnBrk="1" hangingPunct="1">
              <a:lnSpc>
                <a:spcPct val="80000"/>
              </a:lnSpc>
            </a:pPr>
            <a:r>
              <a:rPr lang="es-ES" sz="2400" smtClean="0"/>
              <a:t>La principal función de la capa de enlace es comprobar que los datos enviados estan libres de error. Para ello se utiliza el CRC (Cyclic Redundancy Check)</a:t>
            </a:r>
          </a:p>
          <a:p>
            <a:pPr eaLnBrk="1" hangingPunct="1">
              <a:lnSpc>
                <a:spcPct val="80000"/>
              </a:lnSpc>
            </a:pPr>
            <a:r>
              <a:rPr lang="es-ES" sz="2400" smtClean="0"/>
              <a:t>Cuando se detecta un error se pueden hacer tres cosas:</a:t>
            </a:r>
          </a:p>
          <a:p>
            <a:pPr lvl="1" eaLnBrk="1" hangingPunct="1">
              <a:lnSpc>
                <a:spcPct val="80000"/>
              </a:lnSpc>
            </a:pPr>
            <a:r>
              <a:rPr lang="es-ES" sz="2000" smtClean="0"/>
              <a:t>Intentar corregirlo (no es posible con el CRC)</a:t>
            </a:r>
          </a:p>
          <a:p>
            <a:pPr lvl="1" eaLnBrk="1" hangingPunct="1">
              <a:lnSpc>
                <a:spcPct val="80000"/>
              </a:lnSpc>
            </a:pPr>
            <a:r>
              <a:rPr lang="es-ES" sz="2000" smtClean="0"/>
              <a:t>Descartar el paquete erróneo y pedir reenvío</a:t>
            </a:r>
          </a:p>
          <a:p>
            <a:pPr lvl="1" eaLnBrk="1" hangingPunct="1">
              <a:lnSpc>
                <a:spcPct val="80000"/>
              </a:lnSpc>
            </a:pPr>
            <a:r>
              <a:rPr lang="es-ES" sz="2000" smtClean="0"/>
              <a:t>Descartar el paquete erróneo y no decir nada</a:t>
            </a:r>
          </a:p>
          <a:p>
            <a:pPr eaLnBrk="1" hangingPunct="1">
              <a:lnSpc>
                <a:spcPct val="80000"/>
              </a:lnSpc>
            </a:pPr>
            <a:r>
              <a:rPr lang="es-ES" sz="2400" u="sng" smtClean="0"/>
              <a:t>En todos los casos habituales se procede de la tercera forma (se descarta y no se dice nada). Será normalmente la capa de transporte (en el host de destino) la que se encargue de solicitar la retransmisión de los datos al emisor. Pero no siempre es así, a veces la capa de transporte tampoco reenvía y el paquete erróneo simplemente se pierde</a:t>
            </a:r>
            <a:endParaRPr lang="es-ES" sz="2400" smtClean="0"/>
          </a:p>
        </p:txBody>
      </p:sp>
      <p:grpSp>
        <p:nvGrpSpPr>
          <p:cNvPr id="9220" name="Group 4"/>
          <p:cNvGrpSpPr>
            <a:grpSpLocks noChangeAspect="1"/>
          </p:cNvGrpSpPr>
          <p:nvPr/>
        </p:nvGrpSpPr>
        <p:grpSpPr bwMode="auto">
          <a:xfrm>
            <a:off x="7019925" y="134938"/>
            <a:ext cx="1814513" cy="1493837"/>
            <a:chOff x="1557" y="1488"/>
            <a:chExt cx="2646" cy="2178"/>
          </a:xfrm>
        </p:grpSpPr>
        <p:grpSp>
          <p:nvGrpSpPr>
            <p:cNvPr id="9221" name="Group 5"/>
            <p:cNvGrpSpPr>
              <a:grpSpLocks noChangeAspect="1"/>
            </p:cNvGrpSpPr>
            <p:nvPr/>
          </p:nvGrpSpPr>
          <p:grpSpPr bwMode="auto">
            <a:xfrm>
              <a:off x="1557" y="1488"/>
              <a:ext cx="2646" cy="2178"/>
              <a:chOff x="1557" y="1488"/>
              <a:chExt cx="2646" cy="2178"/>
            </a:xfrm>
          </p:grpSpPr>
          <p:grpSp>
            <p:nvGrpSpPr>
              <p:cNvPr id="9223" name="Group 6"/>
              <p:cNvGrpSpPr>
                <a:grpSpLocks noChangeAspect="1"/>
              </p:cNvGrpSpPr>
              <p:nvPr/>
            </p:nvGrpSpPr>
            <p:grpSpPr bwMode="auto">
              <a:xfrm>
                <a:off x="1557" y="1488"/>
                <a:ext cx="1722" cy="2178"/>
                <a:chOff x="1557" y="1488"/>
                <a:chExt cx="1722" cy="2178"/>
              </a:xfrm>
            </p:grpSpPr>
            <p:sp>
              <p:nvSpPr>
                <p:cNvPr id="9231" name="Freeform 7"/>
                <p:cNvSpPr>
                  <a:spLocks noChangeAspect="1"/>
                </p:cNvSpPr>
                <p:nvPr/>
              </p:nvSpPr>
              <p:spPr bwMode="auto">
                <a:xfrm>
                  <a:off x="1829" y="1905"/>
                  <a:ext cx="1450" cy="1761"/>
                </a:xfrm>
                <a:custGeom>
                  <a:avLst/>
                  <a:gdLst>
                    <a:gd name="T0" fmla="*/ 595 w 1450"/>
                    <a:gd name="T1" fmla="*/ 63 h 1761"/>
                    <a:gd name="T2" fmla="*/ 348 w 1450"/>
                    <a:gd name="T3" fmla="*/ 190 h 1761"/>
                    <a:gd name="T4" fmla="*/ 284 w 1450"/>
                    <a:gd name="T5" fmla="*/ 305 h 1761"/>
                    <a:gd name="T6" fmla="*/ 350 w 1450"/>
                    <a:gd name="T7" fmla="*/ 361 h 1761"/>
                    <a:gd name="T8" fmla="*/ 177 w 1450"/>
                    <a:gd name="T9" fmla="*/ 372 h 1761"/>
                    <a:gd name="T10" fmla="*/ 100 w 1450"/>
                    <a:gd name="T11" fmla="*/ 369 h 1761"/>
                    <a:gd name="T12" fmla="*/ 52 w 1450"/>
                    <a:gd name="T13" fmla="*/ 394 h 1761"/>
                    <a:gd name="T14" fmla="*/ 9 w 1450"/>
                    <a:gd name="T15" fmla="*/ 445 h 1761"/>
                    <a:gd name="T16" fmla="*/ 0 w 1450"/>
                    <a:gd name="T17" fmla="*/ 487 h 1761"/>
                    <a:gd name="T18" fmla="*/ 83 w 1450"/>
                    <a:gd name="T19" fmla="*/ 499 h 1761"/>
                    <a:gd name="T20" fmla="*/ 140 w 1450"/>
                    <a:gd name="T21" fmla="*/ 487 h 1761"/>
                    <a:gd name="T22" fmla="*/ 211 w 1450"/>
                    <a:gd name="T23" fmla="*/ 495 h 1761"/>
                    <a:gd name="T24" fmla="*/ 390 w 1450"/>
                    <a:gd name="T25" fmla="*/ 563 h 1761"/>
                    <a:gd name="T26" fmla="*/ 483 w 1450"/>
                    <a:gd name="T27" fmla="*/ 563 h 1761"/>
                    <a:gd name="T28" fmla="*/ 513 w 1450"/>
                    <a:gd name="T29" fmla="*/ 485 h 1761"/>
                    <a:gd name="T30" fmla="*/ 598 w 1450"/>
                    <a:gd name="T31" fmla="*/ 547 h 1761"/>
                    <a:gd name="T32" fmla="*/ 694 w 1450"/>
                    <a:gd name="T33" fmla="*/ 565 h 1761"/>
                    <a:gd name="T34" fmla="*/ 715 w 1450"/>
                    <a:gd name="T35" fmla="*/ 642 h 1761"/>
                    <a:gd name="T36" fmla="*/ 716 w 1450"/>
                    <a:gd name="T37" fmla="*/ 716 h 1761"/>
                    <a:gd name="T38" fmla="*/ 699 w 1450"/>
                    <a:gd name="T39" fmla="*/ 772 h 1761"/>
                    <a:gd name="T40" fmla="*/ 690 w 1450"/>
                    <a:gd name="T41" fmla="*/ 815 h 1761"/>
                    <a:gd name="T42" fmla="*/ 716 w 1450"/>
                    <a:gd name="T43" fmla="*/ 869 h 1761"/>
                    <a:gd name="T44" fmla="*/ 823 w 1450"/>
                    <a:gd name="T45" fmla="*/ 1055 h 1761"/>
                    <a:gd name="T46" fmla="*/ 862 w 1450"/>
                    <a:gd name="T47" fmla="*/ 1160 h 1761"/>
                    <a:gd name="T48" fmla="*/ 831 w 1450"/>
                    <a:gd name="T49" fmla="*/ 1238 h 1761"/>
                    <a:gd name="T50" fmla="*/ 779 w 1450"/>
                    <a:gd name="T51" fmla="*/ 1338 h 1761"/>
                    <a:gd name="T52" fmla="*/ 749 w 1450"/>
                    <a:gd name="T53" fmla="*/ 1467 h 1761"/>
                    <a:gd name="T54" fmla="*/ 716 w 1450"/>
                    <a:gd name="T55" fmla="*/ 1553 h 1761"/>
                    <a:gd name="T56" fmla="*/ 648 w 1450"/>
                    <a:gd name="T57" fmla="*/ 1575 h 1761"/>
                    <a:gd name="T58" fmla="*/ 619 w 1450"/>
                    <a:gd name="T59" fmla="*/ 1650 h 1761"/>
                    <a:gd name="T60" fmla="*/ 635 w 1450"/>
                    <a:gd name="T61" fmla="*/ 1730 h 1761"/>
                    <a:gd name="T62" fmla="*/ 749 w 1450"/>
                    <a:gd name="T63" fmla="*/ 1758 h 1761"/>
                    <a:gd name="T64" fmla="*/ 855 w 1450"/>
                    <a:gd name="T65" fmla="*/ 1725 h 1761"/>
                    <a:gd name="T66" fmla="*/ 916 w 1450"/>
                    <a:gd name="T67" fmla="*/ 1673 h 1761"/>
                    <a:gd name="T68" fmla="*/ 939 w 1450"/>
                    <a:gd name="T69" fmla="*/ 1612 h 1761"/>
                    <a:gd name="T70" fmla="*/ 941 w 1450"/>
                    <a:gd name="T71" fmla="*/ 1491 h 1761"/>
                    <a:gd name="T72" fmla="*/ 937 w 1450"/>
                    <a:gd name="T73" fmla="*/ 1339 h 1761"/>
                    <a:gd name="T74" fmla="*/ 1006 w 1450"/>
                    <a:gd name="T75" fmla="*/ 1250 h 1761"/>
                    <a:gd name="T76" fmla="*/ 963 w 1450"/>
                    <a:gd name="T77" fmla="*/ 1175 h 1761"/>
                    <a:gd name="T78" fmla="*/ 963 w 1450"/>
                    <a:gd name="T79" fmla="*/ 1070 h 1761"/>
                    <a:gd name="T80" fmla="*/ 944 w 1450"/>
                    <a:gd name="T81" fmla="*/ 943 h 1761"/>
                    <a:gd name="T82" fmla="*/ 968 w 1450"/>
                    <a:gd name="T83" fmla="*/ 901 h 1761"/>
                    <a:gd name="T84" fmla="*/ 1006 w 1450"/>
                    <a:gd name="T85" fmla="*/ 876 h 1761"/>
                    <a:gd name="T86" fmla="*/ 1167 w 1450"/>
                    <a:gd name="T87" fmla="*/ 814 h 1761"/>
                    <a:gd name="T88" fmla="*/ 1333 w 1450"/>
                    <a:gd name="T89" fmla="*/ 731 h 1761"/>
                    <a:gd name="T90" fmla="*/ 1404 w 1450"/>
                    <a:gd name="T91" fmla="*/ 664 h 1761"/>
                    <a:gd name="T92" fmla="*/ 1449 w 1450"/>
                    <a:gd name="T93" fmla="*/ 565 h 1761"/>
                    <a:gd name="T94" fmla="*/ 1423 w 1450"/>
                    <a:gd name="T95" fmla="*/ 441 h 1761"/>
                    <a:gd name="T96" fmla="*/ 1328 w 1450"/>
                    <a:gd name="T97" fmla="*/ 347 h 1761"/>
                    <a:gd name="T98" fmla="*/ 1202 w 1450"/>
                    <a:gd name="T99" fmla="*/ 301 h 1761"/>
                    <a:gd name="T100" fmla="*/ 1021 w 1450"/>
                    <a:gd name="T101" fmla="*/ 300 h 1761"/>
                    <a:gd name="T102" fmla="*/ 951 w 1450"/>
                    <a:gd name="T103" fmla="*/ 233 h 1761"/>
                    <a:gd name="T104" fmla="*/ 995 w 1450"/>
                    <a:gd name="T105" fmla="*/ 185 h 1761"/>
                    <a:gd name="T106" fmla="*/ 986 w 1450"/>
                    <a:gd name="T107" fmla="*/ 144 h 1761"/>
                    <a:gd name="T108" fmla="*/ 924 w 1450"/>
                    <a:gd name="T109" fmla="*/ 150 h 1761"/>
                    <a:gd name="T110" fmla="*/ 819 w 1450"/>
                    <a:gd name="T111" fmla="*/ 171 h 1761"/>
                    <a:gd name="T112" fmla="*/ 790 w 1450"/>
                    <a:gd name="T113" fmla="*/ 60 h 17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0"/>
                    <a:gd name="T172" fmla="*/ 0 h 1761"/>
                    <a:gd name="T173" fmla="*/ 1450 w 1450"/>
                    <a:gd name="T174" fmla="*/ 1761 h 17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0" h="1761">
                      <a:moveTo>
                        <a:pt x="754" y="0"/>
                      </a:moveTo>
                      <a:lnTo>
                        <a:pt x="712" y="19"/>
                      </a:lnTo>
                      <a:lnTo>
                        <a:pt x="595" y="63"/>
                      </a:lnTo>
                      <a:lnTo>
                        <a:pt x="552" y="18"/>
                      </a:lnTo>
                      <a:lnTo>
                        <a:pt x="309" y="161"/>
                      </a:lnTo>
                      <a:lnTo>
                        <a:pt x="348" y="190"/>
                      </a:lnTo>
                      <a:lnTo>
                        <a:pt x="283" y="251"/>
                      </a:lnTo>
                      <a:lnTo>
                        <a:pt x="281" y="285"/>
                      </a:lnTo>
                      <a:lnTo>
                        <a:pt x="284" y="305"/>
                      </a:lnTo>
                      <a:lnTo>
                        <a:pt x="292" y="313"/>
                      </a:lnTo>
                      <a:lnTo>
                        <a:pt x="300" y="322"/>
                      </a:lnTo>
                      <a:lnTo>
                        <a:pt x="350" y="361"/>
                      </a:lnTo>
                      <a:lnTo>
                        <a:pt x="292" y="410"/>
                      </a:lnTo>
                      <a:lnTo>
                        <a:pt x="230" y="393"/>
                      </a:lnTo>
                      <a:lnTo>
                        <a:pt x="177" y="372"/>
                      </a:lnTo>
                      <a:lnTo>
                        <a:pt x="140" y="357"/>
                      </a:lnTo>
                      <a:lnTo>
                        <a:pt x="123" y="361"/>
                      </a:lnTo>
                      <a:lnTo>
                        <a:pt x="100" y="369"/>
                      </a:lnTo>
                      <a:lnTo>
                        <a:pt x="80" y="374"/>
                      </a:lnTo>
                      <a:lnTo>
                        <a:pt x="64" y="384"/>
                      </a:lnTo>
                      <a:lnTo>
                        <a:pt x="52" y="394"/>
                      </a:lnTo>
                      <a:lnTo>
                        <a:pt x="34" y="410"/>
                      </a:lnTo>
                      <a:lnTo>
                        <a:pt x="17" y="429"/>
                      </a:lnTo>
                      <a:lnTo>
                        <a:pt x="9" y="445"/>
                      </a:lnTo>
                      <a:lnTo>
                        <a:pt x="4" y="460"/>
                      </a:lnTo>
                      <a:lnTo>
                        <a:pt x="1" y="474"/>
                      </a:lnTo>
                      <a:lnTo>
                        <a:pt x="0" y="487"/>
                      </a:lnTo>
                      <a:lnTo>
                        <a:pt x="45" y="498"/>
                      </a:lnTo>
                      <a:lnTo>
                        <a:pt x="64" y="499"/>
                      </a:lnTo>
                      <a:lnTo>
                        <a:pt x="83" y="499"/>
                      </a:lnTo>
                      <a:lnTo>
                        <a:pt x="99" y="496"/>
                      </a:lnTo>
                      <a:lnTo>
                        <a:pt x="119" y="490"/>
                      </a:lnTo>
                      <a:lnTo>
                        <a:pt x="140" y="487"/>
                      </a:lnTo>
                      <a:lnTo>
                        <a:pt x="152" y="487"/>
                      </a:lnTo>
                      <a:lnTo>
                        <a:pt x="181" y="490"/>
                      </a:lnTo>
                      <a:lnTo>
                        <a:pt x="211" y="495"/>
                      </a:lnTo>
                      <a:lnTo>
                        <a:pt x="311" y="512"/>
                      </a:lnTo>
                      <a:lnTo>
                        <a:pt x="328" y="517"/>
                      </a:lnTo>
                      <a:lnTo>
                        <a:pt x="390" y="563"/>
                      </a:lnTo>
                      <a:lnTo>
                        <a:pt x="427" y="570"/>
                      </a:lnTo>
                      <a:lnTo>
                        <a:pt x="458" y="567"/>
                      </a:lnTo>
                      <a:lnTo>
                        <a:pt x="483" y="563"/>
                      </a:lnTo>
                      <a:lnTo>
                        <a:pt x="500" y="540"/>
                      </a:lnTo>
                      <a:lnTo>
                        <a:pt x="508" y="516"/>
                      </a:lnTo>
                      <a:lnTo>
                        <a:pt x="513" y="485"/>
                      </a:lnTo>
                      <a:lnTo>
                        <a:pt x="548" y="513"/>
                      </a:lnTo>
                      <a:lnTo>
                        <a:pt x="575" y="532"/>
                      </a:lnTo>
                      <a:lnTo>
                        <a:pt x="598" y="547"/>
                      </a:lnTo>
                      <a:lnTo>
                        <a:pt x="619" y="558"/>
                      </a:lnTo>
                      <a:lnTo>
                        <a:pt x="654" y="580"/>
                      </a:lnTo>
                      <a:lnTo>
                        <a:pt x="694" y="565"/>
                      </a:lnTo>
                      <a:lnTo>
                        <a:pt x="700" y="587"/>
                      </a:lnTo>
                      <a:lnTo>
                        <a:pt x="711" y="621"/>
                      </a:lnTo>
                      <a:lnTo>
                        <a:pt x="715" y="642"/>
                      </a:lnTo>
                      <a:lnTo>
                        <a:pt x="715" y="668"/>
                      </a:lnTo>
                      <a:lnTo>
                        <a:pt x="716" y="695"/>
                      </a:lnTo>
                      <a:lnTo>
                        <a:pt x="716" y="716"/>
                      </a:lnTo>
                      <a:lnTo>
                        <a:pt x="716" y="734"/>
                      </a:lnTo>
                      <a:lnTo>
                        <a:pt x="703" y="758"/>
                      </a:lnTo>
                      <a:lnTo>
                        <a:pt x="699" y="772"/>
                      </a:lnTo>
                      <a:lnTo>
                        <a:pt x="693" y="785"/>
                      </a:lnTo>
                      <a:lnTo>
                        <a:pt x="692" y="800"/>
                      </a:lnTo>
                      <a:lnTo>
                        <a:pt x="690" y="815"/>
                      </a:lnTo>
                      <a:lnTo>
                        <a:pt x="693" y="832"/>
                      </a:lnTo>
                      <a:lnTo>
                        <a:pt x="703" y="851"/>
                      </a:lnTo>
                      <a:lnTo>
                        <a:pt x="716" y="869"/>
                      </a:lnTo>
                      <a:lnTo>
                        <a:pt x="763" y="944"/>
                      </a:lnTo>
                      <a:lnTo>
                        <a:pt x="788" y="993"/>
                      </a:lnTo>
                      <a:lnTo>
                        <a:pt x="823" y="1055"/>
                      </a:lnTo>
                      <a:lnTo>
                        <a:pt x="857" y="1112"/>
                      </a:lnTo>
                      <a:lnTo>
                        <a:pt x="862" y="1144"/>
                      </a:lnTo>
                      <a:lnTo>
                        <a:pt x="862" y="1160"/>
                      </a:lnTo>
                      <a:lnTo>
                        <a:pt x="860" y="1175"/>
                      </a:lnTo>
                      <a:lnTo>
                        <a:pt x="855" y="1192"/>
                      </a:lnTo>
                      <a:lnTo>
                        <a:pt x="831" y="1238"/>
                      </a:lnTo>
                      <a:lnTo>
                        <a:pt x="813" y="1268"/>
                      </a:lnTo>
                      <a:lnTo>
                        <a:pt x="795" y="1305"/>
                      </a:lnTo>
                      <a:lnTo>
                        <a:pt x="779" y="1338"/>
                      </a:lnTo>
                      <a:lnTo>
                        <a:pt x="768" y="1379"/>
                      </a:lnTo>
                      <a:lnTo>
                        <a:pt x="760" y="1420"/>
                      </a:lnTo>
                      <a:lnTo>
                        <a:pt x="749" y="1467"/>
                      </a:lnTo>
                      <a:lnTo>
                        <a:pt x="737" y="1512"/>
                      </a:lnTo>
                      <a:lnTo>
                        <a:pt x="729" y="1539"/>
                      </a:lnTo>
                      <a:lnTo>
                        <a:pt x="716" y="1553"/>
                      </a:lnTo>
                      <a:lnTo>
                        <a:pt x="689" y="1557"/>
                      </a:lnTo>
                      <a:lnTo>
                        <a:pt x="664" y="1562"/>
                      </a:lnTo>
                      <a:lnTo>
                        <a:pt x="648" y="1575"/>
                      </a:lnTo>
                      <a:lnTo>
                        <a:pt x="639" y="1593"/>
                      </a:lnTo>
                      <a:lnTo>
                        <a:pt x="629" y="1616"/>
                      </a:lnTo>
                      <a:lnTo>
                        <a:pt x="619" y="1650"/>
                      </a:lnTo>
                      <a:lnTo>
                        <a:pt x="618" y="1685"/>
                      </a:lnTo>
                      <a:lnTo>
                        <a:pt x="625" y="1710"/>
                      </a:lnTo>
                      <a:lnTo>
                        <a:pt x="635" y="1730"/>
                      </a:lnTo>
                      <a:lnTo>
                        <a:pt x="674" y="1747"/>
                      </a:lnTo>
                      <a:lnTo>
                        <a:pt x="716" y="1760"/>
                      </a:lnTo>
                      <a:lnTo>
                        <a:pt x="749" y="1758"/>
                      </a:lnTo>
                      <a:lnTo>
                        <a:pt x="782" y="1752"/>
                      </a:lnTo>
                      <a:lnTo>
                        <a:pt x="817" y="1747"/>
                      </a:lnTo>
                      <a:lnTo>
                        <a:pt x="855" y="1725"/>
                      </a:lnTo>
                      <a:lnTo>
                        <a:pt x="874" y="1709"/>
                      </a:lnTo>
                      <a:lnTo>
                        <a:pt x="893" y="1696"/>
                      </a:lnTo>
                      <a:lnTo>
                        <a:pt x="916" y="1673"/>
                      </a:lnTo>
                      <a:lnTo>
                        <a:pt x="927" y="1658"/>
                      </a:lnTo>
                      <a:lnTo>
                        <a:pt x="939" y="1634"/>
                      </a:lnTo>
                      <a:lnTo>
                        <a:pt x="939" y="1612"/>
                      </a:lnTo>
                      <a:lnTo>
                        <a:pt x="939" y="1565"/>
                      </a:lnTo>
                      <a:lnTo>
                        <a:pt x="939" y="1531"/>
                      </a:lnTo>
                      <a:lnTo>
                        <a:pt x="941" y="1491"/>
                      </a:lnTo>
                      <a:lnTo>
                        <a:pt x="939" y="1443"/>
                      </a:lnTo>
                      <a:lnTo>
                        <a:pt x="937" y="1393"/>
                      </a:lnTo>
                      <a:lnTo>
                        <a:pt x="937" y="1339"/>
                      </a:lnTo>
                      <a:lnTo>
                        <a:pt x="971" y="1309"/>
                      </a:lnTo>
                      <a:lnTo>
                        <a:pt x="988" y="1281"/>
                      </a:lnTo>
                      <a:lnTo>
                        <a:pt x="1006" y="1250"/>
                      </a:lnTo>
                      <a:lnTo>
                        <a:pt x="1003" y="1219"/>
                      </a:lnTo>
                      <a:lnTo>
                        <a:pt x="988" y="1202"/>
                      </a:lnTo>
                      <a:lnTo>
                        <a:pt x="963" y="1175"/>
                      </a:lnTo>
                      <a:lnTo>
                        <a:pt x="963" y="1150"/>
                      </a:lnTo>
                      <a:lnTo>
                        <a:pt x="963" y="1117"/>
                      </a:lnTo>
                      <a:lnTo>
                        <a:pt x="963" y="1070"/>
                      </a:lnTo>
                      <a:lnTo>
                        <a:pt x="960" y="1037"/>
                      </a:lnTo>
                      <a:lnTo>
                        <a:pt x="955" y="1003"/>
                      </a:lnTo>
                      <a:lnTo>
                        <a:pt x="944" y="943"/>
                      </a:lnTo>
                      <a:lnTo>
                        <a:pt x="952" y="926"/>
                      </a:lnTo>
                      <a:lnTo>
                        <a:pt x="959" y="914"/>
                      </a:lnTo>
                      <a:lnTo>
                        <a:pt x="968" y="901"/>
                      </a:lnTo>
                      <a:lnTo>
                        <a:pt x="976" y="891"/>
                      </a:lnTo>
                      <a:lnTo>
                        <a:pt x="990" y="882"/>
                      </a:lnTo>
                      <a:lnTo>
                        <a:pt x="1006" y="876"/>
                      </a:lnTo>
                      <a:lnTo>
                        <a:pt x="1050" y="861"/>
                      </a:lnTo>
                      <a:lnTo>
                        <a:pt x="1100" y="845"/>
                      </a:lnTo>
                      <a:lnTo>
                        <a:pt x="1167" y="814"/>
                      </a:lnTo>
                      <a:lnTo>
                        <a:pt x="1243" y="776"/>
                      </a:lnTo>
                      <a:lnTo>
                        <a:pt x="1283" y="757"/>
                      </a:lnTo>
                      <a:lnTo>
                        <a:pt x="1333" y="731"/>
                      </a:lnTo>
                      <a:lnTo>
                        <a:pt x="1363" y="712"/>
                      </a:lnTo>
                      <a:lnTo>
                        <a:pt x="1383" y="692"/>
                      </a:lnTo>
                      <a:lnTo>
                        <a:pt x="1404" y="664"/>
                      </a:lnTo>
                      <a:lnTo>
                        <a:pt x="1423" y="634"/>
                      </a:lnTo>
                      <a:lnTo>
                        <a:pt x="1439" y="597"/>
                      </a:lnTo>
                      <a:lnTo>
                        <a:pt x="1449" y="565"/>
                      </a:lnTo>
                      <a:lnTo>
                        <a:pt x="1446" y="538"/>
                      </a:lnTo>
                      <a:lnTo>
                        <a:pt x="1438" y="496"/>
                      </a:lnTo>
                      <a:lnTo>
                        <a:pt x="1423" y="441"/>
                      </a:lnTo>
                      <a:lnTo>
                        <a:pt x="1398" y="396"/>
                      </a:lnTo>
                      <a:lnTo>
                        <a:pt x="1361" y="371"/>
                      </a:lnTo>
                      <a:lnTo>
                        <a:pt x="1328" y="347"/>
                      </a:lnTo>
                      <a:lnTo>
                        <a:pt x="1286" y="323"/>
                      </a:lnTo>
                      <a:lnTo>
                        <a:pt x="1255" y="313"/>
                      </a:lnTo>
                      <a:lnTo>
                        <a:pt x="1202" y="301"/>
                      </a:lnTo>
                      <a:lnTo>
                        <a:pt x="1127" y="301"/>
                      </a:lnTo>
                      <a:lnTo>
                        <a:pt x="1071" y="303"/>
                      </a:lnTo>
                      <a:lnTo>
                        <a:pt x="1021" y="300"/>
                      </a:lnTo>
                      <a:lnTo>
                        <a:pt x="979" y="277"/>
                      </a:lnTo>
                      <a:lnTo>
                        <a:pt x="936" y="251"/>
                      </a:lnTo>
                      <a:lnTo>
                        <a:pt x="951" y="233"/>
                      </a:lnTo>
                      <a:lnTo>
                        <a:pt x="967" y="219"/>
                      </a:lnTo>
                      <a:lnTo>
                        <a:pt x="982" y="203"/>
                      </a:lnTo>
                      <a:lnTo>
                        <a:pt x="995" y="185"/>
                      </a:lnTo>
                      <a:lnTo>
                        <a:pt x="999" y="169"/>
                      </a:lnTo>
                      <a:lnTo>
                        <a:pt x="995" y="154"/>
                      </a:lnTo>
                      <a:lnTo>
                        <a:pt x="986" y="144"/>
                      </a:lnTo>
                      <a:lnTo>
                        <a:pt x="967" y="140"/>
                      </a:lnTo>
                      <a:lnTo>
                        <a:pt x="949" y="141"/>
                      </a:lnTo>
                      <a:lnTo>
                        <a:pt x="924" y="150"/>
                      </a:lnTo>
                      <a:lnTo>
                        <a:pt x="906" y="160"/>
                      </a:lnTo>
                      <a:lnTo>
                        <a:pt x="881" y="170"/>
                      </a:lnTo>
                      <a:lnTo>
                        <a:pt x="819" y="171"/>
                      </a:lnTo>
                      <a:lnTo>
                        <a:pt x="806" y="129"/>
                      </a:lnTo>
                      <a:lnTo>
                        <a:pt x="799" y="92"/>
                      </a:lnTo>
                      <a:lnTo>
                        <a:pt x="790" y="60"/>
                      </a:lnTo>
                      <a:lnTo>
                        <a:pt x="776" y="28"/>
                      </a:lnTo>
                      <a:lnTo>
                        <a:pt x="754" y="0"/>
                      </a:lnTo>
                    </a:path>
                  </a:pathLst>
                </a:custGeom>
                <a:solidFill>
                  <a:srgbClr val="CC9900"/>
                </a:solidFill>
                <a:ln w="12700" cap="rnd">
                  <a:solidFill>
                    <a:srgbClr val="996633"/>
                  </a:solidFill>
                  <a:round/>
                  <a:headEnd/>
                  <a:tailEnd/>
                </a:ln>
              </p:spPr>
              <p:txBody>
                <a:bodyPr/>
                <a:lstStyle/>
                <a:p>
                  <a:endParaRPr lang="es-ES"/>
                </a:p>
              </p:txBody>
            </p:sp>
            <p:grpSp>
              <p:nvGrpSpPr>
                <p:cNvPr id="9232" name="Group 8"/>
                <p:cNvGrpSpPr>
                  <a:grpSpLocks noChangeAspect="1"/>
                </p:cNvGrpSpPr>
                <p:nvPr/>
              </p:nvGrpSpPr>
              <p:grpSpPr bwMode="auto">
                <a:xfrm>
                  <a:off x="1557" y="1488"/>
                  <a:ext cx="1704" cy="2150"/>
                  <a:chOff x="1557" y="1488"/>
                  <a:chExt cx="1704" cy="2150"/>
                </a:xfrm>
              </p:grpSpPr>
              <p:grpSp>
                <p:nvGrpSpPr>
                  <p:cNvPr id="9233" name="Group 9"/>
                  <p:cNvGrpSpPr>
                    <a:grpSpLocks noChangeAspect="1"/>
                  </p:cNvGrpSpPr>
                  <p:nvPr/>
                </p:nvGrpSpPr>
                <p:grpSpPr bwMode="auto">
                  <a:xfrm>
                    <a:off x="1557" y="1488"/>
                    <a:ext cx="904" cy="629"/>
                    <a:chOff x="1557" y="1488"/>
                    <a:chExt cx="904" cy="629"/>
                  </a:xfrm>
                </p:grpSpPr>
                <p:sp>
                  <p:nvSpPr>
                    <p:cNvPr id="9235" name="Freeform 10"/>
                    <p:cNvSpPr>
                      <a:spLocks noChangeAspect="1"/>
                    </p:cNvSpPr>
                    <p:nvPr/>
                  </p:nvSpPr>
                  <p:spPr bwMode="auto">
                    <a:xfrm>
                      <a:off x="2219" y="1488"/>
                      <a:ext cx="242" cy="530"/>
                    </a:xfrm>
                    <a:custGeom>
                      <a:avLst/>
                      <a:gdLst>
                        <a:gd name="T0" fmla="*/ 0 w 242"/>
                        <a:gd name="T1" fmla="*/ 99 h 530"/>
                        <a:gd name="T2" fmla="*/ 6 w 242"/>
                        <a:gd name="T3" fmla="*/ 65 h 530"/>
                        <a:gd name="T4" fmla="*/ 13 w 242"/>
                        <a:gd name="T5" fmla="*/ 45 h 530"/>
                        <a:gd name="T6" fmla="*/ 22 w 242"/>
                        <a:gd name="T7" fmla="*/ 25 h 530"/>
                        <a:gd name="T8" fmla="*/ 36 w 242"/>
                        <a:gd name="T9" fmla="*/ 11 h 530"/>
                        <a:gd name="T10" fmla="*/ 58 w 242"/>
                        <a:gd name="T11" fmla="*/ 0 h 530"/>
                        <a:gd name="T12" fmla="*/ 73 w 242"/>
                        <a:gd name="T13" fmla="*/ 0 h 530"/>
                        <a:gd name="T14" fmla="*/ 95 w 242"/>
                        <a:gd name="T15" fmla="*/ 5 h 530"/>
                        <a:gd name="T16" fmla="*/ 127 w 242"/>
                        <a:gd name="T17" fmla="*/ 23 h 530"/>
                        <a:gd name="T18" fmla="*/ 159 w 242"/>
                        <a:gd name="T19" fmla="*/ 50 h 530"/>
                        <a:gd name="T20" fmla="*/ 180 w 242"/>
                        <a:gd name="T21" fmla="*/ 78 h 530"/>
                        <a:gd name="T22" fmla="*/ 199 w 242"/>
                        <a:gd name="T23" fmla="*/ 112 h 530"/>
                        <a:gd name="T24" fmla="*/ 215 w 242"/>
                        <a:gd name="T25" fmla="*/ 150 h 530"/>
                        <a:gd name="T26" fmla="*/ 223 w 242"/>
                        <a:gd name="T27" fmla="*/ 176 h 530"/>
                        <a:gd name="T28" fmla="*/ 234 w 242"/>
                        <a:gd name="T29" fmla="*/ 225 h 530"/>
                        <a:gd name="T30" fmla="*/ 235 w 242"/>
                        <a:gd name="T31" fmla="*/ 264 h 530"/>
                        <a:gd name="T32" fmla="*/ 235 w 242"/>
                        <a:gd name="T33" fmla="*/ 303 h 530"/>
                        <a:gd name="T34" fmla="*/ 226 w 242"/>
                        <a:gd name="T35" fmla="*/ 335 h 530"/>
                        <a:gd name="T36" fmla="*/ 211 w 242"/>
                        <a:gd name="T37" fmla="*/ 356 h 530"/>
                        <a:gd name="T38" fmla="*/ 188 w 242"/>
                        <a:gd name="T39" fmla="*/ 372 h 530"/>
                        <a:gd name="T40" fmla="*/ 172 w 242"/>
                        <a:gd name="T41" fmla="*/ 381 h 530"/>
                        <a:gd name="T42" fmla="*/ 160 w 242"/>
                        <a:gd name="T43" fmla="*/ 387 h 530"/>
                        <a:gd name="T44" fmla="*/ 164 w 242"/>
                        <a:gd name="T45" fmla="*/ 437 h 530"/>
                        <a:gd name="T46" fmla="*/ 241 w 242"/>
                        <a:gd name="T47" fmla="*/ 529 h 530"/>
                        <a:gd name="T48" fmla="*/ 100 w 242"/>
                        <a:gd name="T49" fmla="*/ 482 h 530"/>
                        <a:gd name="T50" fmla="*/ 1 w 242"/>
                        <a:gd name="T51" fmla="*/ 141 h 530"/>
                        <a:gd name="T52" fmla="*/ 0 w 242"/>
                        <a:gd name="T53" fmla="*/ 99 h 5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
                        <a:gd name="T82" fmla="*/ 0 h 530"/>
                        <a:gd name="T83" fmla="*/ 242 w 242"/>
                        <a:gd name="T84" fmla="*/ 530 h 5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 h="530">
                          <a:moveTo>
                            <a:pt x="0" y="99"/>
                          </a:moveTo>
                          <a:lnTo>
                            <a:pt x="6" y="65"/>
                          </a:lnTo>
                          <a:lnTo>
                            <a:pt x="13" y="45"/>
                          </a:lnTo>
                          <a:lnTo>
                            <a:pt x="22" y="25"/>
                          </a:lnTo>
                          <a:lnTo>
                            <a:pt x="36" y="11"/>
                          </a:lnTo>
                          <a:lnTo>
                            <a:pt x="58" y="0"/>
                          </a:lnTo>
                          <a:lnTo>
                            <a:pt x="73" y="0"/>
                          </a:lnTo>
                          <a:lnTo>
                            <a:pt x="95" y="5"/>
                          </a:lnTo>
                          <a:lnTo>
                            <a:pt x="127" y="23"/>
                          </a:lnTo>
                          <a:lnTo>
                            <a:pt x="159" y="50"/>
                          </a:lnTo>
                          <a:lnTo>
                            <a:pt x="180" y="78"/>
                          </a:lnTo>
                          <a:lnTo>
                            <a:pt x="199" y="112"/>
                          </a:lnTo>
                          <a:lnTo>
                            <a:pt x="215" y="150"/>
                          </a:lnTo>
                          <a:lnTo>
                            <a:pt x="223" y="176"/>
                          </a:lnTo>
                          <a:lnTo>
                            <a:pt x="234" y="225"/>
                          </a:lnTo>
                          <a:lnTo>
                            <a:pt x="235" y="264"/>
                          </a:lnTo>
                          <a:lnTo>
                            <a:pt x="235" y="303"/>
                          </a:lnTo>
                          <a:lnTo>
                            <a:pt x="226" y="335"/>
                          </a:lnTo>
                          <a:lnTo>
                            <a:pt x="211" y="356"/>
                          </a:lnTo>
                          <a:lnTo>
                            <a:pt x="188" y="372"/>
                          </a:lnTo>
                          <a:lnTo>
                            <a:pt x="172" y="381"/>
                          </a:lnTo>
                          <a:lnTo>
                            <a:pt x="160" y="387"/>
                          </a:lnTo>
                          <a:lnTo>
                            <a:pt x="164" y="437"/>
                          </a:lnTo>
                          <a:lnTo>
                            <a:pt x="241" y="529"/>
                          </a:lnTo>
                          <a:lnTo>
                            <a:pt x="100" y="482"/>
                          </a:lnTo>
                          <a:lnTo>
                            <a:pt x="1" y="141"/>
                          </a:lnTo>
                          <a:lnTo>
                            <a:pt x="0" y="99"/>
                          </a:lnTo>
                        </a:path>
                      </a:pathLst>
                    </a:custGeom>
                    <a:solidFill>
                      <a:srgbClr val="CC9900"/>
                    </a:solidFill>
                    <a:ln w="12700" cap="rnd">
                      <a:solidFill>
                        <a:srgbClr val="996633"/>
                      </a:solidFill>
                      <a:round/>
                      <a:headEnd/>
                      <a:tailEnd/>
                    </a:ln>
                  </p:spPr>
                  <p:txBody>
                    <a:bodyPr/>
                    <a:lstStyle/>
                    <a:p>
                      <a:endParaRPr lang="es-ES"/>
                    </a:p>
                  </p:txBody>
                </p:sp>
                <p:grpSp>
                  <p:nvGrpSpPr>
                    <p:cNvPr id="9236" name="Group 11"/>
                    <p:cNvGrpSpPr>
                      <a:grpSpLocks noChangeAspect="1"/>
                    </p:cNvGrpSpPr>
                    <p:nvPr/>
                  </p:nvGrpSpPr>
                  <p:grpSpPr bwMode="auto">
                    <a:xfrm>
                      <a:off x="1557" y="1501"/>
                      <a:ext cx="888" cy="616"/>
                      <a:chOff x="1557" y="1501"/>
                      <a:chExt cx="888" cy="616"/>
                    </a:xfrm>
                  </p:grpSpPr>
                  <p:grpSp>
                    <p:nvGrpSpPr>
                      <p:cNvPr id="9237" name="Group 12"/>
                      <p:cNvGrpSpPr>
                        <a:grpSpLocks noChangeAspect="1"/>
                      </p:cNvGrpSpPr>
                      <p:nvPr/>
                    </p:nvGrpSpPr>
                    <p:grpSpPr bwMode="auto">
                      <a:xfrm>
                        <a:off x="1557" y="1594"/>
                        <a:ext cx="888" cy="523"/>
                        <a:chOff x="1557" y="1594"/>
                        <a:chExt cx="888" cy="523"/>
                      </a:xfrm>
                    </p:grpSpPr>
                    <p:sp>
                      <p:nvSpPr>
                        <p:cNvPr id="9249" name="Freeform 13"/>
                        <p:cNvSpPr>
                          <a:spLocks noChangeAspect="1"/>
                        </p:cNvSpPr>
                        <p:nvPr/>
                      </p:nvSpPr>
                      <p:spPr bwMode="auto">
                        <a:xfrm>
                          <a:off x="1557" y="1594"/>
                          <a:ext cx="888" cy="523"/>
                        </a:xfrm>
                        <a:custGeom>
                          <a:avLst/>
                          <a:gdLst>
                            <a:gd name="T0" fmla="*/ 76 w 888"/>
                            <a:gd name="T1" fmla="*/ 134 h 523"/>
                            <a:gd name="T2" fmla="*/ 25 w 888"/>
                            <a:gd name="T3" fmla="*/ 149 h 523"/>
                            <a:gd name="T4" fmla="*/ 9 w 888"/>
                            <a:gd name="T5" fmla="*/ 168 h 523"/>
                            <a:gd name="T6" fmla="*/ 2 w 888"/>
                            <a:gd name="T7" fmla="*/ 193 h 523"/>
                            <a:gd name="T8" fmla="*/ 0 w 888"/>
                            <a:gd name="T9" fmla="*/ 216 h 523"/>
                            <a:gd name="T10" fmla="*/ 2 w 888"/>
                            <a:gd name="T11" fmla="*/ 230 h 523"/>
                            <a:gd name="T12" fmla="*/ 6 w 888"/>
                            <a:gd name="T13" fmla="*/ 247 h 523"/>
                            <a:gd name="T14" fmla="*/ 14 w 888"/>
                            <a:gd name="T15" fmla="*/ 259 h 523"/>
                            <a:gd name="T16" fmla="*/ 26 w 888"/>
                            <a:gd name="T17" fmla="*/ 271 h 523"/>
                            <a:gd name="T18" fmla="*/ 42 w 888"/>
                            <a:gd name="T19" fmla="*/ 280 h 523"/>
                            <a:gd name="T20" fmla="*/ 134 w 888"/>
                            <a:gd name="T21" fmla="*/ 296 h 523"/>
                            <a:gd name="T22" fmla="*/ 224 w 888"/>
                            <a:gd name="T23" fmla="*/ 333 h 523"/>
                            <a:gd name="T24" fmla="*/ 292 w 888"/>
                            <a:gd name="T25" fmla="*/ 359 h 523"/>
                            <a:gd name="T26" fmla="*/ 291 w 888"/>
                            <a:gd name="T27" fmla="*/ 371 h 523"/>
                            <a:gd name="T28" fmla="*/ 299 w 888"/>
                            <a:gd name="T29" fmla="*/ 387 h 523"/>
                            <a:gd name="T30" fmla="*/ 312 w 888"/>
                            <a:gd name="T31" fmla="*/ 403 h 523"/>
                            <a:gd name="T32" fmla="*/ 335 w 888"/>
                            <a:gd name="T33" fmla="*/ 412 h 523"/>
                            <a:gd name="T34" fmla="*/ 362 w 888"/>
                            <a:gd name="T35" fmla="*/ 418 h 523"/>
                            <a:gd name="T36" fmla="*/ 390 w 888"/>
                            <a:gd name="T37" fmla="*/ 422 h 523"/>
                            <a:gd name="T38" fmla="*/ 432 w 888"/>
                            <a:gd name="T39" fmla="*/ 420 h 523"/>
                            <a:gd name="T40" fmla="*/ 582 w 888"/>
                            <a:gd name="T41" fmla="*/ 467 h 523"/>
                            <a:gd name="T42" fmla="*/ 662 w 888"/>
                            <a:gd name="T43" fmla="*/ 522 h 523"/>
                            <a:gd name="T44" fmla="*/ 887 w 888"/>
                            <a:gd name="T45" fmla="*/ 396 h 523"/>
                            <a:gd name="T46" fmla="*/ 805 w 888"/>
                            <a:gd name="T47" fmla="*/ 305 h 523"/>
                            <a:gd name="T48" fmla="*/ 803 w 888"/>
                            <a:gd name="T49" fmla="*/ 233 h 523"/>
                            <a:gd name="T50" fmla="*/ 807 w 888"/>
                            <a:gd name="T51" fmla="*/ 161 h 523"/>
                            <a:gd name="T52" fmla="*/ 806 w 888"/>
                            <a:gd name="T53" fmla="*/ 135 h 523"/>
                            <a:gd name="T54" fmla="*/ 799 w 888"/>
                            <a:gd name="T55" fmla="*/ 113 h 523"/>
                            <a:gd name="T56" fmla="*/ 790 w 888"/>
                            <a:gd name="T57" fmla="*/ 92 h 523"/>
                            <a:gd name="T58" fmla="*/ 775 w 888"/>
                            <a:gd name="T59" fmla="*/ 73 h 523"/>
                            <a:gd name="T60" fmla="*/ 758 w 888"/>
                            <a:gd name="T61" fmla="*/ 56 h 523"/>
                            <a:gd name="T62" fmla="*/ 739 w 888"/>
                            <a:gd name="T63" fmla="*/ 42 h 523"/>
                            <a:gd name="T64" fmla="*/ 709 w 888"/>
                            <a:gd name="T65" fmla="*/ 28 h 523"/>
                            <a:gd name="T66" fmla="*/ 665 w 888"/>
                            <a:gd name="T67" fmla="*/ 10 h 523"/>
                            <a:gd name="T68" fmla="*/ 613 w 888"/>
                            <a:gd name="T69" fmla="*/ 0 h 523"/>
                            <a:gd name="T70" fmla="*/ 554 w 888"/>
                            <a:gd name="T71" fmla="*/ 6 h 523"/>
                            <a:gd name="T72" fmla="*/ 517 w 888"/>
                            <a:gd name="T73" fmla="*/ 18 h 523"/>
                            <a:gd name="T74" fmla="*/ 477 w 888"/>
                            <a:gd name="T75" fmla="*/ 39 h 523"/>
                            <a:gd name="T76" fmla="*/ 417 w 888"/>
                            <a:gd name="T77" fmla="*/ 36 h 523"/>
                            <a:gd name="T78" fmla="*/ 438 w 888"/>
                            <a:gd name="T79" fmla="*/ 59 h 523"/>
                            <a:gd name="T80" fmla="*/ 397 w 888"/>
                            <a:gd name="T81" fmla="*/ 96 h 523"/>
                            <a:gd name="T82" fmla="*/ 316 w 888"/>
                            <a:gd name="T83" fmla="*/ 149 h 523"/>
                            <a:gd name="T84" fmla="*/ 272 w 888"/>
                            <a:gd name="T85" fmla="*/ 170 h 523"/>
                            <a:gd name="T86" fmla="*/ 127 w 888"/>
                            <a:gd name="T87" fmla="*/ 128 h 523"/>
                            <a:gd name="T88" fmla="*/ 76 w 888"/>
                            <a:gd name="T89" fmla="*/ 134 h 5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8"/>
                            <a:gd name="T136" fmla="*/ 0 h 523"/>
                            <a:gd name="T137" fmla="*/ 888 w 888"/>
                            <a:gd name="T138" fmla="*/ 523 h 5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8" h="523">
                              <a:moveTo>
                                <a:pt x="76" y="134"/>
                              </a:moveTo>
                              <a:lnTo>
                                <a:pt x="25" y="149"/>
                              </a:lnTo>
                              <a:lnTo>
                                <a:pt x="9" y="168"/>
                              </a:lnTo>
                              <a:lnTo>
                                <a:pt x="2" y="193"/>
                              </a:lnTo>
                              <a:lnTo>
                                <a:pt x="0" y="216"/>
                              </a:lnTo>
                              <a:lnTo>
                                <a:pt x="2" y="230"/>
                              </a:lnTo>
                              <a:lnTo>
                                <a:pt x="6" y="247"/>
                              </a:lnTo>
                              <a:lnTo>
                                <a:pt x="14" y="259"/>
                              </a:lnTo>
                              <a:lnTo>
                                <a:pt x="26" y="271"/>
                              </a:lnTo>
                              <a:lnTo>
                                <a:pt x="42" y="280"/>
                              </a:lnTo>
                              <a:lnTo>
                                <a:pt x="134" y="296"/>
                              </a:lnTo>
                              <a:lnTo>
                                <a:pt x="224" y="333"/>
                              </a:lnTo>
                              <a:lnTo>
                                <a:pt x="292" y="359"/>
                              </a:lnTo>
                              <a:lnTo>
                                <a:pt x="291" y="371"/>
                              </a:lnTo>
                              <a:lnTo>
                                <a:pt x="299" y="387"/>
                              </a:lnTo>
                              <a:lnTo>
                                <a:pt x="312" y="403"/>
                              </a:lnTo>
                              <a:lnTo>
                                <a:pt x="335" y="412"/>
                              </a:lnTo>
                              <a:lnTo>
                                <a:pt x="362" y="418"/>
                              </a:lnTo>
                              <a:lnTo>
                                <a:pt x="390" y="422"/>
                              </a:lnTo>
                              <a:lnTo>
                                <a:pt x="432" y="420"/>
                              </a:lnTo>
                              <a:lnTo>
                                <a:pt x="582" y="467"/>
                              </a:lnTo>
                              <a:lnTo>
                                <a:pt x="662" y="522"/>
                              </a:lnTo>
                              <a:lnTo>
                                <a:pt x="887" y="396"/>
                              </a:lnTo>
                              <a:lnTo>
                                <a:pt x="805" y="305"/>
                              </a:lnTo>
                              <a:lnTo>
                                <a:pt x="803" y="233"/>
                              </a:lnTo>
                              <a:lnTo>
                                <a:pt x="807" y="161"/>
                              </a:lnTo>
                              <a:lnTo>
                                <a:pt x="806" y="135"/>
                              </a:lnTo>
                              <a:lnTo>
                                <a:pt x="799" y="113"/>
                              </a:lnTo>
                              <a:lnTo>
                                <a:pt x="790" y="92"/>
                              </a:lnTo>
                              <a:lnTo>
                                <a:pt x="775" y="73"/>
                              </a:lnTo>
                              <a:lnTo>
                                <a:pt x="758" y="56"/>
                              </a:lnTo>
                              <a:lnTo>
                                <a:pt x="739" y="42"/>
                              </a:lnTo>
                              <a:lnTo>
                                <a:pt x="709" y="28"/>
                              </a:lnTo>
                              <a:lnTo>
                                <a:pt x="665" y="10"/>
                              </a:lnTo>
                              <a:lnTo>
                                <a:pt x="613" y="0"/>
                              </a:lnTo>
                              <a:lnTo>
                                <a:pt x="554" y="6"/>
                              </a:lnTo>
                              <a:lnTo>
                                <a:pt x="517" y="18"/>
                              </a:lnTo>
                              <a:lnTo>
                                <a:pt x="477" y="39"/>
                              </a:lnTo>
                              <a:lnTo>
                                <a:pt x="417" y="36"/>
                              </a:lnTo>
                              <a:lnTo>
                                <a:pt x="438" y="59"/>
                              </a:lnTo>
                              <a:lnTo>
                                <a:pt x="397" y="96"/>
                              </a:lnTo>
                              <a:lnTo>
                                <a:pt x="316" y="149"/>
                              </a:lnTo>
                              <a:lnTo>
                                <a:pt x="272" y="170"/>
                              </a:lnTo>
                              <a:lnTo>
                                <a:pt x="127" y="128"/>
                              </a:lnTo>
                              <a:lnTo>
                                <a:pt x="76" y="134"/>
                              </a:lnTo>
                            </a:path>
                          </a:pathLst>
                        </a:custGeom>
                        <a:solidFill>
                          <a:srgbClr val="CC9900"/>
                        </a:solidFill>
                        <a:ln w="12700" cap="rnd">
                          <a:solidFill>
                            <a:srgbClr val="996633"/>
                          </a:solidFill>
                          <a:round/>
                          <a:headEnd/>
                          <a:tailEnd/>
                        </a:ln>
                      </p:spPr>
                      <p:txBody>
                        <a:bodyPr/>
                        <a:lstStyle/>
                        <a:p>
                          <a:endParaRPr lang="es-ES"/>
                        </a:p>
                      </p:txBody>
                    </p:sp>
                    <p:sp>
                      <p:nvSpPr>
                        <p:cNvPr id="9250" name="Freeform 14"/>
                        <p:cNvSpPr>
                          <a:spLocks noChangeAspect="1"/>
                        </p:cNvSpPr>
                        <p:nvPr/>
                      </p:nvSpPr>
                      <p:spPr bwMode="auto">
                        <a:xfrm>
                          <a:off x="1588" y="1594"/>
                          <a:ext cx="794" cy="473"/>
                        </a:xfrm>
                        <a:custGeom>
                          <a:avLst/>
                          <a:gdLst>
                            <a:gd name="T0" fmla="*/ 64 w 794"/>
                            <a:gd name="T1" fmla="*/ 136 h 473"/>
                            <a:gd name="T2" fmla="*/ 22 w 794"/>
                            <a:gd name="T3" fmla="*/ 157 h 473"/>
                            <a:gd name="T4" fmla="*/ 1 w 794"/>
                            <a:gd name="T5" fmla="*/ 186 h 473"/>
                            <a:gd name="T6" fmla="*/ 2 w 794"/>
                            <a:gd name="T7" fmla="*/ 224 h 473"/>
                            <a:gd name="T8" fmla="*/ 26 w 794"/>
                            <a:gd name="T9" fmla="*/ 260 h 473"/>
                            <a:gd name="T10" fmla="*/ 99 w 794"/>
                            <a:gd name="T11" fmla="*/ 281 h 473"/>
                            <a:gd name="T12" fmla="*/ 285 w 794"/>
                            <a:gd name="T13" fmla="*/ 340 h 473"/>
                            <a:gd name="T14" fmla="*/ 319 w 794"/>
                            <a:gd name="T15" fmla="*/ 352 h 473"/>
                            <a:gd name="T16" fmla="*/ 327 w 794"/>
                            <a:gd name="T17" fmla="*/ 361 h 473"/>
                            <a:gd name="T18" fmla="*/ 312 w 794"/>
                            <a:gd name="T19" fmla="*/ 372 h 473"/>
                            <a:gd name="T20" fmla="*/ 272 w 794"/>
                            <a:gd name="T21" fmla="*/ 367 h 473"/>
                            <a:gd name="T22" fmla="*/ 279 w 794"/>
                            <a:gd name="T23" fmla="*/ 388 h 473"/>
                            <a:gd name="T24" fmla="*/ 347 w 794"/>
                            <a:gd name="T25" fmla="*/ 404 h 473"/>
                            <a:gd name="T26" fmla="*/ 425 w 794"/>
                            <a:gd name="T27" fmla="*/ 410 h 473"/>
                            <a:gd name="T28" fmla="*/ 519 w 794"/>
                            <a:gd name="T29" fmla="*/ 438 h 473"/>
                            <a:gd name="T30" fmla="*/ 583 w 794"/>
                            <a:gd name="T31" fmla="*/ 472 h 473"/>
                            <a:gd name="T32" fmla="*/ 793 w 794"/>
                            <a:gd name="T33" fmla="*/ 330 h 473"/>
                            <a:gd name="T34" fmla="*/ 771 w 794"/>
                            <a:gd name="T35" fmla="*/ 229 h 473"/>
                            <a:gd name="T36" fmla="*/ 774 w 794"/>
                            <a:gd name="T37" fmla="*/ 135 h 473"/>
                            <a:gd name="T38" fmla="*/ 755 w 794"/>
                            <a:gd name="T39" fmla="*/ 90 h 473"/>
                            <a:gd name="T40" fmla="*/ 728 w 794"/>
                            <a:gd name="T41" fmla="*/ 58 h 473"/>
                            <a:gd name="T42" fmla="*/ 680 w 794"/>
                            <a:gd name="T43" fmla="*/ 28 h 473"/>
                            <a:gd name="T44" fmla="*/ 583 w 794"/>
                            <a:gd name="T45" fmla="*/ 0 h 473"/>
                            <a:gd name="T46" fmla="*/ 521 w 794"/>
                            <a:gd name="T47" fmla="*/ 6 h 473"/>
                            <a:gd name="T48" fmla="*/ 476 w 794"/>
                            <a:gd name="T49" fmla="*/ 23 h 473"/>
                            <a:gd name="T50" fmla="*/ 421 w 794"/>
                            <a:gd name="T51" fmla="*/ 37 h 473"/>
                            <a:gd name="T52" fmla="*/ 415 w 794"/>
                            <a:gd name="T53" fmla="*/ 60 h 473"/>
                            <a:gd name="T54" fmla="*/ 383 w 794"/>
                            <a:gd name="T55" fmla="*/ 96 h 473"/>
                            <a:gd name="T56" fmla="*/ 332 w 794"/>
                            <a:gd name="T57" fmla="*/ 130 h 473"/>
                            <a:gd name="T58" fmla="*/ 279 w 794"/>
                            <a:gd name="T59" fmla="*/ 162 h 473"/>
                            <a:gd name="T60" fmla="*/ 237 w 794"/>
                            <a:gd name="T61" fmla="*/ 193 h 473"/>
                            <a:gd name="T62" fmla="*/ 212 w 794"/>
                            <a:gd name="T63" fmla="*/ 233 h 473"/>
                            <a:gd name="T64" fmla="*/ 209 w 794"/>
                            <a:gd name="T65" fmla="*/ 167 h 473"/>
                            <a:gd name="T66" fmla="*/ 183 w 794"/>
                            <a:gd name="T67" fmla="*/ 171 h 473"/>
                            <a:gd name="T68" fmla="*/ 144 w 794"/>
                            <a:gd name="T69" fmla="*/ 193 h 473"/>
                            <a:gd name="T70" fmla="*/ 154 w 794"/>
                            <a:gd name="T71" fmla="*/ 166 h 473"/>
                            <a:gd name="T72" fmla="*/ 142 w 794"/>
                            <a:gd name="T73" fmla="*/ 147 h 4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4"/>
                            <a:gd name="T112" fmla="*/ 0 h 473"/>
                            <a:gd name="T113" fmla="*/ 794 w 794"/>
                            <a:gd name="T114" fmla="*/ 473 h 4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4" h="473">
                              <a:moveTo>
                                <a:pt x="95" y="136"/>
                              </a:moveTo>
                              <a:lnTo>
                                <a:pt x="64" y="136"/>
                              </a:lnTo>
                              <a:lnTo>
                                <a:pt x="37" y="144"/>
                              </a:lnTo>
                              <a:lnTo>
                                <a:pt x="22" y="157"/>
                              </a:lnTo>
                              <a:lnTo>
                                <a:pt x="10" y="167"/>
                              </a:lnTo>
                              <a:lnTo>
                                <a:pt x="1" y="186"/>
                              </a:lnTo>
                              <a:lnTo>
                                <a:pt x="0" y="205"/>
                              </a:lnTo>
                              <a:lnTo>
                                <a:pt x="2" y="224"/>
                              </a:lnTo>
                              <a:lnTo>
                                <a:pt x="9" y="241"/>
                              </a:lnTo>
                              <a:lnTo>
                                <a:pt x="26" y="260"/>
                              </a:lnTo>
                              <a:lnTo>
                                <a:pt x="49" y="272"/>
                              </a:lnTo>
                              <a:lnTo>
                                <a:pt x="99" y="281"/>
                              </a:lnTo>
                              <a:lnTo>
                                <a:pt x="264" y="343"/>
                              </a:lnTo>
                              <a:lnTo>
                                <a:pt x="285" y="340"/>
                              </a:lnTo>
                              <a:lnTo>
                                <a:pt x="304" y="345"/>
                              </a:lnTo>
                              <a:lnTo>
                                <a:pt x="319" y="352"/>
                              </a:lnTo>
                              <a:lnTo>
                                <a:pt x="323" y="354"/>
                              </a:lnTo>
                              <a:lnTo>
                                <a:pt x="327" y="361"/>
                              </a:lnTo>
                              <a:lnTo>
                                <a:pt x="327" y="371"/>
                              </a:lnTo>
                              <a:lnTo>
                                <a:pt x="312" y="372"/>
                              </a:lnTo>
                              <a:lnTo>
                                <a:pt x="295" y="371"/>
                              </a:lnTo>
                              <a:lnTo>
                                <a:pt x="272" y="367"/>
                              </a:lnTo>
                              <a:lnTo>
                                <a:pt x="272" y="377"/>
                              </a:lnTo>
                              <a:lnTo>
                                <a:pt x="279" y="388"/>
                              </a:lnTo>
                              <a:lnTo>
                                <a:pt x="297" y="397"/>
                              </a:lnTo>
                              <a:lnTo>
                                <a:pt x="347" y="404"/>
                              </a:lnTo>
                              <a:lnTo>
                                <a:pt x="386" y="406"/>
                              </a:lnTo>
                              <a:lnTo>
                                <a:pt x="425" y="410"/>
                              </a:lnTo>
                              <a:lnTo>
                                <a:pt x="464" y="420"/>
                              </a:lnTo>
                              <a:lnTo>
                                <a:pt x="519" y="438"/>
                              </a:lnTo>
                              <a:lnTo>
                                <a:pt x="566" y="456"/>
                              </a:lnTo>
                              <a:lnTo>
                                <a:pt x="583" y="472"/>
                              </a:lnTo>
                              <a:lnTo>
                                <a:pt x="732" y="435"/>
                              </a:lnTo>
                              <a:lnTo>
                                <a:pt x="793" y="330"/>
                              </a:lnTo>
                              <a:lnTo>
                                <a:pt x="771" y="303"/>
                              </a:lnTo>
                              <a:lnTo>
                                <a:pt x="771" y="229"/>
                              </a:lnTo>
                              <a:lnTo>
                                <a:pt x="775" y="166"/>
                              </a:lnTo>
                              <a:lnTo>
                                <a:pt x="774" y="135"/>
                              </a:lnTo>
                              <a:lnTo>
                                <a:pt x="766" y="112"/>
                              </a:lnTo>
                              <a:lnTo>
                                <a:pt x="755" y="90"/>
                              </a:lnTo>
                              <a:lnTo>
                                <a:pt x="743" y="73"/>
                              </a:lnTo>
                              <a:lnTo>
                                <a:pt x="728" y="58"/>
                              </a:lnTo>
                              <a:lnTo>
                                <a:pt x="705" y="42"/>
                              </a:lnTo>
                              <a:lnTo>
                                <a:pt x="680" y="28"/>
                              </a:lnTo>
                              <a:lnTo>
                                <a:pt x="618" y="6"/>
                              </a:lnTo>
                              <a:lnTo>
                                <a:pt x="583" y="0"/>
                              </a:lnTo>
                              <a:lnTo>
                                <a:pt x="548" y="2"/>
                              </a:lnTo>
                              <a:lnTo>
                                <a:pt x="521" y="6"/>
                              </a:lnTo>
                              <a:lnTo>
                                <a:pt x="501" y="11"/>
                              </a:lnTo>
                              <a:lnTo>
                                <a:pt x="476" y="23"/>
                              </a:lnTo>
                              <a:lnTo>
                                <a:pt x="444" y="39"/>
                              </a:lnTo>
                              <a:lnTo>
                                <a:pt x="421" y="37"/>
                              </a:lnTo>
                              <a:lnTo>
                                <a:pt x="383" y="36"/>
                              </a:lnTo>
                              <a:lnTo>
                                <a:pt x="415" y="60"/>
                              </a:lnTo>
                              <a:lnTo>
                                <a:pt x="407" y="77"/>
                              </a:lnTo>
                              <a:lnTo>
                                <a:pt x="383" y="96"/>
                              </a:lnTo>
                              <a:lnTo>
                                <a:pt x="363" y="116"/>
                              </a:lnTo>
                              <a:lnTo>
                                <a:pt x="332" y="130"/>
                              </a:lnTo>
                              <a:lnTo>
                                <a:pt x="301" y="147"/>
                              </a:lnTo>
                              <a:lnTo>
                                <a:pt x="279" y="162"/>
                              </a:lnTo>
                              <a:lnTo>
                                <a:pt x="253" y="179"/>
                              </a:lnTo>
                              <a:lnTo>
                                <a:pt x="237" y="193"/>
                              </a:lnTo>
                              <a:lnTo>
                                <a:pt x="225" y="211"/>
                              </a:lnTo>
                              <a:lnTo>
                                <a:pt x="212" y="233"/>
                              </a:lnTo>
                              <a:lnTo>
                                <a:pt x="217" y="180"/>
                              </a:lnTo>
                              <a:lnTo>
                                <a:pt x="209" y="167"/>
                              </a:lnTo>
                              <a:lnTo>
                                <a:pt x="197" y="167"/>
                              </a:lnTo>
                              <a:lnTo>
                                <a:pt x="183" y="171"/>
                              </a:lnTo>
                              <a:lnTo>
                                <a:pt x="166" y="180"/>
                              </a:lnTo>
                              <a:lnTo>
                                <a:pt x="144" y="193"/>
                              </a:lnTo>
                              <a:lnTo>
                                <a:pt x="150" y="177"/>
                              </a:lnTo>
                              <a:lnTo>
                                <a:pt x="154" y="166"/>
                              </a:lnTo>
                              <a:lnTo>
                                <a:pt x="148" y="154"/>
                              </a:lnTo>
                              <a:lnTo>
                                <a:pt x="142" y="147"/>
                              </a:lnTo>
                              <a:lnTo>
                                <a:pt x="95" y="136"/>
                              </a:lnTo>
                            </a:path>
                          </a:pathLst>
                        </a:custGeom>
                        <a:solidFill>
                          <a:srgbClr val="CC9900"/>
                        </a:solidFill>
                        <a:ln w="12700" cap="rnd">
                          <a:solidFill>
                            <a:srgbClr val="996633"/>
                          </a:solidFill>
                          <a:round/>
                          <a:headEnd/>
                          <a:tailEnd/>
                        </a:ln>
                      </p:spPr>
                      <p:txBody>
                        <a:bodyPr/>
                        <a:lstStyle/>
                        <a:p>
                          <a:endParaRPr lang="es-ES"/>
                        </a:p>
                      </p:txBody>
                    </p:sp>
                  </p:grpSp>
                  <p:grpSp>
                    <p:nvGrpSpPr>
                      <p:cNvPr id="9238" name="Group 15"/>
                      <p:cNvGrpSpPr>
                        <a:grpSpLocks noChangeAspect="1"/>
                      </p:cNvGrpSpPr>
                      <p:nvPr/>
                    </p:nvGrpSpPr>
                    <p:grpSpPr bwMode="auto">
                      <a:xfrm>
                        <a:off x="1571" y="1695"/>
                        <a:ext cx="132" cy="82"/>
                        <a:chOff x="1571" y="1695"/>
                        <a:chExt cx="132" cy="82"/>
                      </a:xfrm>
                    </p:grpSpPr>
                    <p:sp>
                      <p:nvSpPr>
                        <p:cNvPr id="9247" name="Freeform 16"/>
                        <p:cNvSpPr>
                          <a:spLocks noChangeAspect="1"/>
                        </p:cNvSpPr>
                        <p:nvPr/>
                      </p:nvSpPr>
                      <p:spPr bwMode="auto">
                        <a:xfrm>
                          <a:off x="1571" y="1695"/>
                          <a:ext cx="132" cy="82"/>
                        </a:xfrm>
                        <a:custGeom>
                          <a:avLst/>
                          <a:gdLst>
                            <a:gd name="T0" fmla="*/ 48 w 132"/>
                            <a:gd name="T1" fmla="*/ 0 h 82"/>
                            <a:gd name="T2" fmla="*/ 29 w 132"/>
                            <a:gd name="T3" fmla="*/ 2 h 82"/>
                            <a:gd name="T4" fmla="*/ 17 w 132"/>
                            <a:gd name="T5" fmla="*/ 7 h 82"/>
                            <a:gd name="T6" fmla="*/ 8 w 132"/>
                            <a:gd name="T7" fmla="*/ 15 h 82"/>
                            <a:gd name="T8" fmla="*/ 1 w 132"/>
                            <a:gd name="T9" fmla="*/ 25 h 82"/>
                            <a:gd name="T10" fmla="*/ 0 w 132"/>
                            <a:gd name="T11" fmla="*/ 38 h 82"/>
                            <a:gd name="T12" fmla="*/ 6 w 132"/>
                            <a:gd name="T13" fmla="*/ 51 h 82"/>
                            <a:gd name="T14" fmla="*/ 12 w 132"/>
                            <a:gd name="T15" fmla="*/ 60 h 82"/>
                            <a:gd name="T16" fmla="*/ 29 w 132"/>
                            <a:gd name="T17" fmla="*/ 73 h 82"/>
                            <a:gd name="T18" fmla="*/ 56 w 132"/>
                            <a:gd name="T19" fmla="*/ 81 h 82"/>
                            <a:gd name="T20" fmla="*/ 85 w 132"/>
                            <a:gd name="T21" fmla="*/ 78 h 82"/>
                            <a:gd name="T22" fmla="*/ 105 w 132"/>
                            <a:gd name="T23" fmla="*/ 69 h 82"/>
                            <a:gd name="T24" fmla="*/ 117 w 132"/>
                            <a:gd name="T25" fmla="*/ 57 h 82"/>
                            <a:gd name="T26" fmla="*/ 125 w 132"/>
                            <a:gd name="T27" fmla="*/ 42 h 82"/>
                            <a:gd name="T28" fmla="*/ 131 w 132"/>
                            <a:gd name="T29" fmla="*/ 25 h 82"/>
                            <a:gd name="T30" fmla="*/ 116 w 132"/>
                            <a:gd name="T31" fmla="*/ 9 h 82"/>
                            <a:gd name="T32" fmla="*/ 86 w 132"/>
                            <a:gd name="T33" fmla="*/ 1 h 82"/>
                            <a:gd name="T34" fmla="*/ 64 w 132"/>
                            <a:gd name="T35" fmla="*/ 0 h 82"/>
                            <a:gd name="T36" fmla="*/ 48 w 132"/>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82"/>
                            <a:gd name="T59" fmla="*/ 132 w 132"/>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82">
                              <a:moveTo>
                                <a:pt x="48" y="0"/>
                              </a:moveTo>
                              <a:lnTo>
                                <a:pt x="29" y="2"/>
                              </a:lnTo>
                              <a:lnTo>
                                <a:pt x="17" y="7"/>
                              </a:lnTo>
                              <a:lnTo>
                                <a:pt x="8" y="15"/>
                              </a:lnTo>
                              <a:lnTo>
                                <a:pt x="1" y="25"/>
                              </a:lnTo>
                              <a:lnTo>
                                <a:pt x="0" y="38"/>
                              </a:lnTo>
                              <a:lnTo>
                                <a:pt x="6" y="51"/>
                              </a:lnTo>
                              <a:lnTo>
                                <a:pt x="12" y="60"/>
                              </a:lnTo>
                              <a:lnTo>
                                <a:pt x="29" y="73"/>
                              </a:lnTo>
                              <a:lnTo>
                                <a:pt x="56" y="81"/>
                              </a:lnTo>
                              <a:lnTo>
                                <a:pt x="85" y="78"/>
                              </a:lnTo>
                              <a:lnTo>
                                <a:pt x="105" y="69"/>
                              </a:lnTo>
                              <a:lnTo>
                                <a:pt x="117" y="57"/>
                              </a:lnTo>
                              <a:lnTo>
                                <a:pt x="125" y="42"/>
                              </a:lnTo>
                              <a:lnTo>
                                <a:pt x="131" y="25"/>
                              </a:lnTo>
                              <a:lnTo>
                                <a:pt x="116" y="9"/>
                              </a:lnTo>
                              <a:lnTo>
                                <a:pt x="86" y="1"/>
                              </a:lnTo>
                              <a:lnTo>
                                <a:pt x="64" y="0"/>
                              </a:lnTo>
                              <a:lnTo>
                                <a:pt x="48" y="0"/>
                              </a:lnTo>
                            </a:path>
                          </a:pathLst>
                        </a:custGeom>
                        <a:solidFill>
                          <a:srgbClr val="CC9900"/>
                        </a:solidFill>
                        <a:ln w="12700" cap="rnd">
                          <a:solidFill>
                            <a:srgbClr val="996633"/>
                          </a:solidFill>
                          <a:round/>
                          <a:headEnd/>
                          <a:tailEnd/>
                        </a:ln>
                      </p:spPr>
                      <p:txBody>
                        <a:bodyPr/>
                        <a:lstStyle/>
                        <a:p>
                          <a:endParaRPr lang="es-ES"/>
                        </a:p>
                      </p:txBody>
                    </p:sp>
                    <p:sp>
                      <p:nvSpPr>
                        <p:cNvPr id="9248" name="Freeform 17"/>
                        <p:cNvSpPr>
                          <a:spLocks noChangeAspect="1"/>
                        </p:cNvSpPr>
                        <p:nvPr/>
                      </p:nvSpPr>
                      <p:spPr bwMode="auto">
                        <a:xfrm>
                          <a:off x="1606" y="1708"/>
                          <a:ext cx="75" cy="58"/>
                        </a:xfrm>
                        <a:custGeom>
                          <a:avLst/>
                          <a:gdLst>
                            <a:gd name="T0" fmla="*/ 15 w 75"/>
                            <a:gd name="T1" fmla="*/ 0 h 58"/>
                            <a:gd name="T2" fmla="*/ 5 w 75"/>
                            <a:gd name="T3" fmla="*/ 5 h 58"/>
                            <a:gd name="T4" fmla="*/ 0 w 75"/>
                            <a:gd name="T5" fmla="*/ 12 h 58"/>
                            <a:gd name="T6" fmla="*/ 0 w 75"/>
                            <a:gd name="T7" fmla="*/ 21 h 58"/>
                            <a:gd name="T8" fmla="*/ 5 w 75"/>
                            <a:gd name="T9" fmla="*/ 30 h 58"/>
                            <a:gd name="T10" fmla="*/ 15 w 75"/>
                            <a:gd name="T11" fmla="*/ 40 h 58"/>
                            <a:gd name="T12" fmla="*/ 28 w 75"/>
                            <a:gd name="T13" fmla="*/ 49 h 58"/>
                            <a:gd name="T14" fmla="*/ 43 w 75"/>
                            <a:gd name="T15" fmla="*/ 57 h 58"/>
                            <a:gd name="T16" fmla="*/ 58 w 75"/>
                            <a:gd name="T17" fmla="*/ 51 h 58"/>
                            <a:gd name="T18" fmla="*/ 72 w 75"/>
                            <a:gd name="T19" fmla="*/ 43 h 58"/>
                            <a:gd name="T20" fmla="*/ 74 w 75"/>
                            <a:gd name="T21" fmla="*/ 29 h 58"/>
                            <a:gd name="T22" fmla="*/ 72 w 75"/>
                            <a:gd name="T23" fmla="*/ 16 h 58"/>
                            <a:gd name="T24" fmla="*/ 64 w 75"/>
                            <a:gd name="T25" fmla="*/ 10 h 58"/>
                            <a:gd name="T26" fmla="*/ 53 w 75"/>
                            <a:gd name="T27" fmla="*/ 3 h 58"/>
                            <a:gd name="T28" fmla="*/ 41 w 75"/>
                            <a:gd name="T29" fmla="*/ 0 h 58"/>
                            <a:gd name="T30" fmla="*/ 15 w 75"/>
                            <a:gd name="T31" fmla="*/ 0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58"/>
                            <a:gd name="T50" fmla="*/ 75 w 75"/>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58">
                              <a:moveTo>
                                <a:pt x="15" y="0"/>
                              </a:moveTo>
                              <a:lnTo>
                                <a:pt x="5" y="5"/>
                              </a:lnTo>
                              <a:lnTo>
                                <a:pt x="0" y="12"/>
                              </a:lnTo>
                              <a:lnTo>
                                <a:pt x="0" y="21"/>
                              </a:lnTo>
                              <a:lnTo>
                                <a:pt x="5" y="30"/>
                              </a:lnTo>
                              <a:lnTo>
                                <a:pt x="15" y="40"/>
                              </a:lnTo>
                              <a:lnTo>
                                <a:pt x="28" y="49"/>
                              </a:lnTo>
                              <a:lnTo>
                                <a:pt x="43" y="57"/>
                              </a:lnTo>
                              <a:lnTo>
                                <a:pt x="58" y="51"/>
                              </a:lnTo>
                              <a:lnTo>
                                <a:pt x="72" y="43"/>
                              </a:lnTo>
                              <a:lnTo>
                                <a:pt x="74" y="29"/>
                              </a:lnTo>
                              <a:lnTo>
                                <a:pt x="72" y="16"/>
                              </a:lnTo>
                              <a:lnTo>
                                <a:pt x="64" y="10"/>
                              </a:lnTo>
                              <a:lnTo>
                                <a:pt x="53" y="3"/>
                              </a:lnTo>
                              <a:lnTo>
                                <a:pt x="41" y="0"/>
                              </a:lnTo>
                              <a:lnTo>
                                <a:pt x="15" y="0"/>
                              </a:lnTo>
                            </a:path>
                          </a:pathLst>
                        </a:custGeom>
                        <a:solidFill>
                          <a:srgbClr val="CC9900"/>
                        </a:solidFill>
                        <a:ln w="12700" cap="rnd">
                          <a:solidFill>
                            <a:srgbClr val="996633"/>
                          </a:solidFill>
                          <a:round/>
                          <a:headEnd/>
                          <a:tailEnd/>
                        </a:ln>
                      </p:spPr>
                      <p:txBody>
                        <a:bodyPr/>
                        <a:lstStyle/>
                        <a:p>
                          <a:endParaRPr lang="es-ES"/>
                        </a:p>
                      </p:txBody>
                    </p:sp>
                  </p:grpSp>
                  <p:grpSp>
                    <p:nvGrpSpPr>
                      <p:cNvPr id="9239" name="Group 18"/>
                      <p:cNvGrpSpPr>
                        <a:grpSpLocks noChangeAspect="1"/>
                      </p:cNvGrpSpPr>
                      <p:nvPr/>
                    </p:nvGrpSpPr>
                    <p:grpSpPr bwMode="auto">
                      <a:xfrm>
                        <a:off x="1851" y="1696"/>
                        <a:ext cx="129" cy="132"/>
                        <a:chOff x="1851" y="1696"/>
                        <a:chExt cx="129" cy="132"/>
                      </a:xfrm>
                    </p:grpSpPr>
                    <p:sp>
                      <p:nvSpPr>
                        <p:cNvPr id="9243" name="Oval 19"/>
                        <p:cNvSpPr>
                          <a:spLocks noChangeAspect="1" noChangeArrowheads="1"/>
                        </p:cNvSpPr>
                        <p:nvPr/>
                      </p:nvSpPr>
                      <p:spPr bwMode="auto">
                        <a:xfrm>
                          <a:off x="1872" y="1767"/>
                          <a:ext cx="95" cy="60"/>
                        </a:xfrm>
                        <a:prstGeom prst="ellipse">
                          <a:avLst/>
                        </a:prstGeom>
                        <a:solidFill>
                          <a:srgbClr val="CC9900"/>
                        </a:solidFill>
                        <a:ln w="12700">
                          <a:solidFill>
                            <a:srgbClr val="996633"/>
                          </a:solidFill>
                          <a:round/>
                          <a:headEnd/>
                          <a:tailEnd/>
                        </a:ln>
                      </p:spPr>
                      <p:txBody>
                        <a:bodyPr wrap="none" anchor="ctr"/>
                        <a:lstStyle/>
                        <a:p>
                          <a:endParaRPr lang="es-ES"/>
                        </a:p>
                      </p:txBody>
                    </p:sp>
                    <p:sp>
                      <p:nvSpPr>
                        <p:cNvPr id="9244" name="Arc 20"/>
                        <p:cNvSpPr>
                          <a:spLocks noChangeAspect="1"/>
                        </p:cNvSpPr>
                        <p:nvPr/>
                      </p:nvSpPr>
                      <p:spPr bwMode="auto">
                        <a:xfrm>
                          <a:off x="1851" y="1696"/>
                          <a:ext cx="109" cy="129"/>
                        </a:xfrm>
                        <a:custGeom>
                          <a:avLst/>
                          <a:gdLst>
                            <a:gd name="T0" fmla="*/ 0 w 36350"/>
                            <a:gd name="T1" fmla="*/ 0 h 43109"/>
                            <a:gd name="T2" fmla="*/ 0 w 36350"/>
                            <a:gd name="T3" fmla="*/ 0 h 43109"/>
                            <a:gd name="T4" fmla="*/ 0 w 36350"/>
                            <a:gd name="T5" fmla="*/ 0 h 43109"/>
                            <a:gd name="T6" fmla="*/ 0 60000 65536"/>
                            <a:gd name="T7" fmla="*/ 0 60000 65536"/>
                            <a:gd name="T8" fmla="*/ 0 60000 65536"/>
                            <a:gd name="T9" fmla="*/ 0 w 36350"/>
                            <a:gd name="T10" fmla="*/ 0 h 43109"/>
                            <a:gd name="T11" fmla="*/ 36350 w 36350"/>
                            <a:gd name="T12" fmla="*/ 43109 h 43109"/>
                          </a:gdLst>
                          <a:ahLst/>
                          <a:cxnLst>
                            <a:cxn ang="T6">
                              <a:pos x="T0" y="T1"/>
                            </a:cxn>
                            <a:cxn ang="T7">
                              <a:pos x="T2" y="T3"/>
                            </a:cxn>
                            <a:cxn ang="T8">
                              <a:pos x="T4" y="T5"/>
                            </a:cxn>
                          </a:cxnLst>
                          <a:rect l="T9" t="T10" r="T11" b="T12"/>
                          <a:pathLst>
                            <a:path w="36350" h="43109" fill="none" extrusionOk="0">
                              <a:moveTo>
                                <a:pt x="36350" y="37288"/>
                              </a:moveTo>
                              <a:cubicBezTo>
                                <a:pt x="32349" y="41028"/>
                                <a:pt x="27076" y="43108"/>
                                <a:pt x="21600" y="43109"/>
                              </a:cubicBezTo>
                              <a:cubicBezTo>
                                <a:pt x="9670" y="43109"/>
                                <a:pt x="0" y="33438"/>
                                <a:pt x="0" y="21509"/>
                              </a:cubicBezTo>
                              <a:cubicBezTo>
                                <a:pt x="-1" y="10348"/>
                                <a:pt x="8501" y="1025"/>
                                <a:pt x="19615" y="0"/>
                              </a:cubicBezTo>
                            </a:path>
                            <a:path w="36350" h="43109" stroke="0" extrusionOk="0">
                              <a:moveTo>
                                <a:pt x="36350" y="37288"/>
                              </a:moveTo>
                              <a:cubicBezTo>
                                <a:pt x="32349" y="41028"/>
                                <a:pt x="27076" y="43108"/>
                                <a:pt x="21600" y="43109"/>
                              </a:cubicBezTo>
                              <a:cubicBezTo>
                                <a:pt x="9670" y="43109"/>
                                <a:pt x="0" y="33438"/>
                                <a:pt x="0" y="21509"/>
                              </a:cubicBezTo>
                              <a:cubicBezTo>
                                <a:pt x="-1" y="10348"/>
                                <a:pt x="8501" y="1025"/>
                                <a:pt x="19615" y="0"/>
                              </a:cubicBezTo>
                              <a:lnTo>
                                <a:pt x="21600" y="21509"/>
                              </a:lnTo>
                              <a:close/>
                            </a:path>
                          </a:pathLst>
                        </a:custGeom>
                        <a:solidFill>
                          <a:srgbClr val="CC9900"/>
                        </a:solidFill>
                        <a:ln w="12700" cap="rnd">
                          <a:solidFill>
                            <a:srgbClr val="996633"/>
                          </a:solidFill>
                          <a:round/>
                          <a:headEnd/>
                          <a:tailEnd/>
                        </a:ln>
                      </p:spPr>
                      <p:txBody>
                        <a:bodyPr/>
                        <a:lstStyle/>
                        <a:p>
                          <a:endParaRPr lang="es-ES"/>
                        </a:p>
                      </p:txBody>
                    </p:sp>
                    <p:sp>
                      <p:nvSpPr>
                        <p:cNvPr id="9245" name="Arc 21"/>
                        <p:cNvSpPr>
                          <a:spLocks noChangeAspect="1"/>
                        </p:cNvSpPr>
                        <p:nvPr/>
                      </p:nvSpPr>
                      <p:spPr bwMode="auto">
                        <a:xfrm>
                          <a:off x="1859" y="1722"/>
                          <a:ext cx="45" cy="4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763" y="17281"/>
                              </a:moveTo>
                              <a:cubicBezTo>
                                <a:pt x="43053" y="18702"/>
                                <a:pt x="43200" y="20149"/>
                                <a:pt x="43200" y="21600"/>
                              </a:cubicBezTo>
                              <a:cubicBezTo>
                                <a:pt x="43200" y="33529"/>
                                <a:pt x="33529" y="43200"/>
                                <a:pt x="21600" y="43200"/>
                              </a:cubicBezTo>
                              <a:cubicBezTo>
                                <a:pt x="9670" y="43200"/>
                                <a:pt x="0" y="33529"/>
                                <a:pt x="0" y="21600"/>
                              </a:cubicBezTo>
                              <a:cubicBezTo>
                                <a:pt x="0" y="9670"/>
                                <a:pt x="9670" y="0"/>
                                <a:pt x="21600" y="0"/>
                              </a:cubicBezTo>
                              <a:cubicBezTo>
                                <a:pt x="22554" y="-1"/>
                                <a:pt x="23508" y="63"/>
                                <a:pt x="24454" y="189"/>
                              </a:cubicBezTo>
                            </a:path>
                            <a:path w="43200" h="43200" stroke="0" extrusionOk="0">
                              <a:moveTo>
                                <a:pt x="42763" y="17281"/>
                              </a:moveTo>
                              <a:cubicBezTo>
                                <a:pt x="43053" y="18702"/>
                                <a:pt x="43200" y="20149"/>
                                <a:pt x="43200" y="21600"/>
                              </a:cubicBezTo>
                              <a:cubicBezTo>
                                <a:pt x="43200" y="33529"/>
                                <a:pt x="33529" y="43200"/>
                                <a:pt x="21600" y="43200"/>
                              </a:cubicBezTo>
                              <a:cubicBezTo>
                                <a:pt x="9670" y="43200"/>
                                <a:pt x="0" y="33529"/>
                                <a:pt x="0" y="21600"/>
                              </a:cubicBezTo>
                              <a:cubicBezTo>
                                <a:pt x="0" y="9670"/>
                                <a:pt x="9670" y="0"/>
                                <a:pt x="21600" y="0"/>
                              </a:cubicBezTo>
                              <a:cubicBezTo>
                                <a:pt x="22554" y="-1"/>
                                <a:pt x="23508" y="63"/>
                                <a:pt x="24454" y="189"/>
                              </a:cubicBezTo>
                              <a:lnTo>
                                <a:pt x="21600" y="21600"/>
                              </a:lnTo>
                              <a:close/>
                            </a:path>
                          </a:pathLst>
                        </a:custGeom>
                        <a:solidFill>
                          <a:srgbClr val="CC9900"/>
                        </a:solidFill>
                        <a:ln w="12700" cap="rnd">
                          <a:solidFill>
                            <a:srgbClr val="996633"/>
                          </a:solidFill>
                          <a:round/>
                          <a:headEnd/>
                          <a:tailEnd/>
                        </a:ln>
                      </p:spPr>
                      <p:txBody>
                        <a:bodyPr/>
                        <a:lstStyle/>
                        <a:p>
                          <a:endParaRPr lang="es-ES"/>
                        </a:p>
                      </p:txBody>
                    </p:sp>
                    <p:sp>
                      <p:nvSpPr>
                        <p:cNvPr id="9246" name="Arc 22"/>
                        <p:cNvSpPr>
                          <a:spLocks noChangeAspect="1"/>
                        </p:cNvSpPr>
                        <p:nvPr/>
                      </p:nvSpPr>
                      <p:spPr bwMode="auto">
                        <a:xfrm>
                          <a:off x="1877" y="1696"/>
                          <a:ext cx="103" cy="132"/>
                        </a:xfrm>
                        <a:custGeom>
                          <a:avLst/>
                          <a:gdLst>
                            <a:gd name="T0" fmla="*/ 0 w 32420"/>
                            <a:gd name="T1" fmla="*/ 0 h 39198"/>
                            <a:gd name="T2" fmla="*/ 0 w 32420"/>
                            <a:gd name="T3" fmla="*/ 0 h 39198"/>
                            <a:gd name="T4" fmla="*/ 0 w 32420"/>
                            <a:gd name="T5" fmla="*/ 0 h 39198"/>
                            <a:gd name="T6" fmla="*/ 0 60000 65536"/>
                            <a:gd name="T7" fmla="*/ 0 60000 65536"/>
                            <a:gd name="T8" fmla="*/ 0 60000 65536"/>
                            <a:gd name="T9" fmla="*/ 0 w 32420"/>
                            <a:gd name="T10" fmla="*/ 0 h 39198"/>
                            <a:gd name="T11" fmla="*/ 32420 w 32420"/>
                            <a:gd name="T12" fmla="*/ 39198 h 39198"/>
                          </a:gdLst>
                          <a:ahLst/>
                          <a:cxnLst>
                            <a:cxn ang="T6">
                              <a:pos x="T0" y="T1"/>
                            </a:cxn>
                            <a:cxn ang="T7">
                              <a:pos x="T2" y="T3"/>
                            </a:cxn>
                            <a:cxn ang="T8">
                              <a:pos x="T4" y="T5"/>
                            </a:cxn>
                          </a:cxnLst>
                          <a:rect l="T9" t="T10" r="T11" b="T12"/>
                          <a:pathLst>
                            <a:path w="32420" h="39198" fill="none" extrusionOk="0">
                              <a:moveTo>
                                <a:pt x="-1" y="2905"/>
                              </a:moveTo>
                              <a:cubicBezTo>
                                <a:pt x="3288" y="1002"/>
                                <a:pt x="7020" y="-1"/>
                                <a:pt x="10820" y="0"/>
                              </a:cubicBezTo>
                              <a:cubicBezTo>
                                <a:pt x="22749" y="0"/>
                                <a:pt x="32420" y="9670"/>
                                <a:pt x="32420" y="21600"/>
                              </a:cubicBezTo>
                              <a:cubicBezTo>
                                <a:pt x="32420" y="28588"/>
                                <a:pt x="29038" y="35145"/>
                                <a:pt x="23344" y="39198"/>
                              </a:cubicBezTo>
                            </a:path>
                            <a:path w="32420" h="39198" stroke="0" extrusionOk="0">
                              <a:moveTo>
                                <a:pt x="-1" y="2905"/>
                              </a:moveTo>
                              <a:cubicBezTo>
                                <a:pt x="3288" y="1002"/>
                                <a:pt x="7020" y="-1"/>
                                <a:pt x="10820" y="0"/>
                              </a:cubicBezTo>
                              <a:cubicBezTo>
                                <a:pt x="22749" y="0"/>
                                <a:pt x="32420" y="9670"/>
                                <a:pt x="32420" y="21600"/>
                              </a:cubicBezTo>
                              <a:cubicBezTo>
                                <a:pt x="32420" y="28588"/>
                                <a:pt x="29038" y="35145"/>
                                <a:pt x="23344" y="39198"/>
                              </a:cubicBezTo>
                              <a:lnTo>
                                <a:pt x="10820" y="21600"/>
                              </a:lnTo>
                              <a:close/>
                            </a:path>
                          </a:pathLst>
                        </a:custGeom>
                        <a:solidFill>
                          <a:srgbClr val="CC9900"/>
                        </a:solidFill>
                        <a:ln w="12700" cap="rnd">
                          <a:solidFill>
                            <a:srgbClr val="996633"/>
                          </a:solidFill>
                          <a:round/>
                          <a:headEnd/>
                          <a:tailEnd/>
                        </a:ln>
                      </p:spPr>
                      <p:txBody>
                        <a:bodyPr/>
                        <a:lstStyle/>
                        <a:p>
                          <a:endParaRPr lang="es-ES"/>
                        </a:p>
                      </p:txBody>
                    </p:sp>
                  </p:grpSp>
                  <p:grpSp>
                    <p:nvGrpSpPr>
                      <p:cNvPr id="9240" name="Group 23"/>
                      <p:cNvGrpSpPr>
                        <a:grpSpLocks noChangeAspect="1"/>
                      </p:cNvGrpSpPr>
                      <p:nvPr/>
                    </p:nvGrpSpPr>
                    <p:grpSpPr bwMode="auto">
                      <a:xfrm>
                        <a:off x="2118" y="1501"/>
                        <a:ext cx="196" cy="451"/>
                        <a:chOff x="2118" y="1501"/>
                        <a:chExt cx="196" cy="451"/>
                      </a:xfrm>
                    </p:grpSpPr>
                    <p:sp>
                      <p:nvSpPr>
                        <p:cNvPr id="9241" name="Freeform 24"/>
                        <p:cNvSpPr>
                          <a:spLocks noChangeAspect="1"/>
                        </p:cNvSpPr>
                        <p:nvPr/>
                      </p:nvSpPr>
                      <p:spPr bwMode="auto">
                        <a:xfrm>
                          <a:off x="2122" y="1510"/>
                          <a:ext cx="176" cy="432"/>
                        </a:xfrm>
                        <a:custGeom>
                          <a:avLst/>
                          <a:gdLst>
                            <a:gd name="T0" fmla="*/ 0 w 176"/>
                            <a:gd name="T1" fmla="*/ 109 h 432"/>
                            <a:gd name="T2" fmla="*/ 8 w 176"/>
                            <a:gd name="T3" fmla="*/ 32 h 432"/>
                            <a:gd name="T4" fmla="*/ 18 w 176"/>
                            <a:gd name="T5" fmla="*/ 9 h 432"/>
                            <a:gd name="T6" fmla="*/ 41 w 176"/>
                            <a:gd name="T7" fmla="*/ 0 h 432"/>
                            <a:gd name="T8" fmla="*/ 64 w 176"/>
                            <a:gd name="T9" fmla="*/ 9 h 432"/>
                            <a:gd name="T10" fmla="*/ 84 w 176"/>
                            <a:gd name="T11" fmla="*/ 27 h 432"/>
                            <a:gd name="T12" fmla="*/ 145 w 176"/>
                            <a:gd name="T13" fmla="*/ 136 h 432"/>
                            <a:gd name="T14" fmla="*/ 164 w 176"/>
                            <a:gd name="T15" fmla="*/ 187 h 432"/>
                            <a:gd name="T16" fmla="*/ 175 w 176"/>
                            <a:gd name="T17" fmla="*/ 267 h 432"/>
                            <a:gd name="T18" fmla="*/ 170 w 176"/>
                            <a:gd name="T19" fmla="*/ 333 h 432"/>
                            <a:gd name="T20" fmla="*/ 156 w 176"/>
                            <a:gd name="T21" fmla="*/ 387 h 432"/>
                            <a:gd name="T22" fmla="*/ 102 w 176"/>
                            <a:gd name="T23" fmla="*/ 423 h 432"/>
                            <a:gd name="T24" fmla="*/ 66 w 176"/>
                            <a:gd name="T25" fmla="*/ 431 h 432"/>
                            <a:gd name="T26" fmla="*/ 45 w 176"/>
                            <a:gd name="T27" fmla="*/ 405 h 432"/>
                            <a:gd name="T28" fmla="*/ 33 w 176"/>
                            <a:gd name="T29" fmla="*/ 369 h 432"/>
                            <a:gd name="T30" fmla="*/ 17 w 176"/>
                            <a:gd name="T31" fmla="*/ 335 h 432"/>
                            <a:gd name="T32" fmla="*/ 0 w 176"/>
                            <a:gd name="T33" fmla="*/ 109 h 4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432"/>
                            <a:gd name="T53" fmla="*/ 176 w 176"/>
                            <a:gd name="T54" fmla="*/ 432 h 4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432">
                              <a:moveTo>
                                <a:pt x="0" y="109"/>
                              </a:moveTo>
                              <a:lnTo>
                                <a:pt x="8" y="32"/>
                              </a:lnTo>
                              <a:lnTo>
                                <a:pt x="18" y="9"/>
                              </a:lnTo>
                              <a:lnTo>
                                <a:pt x="41" y="0"/>
                              </a:lnTo>
                              <a:lnTo>
                                <a:pt x="64" y="9"/>
                              </a:lnTo>
                              <a:lnTo>
                                <a:pt x="84" y="27"/>
                              </a:lnTo>
                              <a:lnTo>
                                <a:pt x="145" y="136"/>
                              </a:lnTo>
                              <a:lnTo>
                                <a:pt x="164" y="187"/>
                              </a:lnTo>
                              <a:lnTo>
                                <a:pt x="175" y="267"/>
                              </a:lnTo>
                              <a:lnTo>
                                <a:pt x="170" y="333"/>
                              </a:lnTo>
                              <a:lnTo>
                                <a:pt x="156" y="387"/>
                              </a:lnTo>
                              <a:lnTo>
                                <a:pt x="102" y="423"/>
                              </a:lnTo>
                              <a:lnTo>
                                <a:pt x="66" y="431"/>
                              </a:lnTo>
                              <a:lnTo>
                                <a:pt x="45" y="405"/>
                              </a:lnTo>
                              <a:lnTo>
                                <a:pt x="33" y="369"/>
                              </a:lnTo>
                              <a:lnTo>
                                <a:pt x="17" y="335"/>
                              </a:lnTo>
                              <a:lnTo>
                                <a:pt x="0" y="109"/>
                              </a:lnTo>
                            </a:path>
                          </a:pathLst>
                        </a:custGeom>
                        <a:solidFill>
                          <a:srgbClr val="CC9900"/>
                        </a:solidFill>
                        <a:ln w="12700" cap="rnd">
                          <a:solidFill>
                            <a:srgbClr val="996633"/>
                          </a:solidFill>
                          <a:round/>
                          <a:headEnd/>
                          <a:tailEnd/>
                        </a:ln>
                      </p:spPr>
                      <p:txBody>
                        <a:bodyPr/>
                        <a:lstStyle/>
                        <a:p>
                          <a:endParaRPr lang="es-ES"/>
                        </a:p>
                      </p:txBody>
                    </p:sp>
                    <p:sp>
                      <p:nvSpPr>
                        <p:cNvPr id="9242" name="Freeform 25"/>
                        <p:cNvSpPr>
                          <a:spLocks noChangeAspect="1"/>
                        </p:cNvSpPr>
                        <p:nvPr/>
                      </p:nvSpPr>
                      <p:spPr bwMode="auto">
                        <a:xfrm>
                          <a:off x="2118" y="1501"/>
                          <a:ext cx="196" cy="451"/>
                        </a:xfrm>
                        <a:custGeom>
                          <a:avLst/>
                          <a:gdLst>
                            <a:gd name="T0" fmla="*/ 1 w 196"/>
                            <a:gd name="T1" fmla="*/ 141 h 451"/>
                            <a:gd name="T2" fmla="*/ 0 w 196"/>
                            <a:gd name="T3" fmla="*/ 79 h 451"/>
                            <a:gd name="T4" fmla="*/ 4 w 196"/>
                            <a:gd name="T5" fmla="*/ 33 h 451"/>
                            <a:gd name="T6" fmla="*/ 25 w 196"/>
                            <a:gd name="T7" fmla="*/ 3 h 451"/>
                            <a:gd name="T8" fmla="*/ 69 w 196"/>
                            <a:gd name="T9" fmla="*/ 6 h 451"/>
                            <a:gd name="T10" fmla="*/ 117 w 196"/>
                            <a:gd name="T11" fmla="*/ 63 h 451"/>
                            <a:gd name="T12" fmla="*/ 174 w 196"/>
                            <a:gd name="T13" fmla="*/ 177 h 451"/>
                            <a:gd name="T14" fmla="*/ 193 w 196"/>
                            <a:gd name="T15" fmla="*/ 243 h 451"/>
                            <a:gd name="T16" fmla="*/ 192 w 196"/>
                            <a:gd name="T17" fmla="*/ 346 h 451"/>
                            <a:gd name="T18" fmla="*/ 131 w 196"/>
                            <a:gd name="T19" fmla="*/ 428 h 451"/>
                            <a:gd name="T20" fmla="*/ 60 w 196"/>
                            <a:gd name="T21" fmla="*/ 450 h 451"/>
                            <a:gd name="T22" fmla="*/ 26 w 196"/>
                            <a:gd name="T23" fmla="*/ 361 h 451"/>
                            <a:gd name="T24" fmla="*/ 80 w 196"/>
                            <a:gd name="T25" fmla="*/ 404 h 451"/>
                            <a:gd name="T26" fmla="*/ 106 w 196"/>
                            <a:gd name="T27" fmla="*/ 384 h 451"/>
                            <a:gd name="T28" fmla="*/ 112 w 196"/>
                            <a:gd name="T29" fmla="*/ 346 h 451"/>
                            <a:gd name="T30" fmla="*/ 115 w 196"/>
                            <a:gd name="T31" fmla="*/ 275 h 451"/>
                            <a:gd name="T32" fmla="*/ 108 w 196"/>
                            <a:gd name="T33" fmla="*/ 211 h 451"/>
                            <a:gd name="T34" fmla="*/ 91 w 196"/>
                            <a:gd name="T35" fmla="*/ 144 h 451"/>
                            <a:gd name="T36" fmla="*/ 63 w 196"/>
                            <a:gd name="T37" fmla="*/ 92 h 451"/>
                            <a:gd name="T38" fmla="*/ 40 w 196"/>
                            <a:gd name="T39" fmla="*/ 90 h 451"/>
                            <a:gd name="T40" fmla="*/ 22 w 196"/>
                            <a:gd name="T41" fmla="*/ 107 h 451"/>
                            <a:gd name="T42" fmla="*/ 17 w 196"/>
                            <a:gd name="T43" fmla="*/ 78 h 451"/>
                            <a:gd name="T44" fmla="*/ 36 w 196"/>
                            <a:gd name="T45" fmla="*/ 63 h 451"/>
                            <a:gd name="T46" fmla="*/ 65 w 196"/>
                            <a:gd name="T47" fmla="*/ 63 h 451"/>
                            <a:gd name="T48" fmla="*/ 92 w 196"/>
                            <a:gd name="T49" fmla="*/ 85 h 451"/>
                            <a:gd name="T50" fmla="*/ 117 w 196"/>
                            <a:gd name="T51" fmla="*/ 127 h 451"/>
                            <a:gd name="T52" fmla="*/ 126 w 196"/>
                            <a:gd name="T53" fmla="*/ 172 h 451"/>
                            <a:gd name="T54" fmla="*/ 130 w 196"/>
                            <a:gd name="T55" fmla="*/ 254 h 451"/>
                            <a:gd name="T56" fmla="*/ 117 w 196"/>
                            <a:gd name="T57" fmla="*/ 370 h 451"/>
                            <a:gd name="T58" fmla="*/ 127 w 196"/>
                            <a:gd name="T59" fmla="*/ 412 h 451"/>
                            <a:gd name="T60" fmla="*/ 153 w 196"/>
                            <a:gd name="T61" fmla="*/ 385 h 451"/>
                            <a:gd name="T62" fmla="*/ 160 w 196"/>
                            <a:gd name="T63" fmla="*/ 348 h 451"/>
                            <a:gd name="T64" fmla="*/ 165 w 196"/>
                            <a:gd name="T65" fmla="*/ 288 h 451"/>
                            <a:gd name="T66" fmla="*/ 158 w 196"/>
                            <a:gd name="T67" fmla="*/ 220 h 451"/>
                            <a:gd name="T68" fmla="*/ 130 w 196"/>
                            <a:gd name="T69" fmla="*/ 132 h 451"/>
                            <a:gd name="T70" fmla="*/ 92 w 196"/>
                            <a:gd name="T71" fmla="*/ 59 h 451"/>
                            <a:gd name="T72" fmla="*/ 78 w 196"/>
                            <a:gd name="T73" fmla="*/ 39 h 451"/>
                            <a:gd name="T74" fmla="*/ 45 w 196"/>
                            <a:gd name="T75" fmla="*/ 28 h 451"/>
                            <a:gd name="T76" fmla="*/ 21 w 196"/>
                            <a:gd name="T77" fmla="*/ 50 h 451"/>
                            <a:gd name="T78" fmla="*/ 5 w 196"/>
                            <a:gd name="T79" fmla="*/ 206 h 4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451"/>
                            <a:gd name="T122" fmla="*/ 196 w 196"/>
                            <a:gd name="T123" fmla="*/ 451 h 4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451">
                              <a:moveTo>
                                <a:pt x="5" y="206"/>
                              </a:moveTo>
                              <a:lnTo>
                                <a:pt x="1" y="141"/>
                              </a:lnTo>
                              <a:lnTo>
                                <a:pt x="0" y="108"/>
                              </a:lnTo>
                              <a:lnTo>
                                <a:pt x="0" y="79"/>
                              </a:lnTo>
                              <a:lnTo>
                                <a:pt x="1" y="48"/>
                              </a:lnTo>
                              <a:lnTo>
                                <a:pt x="4" y="33"/>
                              </a:lnTo>
                              <a:lnTo>
                                <a:pt x="12" y="12"/>
                              </a:lnTo>
                              <a:lnTo>
                                <a:pt x="25" y="3"/>
                              </a:lnTo>
                              <a:lnTo>
                                <a:pt x="48" y="0"/>
                              </a:lnTo>
                              <a:lnTo>
                                <a:pt x="69" y="6"/>
                              </a:lnTo>
                              <a:lnTo>
                                <a:pt x="87" y="20"/>
                              </a:lnTo>
                              <a:lnTo>
                                <a:pt x="117" y="63"/>
                              </a:lnTo>
                              <a:lnTo>
                                <a:pt x="150" y="125"/>
                              </a:lnTo>
                              <a:lnTo>
                                <a:pt x="174" y="177"/>
                              </a:lnTo>
                              <a:lnTo>
                                <a:pt x="186" y="210"/>
                              </a:lnTo>
                              <a:lnTo>
                                <a:pt x="193" y="243"/>
                              </a:lnTo>
                              <a:lnTo>
                                <a:pt x="195" y="290"/>
                              </a:lnTo>
                              <a:lnTo>
                                <a:pt x="192" y="346"/>
                              </a:lnTo>
                              <a:lnTo>
                                <a:pt x="169" y="395"/>
                              </a:lnTo>
                              <a:lnTo>
                                <a:pt x="131" y="428"/>
                              </a:lnTo>
                              <a:lnTo>
                                <a:pt x="100" y="446"/>
                              </a:lnTo>
                              <a:lnTo>
                                <a:pt x="60" y="450"/>
                              </a:lnTo>
                              <a:lnTo>
                                <a:pt x="44" y="421"/>
                              </a:lnTo>
                              <a:lnTo>
                                <a:pt x="26" y="361"/>
                              </a:lnTo>
                              <a:lnTo>
                                <a:pt x="67" y="403"/>
                              </a:lnTo>
                              <a:lnTo>
                                <a:pt x="80" y="404"/>
                              </a:lnTo>
                              <a:lnTo>
                                <a:pt x="95" y="395"/>
                              </a:lnTo>
                              <a:lnTo>
                                <a:pt x="106" y="384"/>
                              </a:lnTo>
                              <a:lnTo>
                                <a:pt x="110" y="363"/>
                              </a:lnTo>
                              <a:lnTo>
                                <a:pt x="112" y="346"/>
                              </a:lnTo>
                              <a:lnTo>
                                <a:pt x="114" y="309"/>
                              </a:lnTo>
                              <a:lnTo>
                                <a:pt x="115" y="275"/>
                              </a:lnTo>
                              <a:lnTo>
                                <a:pt x="114" y="247"/>
                              </a:lnTo>
                              <a:lnTo>
                                <a:pt x="108" y="211"/>
                              </a:lnTo>
                              <a:lnTo>
                                <a:pt x="100" y="176"/>
                              </a:lnTo>
                              <a:lnTo>
                                <a:pt x="91" y="144"/>
                              </a:lnTo>
                              <a:lnTo>
                                <a:pt x="79" y="110"/>
                              </a:lnTo>
                              <a:lnTo>
                                <a:pt x="63" y="92"/>
                              </a:lnTo>
                              <a:lnTo>
                                <a:pt x="53" y="87"/>
                              </a:lnTo>
                              <a:lnTo>
                                <a:pt x="40" y="90"/>
                              </a:lnTo>
                              <a:lnTo>
                                <a:pt x="32" y="95"/>
                              </a:lnTo>
                              <a:lnTo>
                                <a:pt x="22" y="107"/>
                              </a:lnTo>
                              <a:lnTo>
                                <a:pt x="10" y="141"/>
                              </a:lnTo>
                              <a:lnTo>
                                <a:pt x="17" y="78"/>
                              </a:lnTo>
                              <a:lnTo>
                                <a:pt x="25" y="70"/>
                              </a:lnTo>
                              <a:lnTo>
                                <a:pt x="36" y="63"/>
                              </a:lnTo>
                              <a:lnTo>
                                <a:pt x="48" y="59"/>
                              </a:lnTo>
                              <a:lnTo>
                                <a:pt x="65" y="63"/>
                              </a:lnTo>
                              <a:lnTo>
                                <a:pt x="79" y="70"/>
                              </a:lnTo>
                              <a:lnTo>
                                <a:pt x="92" y="85"/>
                              </a:lnTo>
                              <a:lnTo>
                                <a:pt x="107" y="104"/>
                              </a:lnTo>
                              <a:lnTo>
                                <a:pt x="117" y="127"/>
                              </a:lnTo>
                              <a:lnTo>
                                <a:pt x="122" y="149"/>
                              </a:lnTo>
                              <a:lnTo>
                                <a:pt x="126" y="172"/>
                              </a:lnTo>
                              <a:lnTo>
                                <a:pt x="131" y="205"/>
                              </a:lnTo>
                              <a:lnTo>
                                <a:pt x="130" y="254"/>
                              </a:lnTo>
                              <a:lnTo>
                                <a:pt x="127" y="290"/>
                              </a:lnTo>
                              <a:lnTo>
                                <a:pt x="117" y="370"/>
                              </a:lnTo>
                              <a:lnTo>
                                <a:pt x="90" y="435"/>
                              </a:lnTo>
                              <a:lnTo>
                                <a:pt x="127" y="412"/>
                              </a:lnTo>
                              <a:lnTo>
                                <a:pt x="143" y="398"/>
                              </a:lnTo>
                              <a:lnTo>
                                <a:pt x="153" y="385"/>
                              </a:lnTo>
                              <a:lnTo>
                                <a:pt x="160" y="370"/>
                              </a:lnTo>
                              <a:lnTo>
                                <a:pt x="160" y="348"/>
                              </a:lnTo>
                              <a:lnTo>
                                <a:pt x="165" y="322"/>
                              </a:lnTo>
                              <a:lnTo>
                                <a:pt x="165" y="288"/>
                              </a:lnTo>
                              <a:lnTo>
                                <a:pt x="162" y="256"/>
                              </a:lnTo>
                              <a:lnTo>
                                <a:pt x="158" y="220"/>
                              </a:lnTo>
                              <a:lnTo>
                                <a:pt x="147" y="176"/>
                              </a:lnTo>
                              <a:lnTo>
                                <a:pt x="130" y="132"/>
                              </a:lnTo>
                              <a:lnTo>
                                <a:pt x="106" y="86"/>
                              </a:lnTo>
                              <a:lnTo>
                                <a:pt x="92" y="59"/>
                              </a:lnTo>
                              <a:lnTo>
                                <a:pt x="84" y="46"/>
                              </a:lnTo>
                              <a:lnTo>
                                <a:pt x="78" y="39"/>
                              </a:lnTo>
                              <a:lnTo>
                                <a:pt x="64" y="32"/>
                              </a:lnTo>
                              <a:lnTo>
                                <a:pt x="45" y="28"/>
                              </a:lnTo>
                              <a:lnTo>
                                <a:pt x="30" y="33"/>
                              </a:lnTo>
                              <a:lnTo>
                                <a:pt x="21" y="50"/>
                              </a:lnTo>
                              <a:lnTo>
                                <a:pt x="17" y="77"/>
                              </a:lnTo>
                              <a:lnTo>
                                <a:pt x="5" y="206"/>
                              </a:lnTo>
                            </a:path>
                          </a:pathLst>
                        </a:custGeom>
                        <a:solidFill>
                          <a:srgbClr val="CC9900"/>
                        </a:solidFill>
                        <a:ln w="12700" cap="rnd">
                          <a:solidFill>
                            <a:srgbClr val="996633"/>
                          </a:solidFill>
                          <a:round/>
                          <a:headEnd/>
                          <a:tailEnd/>
                        </a:ln>
                      </p:spPr>
                      <p:txBody>
                        <a:bodyPr/>
                        <a:lstStyle/>
                        <a:p>
                          <a:endParaRPr lang="es-ES"/>
                        </a:p>
                      </p:txBody>
                    </p:sp>
                  </p:grpSp>
                </p:grpSp>
              </p:grpSp>
              <p:sp>
                <p:nvSpPr>
                  <p:cNvPr id="9234" name="Freeform 26"/>
                  <p:cNvSpPr>
                    <a:spLocks noChangeAspect="1"/>
                  </p:cNvSpPr>
                  <p:nvPr/>
                </p:nvSpPr>
                <p:spPr bwMode="auto">
                  <a:xfrm>
                    <a:off x="1842" y="1938"/>
                    <a:ext cx="1419" cy="1700"/>
                  </a:xfrm>
                  <a:custGeom>
                    <a:avLst/>
                    <a:gdLst>
                      <a:gd name="T0" fmla="*/ 756 w 1419"/>
                      <a:gd name="T1" fmla="*/ 95 h 1700"/>
                      <a:gd name="T2" fmla="*/ 749 w 1419"/>
                      <a:gd name="T3" fmla="*/ 20 h 1700"/>
                      <a:gd name="T4" fmla="*/ 643 w 1419"/>
                      <a:gd name="T5" fmla="*/ 10 h 1700"/>
                      <a:gd name="T6" fmla="*/ 539 w 1419"/>
                      <a:gd name="T7" fmla="*/ 50 h 1700"/>
                      <a:gd name="T8" fmla="*/ 488 w 1419"/>
                      <a:gd name="T9" fmla="*/ 100 h 1700"/>
                      <a:gd name="T10" fmla="*/ 359 w 1419"/>
                      <a:gd name="T11" fmla="*/ 143 h 1700"/>
                      <a:gd name="T12" fmla="*/ 301 w 1419"/>
                      <a:gd name="T13" fmla="*/ 241 h 1700"/>
                      <a:gd name="T14" fmla="*/ 346 w 1419"/>
                      <a:gd name="T15" fmla="*/ 315 h 1700"/>
                      <a:gd name="T16" fmla="*/ 320 w 1419"/>
                      <a:gd name="T17" fmla="*/ 358 h 1700"/>
                      <a:gd name="T18" fmla="*/ 308 w 1419"/>
                      <a:gd name="T19" fmla="*/ 390 h 1700"/>
                      <a:gd name="T20" fmla="*/ 131 w 1419"/>
                      <a:gd name="T21" fmla="*/ 335 h 1700"/>
                      <a:gd name="T22" fmla="*/ 49 w 1419"/>
                      <a:gd name="T23" fmla="*/ 371 h 1700"/>
                      <a:gd name="T24" fmla="*/ 2 w 1419"/>
                      <a:gd name="T25" fmla="*/ 436 h 1700"/>
                      <a:gd name="T26" fmla="*/ 72 w 1419"/>
                      <a:gd name="T27" fmla="*/ 449 h 1700"/>
                      <a:gd name="T28" fmla="*/ 173 w 1419"/>
                      <a:gd name="T29" fmla="*/ 440 h 1700"/>
                      <a:gd name="T30" fmla="*/ 363 w 1419"/>
                      <a:gd name="T31" fmla="*/ 496 h 1700"/>
                      <a:gd name="T32" fmla="*/ 462 w 1419"/>
                      <a:gd name="T33" fmla="*/ 500 h 1700"/>
                      <a:gd name="T34" fmla="*/ 495 w 1419"/>
                      <a:gd name="T35" fmla="*/ 368 h 1700"/>
                      <a:gd name="T36" fmla="*/ 540 w 1419"/>
                      <a:gd name="T37" fmla="*/ 314 h 1700"/>
                      <a:gd name="T38" fmla="*/ 584 w 1419"/>
                      <a:gd name="T39" fmla="*/ 282 h 1700"/>
                      <a:gd name="T40" fmla="*/ 508 w 1419"/>
                      <a:gd name="T41" fmla="*/ 378 h 1700"/>
                      <a:gd name="T42" fmla="*/ 540 w 1419"/>
                      <a:gd name="T43" fmla="*/ 439 h 1700"/>
                      <a:gd name="T44" fmla="*/ 665 w 1419"/>
                      <a:gd name="T45" fmla="*/ 515 h 1700"/>
                      <a:gd name="T46" fmla="*/ 725 w 1419"/>
                      <a:gd name="T47" fmla="*/ 590 h 1700"/>
                      <a:gd name="T48" fmla="*/ 838 w 1419"/>
                      <a:gd name="T49" fmla="*/ 568 h 1700"/>
                      <a:gd name="T50" fmla="*/ 767 w 1419"/>
                      <a:gd name="T51" fmla="*/ 656 h 1700"/>
                      <a:gd name="T52" fmla="*/ 725 w 1419"/>
                      <a:gd name="T53" fmla="*/ 742 h 1700"/>
                      <a:gd name="T54" fmla="*/ 767 w 1419"/>
                      <a:gd name="T55" fmla="*/ 899 h 1700"/>
                      <a:gd name="T56" fmla="*/ 865 w 1419"/>
                      <a:gd name="T57" fmla="*/ 1103 h 1700"/>
                      <a:gd name="T58" fmla="*/ 816 w 1419"/>
                      <a:gd name="T59" fmla="*/ 1206 h 1700"/>
                      <a:gd name="T60" fmla="*/ 767 w 1419"/>
                      <a:gd name="T61" fmla="*/ 1363 h 1700"/>
                      <a:gd name="T62" fmla="*/ 677 w 1419"/>
                      <a:gd name="T63" fmla="*/ 1523 h 1700"/>
                      <a:gd name="T64" fmla="*/ 617 w 1419"/>
                      <a:gd name="T65" fmla="*/ 1612 h 1700"/>
                      <a:gd name="T66" fmla="*/ 664 w 1419"/>
                      <a:gd name="T67" fmla="*/ 1696 h 1700"/>
                      <a:gd name="T68" fmla="*/ 700 w 1419"/>
                      <a:gd name="T69" fmla="*/ 1630 h 1700"/>
                      <a:gd name="T70" fmla="*/ 757 w 1419"/>
                      <a:gd name="T71" fmla="*/ 1699 h 1700"/>
                      <a:gd name="T72" fmla="*/ 795 w 1419"/>
                      <a:gd name="T73" fmla="*/ 1624 h 1700"/>
                      <a:gd name="T74" fmla="*/ 843 w 1419"/>
                      <a:gd name="T75" fmla="*/ 1656 h 1700"/>
                      <a:gd name="T76" fmla="*/ 894 w 1419"/>
                      <a:gd name="T77" fmla="*/ 1580 h 1700"/>
                      <a:gd name="T78" fmla="*/ 802 w 1419"/>
                      <a:gd name="T79" fmla="*/ 1537 h 1700"/>
                      <a:gd name="T80" fmla="*/ 775 w 1419"/>
                      <a:gd name="T81" fmla="*/ 1550 h 1700"/>
                      <a:gd name="T82" fmla="*/ 698 w 1419"/>
                      <a:gd name="T83" fmla="*/ 1531 h 1700"/>
                      <a:gd name="T84" fmla="*/ 741 w 1419"/>
                      <a:gd name="T85" fmla="*/ 1495 h 1700"/>
                      <a:gd name="T86" fmla="*/ 847 w 1419"/>
                      <a:gd name="T87" fmla="*/ 1519 h 1700"/>
                      <a:gd name="T88" fmla="*/ 912 w 1419"/>
                      <a:gd name="T89" fmla="*/ 1410 h 1700"/>
                      <a:gd name="T90" fmla="*/ 943 w 1419"/>
                      <a:gd name="T91" fmla="*/ 1233 h 1700"/>
                      <a:gd name="T92" fmla="*/ 933 w 1419"/>
                      <a:gd name="T93" fmla="*/ 1149 h 1700"/>
                      <a:gd name="T94" fmla="*/ 921 w 1419"/>
                      <a:gd name="T95" fmla="*/ 1033 h 1700"/>
                      <a:gd name="T96" fmla="*/ 939 w 1419"/>
                      <a:gd name="T97" fmla="*/ 859 h 1700"/>
                      <a:gd name="T98" fmla="*/ 1020 w 1419"/>
                      <a:gd name="T99" fmla="*/ 803 h 1700"/>
                      <a:gd name="T100" fmla="*/ 1230 w 1419"/>
                      <a:gd name="T101" fmla="*/ 714 h 1700"/>
                      <a:gd name="T102" fmla="*/ 1219 w 1419"/>
                      <a:gd name="T103" fmla="*/ 660 h 1700"/>
                      <a:gd name="T104" fmla="*/ 1281 w 1419"/>
                      <a:gd name="T105" fmla="*/ 555 h 1700"/>
                      <a:gd name="T106" fmla="*/ 1261 w 1419"/>
                      <a:gd name="T107" fmla="*/ 488 h 1700"/>
                      <a:gd name="T108" fmla="*/ 1350 w 1419"/>
                      <a:gd name="T109" fmla="*/ 554 h 1700"/>
                      <a:gd name="T110" fmla="*/ 1401 w 1419"/>
                      <a:gd name="T111" fmla="*/ 522 h 1700"/>
                      <a:gd name="T112" fmla="*/ 1348 w 1419"/>
                      <a:gd name="T113" fmla="*/ 364 h 1700"/>
                      <a:gd name="T114" fmla="*/ 1231 w 1419"/>
                      <a:gd name="T115" fmla="*/ 284 h 1700"/>
                      <a:gd name="T116" fmla="*/ 1109 w 1419"/>
                      <a:gd name="T117" fmla="*/ 295 h 1700"/>
                      <a:gd name="T118" fmla="*/ 968 w 1419"/>
                      <a:gd name="T119" fmla="*/ 287 h 1700"/>
                      <a:gd name="T120" fmla="*/ 854 w 1419"/>
                      <a:gd name="T121" fmla="*/ 211 h 1700"/>
                      <a:gd name="T122" fmla="*/ 778 w 1419"/>
                      <a:gd name="T123" fmla="*/ 125 h 1700"/>
                      <a:gd name="T124" fmla="*/ 661 w 1419"/>
                      <a:gd name="T125" fmla="*/ 79 h 17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700"/>
                      <a:gd name="T191" fmla="*/ 1419 w 1419"/>
                      <a:gd name="T192" fmla="*/ 1700 h 17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700">
                        <a:moveTo>
                          <a:pt x="661" y="79"/>
                        </a:moveTo>
                        <a:lnTo>
                          <a:pt x="697" y="77"/>
                        </a:lnTo>
                        <a:lnTo>
                          <a:pt x="725" y="79"/>
                        </a:lnTo>
                        <a:lnTo>
                          <a:pt x="743" y="85"/>
                        </a:lnTo>
                        <a:lnTo>
                          <a:pt x="756" y="95"/>
                        </a:lnTo>
                        <a:lnTo>
                          <a:pt x="766" y="113"/>
                        </a:lnTo>
                        <a:lnTo>
                          <a:pt x="772" y="78"/>
                        </a:lnTo>
                        <a:lnTo>
                          <a:pt x="774" y="58"/>
                        </a:lnTo>
                        <a:lnTo>
                          <a:pt x="767" y="38"/>
                        </a:lnTo>
                        <a:lnTo>
                          <a:pt x="749" y="20"/>
                        </a:lnTo>
                        <a:lnTo>
                          <a:pt x="731" y="11"/>
                        </a:lnTo>
                        <a:lnTo>
                          <a:pt x="715" y="5"/>
                        </a:lnTo>
                        <a:lnTo>
                          <a:pt x="693" y="1"/>
                        </a:lnTo>
                        <a:lnTo>
                          <a:pt x="670" y="0"/>
                        </a:lnTo>
                        <a:lnTo>
                          <a:pt x="643" y="10"/>
                        </a:lnTo>
                        <a:lnTo>
                          <a:pt x="625" y="29"/>
                        </a:lnTo>
                        <a:lnTo>
                          <a:pt x="607" y="47"/>
                        </a:lnTo>
                        <a:lnTo>
                          <a:pt x="575" y="47"/>
                        </a:lnTo>
                        <a:lnTo>
                          <a:pt x="555" y="47"/>
                        </a:lnTo>
                        <a:lnTo>
                          <a:pt x="539" y="50"/>
                        </a:lnTo>
                        <a:lnTo>
                          <a:pt x="524" y="60"/>
                        </a:lnTo>
                        <a:lnTo>
                          <a:pt x="497" y="83"/>
                        </a:lnTo>
                        <a:lnTo>
                          <a:pt x="519" y="100"/>
                        </a:lnTo>
                        <a:lnTo>
                          <a:pt x="504" y="97"/>
                        </a:lnTo>
                        <a:lnTo>
                          <a:pt x="488" y="100"/>
                        </a:lnTo>
                        <a:lnTo>
                          <a:pt x="462" y="104"/>
                        </a:lnTo>
                        <a:lnTo>
                          <a:pt x="434" y="113"/>
                        </a:lnTo>
                        <a:lnTo>
                          <a:pt x="409" y="125"/>
                        </a:lnTo>
                        <a:lnTo>
                          <a:pt x="385" y="131"/>
                        </a:lnTo>
                        <a:lnTo>
                          <a:pt x="359" y="143"/>
                        </a:lnTo>
                        <a:lnTo>
                          <a:pt x="340" y="154"/>
                        </a:lnTo>
                        <a:lnTo>
                          <a:pt x="328" y="170"/>
                        </a:lnTo>
                        <a:lnTo>
                          <a:pt x="304" y="210"/>
                        </a:lnTo>
                        <a:lnTo>
                          <a:pt x="303" y="220"/>
                        </a:lnTo>
                        <a:lnTo>
                          <a:pt x="301" y="241"/>
                        </a:lnTo>
                        <a:lnTo>
                          <a:pt x="301" y="260"/>
                        </a:lnTo>
                        <a:lnTo>
                          <a:pt x="301" y="273"/>
                        </a:lnTo>
                        <a:lnTo>
                          <a:pt x="311" y="291"/>
                        </a:lnTo>
                        <a:lnTo>
                          <a:pt x="328" y="308"/>
                        </a:lnTo>
                        <a:lnTo>
                          <a:pt x="346" y="315"/>
                        </a:lnTo>
                        <a:lnTo>
                          <a:pt x="363" y="323"/>
                        </a:lnTo>
                        <a:lnTo>
                          <a:pt x="378" y="336"/>
                        </a:lnTo>
                        <a:lnTo>
                          <a:pt x="360" y="340"/>
                        </a:lnTo>
                        <a:lnTo>
                          <a:pt x="336" y="349"/>
                        </a:lnTo>
                        <a:lnTo>
                          <a:pt x="320" y="358"/>
                        </a:lnTo>
                        <a:lnTo>
                          <a:pt x="324" y="372"/>
                        </a:lnTo>
                        <a:lnTo>
                          <a:pt x="330" y="386"/>
                        </a:lnTo>
                        <a:lnTo>
                          <a:pt x="338" y="397"/>
                        </a:lnTo>
                        <a:lnTo>
                          <a:pt x="347" y="415"/>
                        </a:lnTo>
                        <a:lnTo>
                          <a:pt x="308" y="390"/>
                        </a:lnTo>
                        <a:lnTo>
                          <a:pt x="277" y="378"/>
                        </a:lnTo>
                        <a:lnTo>
                          <a:pt x="246" y="369"/>
                        </a:lnTo>
                        <a:lnTo>
                          <a:pt x="207" y="363"/>
                        </a:lnTo>
                        <a:lnTo>
                          <a:pt x="163" y="358"/>
                        </a:lnTo>
                        <a:lnTo>
                          <a:pt x="131" y="335"/>
                        </a:lnTo>
                        <a:lnTo>
                          <a:pt x="104" y="344"/>
                        </a:lnTo>
                        <a:lnTo>
                          <a:pt x="103" y="371"/>
                        </a:lnTo>
                        <a:lnTo>
                          <a:pt x="84" y="363"/>
                        </a:lnTo>
                        <a:lnTo>
                          <a:pt x="64" y="363"/>
                        </a:lnTo>
                        <a:lnTo>
                          <a:pt x="49" y="371"/>
                        </a:lnTo>
                        <a:lnTo>
                          <a:pt x="41" y="380"/>
                        </a:lnTo>
                        <a:lnTo>
                          <a:pt x="25" y="395"/>
                        </a:lnTo>
                        <a:lnTo>
                          <a:pt x="0" y="420"/>
                        </a:lnTo>
                        <a:lnTo>
                          <a:pt x="1" y="429"/>
                        </a:lnTo>
                        <a:lnTo>
                          <a:pt x="2" y="436"/>
                        </a:lnTo>
                        <a:lnTo>
                          <a:pt x="9" y="447"/>
                        </a:lnTo>
                        <a:lnTo>
                          <a:pt x="24" y="452"/>
                        </a:lnTo>
                        <a:lnTo>
                          <a:pt x="40" y="453"/>
                        </a:lnTo>
                        <a:lnTo>
                          <a:pt x="57" y="456"/>
                        </a:lnTo>
                        <a:lnTo>
                          <a:pt x="72" y="449"/>
                        </a:lnTo>
                        <a:lnTo>
                          <a:pt x="87" y="442"/>
                        </a:lnTo>
                        <a:lnTo>
                          <a:pt x="107" y="433"/>
                        </a:lnTo>
                        <a:lnTo>
                          <a:pt x="123" y="431"/>
                        </a:lnTo>
                        <a:lnTo>
                          <a:pt x="146" y="436"/>
                        </a:lnTo>
                        <a:lnTo>
                          <a:pt x="173" y="440"/>
                        </a:lnTo>
                        <a:lnTo>
                          <a:pt x="207" y="446"/>
                        </a:lnTo>
                        <a:lnTo>
                          <a:pt x="249" y="452"/>
                        </a:lnTo>
                        <a:lnTo>
                          <a:pt x="285" y="456"/>
                        </a:lnTo>
                        <a:lnTo>
                          <a:pt x="331" y="466"/>
                        </a:lnTo>
                        <a:lnTo>
                          <a:pt x="363" y="496"/>
                        </a:lnTo>
                        <a:lnTo>
                          <a:pt x="380" y="509"/>
                        </a:lnTo>
                        <a:lnTo>
                          <a:pt x="399" y="516"/>
                        </a:lnTo>
                        <a:lnTo>
                          <a:pt x="427" y="523"/>
                        </a:lnTo>
                        <a:lnTo>
                          <a:pt x="452" y="518"/>
                        </a:lnTo>
                        <a:lnTo>
                          <a:pt x="462" y="500"/>
                        </a:lnTo>
                        <a:lnTo>
                          <a:pt x="465" y="470"/>
                        </a:lnTo>
                        <a:lnTo>
                          <a:pt x="462" y="442"/>
                        </a:lnTo>
                        <a:lnTo>
                          <a:pt x="465" y="421"/>
                        </a:lnTo>
                        <a:lnTo>
                          <a:pt x="478" y="394"/>
                        </a:lnTo>
                        <a:lnTo>
                          <a:pt x="495" y="368"/>
                        </a:lnTo>
                        <a:lnTo>
                          <a:pt x="503" y="340"/>
                        </a:lnTo>
                        <a:lnTo>
                          <a:pt x="505" y="306"/>
                        </a:lnTo>
                        <a:lnTo>
                          <a:pt x="512" y="282"/>
                        </a:lnTo>
                        <a:lnTo>
                          <a:pt x="516" y="322"/>
                        </a:lnTo>
                        <a:lnTo>
                          <a:pt x="540" y="314"/>
                        </a:lnTo>
                        <a:lnTo>
                          <a:pt x="559" y="293"/>
                        </a:lnTo>
                        <a:lnTo>
                          <a:pt x="566" y="273"/>
                        </a:lnTo>
                        <a:lnTo>
                          <a:pt x="555" y="251"/>
                        </a:lnTo>
                        <a:lnTo>
                          <a:pt x="584" y="271"/>
                        </a:lnTo>
                        <a:lnTo>
                          <a:pt x="584" y="282"/>
                        </a:lnTo>
                        <a:lnTo>
                          <a:pt x="580" y="301"/>
                        </a:lnTo>
                        <a:lnTo>
                          <a:pt x="571" y="318"/>
                        </a:lnTo>
                        <a:lnTo>
                          <a:pt x="546" y="339"/>
                        </a:lnTo>
                        <a:lnTo>
                          <a:pt x="521" y="366"/>
                        </a:lnTo>
                        <a:lnTo>
                          <a:pt x="508" y="378"/>
                        </a:lnTo>
                        <a:lnTo>
                          <a:pt x="501" y="390"/>
                        </a:lnTo>
                        <a:lnTo>
                          <a:pt x="499" y="399"/>
                        </a:lnTo>
                        <a:lnTo>
                          <a:pt x="503" y="411"/>
                        </a:lnTo>
                        <a:lnTo>
                          <a:pt x="516" y="425"/>
                        </a:lnTo>
                        <a:lnTo>
                          <a:pt x="540" y="439"/>
                        </a:lnTo>
                        <a:lnTo>
                          <a:pt x="571" y="461"/>
                        </a:lnTo>
                        <a:lnTo>
                          <a:pt x="590" y="473"/>
                        </a:lnTo>
                        <a:lnTo>
                          <a:pt x="615" y="491"/>
                        </a:lnTo>
                        <a:lnTo>
                          <a:pt x="635" y="504"/>
                        </a:lnTo>
                        <a:lnTo>
                          <a:pt x="665" y="515"/>
                        </a:lnTo>
                        <a:lnTo>
                          <a:pt x="688" y="522"/>
                        </a:lnTo>
                        <a:lnTo>
                          <a:pt x="706" y="531"/>
                        </a:lnTo>
                        <a:lnTo>
                          <a:pt x="720" y="547"/>
                        </a:lnTo>
                        <a:lnTo>
                          <a:pt x="728" y="567"/>
                        </a:lnTo>
                        <a:lnTo>
                          <a:pt x="725" y="590"/>
                        </a:lnTo>
                        <a:lnTo>
                          <a:pt x="729" y="618"/>
                        </a:lnTo>
                        <a:lnTo>
                          <a:pt x="735" y="648"/>
                        </a:lnTo>
                        <a:lnTo>
                          <a:pt x="766" y="621"/>
                        </a:lnTo>
                        <a:lnTo>
                          <a:pt x="802" y="591"/>
                        </a:lnTo>
                        <a:lnTo>
                          <a:pt x="838" y="568"/>
                        </a:lnTo>
                        <a:lnTo>
                          <a:pt x="833" y="580"/>
                        </a:lnTo>
                        <a:lnTo>
                          <a:pt x="812" y="601"/>
                        </a:lnTo>
                        <a:lnTo>
                          <a:pt x="800" y="617"/>
                        </a:lnTo>
                        <a:lnTo>
                          <a:pt x="784" y="635"/>
                        </a:lnTo>
                        <a:lnTo>
                          <a:pt x="767" y="656"/>
                        </a:lnTo>
                        <a:lnTo>
                          <a:pt x="751" y="674"/>
                        </a:lnTo>
                        <a:lnTo>
                          <a:pt x="741" y="688"/>
                        </a:lnTo>
                        <a:lnTo>
                          <a:pt x="733" y="705"/>
                        </a:lnTo>
                        <a:lnTo>
                          <a:pt x="728" y="727"/>
                        </a:lnTo>
                        <a:lnTo>
                          <a:pt x="725" y="742"/>
                        </a:lnTo>
                        <a:lnTo>
                          <a:pt x="724" y="765"/>
                        </a:lnTo>
                        <a:lnTo>
                          <a:pt x="721" y="790"/>
                        </a:lnTo>
                        <a:lnTo>
                          <a:pt x="728" y="814"/>
                        </a:lnTo>
                        <a:lnTo>
                          <a:pt x="741" y="845"/>
                        </a:lnTo>
                        <a:lnTo>
                          <a:pt x="767" y="899"/>
                        </a:lnTo>
                        <a:lnTo>
                          <a:pt x="795" y="948"/>
                        </a:lnTo>
                        <a:lnTo>
                          <a:pt x="829" y="1008"/>
                        </a:lnTo>
                        <a:lnTo>
                          <a:pt x="854" y="1046"/>
                        </a:lnTo>
                        <a:lnTo>
                          <a:pt x="873" y="1077"/>
                        </a:lnTo>
                        <a:lnTo>
                          <a:pt x="865" y="1103"/>
                        </a:lnTo>
                        <a:lnTo>
                          <a:pt x="862" y="1127"/>
                        </a:lnTo>
                        <a:lnTo>
                          <a:pt x="863" y="1147"/>
                        </a:lnTo>
                        <a:lnTo>
                          <a:pt x="851" y="1171"/>
                        </a:lnTo>
                        <a:lnTo>
                          <a:pt x="838" y="1187"/>
                        </a:lnTo>
                        <a:lnTo>
                          <a:pt x="816" y="1206"/>
                        </a:lnTo>
                        <a:lnTo>
                          <a:pt x="800" y="1234"/>
                        </a:lnTo>
                        <a:lnTo>
                          <a:pt x="792" y="1259"/>
                        </a:lnTo>
                        <a:lnTo>
                          <a:pt x="786" y="1286"/>
                        </a:lnTo>
                        <a:lnTo>
                          <a:pt x="778" y="1316"/>
                        </a:lnTo>
                        <a:lnTo>
                          <a:pt x="767" y="1363"/>
                        </a:lnTo>
                        <a:lnTo>
                          <a:pt x="756" y="1406"/>
                        </a:lnTo>
                        <a:lnTo>
                          <a:pt x="733" y="1456"/>
                        </a:lnTo>
                        <a:lnTo>
                          <a:pt x="717" y="1505"/>
                        </a:lnTo>
                        <a:lnTo>
                          <a:pt x="704" y="1519"/>
                        </a:lnTo>
                        <a:lnTo>
                          <a:pt x="677" y="1523"/>
                        </a:lnTo>
                        <a:lnTo>
                          <a:pt x="658" y="1528"/>
                        </a:lnTo>
                        <a:lnTo>
                          <a:pt x="638" y="1541"/>
                        </a:lnTo>
                        <a:lnTo>
                          <a:pt x="627" y="1559"/>
                        </a:lnTo>
                        <a:lnTo>
                          <a:pt x="621" y="1581"/>
                        </a:lnTo>
                        <a:lnTo>
                          <a:pt x="617" y="1612"/>
                        </a:lnTo>
                        <a:lnTo>
                          <a:pt x="618" y="1646"/>
                        </a:lnTo>
                        <a:lnTo>
                          <a:pt x="625" y="1666"/>
                        </a:lnTo>
                        <a:lnTo>
                          <a:pt x="637" y="1682"/>
                        </a:lnTo>
                        <a:lnTo>
                          <a:pt x="647" y="1692"/>
                        </a:lnTo>
                        <a:lnTo>
                          <a:pt x="664" y="1696"/>
                        </a:lnTo>
                        <a:lnTo>
                          <a:pt x="678" y="1696"/>
                        </a:lnTo>
                        <a:lnTo>
                          <a:pt x="689" y="1691"/>
                        </a:lnTo>
                        <a:lnTo>
                          <a:pt x="688" y="1603"/>
                        </a:lnTo>
                        <a:lnTo>
                          <a:pt x="706" y="1603"/>
                        </a:lnTo>
                        <a:lnTo>
                          <a:pt x="700" y="1630"/>
                        </a:lnTo>
                        <a:lnTo>
                          <a:pt x="704" y="1657"/>
                        </a:lnTo>
                        <a:lnTo>
                          <a:pt x="711" y="1682"/>
                        </a:lnTo>
                        <a:lnTo>
                          <a:pt x="721" y="1696"/>
                        </a:lnTo>
                        <a:lnTo>
                          <a:pt x="740" y="1697"/>
                        </a:lnTo>
                        <a:lnTo>
                          <a:pt x="757" y="1699"/>
                        </a:lnTo>
                        <a:lnTo>
                          <a:pt x="772" y="1689"/>
                        </a:lnTo>
                        <a:lnTo>
                          <a:pt x="783" y="1675"/>
                        </a:lnTo>
                        <a:lnTo>
                          <a:pt x="784" y="1657"/>
                        </a:lnTo>
                        <a:lnTo>
                          <a:pt x="784" y="1640"/>
                        </a:lnTo>
                        <a:lnTo>
                          <a:pt x="795" y="1624"/>
                        </a:lnTo>
                        <a:lnTo>
                          <a:pt x="798" y="1643"/>
                        </a:lnTo>
                        <a:lnTo>
                          <a:pt x="804" y="1664"/>
                        </a:lnTo>
                        <a:lnTo>
                          <a:pt x="815" y="1670"/>
                        </a:lnTo>
                        <a:lnTo>
                          <a:pt x="830" y="1659"/>
                        </a:lnTo>
                        <a:lnTo>
                          <a:pt x="843" y="1656"/>
                        </a:lnTo>
                        <a:lnTo>
                          <a:pt x="857" y="1650"/>
                        </a:lnTo>
                        <a:lnTo>
                          <a:pt x="874" y="1638"/>
                        </a:lnTo>
                        <a:lnTo>
                          <a:pt x="894" y="1616"/>
                        </a:lnTo>
                        <a:lnTo>
                          <a:pt x="900" y="1598"/>
                        </a:lnTo>
                        <a:lnTo>
                          <a:pt x="894" y="1580"/>
                        </a:lnTo>
                        <a:lnTo>
                          <a:pt x="880" y="1567"/>
                        </a:lnTo>
                        <a:lnTo>
                          <a:pt x="863" y="1555"/>
                        </a:lnTo>
                        <a:lnTo>
                          <a:pt x="845" y="1545"/>
                        </a:lnTo>
                        <a:lnTo>
                          <a:pt x="827" y="1540"/>
                        </a:lnTo>
                        <a:lnTo>
                          <a:pt x="802" y="1537"/>
                        </a:lnTo>
                        <a:lnTo>
                          <a:pt x="834" y="1581"/>
                        </a:lnTo>
                        <a:lnTo>
                          <a:pt x="815" y="1579"/>
                        </a:lnTo>
                        <a:lnTo>
                          <a:pt x="800" y="1570"/>
                        </a:lnTo>
                        <a:lnTo>
                          <a:pt x="786" y="1562"/>
                        </a:lnTo>
                        <a:lnTo>
                          <a:pt x="775" y="1550"/>
                        </a:lnTo>
                        <a:lnTo>
                          <a:pt x="763" y="1541"/>
                        </a:lnTo>
                        <a:lnTo>
                          <a:pt x="747" y="1531"/>
                        </a:lnTo>
                        <a:lnTo>
                          <a:pt x="729" y="1527"/>
                        </a:lnTo>
                        <a:lnTo>
                          <a:pt x="716" y="1527"/>
                        </a:lnTo>
                        <a:lnTo>
                          <a:pt x="698" y="1531"/>
                        </a:lnTo>
                        <a:lnTo>
                          <a:pt x="689" y="1527"/>
                        </a:lnTo>
                        <a:lnTo>
                          <a:pt x="711" y="1517"/>
                        </a:lnTo>
                        <a:lnTo>
                          <a:pt x="723" y="1505"/>
                        </a:lnTo>
                        <a:lnTo>
                          <a:pt x="733" y="1463"/>
                        </a:lnTo>
                        <a:lnTo>
                          <a:pt x="741" y="1495"/>
                        </a:lnTo>
                        <a:lnTo>
                          <a:pt x="752" y="1512"/>
                        </a:lnTo>
                        <a:lnTo>
                          <a:pt x="772" y="1523"/>
                        </a:lnTo>
                        <a:lnTo>
                          <a:pt x="800" y="1524"/>
                        </a:lnTo>
                        <a:lnTo>
                          <a:pt x="826" y="1519"/>
                        </a:lnTo>
                        <a:lnTo>
                          <a:pt x="847" y="1519"/>
                        </a:lnTo>
                        <a:lnTo>
                          <a:pt x="873" y="1524"/>
                        </a:lnTo>
                        <a:lnTo>
                          <a:pt x="900" y="1544"/>
                        </a:lnTo>
                        <a:lnTo>
                          <a:pt x="892" y="1470"/>
                        </a:lnTo>
                        <a:lnTo>
                          <a:pt x="912" y="1441"/>
                        </a:lnTo>
                        <a:lnTo>
                          <a:pt x="912" y="1410"/>
                        </a:lnTo>
                        <a:lnTo>
                          <a:pt x="913" y="1362"/>
                        </a:lnTo>
                        <a:lnTo>
                          <a:pt x="912" y="1309"/>
                        </a:lnTo>
                        <a:lnTo>
                          <a:pt x="921" y="1264"/>
                        </a:lnTo>
                        <a:lnTo>
                          <a:pt x="932" y="1247"/>
                        </a:lnTo>
                        <a:lnTo>
                          <a:pt x="943" y="1233"/>
                        </a:lnTo>
                        <a:lnTo>
                          <a:pt x="948" y="1219"/>
                        </a:lnTo>
                        <a:lnTo>
                          <a:pt x="947" y="1206"/>
                        </a:lnTo>
                        <a:lnTo>
                          <a:pt x="933" y="1189"/>
                        </a:lnTo>
                        <a:lnTo>
                          <a:pt x="920" y="1160"/>
                        </a:lnTo>
                        <a:lnTo>
                          <a:pt x="933" y="1149"/>
                        </a:lnTo>
                        <a:lnTo>
                          <a:pt x="941" y="1134"/>
                        </a:lnTo>
                        <a:lnTo>
                          <a:pt x="940" y="1118"/>
                        </a:lnTo>
                        <a:lnTo>
                          <a:pt x="931" y="1099"/>
                        </a:lnTo>
                        <a:lnTo>
                          <a:pt x="922" y="1076"/>
                        </a:lnTo>
                        <a:lnTo>
                          <a:pt x="921" y="1033"/>
                        </a:lnTo>
                        <a:lnTo>
                          <a:pt x="921" y="991"/>
                        </a:lnTo>
                        <a:lnTo>
                          <a:pt x="921" y="951"/>
                        </a:lnTo>
                        <a:lnTo>
                          <a:pt x="921" y="907"/>
                        </a:lnTo>
                        <a:lnTo>
                          <a:pt x="926" y="884"/>
                        </a:lnTo>
                        <a:lnTo>
                          <a:pt x="939" y="859"/>
                        </a:lnTo>
                        <a:lnTo>
                          <a:pt x="948" y="848"/>
                        </a:lnTo>
                        <a:lnTo>
                          <a:pt x="960" y="836"/>
                        </a:lnTo>
                        <a:lnTo>
                          <a:pt x="979" y="818"/>
                        </a:lnTo>
                        <a:lnTo>
                          <a:pt x="998" y="806"/>
                        </a:lnTo>
                        <a:lnTo>
                          <a:pt x="1020" y="803"/>
                        </a:lnTo>
                        <a:lnTo>
                          <a:pt x="1046" y="797"/>
                        </a:lnTo>
                        <a:lnTo>
                          <a:pt x="1071" y="786"/>
                        </a:lnTo>
                        <a:lnTo>
                          <a:pt x="1108" y="769"/>
                        </a:lnTo>
                        <a:lnTo>
                          <a:pt x="1189" y="734"/>
                        </a:lnTo>
                        <a:lnTo>
                          <a:pt x="1230" y="714"/>
                        </a:lnTo>
                        <a:lnTo>
                          <a:pt x="1222" y="698"/>
                        </a:lnTo>
                        <a:lnTo>
                          <a:pt x="1151" y="715"/>
                        </a:lnTo>
                        <a:lnTo>
                          <a:pt x="1175" y="690"/>
                        </a:lnTo>
                        <a:lnTo>
                          <a:pt x="1193" y="669"/>
                        </a:lnTo>
                        <a:lnTo>
                          <a:pt x="1219" y="660"/>
                        </a:lnTo>
                        <a:lnTo>
                          <a:pt x="1251" y="647"/>
                        </a:lnTo>
                        <a:lnTo>
                          <a:pt x="1281" y="629"/>
                        </a:lnTo>
                        <a:lnTo>
                          <a:pt x="1290" y="612"/>
                        </a:lnTo>
                        <a:lnTo>
                          <a:pt x="1290" y="582"/>
                        </a:lnTo>
                        <a:lnTo>
                          <a:pt x="1281" y="555"/>
                        </a:lnTo>
                        <a:lnTo>
                          <a:pt x="1261" y="532"/>
                        </a:lnTo>
                        <a:lnTo>
                          <a:pt x="1239" y="509"/>
                        </a:lnTo>
                        <a:lnTo>
                          <a:pt x="1224" y="488"/>
                        </a:lnTo>
                        <a:lnTo>
                          <a:pt x="1243" y="487"/>
                        </a:lnTo>
                        <a:lnTo>
                          <a:pt x="1261" y="488"/>
                        </a:lnTo>
                        <a:lnTo>
                          <a:pt x="1279" y="492"/>
                        </a:lnTo>
                        <a:lnTo>
                          <a:pt x="1299" y="498"/>
                        </a:lnTo>
                        <a:lnTo>
                          <a:pt x="1316" y="513"/>
                        </a:lnTo>
                        <a:lnTo>
                          <a:pt x="1338" y="533"/>
                        </a:lnTo>
                        <a:lnTo>
                          <a:pt x="1350" y="554"/>
                        </a:lnTo>
                        <a:lnTo>
                          <a:pt x="1358" y="525"/>
                        </a:lnTo>
                        <a:lnTo>
                          <a:pt x="1361" y="504"/>
                        </a:lnTo>
                        <a:lnTo>
                          <a:pt x="1364" y="475"/>
                        </a:lnTo>
                        <a:lnTo>
                          <a:pt x="1385" y="495"/>
                        </a:lnTo>
                        <a:lnTo>
                          <a:pt x="1401" y="522"/>
                        </a:lnTo>
                        <a:lnTo>
                          <a:pt x="1418" y="550"/>
                        </a:lnTo>
                        <a:lnTo>
                          <a:pt x="1416" y="518"/>
                        </a:lnTo>
                        <a:lnTo>
                          <a:pt x="1413" y="487"/>
                        </a:lnTo>
                        <a:lnTo>
                          <a:pt x="1401" y="464"/>
                        </a:lnTo>
                        <a:lnTo>
                          <a:pt x="1348" y="364"/>
                        </a:lnTo>
                        <a:lnTo>
                          <a:pt x="1321" y="336"/>
                        </a:lnTo>
                        <a:lnTo>
                          <a:pt x="1312" y="328"/>
                        </a:lnTo>
                        <a:lnTo>
                          <a:pt x="1289" y="313"/>
                        </a:lnTo>
                        <a:lnTo>
                          <a:pt x="1259" y="295"/>
                        </a:lnTo>
                        <a:lnTo>
                          <a:pt x="1231" y="284"/>
                        </a:lnTo>
                        <a:lnTo>
                          <a:pt x="1203" y="278"/>
                        </a:lnTo>
                        <a:lnTo>
                          <a:pt x="1185" y="278"/>
                        </a:lnTo>
                        <a:lnTo>
                          <a:pt x="1160" y="287"/>
                        </a:lnTo>
                        <a:lnTo>
                          <a:pt x="1133" y="293"/>
                        </a:lnTo>
                        <a:lnTo>
                          <a:pt x="1109" y="295"/>
                        </a:lnTo>
                        <a:lnTo>
                          <a:pt x="1089" y="293"/>
                        </a:lnTo>
                        <a:lnTo>
                          <a:pt x="1062" y="291"/>
                        </a:lnTo>
                        <a:lnTo>
                          <a:pt x="1030" y="291"/>
                        </a:lnTo>
                        <a:lnTo>
                          <a:pt x="1011" y="290"/>
                        </a:lnTo>
                        <a:lnTo>
                          <a:pt x="968" y="287"/>
                        </a:lnTo>
                        <a:lnTo>
                          <a:pt x="943" y="279"/>
                        </a:lnTo>
                        <a:lnTo>
                          <a:pt x="924" y="270"/>
                        </a:lnTo>
                        <a:lnTo>
                          <a:pt x="897" y="256"/>
                        </a:lnTo>
                        <a:lnTo>
                          <a:pt x="878" y="235"/>
                        </a:lnTo>
                        <a:lnTo>
                          <a:pt x="854" y="211"/>
                        </a:lnTo>
                        <a:lnTo>
                          <a:pt x="839" y="188"/>
                        </a:lnTo>
                        <a:lnTo>
                          <a:pt x="827" y="171"/>
                        </a:lnTo>
                        <a:lnTo>
                          <a:pt x="812" y="159"/>
                        </a:lnTo>
                        <a:lnTo>
                          <a:pt x="794" y="141"/>
                        </a:lnTo>
                        <a:lnTo>
                          <a:pt x="778" y="125"/>
                        </a:lnTo>
                        <a:lnTo>
                          <a:pt x="763" y="112"/>
                        </a:lnTo>
                        <a:lnTo>
                          <a:pt x="735" y="105"/>
                        </a:lnTo>
                        <a:lnTo>
                          <a:pt x="712" y="97"/>
                        </a:lnTo>
                        <a:lnTo>
                          <a:pt x="689" y="88"/>
                        </a:lnTo>
                        <a:lnTo>
                          <a:pt x="661" y="79"/>
                        </a:lnTo>
                      </a:path>
                    </a:pathLst>
                  </a:custGeom>
                  <a:solidFill>
                    <a:srgbClr val="CC9900"/>
                  </a:solidFill>
                  <a:ln w="12700" cap="rnd">
                    <a:solidFill>
                      <a:srgbClr val="996633"/>
                    </a:solidFill>
                    <a:round/>
                    <a:headEnd/>
                    <a:tailEnd/>
                  </a:ln>
                </p:spPr>
                <p:txBody>
                  <a:bodyPr/>
                  <a:lstStyle/>
                  <a:p>
                    <a:endParaRPr lang="es-ES"/>
                  </a:p>
                </p:txBody>
              </p:sp>
            </p:grpSp>
          </p:grpSp>
          <p:sp>
            <p:nvSpPr>
              <p:cNvPr id="9224" name="Freeform 27"/>
              <p:cNvSpPr>
                <a:spLocks noChangeAspect="1"/>
              </p:cNvSpPr>
              <p:nvPr/>
            </p:nvSpPr>
            <p:spPr bwMode="auto">
              <a:xfrm>
                <a:off x="3104" y="1833"/>
                <a:ext cx="1099" cy="974"/>
              </a:xfrm>
              <a:custGeom>
                <a:avLst/>
                <a:gdLst>
                  <a:gd name="T0" fmla="*/ 103 w 1099"/>
                  <a:gd name="T1" fmla="*/ 461 h 974"/>
                  <a:gd name="T2" fmla="*/ 166 w 1099"/>
                  <a:gd name="T3" fmla="*/ 437 h 974"/>
                  <a:gd name="T4" fmla="*/ 217 w 1099"/>
                  <a:gd name="T5" fmla="*/ 387 h 974"/>
                  <a:gd name="T6" fmla="*/ 267 w 1099"/>
                  <a:gd name="T7" fmla="*/ 316 h 974"/>
                  <a:gd name="T8" fmla="*/ 331 w 1099"/>
                  <a:gd name="T9" fmla="*/ 214 h 974"/>
                  <a:gd name="T10" fmla="*/ 417 w 1099"/>
                  <a:gd name="T11" fmla="*/ 135 h 974"/>
                  <a:gd name="T12" fmla="*/ 496 w 1099"/>
                  <a:gd name="T13" fmla="*/ 78 h 974"/>
                  <a:gd name="T14" fmla="*/ 577 w 1099"/>
                  <a:gd name="T15" fmla="*/ 36 h 974"/>
                  <a:gd name="T16" fmla="*/ 669 w 1099"/>
                  <a:gd name="T17" fmla="*/ 6 h 974"/>
                  <a:gd name="T18" fmla="*/ 777 w 1099"/>
                  <a:gd name="T19" fmla="*/ 3 h 974"/>
                  <a:gd name="T20" fmla="*/ 879 w 1099"/>
                  <a:gd name="T21" fmla="*/ 30 h 974"/>
                  <a:gd name="T22" fmla="*/ 975 w 1099"/>
                  <a:gd name="T23" fmla="*/ 87 h 974"/>
                  <a:gd name="T24" fmla="*/ 1056 w 1099"/>
                  <a:gd name="T25" fmla="*/ 172 h 974"/>
                  <a:gd name="T26" fmla="*/ 1091 w 1099"/>
                  <a:gd name="T27" fmla="*/ 243 h 974"/>
                  <a:gd name="T28" fmla="*/ 1096 w 1099"/>
                  <a:gd name="T29" fmla="*/ 307 h 974"/>
                  <a:gd name="T30" fmla="*/ 1077 w 1099"/>
                  <a:gd name="T31" fmla="*/ 403 h 974"/>
                  <a:gd name="T32" fmla="*/ 1028 w 1099"/>
                  <a:gd name="T33" fmla="*/ 495 h 974"/>
                  <a:gd name="T34" fmla="*/ 932 w 1099"/>
                  <a:gd name="T35" fmla="*/ 593 h 974"/>
                  <a:gd name="T36" fmla="*/ 855 w 1099"/>
                  <a:gd name="T37" fmla="*/ 703 h 974"/>
                  <a:gd name="T38" fmla="*/ 817 w 1099"/>
                  <a:gd name="T39" fmla="*/ 803 h 974"/>
                  <a:gd name="T40" fmla="*/ 825 w 1099"/>
                  <a:gd name="T41" fmla="*/ 872 h 974"/>
                  <a:gd name="T42" fmla="*/ 857 w 1099"/>
                  <a:gd name="T43" fmla="*/ 932 h 974"/>
                  <a:gd name="T44" fmla="*/ 924 w 1099"/>
                  <a:gd name="T45" fmla="*/ 962 h 974"/>
                  <a:gd name="T46" fmla="*/ 920 w 1099"/>
                  <a:gd name="T47" fmla="*/ 973 h 974"/>
                  <a:gd name="T48" fmla="*/ 852 w 1099"/>
                  <a:gd name="T49" fmla="*/ 948 h 974"/>
                  <a:gd name="T50" fmla="*/ 809 w 1099"/>
                  <a:gd name="T51" fmla="*/ 900 h 974"/>
                  <a:gd name="T52" fmla="*/ 785 w 1099"/>
                  <a:gd name="T53" fmla="*/ 832 h 974"/>
                  <a:gd name="T54" fmla="*/ 793 w 1099"/>
                  <a:gd name="T55" fmla="*/ 761 h 974"/>
                  <a:gd name="T56" fmla="*/ 825 w 1099"/>
                  <a:gd name="T57" fmla="*/ 681 h 974"/>
                  <a:gd name="T58" fmla="*/ 877 w 1099"/>
                  <a:gd name="T59" fmla="*/ 588 h 974"/>
                  <a:gd name="T60" fmla="*/ 973 w 1099"/>
                  <a:gd name="T61" fmla="*/ 485 h 974"/>
                  <a:gd name="T62" fmla="*/ 1034 w 1099"/>
                  <a:gd name="T63" fmla="*/ 379 h 974"/>
                  <a:gd name="T64" fmla="*/ 1042 w 1099"/>
                  <a:gd name="T65" fmla="*/ 313 h 974"/>
                  <a:gd name="T66" fmla="*/ 1012 w 1099"/>
                  <a:gd name="T67" fmla="*/ 230 h 974"/>
                  <a:gd name="T68" fmla="*/ 940 w 1099"/>
                  <a:gd name="T69" fmla="*/ 152 h 974"/>
                  <a:gd name="T70" fmla="*/ 838 w 1099"/>
                  <a:gd name="T71" fmla="*/ 95 h 974"/>
                  <a:gd name="T72" fmla="*/ 715 w 1099"/>
                  <a:gd name="T73" fmla="*/ 73 h 974"/>
                  <a:gd name="T74" fmla="*/ 609 w 1099"/>
                  <a:gd name="T75" fmla="*/ 101 h 974"/>
                  <a:gd name="T76" fmla="*/ 476 w 1099"/>
                  <a:gd name="T77" fmla="*/ 185 h 974"/>
                  <a:gd name="T78" fmla="*/ 386 w 1099"/>
                  <a:gd name="T79" fmla="*/ 268 h 974"/>
                  <a:gd name="T80" fmla="*/ 338 w 1099"/>
                  <a:gd name="T81" fmla="*/ 358 h 974"/>
                  <a:gd name="T82" fmla="*/ 285 w 1099"/>
                  <a:gd name="T83" fmla="*/ 440 h 974"/>
                  <a:gd name="T84" fmla="*/ 206 w 1099"/>
                  <a:gd name="T85" fmla="*/ 517 h 974"/>
                  <a:gd name="T86" fmla="*/ 72 w 1099"/>
                  <a:gd name="T87" fmla="*/ 592 h 974"/>
                  <a:gd name="T88" fmla="*/ 4 w 1099"/>
                  <a:gd name="T89" fmla="*/ 558 h 974"/>
                  <a:gd name="T90" fmla="*/ 4 w 1099"/>
                  <a:gd name="T91" fmla="*/ 500 h 974"/>
                  <a:gd name="T92" fmla="*/ 42 w 1099"/>
                  <a:gd name="T93" fmla="*/ 458 h 9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9"/>
                  <a:gd name="T142" fmla="*/ 0 h 974"/>
                  <a:gd name="T143" fmla="*/ 1099 w 1099"/>
                  <a:gd name="T144" fmla="*/ 974 h 9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9" h="974">
                    <a:moveTo>
                      <a:pt x="42" y="458"/>
                    </a:moveTo>
                    <a:lnTo>
                      <a:pt x="77" y="463"/>
                    </a:lnTo>
                    <a:lnTo>
                      <a:pt x="103" y="461"/>
                    </a:lnTo>
                    <a:lnTo>
                      <a:pt x="130" y="456"/>
                    </a:lnTo>
                    <a:lnTo>
                      <a:pt x="150" y="446"/>
                    </a:lnTo>
                    <a:lnTo>
                      <a:pt x="166" y="437"/>
                    </a:lnTo>
                    <a:lnTo>
                      <a:pt x="185" y="423"/>
                    </a:lnTo>
                    <a:lnTo>
                      <a:pt x="200" y="409"/>
                    </a:lnTo>
                    <a:lnTo>
                      <a:pt x="217" y="387"/>
                    </a:lnTo>
                    <a:lnTo>
                      <a:pt x="234" y="367"/>
                    </a:lnTo>
                    <a:lnTo>
                      <a:pt x="252" y="344"/>
                    </a:lnTo>
                    <a:lnTo>
                      <a:pt x="267" y="316"/>
                    </a:lnTo>
                    <a:lnTo>
                      <a:pt x="285" y="282"/>
                    </a:lnTo>
                    <a:lnTo>
                      <a:pt x="304" y="252"/>
                    </a:lnTo>
                    <a:lnTo>
                      <a:pt x="331" y="214"/>
                    </a:lnTo>
                    <a:lnTo>
                      <a:pt x="357" y="185"/>
                    </a:lnTo>
                    <a:lnTo>
                      <a:pt x="385" y="160"/>
                    </a:lnTo>
                    <a:lnTo>
                      <a:pt x="417" y="135"/>
                    </a:lnTo>
                    <a:lnTo>
                      <a:pt x="437" y="121"/>
                    </a:lnTo>
                    <a:lnTo>
                      <a:pt x="456" y="105"/>
                    </a:lnTo>
                    <a:lnTo>
                      <a:pt x="496" y="78"/>
                    </a:lnTo>
                    <a:lnTo>
                      <a:pt x="530" y="58"/>
                    </a:lnTo>
                    <a:lnTo>
                      <a:pt x="557" y="45"/>
                    </a:lnTo>
                    <a:lnTo>
                      <a:pt x="577" y="36"/>
                    </a:lnTo>
                    <a:lnTo>
                      <a:pt x="604" y="24"/>
                    </a:lnTo>
                    <a:lnTo>
                      <a:pt x="636" y="14"/>
                    </a:lnTo>
                    <a:lnTo>
                      <a:pt x="669" y="6"/>
                    </a:lnTo>
                    <a:lnTo>
                      <a:pt x="704" y="2"/>
                    </a:lnTo>
                    <a:lnTo>
                      <a:pt x="747" y="0"/>
                    </a:lnTo>
                    <a:lnTo>
                      <a:pt x="777" y="3"/>
                    </a:lnTo>
                    <a:lnTo>
                      <a:pt x="804" y="7"/>
                    </a:lnTo>
                    <a:lnTo>
                      <a:pt x="838" y="16"/>
                    </a:lnTo>
                    <a:lnTo>
                      <a:pt x="879" y="30"/>
                    </a:lnTo>
                    <a:lnTo>
                      <a:pt x="908" y="46"/>
                    </a:lnTo>
                    <a:lnTo>
                      <a:pt x="935" y="61"/>
                    </a:lnTo>
                    <a:lnTo>
                      <a:pt x="975" y="87"/>
                    </a:lnTo>
                    <a:lnTo>
                      <a:pt x="1004" y="112"/>
                    </a:lnTo>
                    <a:lnTo>
                      <a:pt x="1037" y="147"/>
                    </a:lnTo>
                    <a:lnTo>
                      <a:pt x="1056" y="172"/>
                    </a:lnTo>
                    <a:lnTo>
                      <a:pt x="1073" y="200"/>
                    </a:lnTo>
                    <a:lnTo>
                      <a:pt x="1083" y="223"/>
                    </a:lnTo>
                    <a:lnTo>
                      <a:pt x="1091" y="243"/>
                    </a:lnTo>
                    <a:lnTo>
                      <a:pt x="1096" y="268"/>
                    </a:lnTo>
                    <a:lnTo>
                      <a:pt x="1098" y="286"/>
                    </a:lnTo>
                    <a:lnTo>
                      <a:pt x="1096" y="307"/>
                    </a:lnTo>
                    <a:lnTo>
                      <a:pt x="1091" y="344"/>
                    </a:lnTo>
                    <a:lnTo>
                      <a:pt x="1087" y="375"/>
                    </a:lnTo>
                    <a:lnTo>
                      <a:pt x="1077" y="403"/>
                    </a:lnTo>
                    <a:lnTo>
                      <a:pt x="1064" y="434"/>
                    </a:lnTo>
                    <a:lnTo>
                      <a:pt x="1048" y="461"/>
                    </a:lnTo>
                    <a:lnTo>
                      <a:pt x="1028" y="495"/>
                    </a:lnTo>
                    <a:lnTo>
                      <a:pt x="994" y="534"/>
                    </a:lnTo>
                    <a:lnTo>
                      <a:pt x="966" y="562"/>
                    </a:lnTo>
                    <a:lnTo>
                      <a:pt x="932" y="593"/>
                    </a:lnTo>
                    <a:lnTo>
                      <a:pt x="899" y="629"/>
                    </a:lnTo>
                    <a:lnTo>
                      <a:pt x="872" y="669"/>
                    </a:lnTo>
                    <a:lnTo>
                      <a:pt x="855" y="703"/>
                    </a:lnTo>
                    <a:lnTo>
                      <a:pt x="834" y="745"/>
                    </a:lnTo>
                    <a:lnTo>
                      <a:pt x="825" y="772"/>
                    </a:lnTo>
                    <a:lnTo>
                      <a:pt x="817" y="803"/>
                    </a:lnTo>
                    <a:lnTo>
                      <a:pt x="817" y="829"/>
                    </a:lnTo>
                    <a:lnTo>
                      <a:pt x="820" y="852"/>
                    </a:lnTo>
                    <a:lnTo>
                      <a:pt x="825" y="872"/>
                    </a:lnTo>
                    <a:lnTo>
                      <a:pt x="834" y="896"/>
                    </a:lnTo>
                    <a:lnTo>
                      <a:pt x="846" y="917"/>
                    </a:lnTo>
                    <a:lnTo>
                      <a:pt x="857" y="932"/>
                    </a:lnTo>
                    <a:lnTo>
                      <a:pt x="875" y="945"/>
                    </a:lnTo>
                    <a:lnTo>
                      <a:pt x="897" y="956"/>
                    </a:lnTo>
                    <a:lnTo>
                      <a:pt x="924" y="962"/>
                    </a:lnTo>
                    <a:lnTo>
                      <a:pt x="973" y="966"/>
                    </a:lnTo>
                    <a:lnTo>
                      <a:pt x="943" y="971"/>
                    </a:lnTo>
                    <a:lnTo>
                      <a:pt x="920" y="973"/>
                    </a:lnTo>
                    <a:lnTo>
                      <a:pt x="896" y="970"/>
                    </a:lnTo>
                    <a:lnTo>
                      <a:pt x="872" y="961"/>
                    </a:lnTo>
                    <a:lnTo>
                      <a:pt x="852" y="948"/>
                    </a:lnTo>
                    <a:lnTo>
                      <a:pt x="834" y="934"/>
                    </a:lnTo>
                    <a:lnTo>
                      <a:pt x="820" y="920"/>
                    </a:lnTo>
                    <a:lnTo>
                      <a:pt x="809" y="900"/>
                    </a:lnTo>
                    <a:lnTo>
                      <a:pt x="801" y="882"/>
                    </a:lnTo>
                    <a:lnTo>
                      <a:pt x="791" y="858"/>
                    </a:lnTo>
                    <a:lnTo>
                      <a:pt x="785" y="832"/>
                    </a:lnTo>
                    <a:lnTo>
                      <a:pt x="782" y="807"/>
                    </a:lnTo>
                    <a:lnTo>
                      <a:pt x="785" y="787"/>
                    </a:lnTo>
                    <a:lnTo>
                      <a:pt x="793" y="761"/>
                    </a:lnTo>
                    <a:lnTo>
                      <a:pt x="801" y="738"/>
                    </a:lnTo>
                    <a:lnTo>
                      <a:pt x="812" y="712"/>
                    </a:lnTo>
                    <a:lnTo>
                      <a:pt x="825" y="681"/>
                    </a:lnTo>
                    <a:lnTo>
                      <a:pt x="836" y="656"/>
                    </a:lnTo>
                    <a:lnTo>
                      <a:pt x="855" y="623"/>
                    </a:lnTo>
                    <a:lnTo>
                      <a:pt x="877" y="588"/>
                    </a:lnTo>
                    <a:lnTo>
                      <a:pt x="903" y="558"/>
                    </a:lnTo>
                    <a:lnTo>
                      <a:pt x="942" y="518"/>
                    </a:lnTo>
                    <a:lnTo>
                      <a:pt x="973" y="485"/>
                    </a:lnTo>
                    <a:lnTo>
                      <a:pt x="1005" y="442"/>
                    </a:lnTo>
                    <a:lnTo>
                      <a:pt x="1025" y="407"/>
                    </a:lnTo>
                    <a:lnTo>
                      <a:pt x="1034" y="379"/>
                    </a:lnTo>
                    <a:lnTo>
                      <a:pt x="1037" y="366"/>
                    </a:lnTo>
                    <a:lnTo>
                      <a:pt x="1040" y="339"/>
                    </a:lnTo>
                    <a:lnTo>
                      <a:pt x="1042" y="313"/>
                    </a:lnTo>
                    <a:lnTo>
                      <a:pt x="1037" y="285"/>
                    </a:lnTo>
                    <a:lnTo>
                      <a:pt x="1029" y="267"/>
                    </a:lnTo>
                    <a:lnTo>
                      <a:pt x="1012" y="230"/>
                    </a:lnTo>
                    <a:lnTo>
                      <a:pt x="994" y="205"/>
                    </a:lnTo>
                    <a:lnTo>
                      <a:pt x="973" y="180"/>
                    </a:lnTo>
                    <a:lnTo>
                      <a:pt x="940" y="152"/>
                    </a:lnTo>
                    <a:lnTo>
                      <a:pt x="908" y="129"/>
                    </a:lnTo>
                    <a:lnTo>
                      <a:pt x="872" y="108"/>
                    </a:lnTo>
                    <a:lnTo>
                      <a:pt x="838" y="95"/>
                    </a:lnTo>
                    <a:lnTo>
                      <a:pt x="798" y="81"/>
                    </a:lnTo>
                    <a:lnTo>
                      <a:pt x="747" y="73"/>
                    </a:lnTo>
                    <a:lnTo>
                      <a:pt x="715" y="73"/>
                    </a:lnTo>
                    <a:lnTo>
                      <a:pt x="672" y="80"/>
                    </a:lnTo>
                    <a:lnTo>
                      <a:pt x="633" y="91"/>
                    </a:lnTo>
                    <a:lnTo>
                      <a:pt x="609" y="101"/>
                    </a:lnTo>
                    <a:lnTo>
                      <a:pt x="566" y="123"/>
                    </a:lnTo>
                    <a:lnTo>
                      <a:pt x="516" y="154"/>
                    </a:lnTo>
                    <a:lnTo>
                      <a:pt x="476" y="185"/>
                    </a:lnTo>
                    <a:lnTo>
                      <a:pt x="433" y="223"/>
                    </a:lnTo>
                    <a:lnTo>
                      <a:pt x="401" y="251"/>
                    </a:lnTo>
                    <a:lnTo>
                      <a:pt x="386" y="268"/>
                    </a:lnTo>
                    <a:lnTo>
                      <a:pt x="369" y="292"/>
                    </a:lnTo>
                    <a:lnTo>
                      <a:pt x="348" y="331"/>
                    </a:lnTo>
                    <a:lnTo>
                      <a:pt x="338" y="358"/>
                    </a:lnTo>
                    <a:lnTo>
                      <a:pt x="324" y="381"/>
                    </a:lnTo>
                    <a:lnTo>
                      <a:pt x="308" y="406"/>
                    </a:lnTo>
                    <a:lnTo>
                      <a:pt x="285" y="440"/>
                    </a:lnTo>
                    <a:lnTo>
                      <a:pt x="263" y="465"/>
                    </a:lnTo>
                    <a:lnTo>
                      <a:pt x="237" y="491"/>
                    </a:lnTo>
                    <a:lnTo>
                      <a:pt x="206" y="517"/>
                    </a:lnTo>
                    <a:lnTo>
                      <a:pt x="134" y="570"/>
                    </a:lnTo>
                    <a:lnTo>
                      <a:pt x="114" y="583"/>
                    </a:lnTo>
                    <a:lnTo>
                      <a:pt x="72" y="592"/>
                    </a:lnTo>
                    <a:lnTo>
                      <a:pt x="37" y="588"/>
                    </a:lnTo>
                    <a:lnTo>
                      <a:pt x="14" y="578"/>
                    </a:lnTo>
                    <a:lnTo>
                      <a:pt x="4" y="558"/>
                    </a:lnTo>
                    <a:lnTo>
                      <a:pt x="1" y="543"/>
                    </a:lnTo>
                    <a:lnTo>
                      <a:pt x="0" y="520"/>
                    </a:lnTo>
                    <a:lnTo>
                      <a:pt x="4" y="500"/>
                    </a:lnTo>
                    <a:lnTo>
                      <a:pt x="10" y="485"/>
                    </a:lnTo>
                    <a:lnTo>
                      <a:pt x="25" y="467"/>
                    </a:lnTo>
                    <a:lnTo>
                      <a:pt x="42" y="458"/>
                    </a:lnTo>
                  </a:path>
                </a:pathLst>
              </a:custGeom>
              <a:solidFill>
                <a:srgbClr val="CC9900"/>
              </a:solidFill>
              <a:ln w="12700" cap="rnd">
                <a:solidFill>
                  <a:srgbClr val="996633"/>
                </a:solidFill>
                <a:round/>
                <a:headEnd/>
                <a:tailEnd/>
              </a:ln>
            </p:spPr>
            <p:txBody>
              <a:bodyPr/>
              <a:lstStyle/>
              <a:p>
                <a:endParaRPr lang="es-ES"/>
              </a:p>
            </p:txBody>
          </p:sp>
          <p:grpSp>
            <p:nvGrpSpPr>
              <p:cNvPr id="9225" name="Group 28"/>
              <p:cNvGrpSpPr>
                <a:grpSpLocks noChangeAspect="1"/>
              </p:cNvGrpSpPr>
              <p:nvPr/>
            </p:nvGrpSpPr>
            <p:grpSpPr bwMode="auto">
              <a:xfrm>
                <a:off x="2678" y="2687"/>
                <a:ext cx="628" cy="660"/>
                <a:chOff x="2678" y="2687"/>
                <a:chExt cx="628" cy="660"/>
              </a:xfrm>
            </p:grpSpPr>
            <p:grpSp>
              <p:nvGrpSpPr>
                <p:cNvPr id="9227" name="Group 29"/>
                <p:cNvGrpSpPr>
                  <a:grpSpLocks noChangeAspect="1"/>
                </p:cNvGrpSpPr>
                <p:nvPr/>
              </p:nvGrpSpPr>
              <p:grpSpPr bwMode="auto">
                <a:xfrm>
                  <a:off x="2678" y="2687"/>
                  <a:ext cx="628" cy="660"/>
                  <a:chOff x="2678" y="2687"/>
                  <a:chExt cx="628" cy="660"/>
                </a:xfrm>
              </p:grpSpPr>
              <p:sp>
                <p:nvSpPr>
                  <p:cNvPr id="9229" name="Freeform 30"/>
                  <p:cNvSpPr>
                    <a:spLocks noChangeAspect="1"/>
                  </p:cNvSpPr>
                  <p:nvPr/>
                </p:nvSpPr>
                <p:spPr bwMode="auto">
                  <a:xfrm>
                    <a:off x="2678" y="2687"/>
                    <a:ext cx="628" cy="660"/>
                  </a:xfrm>
                  <a:custGeom>
                    <a:avLst/>
                    <a:gdLst>
                      <a:gd name="T0" fmla="*/ 303 w 628"/>
                      <a:gd name="T1" fmla="*/ 0 h 660"/>
                      <a:gd name="T2" fmla="*/ 328 w 628"/>
                      <a:gd name="T3" fmla="*/ 50 h 660"/>
                      <a:gd name="T4" fmla="*/ 339 w 628"/>
                      <a:gd name="T5" fmla="*/ 73 h 660"/>
                      <a:gd name="T6" fmla="*/ 349 w 628"/>
                      <a:gd name="T7" fmla="*/ 93 h 660"/>
                      <a:gd name="T8" fmla="*/ 357 w 628"/>
                      <a:gd name="T9" fmla="*/ 111 h 660"/>
                      <a:gd name="T10" fmla="*/ 382 w 628"/>
                      <a:gd name="T11" fmla="*/ 120 h 660"/>
                      <a:gd name="T12" fmla="*/ 412 w 628"/>
                      <a:gd name="T13" fmla="*/ 136 h 660"/>
                      <a:gd name="T14" fmla="*/ 435 w 628"/>
                      <a:gd name="T15" fmla="*/ 147 h 660"/>
                      <a:gd name="T16" fmla="*/ 461 w 628"/>
                      <a:gd name="T17" fmla="*/ 157 h 660"/>
                      <a:gd name="T18" fmla="*/ 494 w 628"/>
                      <a:gd name="T19" fmla="*/ 166 h 660"/>
                      <a:gd name="T20" fmla="*/ 524 w 628"/>
                      <a:gd name="T21" fmla="*/ 171 h 660"/>
                      <a:gd name="T22" fmla="*/ 559 w 628"/>
                      <a:gd name="T23" fmla="*/ 174 h 660"/>
                      <a:gd name="T24" fmla="*/ 584 w 628"/>
                      <a:gd name="T25" fmla="*/ 177 h 660"/>
                      <a:gd name="T26" fmla="*/ 602 w 628"/>
                      <a:gd name="T27" fmla="*/ 183 h 660"/>
                      <a:gd name="T28" fmla="*/ 612 w 628"/>
                      <a:gd name="T29" fmla="*/ 191 h 660"/>
                      <a:gd name="T30" fmla="*/ 620 w 628"/>
                      <a:gd name="T31" fmla="*/ 205 h 660"/>
                      <a:gd name="T32" fmla="*/ 627 w 628"/>
                      <a:gd name="T33" fmla="*/ 228 h 660"/>
                      <a:gd name="T34" fmla="*/ 625 w 628"/>
                      <a:gd name="T35" fmla="*/ 261 h 660"/>
                      <a:gd name="T36" fmla="*/ 582 w 628"/>
                      <a:gd name="T37" fmla="*/ 307 h 660"/>
                      <a:gd name="T38" fmla="*/ 542 w 628"/>
                      <a:gd name="T39" fmla="*/ 352 h 660"/>
                      <a:gd name="T40" fmla="*/ 511 w 628"/>
                      <a:gd name="T41" fmla="*/ 403 h 660"/>
                      <a:gd name="T42" fmla="*/ 487 w 628"/>
                      <a:gd name="T43" fmla="*/ 457 h 660"/>
                      <a:gd name="T44" fmla="*/ 441 w 628"/>
                      <a:gd name="T45" fmla="*/ 533 h 660"/>
                      <a:gd name="T46" fmla="*/ 426 w 628"/>
                      <a:gd name="T47" fmla="*/ 584 h 660"/>
                      <a:gd name="T48" fmla="*/ 412 w 628"/>
                      <a:gd name="T49" fmla="*/ 608 h 660"/>
                      <a:gd name="T50" fmla="*/ 385 w 628"/>
                      <a:gd name="T51" fmla="*/ 631 h 660"/>
                      <a:gd name="T52" fmla="*/ 342 w 628"/>
                      <a:gd name="T53" fmla="*/ 649 h 660"/>
                      <a:gd name="T54" fmla="*/ 295 w 628"/>
                      <a:gd name="T55" fmla="*/ 659 h 660"/>
                      <a:gd name="T56" fmla="*/ 255 w 628"/>
                      <a:gd name="T57" fmla="*/ 659 h 660"/>
                      <a:gd name="T58" fmla="*/ 214 w 628"/>
                      <a:gd name="T59" fmla="*/ 659 h 660"/>
                      <a:gd name="T60" fmla="*/ 175 w 628"/>
                      <a:gd name="T61" fmla="*/ 643 h 660"/>
                      <a:gd name="T62" fmla="*/ 153 w 628"/>
                      <a:gd name="T63" fmla="*/ 622 h 660"/>
                      <a:gd name="T64" fmla="*/ 146 w 628"/>
                      <a:gd name="T65" fmla="*/ 600 h 660"/>
                      <a:gd name="T66" fmla="*/ 147 w 628"/>
                      <a:gd name="T67" fmla="*/ 571 h 660"/>
                      <a:gd name="T68" fmla="*/ 162 w 628"/>
                      <a:gd name="T69" fmla="*/ 551 h 660"/>
                      <a:gd name="T70" fmla="*/ 185 w 628"/>
                      <a:gd name="T71" fmla="*/ 533 h 660"/>
                      <a:gd name="T72" fmla="*/ 261 w 628"/>
                      <a:gd name="T73" fmla="*/ 520 h 660"/>
                      <a:gd name="T74" fmla="*/ 306 w 628"/>
                      <a:gd name="T75" fmla="*/ 502 h 660"/>
                      <a:gd name="T76" fmla="*/ 332 w 628"/>
                      <a:gd name="T77" fmla="*/ 466 h 660"/>
                      <a:gd name="T78" fmla="*/ 362 w 628"/>
                      <a:gd name="T79" fmla="*/ 403 h 660"/>
                      <a:gd name="T80" fmla="*/ 405 w 628"/>
                      <a:gd name="T81" fmla="*/ 343 h 660"/>
                      <a:gd name="T82" fmla="*/ 426 w 628"/>
                      <a:gd name="T83" fmla="*/ 297 h 660"/>
                      <a:gd name="T84" fmla="*/ 425 w 628"/>
                      <a:gd name="T85" fmla="*/ 262 h 660"/>
                      <a:gd name="T86" fmla="*/ 417 w 628"/>
                      <a:gd name="T87" fmla="*/ 237 h 660"/>
                      <a:gd name="T88" fmla="*/ 400 w 628"/>
                      <a:gd name="T89" fmla="*/ 226 h 660"/>
                      <a:gd name="T90" fmla="*/ 373 w 628"/>
                      <a:gd name="T91" fmla="*/ 218 h 660"/>
                      <a:gd name="T92" fmla="*/ 339 w 628"/>
                      <a:gd name="T93" fmla="*/ 213 h 660"/>
                      <a:gd name="T94" fmla="*/ 306 w 628"/>
                      <a:gd name="T95" fmla="*/ 214 h 660"/>
                      <a:gd name="T96" fmla="*/ 280 w 628"/>
                      <a:gd name="T97" fmla="*/ 220 h 660"/>
                      <a:gd name="T98" fmla="*/ 249 w 628"/>
                      <a:gd name="T99" fmla="*/ 228 h 660"/>
                      <a:gd name="T100" fmla="*/ 217 w 628"/>
                      <a:gd name="T101" fmla="*/ 241 h 660"/>
                      <a:gd name="T102" fmla="*/ 189 w 628"/>
                      <a:gd name="T103" fmla="*/ 254 h 660"/>
                      <a:gd name="T104" fmla="*/ 158 w 628"/>
                      <a:gd name="T105" fmla="*/ 264 h 660"/>
                      <a:gd name="T106" fmla="*/ 124 w 628"/>
                      <a:gd name="T107" fmla="*/ 276 h 660"/>
                      <a:gd name="T108" fmla="*/ 103 w 628"/>
                      <a:gd name="T109" fmla="*/ 284 h 660"/>
                      <a:gd name="T110" fmla="*/ 24 w 628"/>
                      <a:gd name="T111" fmla="*/ 192 h 660"/>
                      <a:gd name="T112" fmla="*/ 0 w 628"/>
                      <a:gd name="T113" fmla="*/ 113 h 660"/>
                      <a:gd name="T114" fmla="*/ 303 w 628"/>
                      <a:gd name="T115" fmla="*/ 0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8"/>
                      <a:gd name="T175" fmla="*/ 0 h 660"/>
                      <a:gd name="T176" fmla="*/ 628 w 628"/>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8" h="660">
                        <a:moveTo>
                          <a:pt x="303" y="0"/>
                        </a:moveTo>
                        <a:lnTo>
                          <a:pt x="328" y="50"/>
                        </a:lnTo>
                        <a:lnTo>
                          <a:pt x="339" y="73"/>
                        </a:lnTo>
                        <a:lnTo>
                          <a:pt x="349" y="93"/>
                        </a:lnTo>
                        <a:lnTo>
                          <a:pt x="357" y="111"/>
                        </a:lnTo>
                        <a:lnTo>
                          <a:pt x="382" y="120"/>
                        </a:lnTo>
                        <a:lnTo>
                          <a:pt x="412" y="136"/>
                        </a:lnTo>
                        <a:lnTo>
                          <a:pt x="435" y="147"/>
                        </a:lnTo>
                        <a:lnTo>
                          <a:pt x="461" y="157"/>
                        </a:lnTo>
                        <a:lnTo>
                          <a:pt x="494" y="166"/>
                        </a:lnTo>
                        <a:lnTo>
                          <a:pt x="524" y="171"/>
                        </a:lnTo>
                        <a:lnTo>
                          <a:pt x="559" y="174"/>
                        </a:lnTo>
                        <a:lnTo>
                          <a:pt x="584" y="177"/>
                        </a:lnTo>
                        <a:lnTo>
                          <a:pt x="602" y="183"/>
                        </a:lnTo>
                        <a:lnTo>
                          <a:pt x="612" y="191"/>
                        </a:lnTo>
                        <a:lnTo>
                          <a:pt x="620" y="205"/>
                        </a:lnTo>
                        <a:lnTo>
                          <a:pt x="627" y="228"/>
                        </a:lnTo>
                        <a:lnTo>
                          <a:pt x="625" y="261"/>
                        </a:lnTo>
                        <a:lnTo>
                          <a:pt x="582" y="307"/>
                        </a:lnTo>
                        <a:lnTo>
                          <a:pt x="542" y="352"/>
                        </a:lnTo>
                        <a:lnTo>
                          <a:pt x="511" y="403"/>
                        </a:lnTo>
                        <a:lnTo>
                          <a:pt x="487" y="457"/>
                        </a:lnTo>
                        <a:lnTo>
                          <a:pt x="441" y="533"/>
                        </a:lnTo>
                        <a:lnTo>
                          <a:pt x="426" y="584"/>
                        </a:lnTo>
                        <a:lnTo>
                          <a:pt x="412" y="608"/>
                        </a:lnTo>
                        <a:lnTo>
                          <a:pt x="385" y="631"/>
                        </a:lnTo>
                        <a:lnTo>
                          <a:pt x="342" y="649"/>
                        </a:lnTo>
                        <a:lnTo>
                          <a:pt x="295" y="659"/>
                        </a:lnTo>
                        <a:lnTo>
                          <a:pt x="255" y="659"/>
                        </a:lnTo>
                        <a:lnTo>
                          <a:pt x="214" y="659"/>
                        </a:lnTo>
                        <a:lnTo>
                          <a:pt x="175" y="643"/>
                        </a:lnTo>
                        <a:lnTo>
                          <a:pt x="153" y="622"/>
                        </a:lnTo>
                        <a:lnTo>
                          <a:pt x="146" y="600"/>
                        </a:lnTo>
                        <a:lnTo>
                          <a:pt x="147" y="571"/>
                        </a:lnTo>
                        <a:lnTo>
                          <a:pt x="162" y="551"/>
                        </a:lnTo>
                        <a:lnTo>
                          <a:pt x="185" y="533"/>
                        </a:lnTo>
                        <a:lnTo>
                          <a:pt x="261" y="520"/>
                        </a:lnTo>
                        <a:lnTo>
                          <a:pt x="306" y="502"/>
                        </a:lnTo>
                        <a:lnTo>
                          <a:pt x="332" y="466"/>
                        </a:lnTo>
                        <a:lnTo>
                          <a:pt x="362" y="403"/>
                        </a:lnTo>
                        <a:lnTo>
                          <a:pt x="405" y="343"/>
                        </a:lnTo>
                        <a:lnTo>
                          <a:pt x="426" y="297"/>
                        </a:lnTo>
                        <a:lnTo>
                          <a:pt x="425" y="262"/>
                        </a:lnTo>
                        <a:lnTo>
                          <a:pt x="417" y="237"/>
                        </a:lnTo>
                        <a:lnTo>
                          <a:pt x="400" y="226"/>
                        </a:lnTo>
                        <a:lnTo>
                          <a:pt x="373" y="218"/>
                        </a:lnTo>
                        <a:lnTo>
                          <a:pt x="339" y="213"/>
                        </a:lnTo>
                        <a:lnTo>
                          <a:pt x="306" y="214"/>
                        </a:lnTo>
                        <a:lnTo>
                          <a:pt x="280" y="220"/>
                        </a:lnTo>
                        <a:lnTo>
                          <a:pt x="249" y="228"/>
                        </a:lnTo>
                        <a:lnTo>
                          <a:pt x="217" y="241"/>
                        </a:lnTo>
                        <a:lnTo>
                          <a:pt x="189" y="254"/>
                        </a:lnTo>
                        <a:lnTo>
                          <a:pt x="158" y="264"/>
                        </a:lnTo>
                        <a:lnTo>
                          <a:pt x="124" y="276"/>
                        </a:lnTo>
                        <a:lnTo>
                          <a:pt x="103" y="284"/>
                        </a:lnTo>
                        <a:lnTo>
                          <a:pt x="24" y="192"/>
                        </a:lnTo>
                        <a:lnTo>
                          <a:pt x="0" y="113"/>
                        </a:lnTo>
                        <a:lnTo>
                          <a:pt x="303" y="0"/>
                        </a:lnTo>
                      </a:path>
                    </a:pathLst>
                  </a:custGeom>
                  <a:solidFill>
                    <a:srgbClr val="CC9900"/>
                  </a:solidFill>
                  <a:ln w="12700" cap="rnd">
                    <a:solidFill>
                      <a:srgbClr val="996633"/>
                    </a:solidFill>
                    <a:round/>
                    <a:headEnd/>
                    <a:tailEnd/>
                  </a:ln>
                </p:spPr>
                <p:txBody>
                  <a:bodyPr/>
                  <a:lstStyle/>
                  <a:p>
                    <a:endParaRPr lang="es-ES"/>
                  </a:p>
                </p:txBody>
              </p:sp>
              <p:sp>
                <p:nvSpPr>
                  <p:cNvPr id="9230" name="Freeform 31"/>
                  <p:cNvSpPr>
                    <a:spLocks noChangeAspect="1"/>
                  </p:cNvSpPr>
                  <p:nvPr/>
                </p:nvSpPr>
                <p:spPr bwMode="auto">
                  <a:xfrm>
                    <a:off x="2678" y="2687"/>
                    <a:ext cx="384" cy="285"/>
                  </a:xfrm>
                  <a:custGeom>
                    <a:avLst/>
                    <a:gdLst>
                      <a:gd name="T0" fmla="*/ 303 w 384"/>
                      <a:gd name="T1" fmla="*/ 0 h 285"/>
                      <a:gd name="T2" fmla="*/ 329 w 384"/>
                      <a:gd name="T3" fmla="*/ 50 h 285"/>
                      <a:gd name="T4" fmla="*/ 339 w 384"/>
                      <a:gd name="T5" fmla="*/ 73 h 285"/>
                      <a:gd name="T6" fmla="*/ 349 w 384"/>
                      <a:gd name="T7" fmla="*/ 92 h 285"/>
                      <a:gd name="T8" fmla="*/ 357 w 384"/>
                      <a:gd name="T9" fmla="*/ 111 h 285"/>
                      <a:gd name="T10" fmla="*/ 383 w 384"/>
                      <a:gd name="T11" fmla="*/ 120 h 285"/>
                      <a:gd name="T12" fmla="*/ 306 w 384"/>
                      <a:gd name="T13" fmla="*/ 214 h 285"/>
                      <a:gd name="T14" fmla="*/ 280 w 384"/>
                      <a:gd name="T15" fmla="*/ 220 h 285"/>
                      <a:gd name="T16" fmla="*/ 249 w 384"/>
                      <a:gd name="T17" fmla="*/ 228 h 285"/>
                      <a:gd name="T18" fmla="*/ 217 w 384"/>
                      <a:gd name="T19" fmla="*/ 241 h 285"/>
                      <a:gd name="T20" fmla="*/ 189 w 384"/>
                      <a:gd name="T21" fmla="*/ 254 h 285"/>
                      <a:gd name="T22" fmla="*/ 158 w 384"/>
                      <a:gd name="T23" fmla="*/ 264 h 285"/>
                      <a:gd name="T24" fmla="*/ 124 w 384"/>
                      <a:gd name="T25" fmla="*/ 276 h 285"/>
                      <a:gd name="T26" fmla="*/ 103 w 384"/>
                      <a:gd name="T27" fmla="*/ 284 h 285"/>
                      <a:gd name="T28" fmla="*/ 24 w 384"/>
                      <a:gd name="T29" fmla="*/ 192 h 285"/>
                      <a:gd name="T30" fmla="*/ 0 w 384"/>
                      <a:gd name="T31" fmla="*/ 113 h 285"/>
                      <a:gd name="T32" fmla="*/ 303 w 384"/>
                      <a:gd name="T33" fmla="*/ 0 h 2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4"/>
                      <a:gd name="T52" fmla="*/ 0 h 285"/>
                      <a:gd name="T53" fmla="*/ 384 w 384"/>
                      <a:gd name="T54" fmla="*/ 285 h 2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4" h="285">
                        <a:moveTo>
                          <a:pt x="303" y="0"/>
                        </a:moveTo>
                        <a:lnTo>
                          <a:pt x="329" y="50"/>
                        </a:lnTo>
                        <a:lnTo>
                          <a:pt x="339" y="73"/>
                        </a:lnTo>
                        <a:lnTo>
                          <a:pt x="349" y="92"/>
                        </a:lnTo>
                        <a:lnTo>
                          <a:pt x="357" y="111"/>
                        </a:lnTo>
                        <a:lnTo>
                          <a:pt x="383" y="120"/>
                        </a:lnTo>
                        <a:lnTo>
                          <a:pt x="306" y="214"/>
                        </a:lnTo>
                        <a:lnTo>
                          <a:pt x="280" y="220"/>
                        </a:lnTo>
                        <a:lnTo>
                          <a:pt x="249" y="228"/>
                        </a:lnTo>
                        <a:lnTo>
                          <a:pt x="217" y="241"/>
                        </a:lnTo>
                        <a:lnTo>
                          <a:pt x="189" y="254"/>
                        </a:lnTo>
                        <a:lnTo>
                          <a:pt x="158" y="264"/>
                        </a:lnTo>
                        <a:lnTo>
                          <a:pt x="124" y="276"/>
                        </a:lnTo>
                        <a:lnTo>
                          <a:pt x="103" y="284"/>
                        </a:lnTo>
                        <a:lnTo>
                          <a:pt x="24" y="192"/>
                        </a:lnTo>
                        <a:lnTo>
                          <a:pt x="0" y="113"/>
                        </a:lnTo>
                        <a:lnTo>
                          <a:pt x="303" y="0"/>
                        </a:lnTo>
                      </a:path>
                    </a:pathLst>
                  </a:custGeom>
                  <a:solidFill>
                    <a:srgbClr val="CC9900"/>
                  </a:solidFill>
                  <a:ln w="12700" cap="rnd">
                    <a:solidFill>
                      <a:srgbClr val="996633"/>
                    </a:solidFill>
                    <a:round/>
                    <a:headEnd/>
                    <a:tailEnd/>
                  </a:ln>
                </p:spPr>
                <p:txBody>
                  <a:bodyPr/>
                  <a:lstStyle/>
                  <a:p>
                    <a:endParaRPr lang="es-ES"/>
                  </a:p>
                </p:txBody>
              </p:sp>
            </p:grpSp>
            <p:sp>
              <p:nvSpPr>
                <p:cNvPr id="9228" name="Freeform 32"/>
                <p:cNvSpPr>
                  <a:spLocks noChangeAspect="1"/>
                </p:cNvSpPr>
                <p:nvPr/>
              </p:nvSpPr>
              <p:spPr bwMode="auto">
                <a:xfrm>
                  <a:off x="2754" y="2714"/>
                  <a:ext cx="248" cy="245"/>
                </a:xfrm>
                <a:custGeom>
                  <a:avLst/>
                  <a:gdLst>
                    <a:gd name="T0" fmla="*/ 37 w 248"/>
                    <a:gd name="T1" fmla="*/ 244 h 245"/>
                    <a:gd name="T2" fmla="*/ 40 w 248"/>
                    <a:gd name="T3" fmla="*/ 201 h 245"/>
                    <a:gd name="T4" fmla="*/ 46 w 248"/>
                    <a:gd name="T5" fmla="*/ 168 h 245"/>
                    <a:gd name="T6" fmla="*/ 55 w 248"/>
                    <a:gd name="T7" fmla="*/ 146 h 245"/>
                    <a:gd name="T8" fmla="*/ 64 w 248"/>
                    <a:gd name="T9" fmla="*/ 125 h 245"/>
                    <a:gd name="T10" fmla="*/ 80 w 248"/>
                    <a:gd name="T11" fmla="*/ 106 h 245"/>
                    <a:gd name="T12" fmla="*/ 100 w 248"/>
                    <a:gd name="T13" fmla="*/ 88 h 245"/>
                    <a:gd name="T14" fmla="*/ 123 w 248"/>
                    <a:gd name="T15" fmla="*/ 73 h 245"/>
                    <a:gd name="T16" fmla="*/ 140 w 248"/>
                    <a:gd name="T17" fmla="*/ 60 h 245"/>
                    <a:gd name="T18" fmla="*/ 161 w 248"/>
                    <a:gd name="T19" fmla="*/ 50 h 245"/>
                    <a:gd name="T20" fmla="*/ 191 w 248"/>
                    <a:gd name="T21" fmla="*/ 39 h 245"/>
                    <a:gd name="T22" fmla="*/ 210 w 248"/>
                    <a:gd name="T23" fmla="*/ 30 h 245"/>
                    <a:gd name="T24" fmla="*/ 226 w 248"/>
                    <a:gd name="T25" fmla="*/ 21 h 245"/>
                    <a:gd name="T26" fmla="*/ 247 w 248"/>
                    <a:gd name="T27" fmla="*/ 0 h 245"/>
                    <a:gd name="T28" fmla="*/ 126 w 248"/>
                    <a:gd name="T29" fmla="*/ 32 h 245"/>
                    <a:gd name="T30" fmla="*/ 42 w 248"/>
                    <a:gd name="T31" fmla="*/ 64 h 245"/>
                    <a:gd name="T32" fmla="*/ 4 w 248"/>
                    <a:gd name="T33" fmla="*/ 96 h 245"/>
                    <a:gd name="T34" fmla="*/ 0 w 248"/>
                    <a:gd name="T35" fmla="*/ 133 h 245"/>
                    <a:gd name="T36" fmla="*/ 8 w 248"/>
                    <a:gd name="T37" fmla="*/ 169 h 245"/>
                    <a:gd name="T38" fmla="*/ 37 w 248"/>
                    <a:gd name="T39" fmla="*/ 244 h 2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8"/>
                    <a:gd name="T61" fmla="*/ 0 h 245"/>
                    <a:gd name="T62" fmla="*/ 248 w 248"/>
                    <a:gd name="T63" fmla="*/ 245 h 2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8" h="245">
                      <a:moveTo>
                        <a:pt x="37" y="244"/>
                      </a:moveTo>
                      <a:lnTo>
                        <a:pt x="40" y="201"/>
                      </a:lnTo>
                      <a:lnTo>
                        <a:pt x="46" y="168"/>
                      </a:lnTo>
                      <a:lnTo>
                        <a:pt x="55" y="146"/>
                      </a:lnTo>
                      <a:lnTo>
                        <a:pt x="64" y="125"/>
                      </a:lnTo>
                      <a:lnTo>
                        <a:pt x="80" y="106"/>
                      </a:lnTo>
                      <a:lnTo>
                        <a:pt x="100" y="88"/>
                      </a:lnTo>
                      <a:lnTo>
                        <a:pt x="123" y="73"/>
                      </a:lnTo>
                      <a:lnTo>
                        <a:pt x="140" y="60"/>
                      </a:lnTo>
                      <a:lnTo>
                        <a:pt x="161" y="50"/>
                      </a:lnTo>
                      <a:lnTo>
                        <a:pt x="191" y="39"/>
                      </a:lnTo>
                      <a:lnTo>
                        <a:pt x="210" y="30"/>
                      </a:lnTo>
                      <a:lnTo>
                        <a:pt x="226" y="21"/>
                      </a:lnTo>
                      <a:lnTo>
                        <a:pt x="247" y="0"/>
                      </a:lnTo>
                      <a:lnTo>
                        <a:pt x="126" y="32"/>
                      </a:lnTo>
                      <a:lnTo>
                        <a:pt x="42" y="64"/>
                      </a:lnTo>
                      <a:lnTo>
                        <a:pt x="4" y="96"/>
                      </a:lnTo>
                      <a:lnTo>
                        <a:pt x="0" y="133"/>
                      </a:lnTo>
                      <a:lnTo>
                        <a:pt x="8" y="169"/>
                      </a:lnTo>
                      <a:lnTo>
                        <a:pt x="37" y="244"/>
                      </a:lnTo>
                    </a:path>
                  </a:pathLst>
                </a:custGeom>
                <a:solidFill>
                  <a:srgbClr val="CC9900"/>
                </a:solidFill>
                <a:ln w="12700" cap="rnd">
                  <a:solidFill>
                    <a:srgbClr val="996633"/>
                  </a:solidFill>
                  <a:round/>
                  <a:headEnd/>
                  <a:tailEnd/>
                </a:ln>
              </p:spPr>
              <p:txBody>
                <a:bodyPr/>
                <a:lstStyle/>
                <a:p>
                  <a:endParaRPr lang="es-ES"/>
                </a:p>
              </p:txBody>
            </p:sp>
          </p:grpSp>
          <p:sp>
            <p:nvSpPr>
              <p:cNvPr id="9226" name="Freeform 33"/>
              <p:cNvSpPr>
                <a:spLocks noChangeAspect="1"/>
              </p:cNvSpPr>
              <p:nvPr/>
            </p:nvSpPr>
            <p:spPr bwMode="auto">
              <a:xfrm>
                <a:off x="3018" y="2430"/>
                <a:ext cx="222" cy="232"/>
              </a:xfrm>
              <a:custGeom>
                <a:avLst/>
                <a:gdLst>
                  <a:gd name="T0" fmla="*/ 13 w 222"/>
                  <a:gd name="T1" fmla="*/ 197 h 232"/>
                  <a:gd name="T2" fmla="*/ 2 w 222"/>
                  <a:gd name="T3" fmla="*/ 207 h 232"/>
                  <a:gd name="T4" fmla="*/ 0 w 222"/>
                  <a:gd name="T5" fmla="*/ 218 h 232"/>
                  <a:gd name="T6" fmla="*/ 9 w 222"/>
                  <a:gd name="T7" fmla="*/ 223 h 232"/>
                  <a:gd name="T8" fmla="*/ 30 w 222"/>
                  <a:gd name="T9" fmla="*/ 214 h 232"/>
                  <a:gd name="T10" fmla="*/ 55 w 222"/>
                  <a:gd name="T11" fmla="*/ 205 h 232"/>
                  <a:gd name="T12" fmla="*/ 79 w 222"/>
                  <a:gd name="T13" fmla="*/ 207 h 232"/>
                  <a:gd name="T14" fmla="*/ 102 w 222"/>
                  <a:gd name="T15" fmla="*/ 231 h 232"/>
                  <a:gd name="T16" fmla="*/ 125 w 222"/>
                  <a:gd name="T17" fmla="*/ 220 h 232"/>
                  <a:gd name="T18" fmla="*/ 148 w 222"/>
                  <a:gd name="T19" fmla="*/ 207 h 232"/>
                  <a:gd name="T20" fmla="*/ 167 w 222"/>
                  <a:gd name="T21" fmla="*/ 196 h 232"/>
                  <a:gd name="T22" fmla="*/ 191 w 222"/>
                  <a:gd name="T23" fmla="*/ 175 h 232"/>
                  <a:gd name="T24" fmla="*/ 203 w 222"/>
                  <a:gd name="T25" fmla="*/ 162 h 232"/>
                  <a:gd name="T26" fmla="*/ 215 w 222"/>
                  <a:gd name="T27" fmla="*/ 134 h 232"/>
                  <a:gd name="T28" fmla="*/ 221 w 222"/>
                  <a:gd name="T29" fmla="*/ 96 h 232"/>
                  <a:gd name="T30" fmla="*/ 221 w 222"/>
                  <a:gd name="T31" fmla="*/ 54 h 232"/>
                  <a:gd name="T32" fmla="*/ 211 w 222"/>
                  <a:gd name="T33" fmla="*/ 23 h 232"/>
                  <a:gd name="T34" fmla="*/ 199 w 222"/>
                  <a:gd name="T35" fmla="*/ 3 h 232"/>
                  <a:gd name="T36" fmla="*/ 188 w 222"/>
                  <a:gd name="T37" fmla="*/ 7 h 232"/>
                  <a:gd name="T38" fmla="*/ 188 w 222"/>
                  <a:gd name="T39" fmla="*/ 28 h 232"/>
                  <a:gd name="T40" fmla="*/ 190 w 222"/>
                  <a:gd name="T41" fmla="*/ 45 h 232"/>
                  <a:gd name="T42" fmla="*/ 190 w 222"/>
                  <a:gd name="T43" fmla="*/ 69 h 232"/>
                  <a:gd name="T44" fmla="*/ 184 w 222"/>
                  <a:gd name="T45" fmla="*/ 87 h 232"/>
                  <a:gd name="T46" fmla="*/ 175 w 222"/>
                  <a:gd name="T47" fmla="*/ 90 h 232"/>
                  <a:gd name="T48" fmla="*/ 164 w 222"/>
                  <a:gd name="T49" fmla="*/ 59 h 232"/>
                  <a:gd name="T50" fmla="*/ 146 w 222"/>
                  <a:gd name="T51" fmla="*/ 36 h 232"/>
                  <a:gd name="T52" fmla="*/ 121 w 222"/>
                  <a:gd name="T53" fmla="*/ 16 h 232"/>
                  <a:gd name="T54" fmla="*/ 97 w 222"/>
                  <a:gd name="T55" fmla="*/ 5 h 232"/>
                  <a:gd name="T56" fmla="*/ 78 w 222"/>
                  <a:gd name="T57" fmla="*/ 0 h 232"/>
                  <a:gd name="T58" fmla="*/ 68 w 222"/>
                  <a:gd name="T59" fmla="*/ 0 h 232"/>
                  <a:gd name="T60" fmla="*/ 67 w 222"/>
                  <a:gd name="T61" fmla="*/ 7 h 232"/>
                  <a:gd name="T62" fmla="*/ 75 w 222"/>
                  <a:gd name="T63" fmla="*/ 19 h 232"/>
                  <a:gd name="T64" fmla="*/ 90 w 222"/>
                  <a:gd name="T65" fmla="*/ 28 h 232"/>
                  <a:gd name="T66" fmla="*/ 107 w 222"/>
                  <a:gd name="T67" fmla="*/ 41 h 232"/>
                  <a:gd name="T68" fmla="*/ 118 w 222"/>
                  <a:gd name="T69" fmla="*/ 58 h 232"/>
                  <a:gd name="T70" fmla="*/ 125 w 222"/>
                  <a:gd name="T71" fmla="*/ 81 h 232"/>
                  <a:gd name="T72" fmla="*/ 128 w 222"/>
                  <a:gd name="T73" fmla="*/ 113 h 232"/>
                  <a:gd name="T74" fmla="*/ 122 w 222"/>
                  <a:gd name="T75" fmla="*/ 132 h 232"/>
                  <a:gd name="T76" fmla="*/ 113 w 222"/>
                  <a:gd name="T77" fmla="*/ 148 h 232"/>
                  <a:gd name="T78" fmla="*/ 94 w 222"/>
                  <a:gd name="T79" fmla="*/ 158 h 232"/>
                  <a:gd name="T80" fmla="*/ 75 w 222"/>
                  <a:gd name="T81" fmla="*/ 165 h 232"/>
                  <a:gd name="T82" fmla="*/ 43 w 222"/>
                  <a:gd name="T83" fmla="*/ 176 h 232"/>
                  <a:gd name="T84" fmla="*/ 13 w 222"/>
                  <a:gd name="T85" fmla="*/ 197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
                  <a:gd name="T130" fmla="*/ 0 h 232"/>
                  <a:gd name="T131" fmla="*/ 222 w 222"/>
                  <a:gd name="T132" fmla="*/ 232 h 2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 h="232">
                    <a:moveTo>
                      <a:pt x="13" y="197"/>
                    </a:moveTo>
                    <a:lnTo>
                      <a:pt x="2" y="207"/>
                    </a:lnTo>
                    <a:lnTo>
                      <a:pt x="0" y="218"/>
                    </a:lnTo>
                    <a:lnTo>
                      <a:pt x="9" y="223"/>
                    </a:lnTo>
                    <a:lnTo>
                      <a:pt x="30" y="214"/>
                    </a:lnTo>
                    <a:lnTo>
                      <a:pt x="55" y="205"/>
                    </a:lnTo>
                    <a:lnTo>
                      <a:pt x="79" y="207"/>
                    </a:lnTo>
                    <a:lnTo>
                      <a:pt x="102" y="231"/>
                    </a:lnTo>
                    <a:lnTo>
                      <a:pt x="125" y="220"/>
                    </a:lnTo>
                    <a:lnTo>
                      <a:pt x="148" y="207"/>
                    </a:lnTo>
                    <a:lnTo>
                      <a:pt x="167" y="196"/>
                    </a:lnTo>
                    <a:lnTo>
                      <a:pt x="191" y="175"/>
                    </a:lnTo>
                    <a:lnTo>
                      <a:pt x="203" y="162"/>
                    </a:lnTo>
                    <a:lnTo>
                      <a:pt x="215" y="134"/>
                    </a:lnTo>
                    <a:lnTo>
                      <a:pt x="221" y="96"/>
                    </a:lnTo>
                    <a:lnTo>
                      <a:pt x="221" y="54"/>
                    </a:lnTo>
                    <a:lnTo>
                      <a:pt x="211" y="23"/>
                    </a:lnTo>
                    <a:lnTo>
                      <a:pt x="199" y="3"/>
                    </a:lnTo>
                    <a:lnTo>
                      <a:pt x="188" y="7"/>
                    </a:lnTo>
                    <a:lnTo>
                      <a:pt x="188" y="28"/>
                    </a:lnTo>
                    <a:lnTo>
                      <a:pt x="190" y="45"/>
                    </a:lnTo>
                    <a:lnTo>
                      <a:pt x="190" y="69"/>
                    </a:lnTo>
                    <a:lnTo>
                      <a:pt x="184" y="87"/>
                    </a:lnTo>
                    <a:lnTo>
                      <a:pt x="175" y="90"/>
                    </a:lnTo>
                    <a:lnTo>
                      <a:pt x="164" y="59"/>
                    </a:lnTo>
                    <a:lnTo>
                      <a:pt x="146" y="36"/>
                    </a:lnTo>
                    <a:lnTo>
                      <a:pt x="121" y="16"/>
                    </a:lnTo>
                    <a:lnTo>
                      <a:pt x="97" y="5"/>
                    </a:lnTo>
                    <a:lnTo>
                      <a:pt x="78" y="0"/>
                    </a:lnTo>
                    <a:lnTo>
                      <a:pt x="68" y="0"/>
                    </a:lnTo>
                    <a:lnTo>
                      <a:pt x="67" y="7"/>
                    </a:lnTo>
                    <a:lnTo>
                      <a:pt x="75" y="19"/>
                    </a:lnTo>
                    <a:lnTo>
                      <a:pt x="90" y="28"/>
                    </a:lnTo>
                    <a:lnTo>
                      <a:pt x="107" y="41"/>
                    </a:lnTo>
                    <a:lnTo>
                      <a:pt x="118" y="58"/>
                    </a:lnTo>
                    <a:lnTo>
                      <a:pt x="125" y="81"/>
                    </a:lnTo>
                    <a:lnTo>
                      <a:pt x="128" y="113"/>
                    </a:lnTo>
                    <a:lnTo>
                      <a:pt x="122" y="132"/>
                    </a:lnTo>
                    <a:lnTo>
                      <a:pt x="113" y="148"/>
                    </a:lnTo>
                    <a:lnTo>
                      <a:pt x="94" y="158"/>
                    </a:lnTo>
                    <a:lnTo>
                      <a:pt x="75" y="165"/>
                    </a:lnTo>
                    <a:lnTo>
                      <a:pt x="43" y="176"/>
                    </a:lnTo>
                    <a:lnTo>
                      <a:pt x="13" y="197"/>
                    </a:lnTo>
                  </a:path>
                </a:pathLst>
              </a:custGeom>
              <a:solidFill>
                <a:srgbClr val="CC9900"/>
              </a:solidFill>
              <a:ln w="12700" cap="rnd">
                <a:solidFill>
                  <a:srgbClr val="996633"/>
                </a:solidFill>
                <a:round/>
                <a:headEnd/>
                <a:tailEnd/>
              </a:ln>
            </p:spPr>
            <p:txBody>
              <a:bodyPr/>
              <a:lstStyle/>
              <a:p>
                <a:endParaRPr lang="es-ES"/>
              </a:p>
            </p:txBody>
          </p:sp>
        </p:grpSp>
        <p:sp>
          <p:nvSpPr>
            <p:cNvPr id="9222" name="Freeform 34"/>
            <p:cNvSpPr>
              <a:spLocks noChangeAspect="1"/>
            </p:cNvSpPr>
            <p:nvPr/>
          </p:nvSpPr>
          <p:spPr bwMode="auto">
            <a:xfrm>
              <a:off x="2528" y="1728"/>
              <a:ext cx="705" cy="625"/>
            </a:xfrm>
            <a:custGeom>
              <a:avLst/>
              <a:gdLst>
                <a:gd name="T0" fmla="*/ 598 w 705"/>
                <a:gd name="T1" fmla="*/ 355 h 625"/>
                <a:gd name="T2" fmla="*/ 519 w 705"/>
                <a:gd name="T3" fmla="*/ 311 h 625"/>
                <a:gd name="T4" fmla="*/ 465 w 705"/>
                <a:gd name="T5" fmla="*/ 260 h 625"/>
                <a:gd name="T6" fmla="*/ 457 w 705"/>
                <a:gd name="T7" fmla="*/ 214 h 625"/>
                <a:gd name="T8" fmla="*/ 466 w 705"/>
                <a:gd name="T9" fmla="*/ 176 h 625"/>
                <a:gd name="T10" fmla="*/ 495 w 705"/>
                <a:gd name="T11" fmla="*/ 128 h 625"/>
                <a:gd name="T12" fmla="*/ 548 w 705"/>
                <a:gd name="T13" fmla="*/ 79 h 625"/>
                <a:gd name="T14" fmla="*/ 621 w 705"/>
                <a:gd name="T15" fmla="*/ 39 h 625"/>
                <a:gd name="T16" fmla="*/ 659 w 705"/>
                <a:gd name="T17" fmla="*/ 4 h 625"/>
                <a:gd name="T18" fmla="*/ 569 w 705"/>
                <a:gd name="T19" fmla="*/ 17 h 625"/>
                <a:gd name="T20" fmla="*/ 514 w 705"/>
                <a:gd name="T21" fmla="*/ 12 h 625"/>
                <a:gd name="T22" fmla="*/ 456 w 705"/>
                <a:gd name="T23" fmla="*/ 15 h 625"/>
                <a:gd name="T24" fmla="*/ 397 w 705"/>
                <a:gd name="T25" fmla="*/ 17 h 625"/>
                <a:gd name="T26" fmla="*/ 326 w 705"/>
                <a:gd name="T27" fmla="*/ 19 h 625"/>
                <a:gd name="T28" fmla="*/ 275 w 705"/>
                <a:gd name="T29" fmla="*/ 18 h 625"/>
                <a:gd name="T30" fmla="*/ 188 w 705"/>
                <a:gd name="T31" fmla="*/ 2 h 625"/>
                <a:gd name="T32" fmla="*/ 137 w 705"/>
                <a:gd name="T33" fmla="*/ 11 h 625"/>
                <a:gd name="T34" fmla="*/ 213 w 705"/>
                <a:gd name="T35" fmla="*/ 49 h 625"/>
                <a:gd name="T36" fmla="*/ 264 w 705"/>
                <a:gd name="T37" fmla="*/ 89 h 625"/>
                <a:gd name="T38" fmla="*/ 303 w 705"/>
                <a:gd name="T39" fmla="*/ 132 h 625"/>
                <a:gd name="T40" fmla="*/ 315 w 705"/>
                <a:gd name="T41" fmla="*/ 186 h 625"/>
                <a:gd name="T42" fmla="*/ 306 w 705"/>
                <a:gd name="T43" fmla="*/ 227 h 625"/>
                <a:gd name="T44" fmla="*/ 274 w 705"/>
                <a:gd name="T45" fmla="*/ 262 h 625"/>
                <a:gd name="T46" fmla="*/ 247 w 705"/>
                <a:gd name="T47" fmla="*/ 289 h 625"/>
                <a:gd name="T48" fmla="*/ 198 w 705"/>
                <a:gd name="T49" fmla="*/ 318 h 625"/>
                <a:gd name="T50" fmla="*/ 129 w 705"/>
                <a:gd name="T51" fmla="*/ 350 h 625"/>
                <a:gd name="T52" fmla="*/ 60 w 705"/>
                <a:gd name="T53" fmla="*/ 384 h 625"/>
                <a:gd name="T54" fmla="*/ 20 w 705"/>
                <a:gd name="T55" fmla="*/ 417 h 625"/>
                <a:gd name="T56" fmla="*/ 0 w 705"/>
                <a:gd name="T57" fmla="*/ 458 h 625"/>
                <a:gd name="T58" fmla="*/ 3 w 705"/>
                <a:gd name="T59" fmla="*/ 501 h 625"/>
                <a:gd name="T60" fmla="*/ 32 w 705"/>
                <a:gd name="T61" fmla="*/ 543 h 625"/>
                <a:gd name="T62" fmla="*/ 94 w 705"/>
                <a:gd name="T63" fmla="*/ 577 h 625"/>
                <a:gd name="T64" fmla="*/ 184 w 705"/>
                <a:gd name="T65" fmla="*/ 605 h 625"/>
                <a:gd name="T66" fmla="*/ 275 w 705"/>
                <a:gd name="T67" fmla="*/ 619 h 625"/>
                <a:gd name="T68" fmla="*/ 386 w 705"/>
                <a:gd name="T69" fmla="*/ 624 h 625"/>
                <a:gd name="T70" fmla="*/ 486 w 705"/>
                <a:gd name="T71" fmla="*/ 617 h 625"/>
                <a:gd name="T72" fmla="*/ 580 w 705"/>
                <a:gd name="T73" fmla="*/ 596 h 625"/>
                <a:gd name="T74" fmla="*/ 650 w 705"/>
                <a:gd name="T75" fmla="*/ 563 h 625"/>
                <a:gd name="T76" fmla="*/ 690 w 705"/>
                <a:gd name="T77" fmla="*/ 523 h 625"/>
                <a:gd name="T78" fmla="*/ 704 w 705"/>
                <a:gd name="T79" fmla="*/ 480 h 625"/>
                <a:gd name="T80" fmla="*/ 700 w 705"/>
                <a:gd name="T81" fmla="*/ 436 h 625"/>
                <a:gd name="T82" fmla="*/ 663 w 705"/>
                <a:gd name="T83" fmla="*/ 394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5"/>
                <a:gd name="T127" fmla="*/ 0 h 625"/>
                <a:gd name="T128" fmla="*/ 705 w 705"/>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5" h="625">
                  <a:moveTo>
                    <a:pt x="632" y="373"/>
                  </a:moveTo>
                  <a:lnTo>
                    <a:pt x="598" y="355"/>
                  </a:lnTo>
                  <a:lnTo>
                    <a:pt x="557" y="333"/>
                  </a:lnTo>
                  <a:lnTo>
                    <a:pt x="519" y="311"/>
                  </a:lnTo>
                  <a:lnTo>
                    <a:pt x="487" y="287"/>
                  </a:lnTo>
                  <a:lnTo>
                    <a:pt x="465" y="260"/>
                  </a:lnTo>
                  <a:lnTo>
                    <a:pt x="456" y="233"/>
                  </a:lnTo>
                  <a:lnTo>
                    <a:pt x="457" y="214"/>
                  </a:lnTo>
                  <a:lnTo>
                    <a:pt x="460" y="195"/>
                  </a:lnTo>
                  <a:lnTo>
                    <a:pt x="466" y="176"/>
                  </a:lnTo>
                  <a:lnTo>
                    <a:pt x="479" y="154"/>
                  </a:lnTo>
                  <a:lnTo>
                    <a:pt x="495" y="128"/>
                  </a:lnTo>
                  <a:lnTo>
                    <a:pt x="518" y="103"/>
                  </a:lnTo>
                  <a:lnTo>
                    <a:pt x="548" y="79"/>
                  </a:lnTo>
                  <a:lnTo>
                    <a:pt x="584" y="59"/>
                  </a:lnTo>
                  <a:lnTo>
                    <a:pt x="621" y="39"/>
                  </a:lnTo>
                  <a:lnTo>
                    <a:pt x="646" y="23"/>
                  </a:lnTo>
                  <a:lnTo>
                    <a:pt x="659" y="4"/>
                  </a:lnTo>
                  <a:lnTo>
                    <a:pt x="595" y="7"/>
                  </a:lnTo>
                  <a:lnTo>
                    <a:pt x="569" y="17"/>
                  </a:lnTo>
                  <a:lnTo>
                    <a:pt x="538" y="32"/>
                  </a:lnTo>
                  <a:lnTo>
                    <a:pt x="514" y="12"/>
                  </a:lnTo>
                  <a:lnTo>
                    <a:pt x="485" y="0"/>
                  </a:lnTo>
                  <a:lnTo>
                    <a:pt x="456" y="15"/>
                  </a:lnTo>
                  <a:lnTo>
                    <a:pt x="424" y="31"/>
                  </a:lnTo>
                  <a:lnTo>
                    <a:pt x="397" y="17"/>
                  </a:lnTo>
                  <a:lnTo>
                    <a:pt x="355" y="3"/>
                  </a:lnTo>
                  <a:lnTo>
                    <a:pt x="326" y="19"/>
                  </a:lnTo>
                  <a:lnTo>
                    <a:pt x="299" y="34"/>
                  </a:lnTo>
                  <a:lnTo>
                    <a:pt x="275" y="18"/>
                  </a:lnTo>
                  <a:lnTo>
                    <a:pt x="241" y="8"/>
                  </a:lnTo>
                  <a:lnTo>
                    <a:pt x="188" y="2"/>
                  </a:lnTo>
                  <a:lnTo>
                    <a:pt x="138" y="0"/>
                  </a:lnTo>
                  <a:lnTo>
                    <a:pt x="137" y="11"/>
                  </a:lnTo>
                  <a:lnTo>
                    <a:pt x="179" y="30"/>
                  </a:lnTo>
                  <a:lnTo>
                    <a:pt x="213" y="49"/>
                  </a:lnTo>
                  <a:lnTo>
                    <a:pt x="239" y="67"/>
                  </a:lnTo>
                  <a:lnTo>
                    <a:pt x="264" y="89"/>
                  </a:lnTo>
                  <a:lnTo>
                    <a:pt x="286" y="111"/>
                  </a:lnTo>
                  <a:lnTo>
                    <a:pt x="303" y="132"/>
                  </a:lnTo>
                  <a:lnTo>
                    <a:pt x="312" y="158"/>
                  </a:lnTo>
                  <a:lnTo>
                    <a:pt x="315" y="186"/>
                  </a:lnTo>
                  <a:lnTo>
                    <a:pt x="314" y="204"/>
                  </a:lnTo>
                  <a:lnTo>
                    <a:pt x="306" y="227"/>
                  </a:lnTo>
                  <a:lnTo>
                    <a:pt x="291" y="245"/>
                  </a:lnTo>
                  <a:lnTo>
                    <a:pt x="274" y="262"/>
                  </a:lnTo>
                  <a:lnTo>
                    <a:pt x="261" y="274"/>
                  </a:lnTo>
                  <a:lnTo>
                    <a:pt x="247" y="289"/>
                  </a:lnTo>
                  <a:lnTo>
                    <a:pt x="225" y="304"/>
                  </a:lnTo>
                  <a:lnTo>
                    <a:pt x="198" y="318"/>
                  </a:lnTo>
                  <a:lnTo>
                    <a:pt x="166" y="333"/>
                  </a:lnTo>
                  <a:lnTo>
                    <a:pt x="129" y="350"/>
                  </a:lnTo>
                  <a:lnTo>
                    <a:pt x="92" y="367"/>
                  </a:lnTo>
                  <a:lnTo>
                    <a:pt x="60" y="384"/>
                  </a:lnTo>
                  <a:lnTo>
                    <a:pt x="36" y="398"/>
                  </a:lnTo>
                  <a:lnTo>
                    <a:pt x="20" y="417"/>
                  </a:lnTo>
                  <a:lnTo>
                    <a:pt x="6" y="436"/>
                  </a:lnTo>
                  <a:lnTo>
                    <a:pt x="0" y="458"/>
                  </a:lnTo>
                  <a:lnTo>
                    <a:pt x="0" y="480"/>
                  </a:lnTo>
                  <a:lnTo>
                    <a:pt x="3" y="501"/>
                  </a:lnTo>
                  <a:lnTo>
                    <a:pt x="13" y="521"/>
                  </a:lnTo>
                  <a:lnTo>
                    <a:pt x="32" y="543"/>
                  </a:lnTo>
                  <a:lnTo>
                    <a:pt x="64" y="563"/>
                  </a:lnTo>
                  <a:lnTo>
                    <a:pt x="94" y="577"/>
                  </a:lnTo>
                  <a:lnTo>
                    <a:pt x="133" y="593"/>
                  </a:lnTo>
                  <a:lnTo>
                    <a:pt x="184" y="605"/>
                  </a:lnTo>
                  <a:lnTo>
                    <a:pt x="221" y="613"/>
                  </a:lnTo>
                  <a:lnTo>
                    <a:pt x="275" y="619"/>
                  </a:lnTo>
                  <a:lnTo>
                    <a:pt x="335" y="624"/>
                  </a:lnTo>
                  <a:lnTo>
                    <a:pt x="386" y="624"/>
                  </a:lnTo>
                  <a:lnTo>
                    <a:pt x="442" y="621"/>
                  </a:lnTo>
                  <a:lnTo>
                    <a:pt x="486" y="617"/>
                  </a:lnTo>
                  <a:lnTo>
                    <a:pt x="533" y="609"/>
                  </a:lnTo>
                  <a:lnTo>
                    <a:pt x="580" y="596"/>
                  </a:lnTo>
                  <a:lnTo>
                    <a:pt x="616" y="582"/>
                  </a:lnTo>
                  <a:lnTo>
                    <a:pt x="650" y="563"/>
                  </a:lnTo>
                  <a:lnTo>
                    <a:pt x="673" y="544"/>
                  </a:lnTo>
                  <a:lnTo>
                    <a:pt x="690" y="523"/>
                  </a:lnTo>
                  <a:lnTo>
                    <a:pt x="697" y="503"/>
                  </a:lnTo>
                  <a:lnTo>
                    <a:pt x="704" y="480"/>
                  </a:lnTo>
                  <a:lnTo>
                    <a:pt x="704" y="459"/>
                  </a:lnTo>
                  <a:lnTo>
                    <a:pt x="700" y="436"/>
                  </a:lnTo>
                  <a:lnTo>
                    <a:pt x="683" y="414"/>
                  </a:lnTo>
                  <a:lnTo>
                    <a:pt x="663" y="394"/>
                  </a:lnTo>
                  <a:lnTo>
                    <a:pt x="632" y="373"/>
                  </a:lnTo>
                </a:path>
              </a:pathLst>
            </a:custGeom>
            <a:solidFill>
              <a:srgbClr val="99FFCC"/>
            </a:solidFill>
            <a:ln w="12700" cap="rnd">
              <a:solidFill>
                <a:srgbClr val="000000"/>
              </a:solidFill>
              <a:round/>
              <a:headEnd/>
              <a:tailEnd/>
            </a:ln>
          </p:spPr>
          <p:txBody>
            <a:bodyPr/>
            <a:lstStyle/>
            <a:p>
              <a:endParaRPr lang="es-ES"/>
            </a:p>
          </p:txBody>
        </p:sp>
      </p:grpSp>
    </p:spTree>
  </p:cSld>
  <p:clrMapOvr>
    <a:masterClrMapping/>
  </p:clrMapOvr>
  <p:transition>
    <p:pull dir="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544513" y="188913"/>
            <a:ext cx="7772400" cy="1143000"/>
          </a:xfrm>
        </p:spPr>
        <p:txBody>
          <a:bodyPr/>
          <a:lstStyle/>
          <a:p>
            <a:pPr eaLnBrk="1" hangingPunct="1"/>
            <a:r>
              <a:rPr lang="es-ES" smtClean="0"/>
              <a:t>Costos en spanning tree</a:t>
            </a:r>
          </a:p>
        </p:txBody>
      </p:sp>
      <p:graphicFrame>
        <p:nvGraphicFramePr>
          <p:cNvPr id="1190976" name="Group 64"/>
          <p:cNvGraphicFramePr>
            <a:graphicFrameLocks noGrp="1"/>
          </p:cNvGraphicFramePr>
          <p:nvPr>
            <p:ph idx="4294967295"/>
          </p:nvPr>
        </p:nvGraphicFramePr>
        <p:xfrm>
          <a:off x="6084888" y="1714500"/>
          <a:ext cx="2003425" cy="4023360"/>
        </p:xfrm>
        <a:graphic>
          <a:graphicData uri="http://schemas.openxmlformats.org/drawingml/2006/table">
            <a:tbl>
              <a:tblPr/>
              <a:tblGrid>
                <a:gridCol w="1227137"/>
                <a:gridCol w="776288"/>
              </a:tblGrid>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Velocidad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Costo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16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45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155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200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622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 Gb/s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 Gb/s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 Gb/s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1075" name="Group 163"/>
          <p:cNvGraphicFramePr>
            <a:graphicFrameLocks noGrp="1"/>
          </p:cNvGraphicFramePr>
          <p:nvPr/>
        </p:nvGraphicFramePr>
        <p:xfrm>
          <a:off x="1042988" y="1879600"/>
          <a:ext cx="2003425" cy="2346960"/>
        </p:xfrm>
        <a:graphic>
          <a:graphicData uri="http://schemas.openxmlformats.org/drawingml/2006/table">
            <a:tbl>
              <a:tblPr/>
              <a:tblGrid>
                <a:gridCol w="1227137"/>
                <a:gridCol w="776288"/>
              </a:tblGrid>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Velocidad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Costo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155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622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 Gb/s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326" name="Text Box 148"/>
          <p:cNvSpPr txBox="1">
            <a:spLocks noChangeArrowheads="1"/>
          </p:cNvSpPr>
          <p:nvPr/>
        </p:nvSpPr>
        <p:spPr bwMode="auto">
          <a:xfrm>
            <a:off x="1600200" y="1419225"/>
            <a:ext cx="703263" cy="336550"/>
          </a:xfrm>
          <a:prstGeom prst="rect">
            <a:avLst/>
          </a:prstGeom>
          <a:noFill/>
          <a:ln w="25400">
            <a:noFill/>
            <a:miter lim="800000"/>
            <a:headEnd/>
            <a:tailEnd/>
          </a:ln>
        </p:spPr>
        <p:txBody>
          <a:bodyPr wrap="none">
            <a:spAutoFit/>
          </a:bodyPr>
          <a:lstStyle/>
          <a:p>
            <a:r>
              <a:rPr lang="es-ES" sz="1600"/>
              <a:t>Antes</a:t>
            </a:r>
          </a:p>
        </p:txBody>
      </p:sp>
      <p:sp>
        <p:nvSpPr>
          <p:cNvPr id="96327" name="Text Box 149"/>
          <p:cNvSpPr txBox="1">
            <a:spLocks noChangeArrowheads="1"/>
          </p:cNvSpPr>
          <p:nvPr/>
        </p:nvSpPr>
        <p:spPr bwMode="auto">
          <a:xfrm>
            <a:off x="6605588" y="1268413"/>
            <a:ext cx="725487" cy="336550"/>
          </a:xfrm>
          <a:prstGeom prst="rect">
            <a:avLst/>
          </a:prstGeom>
          <a:noFill/>
          <a:ln w="25400">
            <a:noFill/>
            <a:miter lim="800000"/>
            <a:headEnd/>
            <a:tailEnd/>
          </a:ln>
        </p:spPr>
        <p:txBody>
          <a:bodyPr wrap="none">
            <a:spAutoFit/>
          </a:bodyPr>
          <a:lstStyle/>
          <a:p>
            <a:r>
              <a:rPr lang="es-ES" sz="1600"/>
              <a:t>Ahora</a:t>
            </a:r>
          </a:p>
        </p:txBody>
      </p:sp>
      <p:sp>
        <p:nvSpPr>
          <p:cNvPr id="96328" name="AutoShape 152"/>
          <p:cNvSpPr>
            <a:spLocks/>
          </p:cNvSpPr>
          <p:nvPr/>
        </p:nvSpPr>
        <p:spPr bwMode="auto">
          <a:xfrm>
            <a:off x="3132138" y="2239963"/>
            <a:ext cx="504825" cy="1981200"/>
          </a:xfrm>
          <a:prstGeom prst="rightBrace">
            <a:avLst>
              <a:gd name="adj1" fmla="val 32704"/>
              <a:gd name="adj2" fmla="val 50000"/>
            </a:avLst>
          </a:prstGeom>
          <a:noFill/>
          <a:ln w="25400">
            <a:solidFill>
              <a:schemeClr val="tx1"/>
            </a:solidFill>
            <a:round/>
            <a:headEnd/>
            <a:tailEnd/>
          </a:ln>
        </p:spPr>
        <p:txBody>
          <a:bodyPr wrap="none" anchor="ctr"/>
          <a:lstStyle/>
          <a:p>
            <a:endParaRPr lang="es-ES"/>
          </a:p>
        </p:txBody>
      </p:sp>
      <p:sp>
        <p:nvSpPr>
          <p:cNvPr id="96329" name="Text Box 153"/>
          <p:cNvSpPr txBox="1">
            <a:spLocks noChangeArrowheads="1"/>
          </p:cNvSpPr>
          <p:nvPr/>
        </p:nvSpPr>
        <p:spPr bwMode="auto">
          <a:xfrm>
            <a:off x="3082974" y="1484784"/>
            <a:ext cx="2497138" cy="336550"/>
          </a:xfrm>
          <a:prstGeom prst="rect">
            <a:avLst/>
          </a:prstGeom>
          <a:noFill/>
          <a:ln w="25400">
            <a:noFill/>
            <a:miter lim="800000"/>
            <a:headEnd/>
            <a:tailEnd/>
          </a:ln>
        </p:spPr>
        <p:txBody>
          <a:bodyPr wrap="none">
            <a:spAutoFit/>
          </a:bodyPr>
          <a:lstStyle/>
          <a:p>
            <a:r>
              <a:rPr lang="es-ES" sz="1600" dirty="0"/>
              <a:t>Costo = 1000 / </a:t>
            </a:r>
            <a:r>
              <a:rPr lang="es-ES" sz="1600" dirty="0" err="1"/>
              <a:t>Vel</a:t>
            </a:r>
            <a:r>
              <a:rPr lang="es-ES" sz="1600" dirty="0"/>
              <a:t> (Mb/s)</a:t>
            </a:r>
          </a:p>
        </p:txBody>
      </p:sp>
      <p:sp>
        <p:nvSpPr>
          <p:cNvPr id="96330" name="Line 164"/>
          <p:cNvSpPr>
            <a:spLocks noChangeShapeType="1"/>
          </p:cNvSpPr>
          <p:nvPr/>
        </p:nvSpPr>
        <p:spPr bwMode="auto">
          <a:xfrm flipV="1">
            <a:off x="4140200" y="1916832"/>
            <a:ext cx="0" cy="1295400"/>
          </a:xfrm>
          <a:prstGeom prst="line">
            <a:avLst/>
          </a:prstGeom>
          <a:noFill/>
          <a:ln w="25400">
            <a:solidFill>
              <a:schemeClr val="accent2"/>
            </a:solidFill>
            <a:round/>
            <a:headEnd/>
            <a:tailEnd/>
          </a:ln>
        </p:spPr>
        <p:txBody>
          <a:bodyPr/>
          <a:lstStyle/>
          <a:p>
            <a:endParaRPr lang="es-ES"/>
          </a:p>
        </p:txBody>
      </p:sp>
      <p:sp>
        <p:nvSpPr>
          <p:cNvPr id="96331" name="Line 165"/>
          <p:cNvSpPr>
            <a:spLocks noChangeShapeType="1"/>
          </p:cNvSpPr>
          <p:nvPr/>
        </p:nvSpPr>
        <p:spPr bwMode="auto">
          <a:xfrm flipH="1">
            <a:off x="3779838" y="3213100"/>
            <a:ext cx="360362" cy="0"/>
          </a:xfrm>
          <a:prstGeom prst="line">
            <a:avLst/>
          </a:prstGeom>
          <a:noFill/>
          <a:ln w="25400">
            <a:solidFill>
              <a:schemeClr val="accent2"/>
            </a:solidFill>
            <a:round/>
            <a:headEnd/>
            <a:tailEnd type="triangle" w="med" len="med"/>
          </a:ln>
        </p:spPr>
        <p:txBody>
          <a:bodyPr/>
          <a:lstStyle/>
          <a:p>
            <a:endParaRPr lang="es-ES"/>
          </a:p>
        </p:txBody>
      </p:sp>
      <p:sp>
        <p:nvSpPr>
          <p:cNvPr id="96332" name="Text Box 166"/>
          <p:cNvSpPr txBox="1">
            <a:spLocks noChangeArrowheads="1"/>
          </p:cNvSpPr>
          <p:nvPr/>
        </p:nvSpPr>
        <p:spPr bwMode="auto">
          <a:xfrm>
            <a:off x="790078" y="5949280"/>
            <a:ext cx="7526338" cy="336550"/>
          </a:xfrm>
          <a:prstGeom prst="rect">
            <a:avLst/>
          </a:prstGeom>
          <a:noFill/>
          <a:ln w="25400">
            <a:noFill/>
            <a:miter lim="800000"/>
            <a:headEnd/>
            <a:tailEnd/>
          </a:ln>
        </p:spPr>
        <p:txBody>
          <a:bodyPr wrap="none">
            <a:spAutoFit/>
          </a:bodyPr>
          <a:lstStyle/>
          <a:p>
            <a:r>
              <a:rPr lang="es-ES" sz="1600" dirty="0"/>
              <a:t>Los costos se pueden modificar por configuración, aunque raramente se cambian</a:t>
            </a:r>
          </a:p>
        </p:txBody>
      </p:sp>
      <p:sp>
        <p:nvSpPr>
          <p:cNvPr id="12" name="Text Box 166"/>
          <p:cNvSpPr txBox="1">
            <a:spLocks noChangeArrowheads="1"/>
          </p:cNvSpPr>
          <p:nvPr/>
        </p:nvSpPr>
        <p:spPr bwMode="auto">
          <a:xfrm>
            <a:off x="908050" y="4581128"/>
            <a:ext cx="4240014" cy="1077218"/>
          </a:xfrm>
          <a:prstGeom prst="rect">
            <a:avLst/>
          </a:prstGeom>
          <a:noFill/>
          <a:ln w="25400">
            <a:noFill/>
            <a:miter lim="800000"/>
            <a:headEnd/>
            <a:tailEnd/>
          </a:ln>
        </p:spPr>
        <p:txBody>
          <a:bodyPr wrap="square">
            <a:spAutoFit/>
          </a:bodyPr>
          <a:lstStyle/>
          <a:p>
            <a:r>
              <a:rPr lang="es-ES" sz="1600" dirty="0" smtClean="0"/>
              <a:t>Antiguamente el costo era inversamente proporcional a la velocidad, de forma lineal. Con la aparición de </a:t>
            </a:r>
            <a:r>
              <a:rPr lang="es-ES" sz="1600" dirty="0" err="1" smtClean="0"/>
              <a:t>Gigabit</a:t>
            </a:r>
            <a:r>
              <a:rPr lang="es-ES" sz="1600" dirty="0" smtClean="0"/>
              <a:t> Ethernet se tuvo que cambiar la escala por otra no lineal</a:t>
            </a:r>
            <a:endParaRPr lang="es-ES" sz="1600" dirty="0"/>
          </a:p>
        </p:txBody>
      </p:sp>
    </p:spTree>
  </p:cSld>
  <p:clrMapOvr>
    <a:masterClrMapping/>
  </p:clrMapOvr>
  <p:transition>
    <p:pull dir="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404664"/>
            <a:ext cx="7772400" cy="731838"/>
          </a:xfrm>
        </p:spPr>
        <p:txBody>
          <a:bodyPr/>
          <a:lstStyle/>
          <a:p>
            <a:pPr eaLnBrk="1" hangingPunct="1"/>
            <a:r>
              <a:rPr lang="es-ES" sz="4000" dirty="0" smtClean="0"/>
              <a:t>5 pasos para averiguar la topología con </a:t>
            </a:r>
            <a:r>
              <a:rPr lang="es-ES" sz="4000" dirty="0" err="1" smtClean="0"/>
              <a:t>spanning</a:t>
            </a:r>
            <a:r>
              <a:rPr lang="es-ES" sz="4000" dirty="0" smtClean="0"/>
              <a:t> </a:t>
            </a:r>
            <a:r>
              <a:rPr lang="es-ES" sz="4000" dirty="0" err="1" smtClean="0"/>
              <a:t>tree</a:t>
            </a:r>
            <a:endParaRPr lang="es-ES" sz="4000" dirty="0" smtClean="0"/>
          </a:p>
        </p:txBody>
      </p:sp>
      <p:sp>
        <p:nvSpPr>
          <p:cNvPr id="97283" name="Rectangle 3"/>
          <p:cNvSpPr>
            <a:spLocks noGrp="1" noChangeArrowheads="1"/>
          </p:cNvSpPr>
          <p:nvPr>
            <p:ph type="body" idx="1"/>
          </p:nvPr>
        </p:nvSpPr>
        <p:spPr>
          <a:xfrm>
            <a:off x="684213" y="1639739"/>
            <a:ext cx="7772400" cy="4537075"/>
          </a:xfrm>
        </p:spPr>
        <p:txBody>
          <a:bodyPr/>
          <a:lstStyle/>
          <a:p>
            <a:pPr marL="609600" indent="-609600" eaLnBrk="1" hangingPunct="1">
              <a:lnSpc>
                <a:spcPct val="80000"/>
              </a:lnSpc>
              <a:buFontTx/>
              <a:buAutoNum type="arabicPeriod"/>
            </a:pPr>
            <a:r>
              <a:rPr lang="es-ES" sz="2400" dirty="0" smtClean="0"/>
              <a:t>Asignar costos a todas las interfaces</a:t>
            </a:r>
          </a:p>
          <a:p>
            <a:pPr marL="609600" indent="-609600" eaLnBrk="1" hangingPunct="1">
              <a:lnSpc>
                <a:spcPct val="80000"/>
              </a:lnSpc>
              <a:buFontTx/>
              <a:buAutoNum type="arabicPeriod"/>
            </a:pPr>
            <a:r>
              <a:rPr lang="es-ES" sz="2400" dirty="0" smtClean="0"/>
              <a:t>Elegir el conmutador raíz (el de ID más bajo)</a:t>
            </a:r>
          </a:p>
          <a:p>
            <a:pPr marL="609600" indent="-609600" eaLnBrk="1" hangingPunct="1">
              <a:lnSpc>
                <a:spcPct val="80000"/>
              </a:lnSpc>
              <a:buFontTx/>
              <a:buAutoNum type="arabicPeriod"/>
            </a:pPr>
            <a:r>
              <a:rPr lang="es-ES" sz="2400" dirty="0" smtClean="0"/>
              <a:t>Elegir el puerto raíz de los demás conmutadores (el que les lleva al menor costo al puente raíz). En caso de empate elegir el puerto con ID más bajo</a:t>
            </a:r>
          </a:p>
          <a:p>
            <a:pPr marL="609600" indent="-609600" eaLnBrk="1" hangingPunct="1">
              <a:lnSpc>
                <a:spcPct val="80000"/>
              </a:lnSpc>
              <a:buFontTx/>
              <a:buAutoNum type="arabicPeriod"/>
            </a:pPr>
            <a:r>
              <a:rPr lang="es-ES" sz="2400" dirty="0" smtClean="0"/>
              <a:t>Elegir el puerto designado para cada LAN (el que le lleva al menor costo al puente raíz). En caso de empate elegir el conmutador con ID más bajo</a:t>
            </a:r>
          </a:p>
          <a:p>
            <a:pPr marL="609600" indent="-609600" eaLnBrk="1" hangingPunct="1">
              <a:lnSpc>
                <a:spcPct val="80000"/>
              </a:lnSpc>
              <a:buFontTx/>
              <a:buAutoNum type="arabicPeriod"/>
            </a:pPr>
            <a:r>
              <a:rPr lang="es-ES" sz="2400" dirty="0" smtClean="0"/>
              <a:t>Los puertos que no han sido elegidos como raíz ni como designados deben bloquearse</a:t>
            </a:r>
          </a:p>
          <a:p>
            <a:pPr marL="609600" indent="-609600" eaLnBrk="1" hangingPunct="1">
              <a:lnSpc>
                <a:spcPct val="80000"/>
              </a:lnSpc>
              <a:buFontTx/>
              <a:buNone/>
            </a:pPr>
            <a:r>
              <a:rPr lang="es-ES" sz="2400" dirty="0" smtClean="0"/>
              <a:t>	En </a:t>
            </a:r>
            <a:r>
              <a:rPr lang="es-ES" sz="2400" dirty="0" err="1" smtClean="0"/>
              <a:t>Spanning</a:t>
            </a:r>
            <a:r>
              <a:rPr lang="es-ES" sz="2400" dirty="0" smtClean="0"/>
              <a:t> </a:t>
            </a:r>
            <a:r>
              <a:rPr lang="es-ES" sz="2400" dirty="0" err="1" smtClean="0"/>
              <a:t>Tree</a:t>
            </a:r>
            <a:r>
              <a:rPr lang="es-ES" sz="2400" dirty="0" smtClean="0"/>
              <a:t> todo sigue reglas </a:t>
            </a:r>
            <a:r>
              <a:rPr lang="es-ES" sz="2400" u="sng" dirty="0" smtClean="0"/>
              <a:t>deterministas</a:t>
            </a:r>
            <a:r>
              <a:rPr lang="es-ES" sz="2400" dirty="0" smtClean="0"/>
              <a:t>, ninguna elección se hace al azar. En caso de empate siempre hay una regla que dice que opción tomar. Dada una misma topología siempre se tomarán las mismas decisiones y siempre se llegará al mismo resultado</a:t>
            </a:r>
          </a:p>
          <a:p>
            <a:pPr marL="609600" indent="-609600" eaLnBrk="1" hangingPunct="1">
              <a:lnSpc>
                <a:spcPct val="80000"/>
              </a:lnSpc>
              <a:buFontTx/>
              <a:buAutoNum type="arabicPeriod"/>
            </a:pPr>
            <a:endParaRPr lang="es-ES" sz="2400" dirty="0" smtClean="0"/>
          </a:p>
        </p:txBody>
      </p:sp>
    </p:spTree>
  </p:cSld>
  <p:clrMapOvr>
    <a:masterClrMapping/>
  </p:clrMapOvr>
  <p:transition>
    <p:pull dir="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Line 16"/>
          <p:cNvSpPr>
            <a:spLocks noChangeShapeType="1"/>
          </p:cNvSpPr>
          <p:nvPr/>
        </p:nvSpPr>
        <p:spPr bwMode="auto">
          <a:xfrm rot="16200000" flipH="1">
            <a:off x="531812" y="3332163"/>
            <a:ext cx="1966913" cy="1588"/>
          </a:xfrm>
          <a:prstGeom prst="line">
            <a:avLst/>
          </a:prstGeom>
          <a:noFill/>
          <a:ln w="25400">
            <a:solidFill>
              <a:schemeClr val="accent2"/>
            </a:solidFill>
            <a:round/>
            <a:headEnd/>
            <a:tailEnd/>
          </a:ln>
        </p:spPr>
        <p:txBody>
          <a:bodyPr/>
          <a:lstStyle/>
          <a:p>
            <a:endParaRPr lang="es-ES"/>
          </a:p>
        </p:txBody>
      </p:sp>
      <p:sp>
        <p:nvSpPr>
          <p:cNvPr id="98307" name="Line 17"/>
          <p:cNvSpPr>
            <a:spLocks noChangeShapeType="1"/>
          </p:cNvSpPr>
          <p:nvPr/>
        </p:nvSpPr>
        <p:spPr bwMode="auto">
          <a:xfrm rot="16200000" flipV="1">
            <a:off x="3956050" y="4162425"/>
            <a:ext cx="4763" cy="2449513"/>
          </a:xfrm>
          <a:prstGeom prst="line">
            <a:avLst/>
          </a:prstGeom>
          <a:noFill/>
          <a:ln w="25400">
            <a:solidFill>
              <a:schemeClr val="accent2"/>
            </a:solidFill>
            <a:round/>
            <a:headEnd/>
            <a:tailEnd/>
          </a:ln>
        </p:spPr>
        <p:txBody>
          <a:bodyPr/>
          <a:lstStyle/>
          <a:p>
            <a:endParaRPr lang="es-ES"/>
          </a:p>
        </p:txBody>
      </p:sp>
      <p:sp>
        <p:nvSpPr>
          <p:cNvPr id="98308" name="Line 18"/>
          <p:cNvSpPr>
            <a:spLocks noChangeShapeType="1"/>
          </p:cNvSpPr>
          <p:nvPr/>
        </p:nvSpPr>
        <p:spPr bwMode="auto">
          <a:xfrm rot="16200000" flipH="1">
            <a:off x="5429250" y="3384550"/>
            <a:ext cx="2074863" cy="4763"/>
          </a:xfrm>
          <a:prstGeom prst="line">
            <a:avLst/>
          </a:prstGeom>
          <a:noFill/>
          <a:ln w="50800">
            <a:solidFill>
              <a:schemeClr val="accent2"/>
            </a:solidFill>
            <a:round/>
            <a:headEnd/>
            <a:tailEnd/>
          </a:ln>
        </p:spPr>
        <p:txBody>
          <a:bodyPr/>
          <a:lstStyle/>
          <a:p>
            <a:endParaRPr lang="es-ES"/>
          </a:p>
        </p:txBody>
      </p:sp>
      <p:sp>
        <p:nvSpPr>
          <p:cNvPr id="98309" name="Line 19"/>
          <p:cNvSpPr>
            <a:spLocks noChangeShapeType="1"/>
          </p:cNvSpPr>
          <p:nvPr/>
        </p:nvSpPr>
        <p:spPr bwMode="auto">
          <a:xfrm rot="5400000">
            <a:off x="3952875" y="141288"/>
            <a:ext cx="1587" cy="2459038"/>
          </a:xfrm>
          <a:prstGeom prst="line">
            <a:avLst/>
          </a:prstGeom>
          <a:noFill/>
          <a:ln w="25400">
            <a:solidFill>
              <a:schemeClr val="accent2"/>
            </a:solidFill>
            <a:round/>
            <a:headEnd/>
            <a:tailEnd/>
          </a:ln>
        </p:spPr>
        <p:txBody>
          <a:bodyPr/>
          <a:lstStyle/>
          <a:p>
            <a:endParaRPr lang="es-ES"/>
          </a:p>
        </p:txBody>
      </p:sp>
      <p:sp>
        <p:nvSpPr>
          <p:cNvPr id="98310" name="Line 20"/>
          <p:cNvSpPr>
            <a:spLocks noChangeShapeType="1"/>
          </p:cNvSpPr>
          <p:nvPr/>
        </p:nvSpPr>
        <p:spPr bwMode="auto">
          <a:xfrm>
            <a:off x="2735263" y="4398963"/>
            <a:ext cx="0" cy="990600"/>
          </a:xfrm>
          <a:prstGeom prst="line">
            <a:avLst/>
          </a:prstGeom>
          <a:noFill/>
          <a:ln w="25400">
            <a:solidFill>
              <a:schemeClr val="accent2"/>
            </a:solidFill>
            <a:round/>
            <a:headEnd/>
            <a:tailEnd/>
          </a:ln>
        </p:spPr>
        <p:txBody>
          <a:bodyPr/>
          <a:lstStyle/>
          <a:p>
            <a:endParaRPr lang="es-ES"/>
          </a:p>
        </p:txBody>
      </p:sp>
      <p:sp>
        <p:nvSpPr>
          <p:cNvPr id="98311" name="Line 21"/>
          <p:cNvSpPr>
            <a:spLocks noChangeShapeType="1"/>
          </p:cNvSpPr>
          <p:nvPr/>
        </p:nvSpPr>
        <p:spPr bwMode="auto">
          <a:xfrm>
            <a:off x="1516063" y="4322763"/>
            <a:ext cx="1220787" cy="0"/>
          </a:xfrm>
          <a:prstGeom prst="line">
            <a:avLst/>
          </a:prstGeom>
          <a:noFill/>
          <a:ln w="25400">
            <a:solidFill>
              <a:schemeClr val="accent2"/>
            </a:solidFill>
            <a:round/>
            <a:headEnd/>
            <a:tailEnd/>
          </a:ln>
        </p:spPr>
        <p:txBody>
          <a:bodyPr/>
          <a:lstStyle/>
          <a:p>
            <a:endParaRPr lang="es-ES"/>
          </a:p>
        </p:txBody>
      </p:sp>
      <p:sp>
        <p:nvSpPr>
          <p:cNvPr id="98312" name="Line 22"/>
          <p:cNvSpPr>
            <a:spLocks noChangeShapeType="1"/>
          </p:cNvSpPr>
          <p:nvPr/>
        </p:nvSpPr>
        <p:spPr bwMode="auto">
          <a:xfrm>
            <a:off x="1514475" y="2362200"/>
            <a:ext cx="1220788" cy="0"/>
          </a:xfrm>
          <a:prstGeom prst="line">
            <a:avLst/>
          </a:prstGeom>
          <a:noFill/>
          <a:ln w="25400">
            <a:solidFill>
              <a:schemeClr val="accent2"/>
            </a:solidFill>
            <a:round/>
            <a:headEnd/>
            <a:tailEnd/>
          </a:ln>
        </p:spPr>
        <p:txBody>
          <a:bodyPr/>
          <a:lstStyle/>
          <a:p>
            <a:endParaRPr lang="es-ES"/>
          </a:p>
        </p:txBody>
      </p:sp>
      <p:sp>
        <p:nvSpPr>
          <p:cNvPr id="98313" name="Line 23"/>
          <p:cNvSpPr>
            <a:spLocks noChangeShapeType="1"/>
          </p:cNvSpPr>
          <p:nvPr/>
        </p:nvSpPr>
        <p:spPr bwMode="auto">
          <a:xfrm>
            <a:off x="5248275" y="4398963"/>
            <a:ext cx="1220788" cy="0"/>
          </a:xfrm>
          <a:prstGeom prst="line">
            <a:avLst/>
          </a:prstGeom>
          <a:noFill/>
          <a:ln w="50800">
            <a:solidFill>
              <a:schemeClr val="accent2"/>
            </a:solidFill>
            <a:round/>
            <a:headEnd/>
            <a:tailEnd/>
          </a:ln>
        </p:spPr>
        <p:txBody>
          <a:bodyPr/>
          <a:lstStyle/>
          <a:p>
            <a:endParaRPr lang="es-ES"/>
          </a:p>
        </p:txBody>
      </p:sp>
      <p:sp>
        <p:nvSpPr>
          <p:cNvPr id="98314" name="Line 24"/>
          <p:cNvSpPr>
            <a:spLocks noChangeShapeType="1"/>
          </p:cNvSpPr>
          <p:nvPr/>
        </p:nvSpPr>
        <p:spPr bwMode="auto">
          <a:xfrm>
            <a:off x="5248275" y="2362200"/>
            <a:ext cx="1220788" cy="0"/>
          </a:xfrm>
          <a:prstGeom prst="line">
            <a:avLst/>
          </a:prstGeom>
          <a:noFill/>
          <a:ln w="50800">
            <a:solidFill>
              <a:schemeClr val="accent2"/>
            </a:solidFill>
            <a:round/>
            <a:headEnd/>
            <a:tailEnd/>
          </a:ln>
        </p:spPr>
        <p:txBody>
          <a:bodyPr/>
          <a:lstStyle/>
          <a:p>
            <a:endParaRPr lang="es-ES"/>
          </a:p>
        </p:txBody>
      </p:sp>
      <p:sp>
        <p:nvSpPr>
          <p:cNvPr id="98315" name="Line 25"/>
          <p:cNvSpPr>
            <a:spLocks noChangeShapeType="1"/>
          </p:cNvSpPr>
          <p:nvPr/>
        </p:nvSpPr>
        <p:spPr bwMode="auto">
          <a:xfrm>
            <a:off x="5173663" y="4398963"/>
            <a:ext cx="0" cy="990600"/>
          </a:xfrm>
          <a:prstGeom prst="line">
            <a:avLst/>
          </a:prstGeom>
          <a:noFill/>
          <a:ln w="25400">
            <a:solidFill>
              <a:schemeClr val="accent2"/>
            </a:solidFill>
            <a:round/>
            <a:headEnd/>
            <a:tailEnd/>
          </a:ln>
        </p:spPr>
        <p:txBody>
          <a:bodyPr/>
          <a:lstStyle/>
          <a:p>
            <a:endParaRPr lang="es-ES"/>
          </a:p>
        </p:txBody>
      </p:sp>
      <p:sp>
        <p:nvSpPr>
          <p:cNvPr id="98316" name="Line 26"/>
          <p:cNvSpPr>
            <a:spLocks noChangeShapeType="1"/>
          </p:cNvSpPr>
          <p:nvPr/>
        </p:nvSpPr>
        <p:spPr bwMode="auto">
          <a:xfrm>
            <a:off x="2735263" y="1371600"/>
            <a:ext cx="0" cy="990600"/>
          </a:xfrm>
          <a:prstGeom prst="line">
            <a:avLst/>
          </a:prstGeom>
          <a:noFill/>
          <a:ln w="25400">
            <a:solidFill>
              <a:schemeClr val="accent2"/>
            </a:solidFill>
            <a:round/>
            <a:headEnd/>
            <a:tailEnd/>
          </a:ln>
        </p:spPr>
        <p:txBody>
          <a:bodyPr/>
          <a:lstStyle/>
          <a:p>
            <a:endParaRPr lang="es-ES"/>
          </a:p>
        </p:txBody>
      </p:sp>
      <p:sp>
        <p:nvSpPr>
          <p:cNvPr id="98317" name="Line 27"/>
          <p:cNvSpPr>
            <a:spLocks noChangeShapeType="1"/>
          </p:cNvSpPr>
          <p:nvPr/>
        </p:nvSpPr>
        <p:spPr bwMode="auto">
          <a:xfrm>
            <a:off x="5173663" y="1371600"/>
            <a:ext cx="0" cy="990600"/>
          </a:xfrm>
          <a:prstGeom prst="line">
            <a:avLst/>
          </a:prstGeom>
          <a:noFill/>
          <a:ln w="25400">
            <a:solidFill>
              <a:schemeClr val="accent2"/>
            </a:solidFill>
            <a:round/>
            <a:headEnd/>
            <a:tailEnd/>
          </a:ln>
        </p:spPr>
        <p:txBody>
          <a:bodyPr/>
          <a:lstStyle/>
          <a:p>
            <a:endParaRPr lang="es-ES"/>
          </a:p>
        </p:txBody>
      </p:sp>
      <p:pic>
        <p:nvPicPr>
          <p:cNvPr id="98318" name="Picture 28"/>
          <p:cNvPicPr>
            <a:picLocks noChangeArrowheads="1"/>
          </p:cNvPicPr>
          <p:nvPr/>
        </p:nvPicPr>
        <p:blipFill>
          <a:blip r:embed="rId3" cstate="print"/>
          <a:srcRect/>
          <a:stretch>
            <a:fillRect/>
          </a:stretch>
        </p:blipFill>
        <p:spPr bwMode="auto">
          <a:xfrm>
            <a:off x="2278063" y="1752600"/>
            <a:ext cx="1000125" cy="820738"/>
          </a:xfrm>
          <a:prstGeom prst="rect">
            <a:avLst/>
          </a:prstGeom>
          <a:noFill/>
          <a:ln w="12700">
            <a:noFill/>
            <a:miter lim="800000"/>
            <a:headEnd/>
            <a:tailEnd/>
          </a:ln>
        </p:spPr>
      </p:pic>
      <p:pic>
        <p:nvPicPr>
          <p:cNvPr id="98319" name="Picture 29"/>
          <p:cNvPicPr>
            <a:picLocks noChangeArrowheads="1"/>
          </p:cNvPicPr>
          <p:nvPr/>
        </p:nvPicPr>
        <p:blipFill>
          <a:blip r:embed="rId3" cstate="print"/>
          <a:srcRect/>
          <a:stretch>
            <a:fillRect/>
          </a:stretch>
        </p:blipFill>
        <p:spPr bwMode="auto">
          <a:xfrm>
            <a:off x="4706938" y="1752600"/>
            <a:ext cx="1000125" cy="820738"/>
          </a:xfrm>
          <a:prstGeom prst="rect">
            <a:avLst/>
          </a:prstGeom>
          <a:noFill/>
          <a:ln w="12700">
            <a:noFill/>
            <a:miter lim="800000"/>
            <a:headEnd/>
            <a:tailEnd/>
          </a:ln>
        </p:spPr>
      </p:pic>
      <p:pic>
        <p:nvPicPr>
          <p:cNvPr id="98320" name="Picture 30"/>
          <p:cNvPicPr>
            <a:picLocks noChangeArrowheads="1"/>
          </p:cNvPicPr>
          <p:nvPr/>
        </p:nvPicPr>
        <p:blipFill>
          <a:blip r:embed="rId3" cstate="print"/>
          <a:srcRect/>
          <a:stretch>
            <a:fillRect/>
          </a:stretch>
        </p:blipFill>
        <p:spPr bwMode="auto">
          <a:xfrm>
            <a:off x="2278063" y="3789363"/>
            <a:ext cx="1000125" cy="820737"/>
          </a:xfrm>
          <a:prstGeom prst="rect">
            <a:avLst/>
          </a:prstGeom>
          <a:noFill/>
          <a:ln w="12700">
            <a:noFill/>
            <a:miter lim="800000"/>
            <a:headEnd/>
            <a:tailEnd/>
          </a:ln>
        </p:spPr>
      </p:pic>
      <p:pic>
        <p:nvPicPr>
          <p:cNvPr id="98321" name="Picture 31"/>
          <p:cNvPicPr>
            <a:picLocks noChangeArrowheads="1"/>
          </p:cNvPicPr>
          <p:nvPr/>
        </p:nvPicPr>
        <p:blipFill>
          <a:blip r:embed="rId3" cstate="print"/>
          <a:srcRect/>
          <a:stretch>
            <a:fillRect/>
          </a:stretch>
        </p:blipFill>
        <p:spPr bwMode="auto">
          <a:xfrm>
            <a:off x="4706938" y="3789363"/>
            <a:ext cx="1000125" cy="820737"/>
          </a:xfrm>
          <a:prstGeom prst="rect">
            <a:avLst/>
          </a:prstGeom>
          <a:noFill/>
          <a:ln w="12700">
            <a:noFill/>
            <a:miter lim="800000"/>
            <a:headEnd/>
            <a:tailEnd/>
          </a:ln>
        </p:spPr>
      </p:pic>
      <p:sp>
        <p:nvSpPr>
          <p:cNvPr id="98322" name="Text Box 32"/>
          <p:cNvSpPr txBox="1">
            <a:spLocks noChangeArrowheads="1"/>
          </p:cNvSpPr>
          <p:nvPr/>
        </p:nvSpPr>
        <p:spPr bwMode="auto">
          <a:xfrm>
            <a:off x="455613" y="3435350"/>
            <a:ext cx="996950" cy="641350"/>
          </a:xfrm>
          <a:prstGeom prst="rect">
            <a:avLst/>
          </a:prstGeom>
          <a:noFill/>
          <a:ln w="25400">
            <a:noFill/>
            <a:miter lim="800000"/>
            <a:headEnd/>
            <a:tailEnd/>
          </a:ln>
        </p:spPr>
        <p:txBody>
          <a:bodyPr wrap="none">
            <a:spAutoFit/>
          </a:bodyPr>
          <a:lstStyle/>
          <a:p>
            <a:pPr algn="ctr"/>
            <a:r>
              <a:rPr lang="es-ES" sz="1800"/>
              <a:t>LAN X</a:t>
            </a:r>
          </a:p>
          <a:p>
            <a:pPr algn="ctr"/>
            <a:r>
              <a:rPr lang="es-ES" sz="1800"/>
              <a:t>10 Mb/s</a:t>
            </a:r>
          </a:p>
        </p:txBody>
      </p:sp>
      <p:sp>
        <p:nvSpPr>
          <p:cNvPr id="98323" name="Text Box 33"/>
          <p:cNvSpPr txBox="1">
            <a:spLocks noChangeArrowheads="1"/>
          </p:cNvSpPr>
          <p:nvPr/>
        </p:nvSpPr>
        <p:spPr bwMode="auto">
          <a:xfrm>
            <a:off x="3125788" y="836613"/>
            <a:ext cx="1784350" cy="366712"/>
          </a:xfrm>
          <a:prstGeom prst="rect">
            <a:avLst/>
          </a:prstGeom>
          <a:noFill/>
          <a:ln w="25400">
            <a:noFill/>
            <a:miter lim="800000"/>
            <a:headEnd/>
            <a:tailEnd/>
          </a:ln>
        </p:spPr>
        <p:txBody>
          <a:bodyPr wrap="none">
            <a:spAutoFit/>
          </a:bodyPr>
          <a:lstStyle/>
          <a:p>
            <a:pPr algn="ctr"/>
            <a:r>
              <a:rPr lang="es-ES" sz="1800"/>
              <a:t>LAN W 10 Mb/s</a:t>
            </a:r>
          </a:p>
        </p:txBody>
      </p:sp>
      <p:sp>
        <p:nvSpPr>
          <p:cNvPr id="98324" name="Text Box 34"/>
          <p:cNvSpPr txBox="1">
            <a:spLocks noChangeArrowheads="1"/>
          </p:cNvSpPr>
          <p:nvPr/>
        </p:nvSpPr>
        <p:spPr bwMode="auto">
          <a:xfrm>
            <a:off x="6523038" y="3363913"/>
            <a:ext cx="1123950" cy="641350"/>
          </a:xfrm>
          <a:prstGeom prst="rect">
            <a:avLst/>
          </a:prstGeom>
          <a:noFill/>
          <a:ln w="25400">
            <a:noFill/>
            <a:miter lim="800000"/>
            <a:headEnd/>
            <a:tailEnd/>
          </a:ln>
        </p:spPr>
        <p:txBody>
          <a:bodyPr wrap="none">
            <a:spAutoFit/>
          </a:bodyPr>
          <a:lstStyle/>
          <a:p>
            <a:pPr algn="ctr"/>
            <a:r>
              <a:rPr lang="es-ES" sz="1800"/>
              <a:t>LAN Y</a:t>
            </a:r>
          </a:p>
          <a:p>
            <a:pPr algn="ctr"/>
            <a:r>
              <a:rPr lang="es-ES" sz="1800"/>
              <a:t>100 Mb/s</a:t>
            </a:r>
          </a:p>
        </p:txBody>
      </p:sp>
      <p:sp>
        <p:nvSpPr>
          <p:cNvPr id="98325" name="Text Box 35"/>
          <p:cNvSpPr txBox="1">
            <a:spLocks noChangeArrowheads="1"/>
          </p:cNvSpPr>
          <p:nvPr/>
        </p:nvSpPr>
        <p:spPr bwMode="auto">
          <a:xfrm>
            <a:off x="3154363" y="5510213"/>
            <a:ext cx="1708150" cy="366712"/>
          </a:xfrm>
          <a:prstGeom prst="rect">
            <a:avLst/>
          </a:prstGeom>
          <a:noFill/>
          <a:ln w="25400">
            <a:noFill/>
            <a:miter lim="800000"/>
            <a:headEnd/>
            <a:tailEnd/>
          </a:ln>
        </p:spPr>
        <p:txBody>
          <a:bodyPr wrap="none">
            <a:spAutoFit/>
          </a:bodyPr>
          <a:lstStyle/>
          <a:p>
            <a:pPr algn="ctr"/>
            <a:r>
              <a:rPr lang="es-ES" sz="1800"/>
              <a:t>LAN Z 10 Mb/s</a:t>
            </a:r>
          </a:p>
        </p:txBody>
      </p:sp>
      <p:sp>
        <p:nvSpPr>
          <p:cNvPr id="98326" name="Text Box 36"/>
          <p:cNvSpPr txBox="1">
            <a:spLocks noChangeArrowheads="1"/>
          </p:cNvSpPr>
          <p:nvPr/>
        </p:nvSpPr>
        <p:spPr bwMode="auto">
          <a:xfrm>
            <a:off x="2498725" y="2208213"/>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23</a:t>
            </a:r>
            <a:endParaRPr lang="es-ES" sz="1600"/>
          </a:p>
        </p:txBody>
      </p:sp>
      <p:sp>
        <p:nvSpPr>
          <p:cNvPr id="98327" name="Text Box 37"/>
          <p:cNvSpPr txBox="1">
            <a:spLocks noChangeArrowheads="1"/>
          </p:cNvSpPr>
          <p:nvPr/>
        </p:nvSpPr>
        <p:spPr bwMode="auto">
          <a:xfrm>
            <a:off x="4868863" y="2208213"/>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37</a:t>
            </a:r>
            <a:endParaRPr lang="es-ES" sz="1600"/>
          </a:p>
        </p:txBody>
      </p:sp>
      <p:sp>
        <p:nvSpPr>
          <p:cNvPr id="98328" name="Text Box 38"/>
          <p:cNvSpPr txBox="1">
            <a:spLocks noChangeArrowheads="1"/>
          </p:cNvSpPr>
          <p:nvPr/>
        </p:nvSpPr>
        <p:spPr bwMode="auto">
          <a:xfrm>
            <a:off x="2430463" y="4270375"/>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41</a:t>
            </a:r>
            <a:endParaRPr lang="es-ES" sz="1600"/>
          </a:p>
        </p:txBody>
      </p:sp>
      <p:sp>
        <p:nvSpPr>
          <p:cNvPr id="98329" name="Text Box 39"/>
          <p:cNvSpPr txBox="1">
            <a:spLocks noChangeArrowheads="1"/>
          </p:cNvSpPr>
          <p:nvPr/>
        </p:nvSpPr>
        <p:spPr bwMode="auto">
          <a:xfrm>
            <a:off x="4868863" y="4244975"/>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29</a:t>
            </a:r>
            <a:endParaRPr lang="es-ES" sz="1600"/>
          </a:p>
        </p:txBody>
      </p:sp>
      <p:sp>
        <p:nvSpPr>
          <p:cNvPr id="765993" name="Text Box 41"/>
          <p:cNvSpPr txBox="1">
            <a:spLocks noChangeArrowheads="1"/>
          </p:cNvSpPr>
          <p:nvPr/>
        </p:nvSpPr>
        <p:spPr bwMode="auto">
          <a:xfrm>
            <a:off x="1562100" y="1844675"/>
            <a:ext cx="725488" cy="336550"/>
          </a:xfrm>
          <a:prstGeom prst="rect">
            <a:avLst/>
          </a:prstGeom>
          <a:noFill/>
          <a:ln w="25400">
            <a:noFill/>
            <a:miter lim="800000"/>
            <a:headEnd/>
            <a:tailEnd/>
          </a:ln>
        </p:spPr>
        <p:txBody>
          <a:bodyPr wrap="none">
            <a:spAutoFit/>
          </a:bodyPr>
          <a:lstStyle/>
          <a:p>
            <a:pPr algn="ctr"/>
            <a:r>
              <a:rPr lang="es-ES" sz="1600" b="1"/>
              <a:t>C 100</a:t>
            </a:r>
          </a:p>
        </p:txBody>
      </p:sp>
      <p:sp>
        <p:nvSpPr>
          <p:cNvPr id="765994" name="Text Box 42"/>
          <p:cNvSpPr txBox="1">
            <a:spLocks noChangeArrowheads="1"/>
          </p:cNvSpPr>
          <p:nvPr/>
        </p:nvSpPr>
        <p:spPr bwMode="auto">
          <a:xfrm>
            <a:off x="1484313" y="3716338"/>
            <a:ext cx="725487" cy="336550"/>
          </a:xfrm>
          <a:prstGeom prst="rect">
            <a:avLst/>
          </a:prstGeom>
          <a:noFill/>
          <a:ln w="25400">
            <a:noFill/>
            <a:miter lim="800000"/>
            <a:headEnd/>
            <a:tailEnd/>
          </a:ln>
        </p:spPr>
        <p:txBody>
          <a:bodyPr wrap="none">
            <a:spAutoFit/>
          </a:bodyPr>
          <a:lstStyle/>
          <a:p>
            <a:pPr algn="ctr"/>
            <a:r>
              <a:rPr lang="es-ES" sz="1600" b="1"/>
              <a:t>C 100</a:t>
            </a:r>
          </a:p>
        </p:txBody>
      </p:sp>
      <p:sp>
        <p:nvSpPr>
          <p:cNvPr id="765995" name="Text Box 43"/>
          <p:cNvSpPr txBox="1">
            <a:spLocks noChangeArrowheads="1"/>
          </p:cNvSpPr>
          <p:nvPr/>
        </p:nvSpPr>
        <p:spPr bwMode="auto">
          <a:xfrm>
            <a:off x="2787650" y="1414463"/>
            <a:ext cx="725488" cy="336550"/>
          </a:xfrm>
          <a:prstGeom prst="rect">
            <a:avLst/>
          </a:prstGeom>
          <a:noFill/>
          <a:ln w="25400">
            <a:noFill/>
            <a:miter lim="800000"/>
            <a:headEnd/>
            <a:tailEnd/>
          </a:ln>
        </p:spPr>
        <p:txBody>
          <a:bodyPr wrap="none">
            <a:spAutoFit/>
          </a:bodyPr>
          <a:lstStyle/>
          <a:p>
            <a:pPr algn="ctr"/>
            <a:r>
              <a:rPr lang="es-ES" sz="1600" b="1"/>
              <a:t>C 100</a:t>
            </a:r>
          </a:p>
        </p:txBody>
      </p:sp>
      <p:sp>
        <p:nvSpPr>
          <p:cNvPr id="765996" name="Text Box 44"/>
          <p:cNvSpPr txBox="1">
            <a:spLocks noChangeArrowheads="1"/>
          </p:cNvSpPr>
          <p:nvPr/>
        </p:nvSpPr>
        <p:spPr bwMode="auto">
          <a:xfrm>
            <a:off x="5235575" y="1414463"/>
            <a:ext cx="725488" cy="336550"/>
          </a:xfrm>
          <a:prstGeom prst="rect">
            <a:avLst/>
          </a:prstGeom>
          <a:noFill/>
          <a:ln w="25400">
            <a:noFill/>
            <a:miter lim="800000"/>
            <a:headEnd/>
            <a:tailEnd/>
          </a:ln>
        </p:spPr>
        <p:txBody>
          <a:bodyPr wrap="none">
            <a:spAutoFit/>
          </a:bodyPr>
          <a:lstStyle/>
          <a:p>
            <a:pPr algn="ctr"/>
            <a:r>
              <a:rPr lang="es-ES" sz="1600" b="1"/>
              <a:t>C 100</a:t>
            </a:r>
          </a:p>
        </p:txBody>
      </p:sp>
      <p:sp>
        <p:nvSpPr>
          <p:cNvPr id="765997" name="Text Box 45"/>
          <p:cNvSpPr txBox="1">
            <a:spLocks noChangeArrowheads="1"/>
          </p:cNvSpPr>
          <p:nvPr/>
        </p:nvSpPr>
        <p:spPr bwMode="auto">
          <a:xfrm>
            <a:off x="2787650" y="4892675"/>
            <a:ext cx="725488" cy="336550"/>
          </a:xfrm>
          <a:prstGeom prst="rect">
            <a:avLst/>
          </a:prstGeom>
          <a:noFill/>
          <a:ln w="25400">
            <a:noFill/>
            <a:miter lim="800000"/>
            <a:headEnd/>
            <a:tailEnd/>
          </a:ln>
        </p:spPr>
        <p:txBody>
          <a:bodyPr wrap="none">
            <a:spAutoFit/>
          </a:bodyPr>
          <a:lstStyle/>
          <a:p>
            <a:pPr algn="ctr"/>
            <a:r>
              <a:rPr lang="es-ES" sz="1600" b="1"/>
              <a:t>C 100</a:t>
            </a:r>
          </a:p>
        </p:txBody>
      </p:sp>
      <p:sp>
        <p:nvSpPr>
          <p:cNvPr id="765998" name="Text Box 46"/>
          <p:cNvSpPr txBox="1">
            <a:spLocks noChangeArrowheads="1"/>
          </p:cNvSpPr>
          <p:nvPr/>
        </p:nvSpPr>
        <p:spPr bwMode="auto">
          <a:xfrm>
            <a:off x="4365625" y="4892675"/>
            <a:ext cx="725488" cy="336550"/>
          </a:xfrm>
          <a:prstGeom prst="rect">
            <a:avLst/>
          </a:prstGeom>
          <a:noFill/>
          <a:ln w="25400">
            <a:noFill/>
            <a:miter lim="800000"/>
            <a:headEnd/>
            <a:tailEnd/>
          </a:ln>
        </p:spPr>
        <p:txBody>
          <a:bodyPr wrap="none">
            <a:spAutoFit/>
          </a:bodyPr>
          <a:lstStyle/>
          <a:p>
            <a:pPr algn="ctr"/>
            <a:r>
              <a:rPr lang="es-ES" sz="1600" b="1"/>
              <a:t>C 100</a:t>
            </a:r>
          </a:p>
        </p:txBody>
      </p:sp>
      <p:sp>
        <p:nvSpPr>
          <p:cNvPr id="765999" name="Text Box 47"/>
          <p:cNvSpPr txBox="1">
            <a:spLocks noChangeArrowheads="1"/>
          </p:cNvSpPr>
          <p:nvPr/>
        </p:nvSpPr>
        <p:spPr bwMode="auto">
          <a:xfrm>
            <a:off x="5756275" y="3789363"/>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766000" name="Text Box 48"/>
          <p:cNvSpPr txBox="1">
            <a:spLocks noChangeArrowheads="1"/>
          </p:cNvSpPr>
          <p:nvPr/>
        </p:nvSpPr>
        <p:spPr bwMode="auto">
          <a:xfrm>
            <a:off x="5807075" y="1773238"/>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766001" name="Text Box 49"/>
          <p:cNvSpPr txBox="1">
            <a:spLocks noChangeArrowheads="1"/>
          </p:cNvSpPr>
          <p:nvPr/>
        </p:nvSpPr>
        <p:spPr bwMode="auto">
          <a:xfrm>
            <a:off x="2430463" y="2597150"/>
            <a:ext cx="654050" cy="366713"/>
          </a:xfrm>
          <a:prstGeom prst="rect">
            <a:avLst/>
          </a:prstGeom>
          <a:noFill/>
          <a:ln w="9525">
            <a:noFill/>
            <a:miter lim="800000"/>
            <a:headEnd/>
            <a:tailEnd/>
          </a:ln>
        </p:spPr>
        <p:txBody>
          <a:bodyPr wrap="none">
            <a:spAutoFit/>
          </a:bodyPr>
          <a:lstStyle/>
          <a:p>
            <a:r>
              <a:rPr lang="es-ES_tradnl" sz="1800" b="1"/>
              <a:t>Raíz</a:t>
            </a:r>
            <a:endParaRPr lang="es-ES" sz="1800" b="1"/>
          </a:p>
        </p:txBody>
      </p:sp>
      <p:sp>
        <p:nvSpPr>
          <p:cNvPr id="98339" name="Text Box 61"/>
          <p:cNvSpPr txBox="1">
            <a:spLocks noChangeArrowheads="1"/>
          </p:cNvSpPr>
          <p:nvPr/>
        </p:nvSpPr>
        <p:spPr bwMode="auto">
          <a:xfrm>
            <a:off x="1560513" y="244475"/>
            <a:ext cx="4987925" cy="579438"/>
          </a:xfrm>
          <a:prstGeom prst="rect">
            <a:avLst/>
          </a:prstGeom>
          <a:noFill/>
          <a:ln w="25400">
            <a:noFill/>
            <a:miter lim="800000"/>
            <a:headEnd/>
            <a:tailEnd/>
          </a:ln>
        </p:spPr>
        <p:txBody>
          <a:bodyPr wrap="none">
            <a:spAutoFit/>
          </a:bodyPr>
          <a:lstStyle/>
          <a:p>
            <a:r>
              <a:rPr lang="es-ES" sz="3200"/>
              <a:t>Ejemplo de Spanning Tree</a:t>
            </a:r>
          </a:p>
        </p:txBody>
      </p:sp>
      <p:sp>
        <p:nvSpPr>
          <p:cNvPr id="766014" name="Text Box 62"/>
          <p:cNvSpPr txBox="1">
            <a:spLocks noChangeArrowheads="1"/>
          </p:cNvSpPr>
          <p:nvPr/>
        </p:nvSpPr>
        <p:spPr bwMode="auto">
          <a:xfrm>
            <a:off x="5599113" y="5438775"/>
            <a:ext cx="3000375" cy="336550"/>
          </a:xfrm>
          <a:prstGeom prst="rect">
            <a:avLst/>
          </a:prstGeom>
          <a:noFill/>
          <a:ln w="25400">
            <a:noFill/>
            <a:miter lim="800000"/>
            <a:headEnd/>
            <a:tailEnd/>
          </a:ln>
        </p:spPr>
        <p:txBody>
          <a:bodyPr wrap="none">
            <a:spAutoFit/>
          </a:bodyPr>
          <a:lstStyle/>
          <a:p>
            <a:r>
              <a:rPr lang="es-ES" sz="1600"/>
              <a:t>R: Puerto raíz (uno por puente)</a:t>
            </a:r>
          </a:p>
        </p:txBody>
      </p:sp>
      <p:sp>
        <p:nvSpPr>
          <p:cNvPr id="766015" name="Text Box 63"/>
          <p:cNvSpPr txBox="1">
            <a:spLocks noChangeArrowheads="1"/>
          </p:cNvSpPr>
          <p:nvPr/>
        </p:nvSpPr>
        <p:spPr bwMode="auto">
          <a:xfrm>
            <a:off x="2000250" y="4149725"/>
            <a:ext cx="330200" cy="336550"/>
          </a:xfrm>
          <a:prstGeom prst="rect">
            <a:avLst/>
          </a:prstGeom>
          <a:solidFill>
            <a:srgbClr val="00FFFF"/>
          </a:solidFill>
          <a:ln w="25400">
            <a:noFill/>
            <a:miter lim="800000"/>
            <a:headEnd/>
            <a:tailEnd/>
          </a:ln>
        </p:spPr>
        <p:txBody>
          <a:bodyPr wrap="none">
            <a:spAutoFit/>
          </a:bodyPr>
          <a:lstStyle/>
          <a:p>
            <a:r>
              <a:rPr lang="es-ES" sz="1600" b="1"/>
              <a:t>R</a:t>
            </a:r>
          </a:p>
        </p:txBody>
      </p:sp>
      <p:sp>
        <p:nvSpPr>
          <p:cNvPr id="766016" name="Text Box 64"/>
          <p:cNvSpPr txBox="1">
            <a:spLocks noChangeArrowheads="1"/>
          </p:cNvSpPr>
          <p:nvPr/>
        </p:nvSpPr>
        <p:spPr bwMode="auto">
          <a:xfrm>
            <a:off x="5667375" y="4221163"/>
            <a:ext cx="330200" cy="336550"/>
          </a:xfrm>
          <a:prstGeom prst="rect">
            <a:avLst/>
          </a:prstGeom>
          <a:solidFill>
            <a:srgbClr val="00CCFF"/>
          </a:solidFill>
          <a:ln w="25400">
            <a:noFill/>
            <a:miter lim="800000"/>
            <a:headEnd/>
            <a:tailEnd/>
          </a:ln>
        </p:spPr>
        <p:txBody>
          <a:bodyPr wrap="none">
            <a:spAutoFit/>
          </a:bodyPr>
          <a:lstStyle/>
          <a:p>
            <a:r>
              <a:rPr lang="es-ES" sz="1600" b="1"/>
              <a:t>R</a:t>
            </a:r>
          </a:p>
        </p:txBody>
      </p:sp>
      <p:sp>
        <p:nvSpPr>
          <p:cNvPr id="766017" name="Text Box 65"/>
          <p:cNvSpPr txBox="1">
            <a:spLocks noChangeArrowheads="1"/>
          </p:cNvSpPr>
          <p:nvPr/>
        </p:nvSpPr>
        <p:spPr bwMode="auto">
          <a:xfrm>
            <a:off x="5019675" y="1797050"/>
            <a:ext cx="330200" cy="336550"/>
          </a:xfrm>
          <a:prstGeom prst="rect">
            <a:avLst/>
          </a:prstGeom>
          <a:solidFill>
            <a:srgbClr val="00FFFF"/>
          </a:solidFill>
          <a:ln w="25400">
            <a:noFill/>
            <a:miter lim="800000"/>
            <a:headEnd/>
            <a:tailEnd/>
          </a:ln>
        </p:spPr>
        <p:txBody>
          <a:bodyPr wrap="none">
            <a:spAutoFit/>
          </a:bodyPr>
          <a:lstStyle/>
          <a:p>
            <a:r>
              <a:rPr lang="es-ES" sz="1600" b="1"/>
              <a:t>R</a:t>
            </a:r>
          </a:p>
        </p:txBody>
      </p:sp>
      <p:sp>
        <p:nvSpPr>
          <p:cNvPr id="766018" name="Text Box 66"/>
          <p:cNvSpPr txBox="1">
            <a:spLocks noChangeArrowheads="1"/>
          </p:cNvSpPr>
          <p:nvPr/>
        </p:nvSpPr>
        <p:spPr bwMode="auto">
          <a:xfrm>
            <a:off x="5595938" y="5711825"/>
            <a:ext cx="3368675" cy="336550"/>
          </a:xfrm>
          <a:prstGeom prst="rect">
            <a:avLst/>
          </a:prstGeom>
          <a:noFill/>
          <a:ln w="25400">
            <a:noFill/>
            <a:miter lim="800000"/>
            <a:headEnd/>
            <a:tailEnd/>
          </a:ln>
        </p:spPr>
        <p:txBody>
          <a:bodyPr wrap="none">
            <a:spAutoFit/>
          </a:bodyPr>
          <a:lstStyle/>
          <a:p>
            <a:r>
              <a:rPr lang="es-ES" sz="1600"/>
              <a:t>D: Puerto designado (uno por LAN)</a:t>
            </a:r>
          </a:p>
        </p:txBody>
      </p:sp>
      <p:sp>
        <p:nvSpPr>
          <p:cNvPr id="766020" name="Text Box 68"/>
          <p:cNvSpPr txBox="1">
            <a:spLocks noChangeArrowheads="1"/>
          </p:cNvSpPr>
          <p:nvPr/>
        </p:nvSpPr>
        <p:spPr bwMode="auto">
          <a:xfrm>
            <a:off x="1995488" y="2205038"/>
            <a:ext cx="330200" cy="336550"/>
          </a:xfrm>
          <a:prstGeom prst="rect">
            <a:avLst/>
          </a:prstGeom>
          <a:solidFill>
            <a:srgbClr val="00FF00"/>
          </a:solidFill>
          <a:ln w="25400">
            <a:noFill/>
            <a:miter lim="800000"/>
            <a:headEnd/>
            <a:tailEnd/>
          </a:ln>
        </p:spPr>
        <p:txBody>
          <a:bodyPr wrap="none">
            <a:spAutoFit/>
          </a:bodyPr>
          <a:lstStyle/>
          <a:p>
            <a:r>
              <a:rPr lang="es-ES" sz="1600" b="1"/>
              <a:t>D</a:t>
            </a:r>
          </a:p>
        </p:txBody>
      </p:sp>
      <p:sp>
        <p:nvSpPr>
          <p:cNvPr id="766021" name="Text Box 69"/>
          <p:cNvSpPr txBox="1">
            <a:spLocks noChangeArrowheads="1"/>
          </p:cNvSpPr>
          <p:nvPr/>
        </p:nvSpPr>
        <p:spPr bwMode="auto">
          <a:xfrm>
            <a:off x="2430463" y="1341438"/>
            <a:ext cx="330200" cy="336550"/>
          </a:xfrm>
          <a:prstGeom prst="rect">
            <a:avLst/>
          </a:prstGeom>
          <a:noFill/>
          <a:ln w="25400">
            <a:noFill/>
            <a:miter lim="800000"/>
            <a:headEnd/>
            <a:tailEnd/>
          </a:ln>
        </p:spPr>
        <p:txBody>
          <a:bodyPr wrap="none">
            <a:spAutoFit/>
          </a:bodyPr>
          <a:lstStyle/>
          <a:p>
            <a:r>
              <a:rPr lang="es-ES" sz="1600" b="1"/>
              <a:t>D</a:t>
            </a:r>
          </a:p>
        </p:txBody>
      </p:sp>
      <p:sp>
        <p:nvSpPr>
          <p:cNvPr id="766022" name="Text Box 70"/>
          <p:cNvSpPr txBox="1">
            <a:spLocks noChangeArrowheads="1"/>
          </p:cNvSpPr>
          <p:nvPr/>
        </p:nvSpPr>
        <p:spPr bwMode="auto">
          <a:xfrm>
            <a:off x="2571750" y="4605338"/>
            <a:ext cx="330200" cy="336550"/>
          </a:xfrm>
          <a:prstGeom prst="rect">
            <a:avLst/>
          </a:prstGeom>
          <a:solidFill>
            <a:srgbClr val="00FF00"/>
          </a:solidFill>
          <a:ln w="25400">
            <a:noFill/>
            <a:miter lim="800000"/>
            <a:headEnd/>
            <a:tailEnd/>
          </a:ln>
        </p:spPr>
        <p:txBody>
          <a:bodyPr wrap="none">
            <a:spAutoFit/>
          </a:bodyPr>
          <a:lstStyle/>
          <a:p>
            <a:r>
              <a:rPr lang="es-ES" sz="1600" b="1"/>
              <a:t>D</a:t>
            </a:r>
          </a:p>
        </p:txBody>
      </p:sp>
      <p:sp>
        <p:nvSpPr>
          <p:cNvPr id="766023" name="Text Box 71"/>
          <p:cNvSpPr txBox="1">
            <a:spLocks noChangeArrowheads="1"/>
          </p:cNvSpPr>
          <p:nvPr/>
        </p:nvSpPr>
        <p:spPr bwMode="auto">
          <a:xfrm>
            <a:off x="5667375" y="2205038"/>
            <a:ext cx="330200" cy="336550"/>
          </a:xfrm>
          <a:prstGeom prst="rect">
            <a:avLst/>
          </a:prstGeom>
          <a:solidFill>
            <a:srgbClr val="00FF00"/>
          </a:solidFill>
          <a:ln w="25400">
            <a:noFill/>
            <a:miter lim="800000"/>
            <a:headEnd/>
            <a:tailEnd/>
          </a:ln>
        </p:spPr>
        <p:txBody>
          <a:bodyPr wrap="none">
            <a:spAutoFit/>
          </a:bodyPr>
          <a:lstStyle/>
          <a:p>
            <a:r>
              <a:rPr lang="es-ES" sz="1600" b="1"/>
              <a:t>D</a:t>
            </a:r>
          </a:p>
        </p:txBody>
      </p:sp>
      <p:sp>
        <p:nvSpPr>
          <p:cNvPr id="766024" name="Text Box 72"/>
          <p:cNvSpPr txBox="1">
            <a:spLocks noChangeArrowheads="1"/>
          </p:cNvSpPr>
          <p:nvPr/>
        </p:nvSpPr>
        <p:spPr bwMode="auto">
          <a:xfrm>
            <a:off x="5599113" y="5972175"/>
            <a:ext cx="2035175" cy="336550"/>
          </a:xfrm>
          <a:prstGeom prst="rect">
            <a:avLst/>
          </a:prstGeom>
          <a:noFill/>
          <a:ln w="25400">
            <a:noFill/>
            <a:miter lim="800000"/>
            <a:headEnd/>
            <a:tailEnd/>
          </a:ln>
        </p:spPr>
        <p:txBody>
          <a:bodyPr wrap="none">
            <a:spAutoFit/>
          </a:bodyPr>
          <a:lstStyle/>
          <a:p>
            <a:r>
              <a:rPr lang="es-ES" sz="1600"/>
              <a:t>B: Puerto bloqueado</a:t>
            </a:r>
          </a:p>
        </p:txBody>
      </p:sp>
      <p:sp>
        <p:nvSpPr>
          <p:cNvPr id="766025" name="Text Box 73"/>
          <p:cNvSpPr txBox="1">
            <a:spLocks noChangeArrowheads="1"/>
          </p:cNvSpPr>
          <p:nvPr/>
        </p:nvSpPr>
        <p:spPr bwMode="auto">
          <a:xfrm>
            <a:off x="5019675" y="4597400"/>
            <a:ext cx="330200" cy="336550"/>
          </a:xfrm>
          <a:prstGeom prst="rect">
            <a:avLst/>
          </a:prstGeom>
          <a:solidFill>
            <a:srgbClr val="FF0000"/>
          </a:solidFill>
          <a:ln w="25400">
            <a:noFill/>
            <a:miter lim="800000"/>
            <a:headEnd/>
            <a:tailEnd/>
          </a:ln>
        </p:spPr>
        <p:txBody>
          <a:bodyPr wrap="none">
            <a:spAutoFit/>
          </a:bodyPr>
          <a:lstStyle/>
          <a:p>
            <a:r>
              <a:rPr lang="es-ES" sz="1600" b="1"/>
              <a:t>B</a:t>
            </a:r>
          </a:p>
        </p:txBody>
      </p:sp>
      <p:sp>
        <p:nvSpPr>
          <p:cNvPr id="766029" name="Text Box 77"/>
          <p:cNvSpPr txBox="1">
            <a:spLocks noChangeArrowheads="1"/>
          </p:cNvSpPr>
          <p:nvPr/>
        </p:nvSpPr>
        <p:spPr bwMode="auto">
          <a:xfrm>
            <a:off x="5595938" y="5180013"/>
            <a:ext cx="1935162" cy="336550"/>
          </a:xfrm>
          <a:prstGeom prst="rect">
            <a:avLst/>
          </a:prstGeom>
          <a:noFill/>
          <a:ln w="25400">
            <a:noFill/>
            <a:miter lim="800000"/>
            <a:headEnd/>
            <a:tailEnd/>
          </a:ln>
        </p:spPr>
        <p:txBody>
          <a:bodyPr wrap="none">
            <a:spAutoFit/>
          </a:bodyPr>
          <a:lstStyle/>
          <a:p>
            <a:r>
              <a:rPr lang="es-ES" sz="1600"/>
              <a:t>C: Costo del puerto</a:t>
            </a:r>
          </a:p>
        </p:txBody>
      </p:sp>
      <p:sp>
        <p:nvSpPr>
          <p:cNvPr id="766030" name="Text Box 78"/>
          <p:cNvSpPr txBox="1">
            <a:spLocks noChangeArrowheads="1"/>
          </p:cNvSpPr>
          <p:nvPr/>
        </p:nvSpPr>
        <p:spPr bwMode="auto">
          <a:xfrm>
            <a:off x="2571750" y="1724025"/>
            <a:ext cx="330200" cy="336550"/>
          </a:xfrm>
          <a:prstGeom prst="rect">
            <a:avLst/>
          </a:prstGeom>
          <a:solidFill>
            <a:srgbClr val="00FF00"/>
          </a:solidFill>
          <a:ln w="25400">
            <a:noFill/>
            <a:miter lim="800000"/>
            <a:headEnd/>
            <a:tailEnd/>
          </a:ln>
        </p:spPr>
        <p:txBody>
          <a:bodyPr wrap="none">
            <a:spAutoFit/>
          </a:bodyPr>
          <a:lstStyle/>
          <a:p>
            <a:r>
              <a:rPr lang="es-ES" sz="1600" b="1"/>
              <a:t>D</a:t>
            </a:r>
          </a:p>
        </p:txBody>
      </p:sp>
      <p:pic>
        <p:nvPicPr>
          <p:cNvPr id="98353" name="Picture 79"/>
          <p:cNvPicPr>
            <a:picLocks noChangeAspect="1" noChangeArrowheads="1"/>
          </p:cNvPicPr>
          <p:nvPr/>
        </p:nvPicPr>
        <p:blipFill>
          <a:blip r:embed="rId4" cstate="print"/>
          <a:srcRect/>
          <a:stretch>
            <a:fillRect/>
          </a:stretch>
        </p:blipFill>
        <p:spPr bwMode="auto">
          <a:xfrm>
            <a:off x="1131888" y="3114675"/>
            <a:ext cx="735012" cy="314325"/>
          </a:xfrm>
          <a:prstGeom prst="rect">
            <a:avLst/>
          </a:prstGeom>
          <a:noFill/>
          <a:ln w="9525">
            <a:noFill/>
            <a:miter lim="800000"/>
            <a:headEnd/>
            <a:tailEnd/>
          </a:ln>
        </p:spPr>
      </p:pic>
      <p:pic>
        <p:nvPicPr>
          <p:cNvPr id="98354" name="Picture 80"/>
          <p:cNvPicPr>
            <a:picLocks noChangeAspect="1" noChangeArrowheads="1"/>
          </p:cNvPicPr>
          <p:nvPr/>
        </p:nvPicPr>
        <p:blipFill>
          <a:blip r:embed="rId4" cstate="print"/>
          <a:srcRect/>
          <a:stretch>
            <a:fillRect/>
          </a:stretch>
        </p:blipFill>
        <p:spPr bwMode="auto">
          <a:xfrm>
            <a:off x="6084888" y="3114675"/>
            <a:ext cx="735012" cy="314325"/>
          </a:xfrm>
          <a:prstGeom prst="rect">
            <a:avLst/>
          </a:prstGeom>
          <a:noFill/>
          <a:ln w="9525">
            <a:noFill/>
            <a:miter lim="800000"/>
            <a:headEnd/>
            <a:tailEnd/>
          </a:ln>
        </p:spPr>
      </p:pic>
      <p:pic>
        <p:nvPicPr>
          <p:cNvPr id="98355" name="Picture 81"/>
          <p:cNvPicPr>
            <a:picLocks noChangeAspect="1" noChangeArrowheads="1"/>
          </p:cNvPicPr>
          <p:nvPr/>
        </p:nvPicPr>
        <p:blipFill>
          <a:blip r:embed="rId4" cstate="print"/>
          <a:srcRect/>
          <a:stretch>
            <a:fillRect/>
          </a:stretch>
        </p:blipFill>
        <p:spPr bwMode="auto">
          <a:xfrm>
            <a:off x="3508375" y="5202238"/>
            <a:ext cx="735013" cy="314325"/>
          </a:xfrm>
          <a:prstGeom prst="rect">
            <a:avLst/>
          </a:prstGeom>
          <a:noFill/>
          <a:ln w="9525">
            <a:noFill/>
            <a:miter lim="800000"/>
            <a:headEnd/>
            <a:tailEnd/>
          </a:ln>
        </p:spPr>
      </p:pic>
      <p:pic>
        <p:nvPicPr>
          <p:cNvPr id="98356" name="Picture 82"/>
          <p:cNvPicPr>
            <a:picLocks noChangeAspect="1" noChangeArrowheads="1"/>
          </p:cNvPicPr>
          <p:nvPr/>
        </p:nvPicPr>
        <p:blipFill>
          <a:blip r:embed="rId4" cstate="print"/>
          <a:srcRect/>
          <a:stretch>
            <a:fillRect/>
          </a:stretch>
        </p:blipFill>
        <p:spPr bwMode="auto">
          <a:xfrm>
            <a:off x="3636963" y="1196975"/>
            <a:ext cx="735012" cy="3143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6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5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5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59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59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60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59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59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59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60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7660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7660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7660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7660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660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60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60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660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660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60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7660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766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93" grpId="0"/>
      <p:bldP spid="765994" grpId="0"/>
      <p:bldP spid="765995" grpId="0"/>
      <p:bldP spid="765996" grpId="0"/>
      <p:bldP spid="765997" grpId="0"/>
      <p:bldP spid="765998" grpId="0"/>
      <p:bldP spid="765999" grpId="0"/>
      <p:bldP spid="766000" grpId="0"/>
      <p:bldP spid="766001" grpId="0"/>
      <p:bldP spid="766014" grpId="0" autoUpdateAnimBg="0"/>
      <p:bldP spid="766015" grpId="0" animBg="1" autoUpdateAnimBg="0"/>
      <p:bldP spid="766016" grpId="0" animBg="1" autoUpdateAnimBg="0"/>
      <p:bldP spid="766017" grpId="0" animBg="1" autoUpdateAnimBg="0"/>
      <p:bldP spid="766018" grpId="0" autoUpdateAnimBg="0"/>
      <p:bldP spid="766020" grpId="0" animBg="1"/>
      <p:bldP spid="766021" grpId="0"/>
      <p:bldP spid="766022" grpId="0" animBg="1"/>
      <p:bldP spid="766023" grpId="0" animBg="1"/>
      <p:bldP spid="766024" grpId="0" autoUpdateAnimBg="0"/>
      <p:bldP spid="766025" grpId="0" animBg="1" autoUpdateAnimBg="0"/>
      <p:bldP spid="766029" grpId="0" autoUpdateAnimBg="0"/>
      <p:bldP spid="76603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2"/>
          <p:cNvSpPr>
            <a:spLocks noChangeShapeType="1"/>
          </p:cNvSpPr>
          <p:nvPr/>
        </p:nvSpPr>
        <p:spPr bwMode="auto">
          <a:xfrm rot="16200000" flipH="1">
            <a:off x="1004888" y="3844925"/>
            <a:ext cx="2066925" cy="15875"/>
          </a:xfrm>
          <a:prstGeom prst="line">
            <a:avLst/>
          </a:prstGeom>
          <a:noFill/>
          <a:ln w="50800">
            <a:solidFill>
              <a:schemeClr val="accent2"/>
            </a:solidFill>
            <a:round/>
            <a:headEnd/>
            <a:tailEnd/>
          </a:ln>
        </p:spPr>
        <p:txBody>
          <a:bodyPr/>
          <a:lstStyle/>
          <a:p>
            <a:endParaRPr lang="es-ES"/>
          </a:p>
        </p:txBody>
      </p:sp>
      <p:sp>
        <p:nvSpPr>
          <p:cNvPr id="99331" name="Line 3"/>
          <p:cNvSpPr>
            <a:spLocks noChangeShapeType="1"/>
          </p:cNvSpPr>
          <p:nvPr/>
        </p:nvSpPr>
        <p:spPr bwMode="auto">
          <a:xfrm rot="16200000" flipV="1">
            <a:off x="4466431" y="4702969"/>
            <a:ext cx="3175" cy="2471738"/>
          </a:xfrm>
          <a:prstGeom prst="line">
            <a:avLst/>
          </a:prstGeom>
          <a:noFill/>
          <a:ln w="25400">
            <a:solidFill>
              <a:schemeClr val="accent2"/>
            </a:solidFill>
            <a:round/>
            <a:headEnd/>
            <a:tailEnd/>
          </a:ln>
        </p:spPr>
        <p:txBody>
          <a:bodyPr/>
          <a:lstStyle/>
          <a:p>
            <a:endParaRPr lang="es-ES"/>
          </a:p>
        </p:txBody>
      </p:sp>
      <p:sp>
        <p:nvSpPr>
          <p:cNvPr id="99332" name="Line 4"/>
          <p:cNvSpPr>
            <a:spLocks noChangeShapeType="1"/>
          </p:cNvSpPr>
          <p:nvPr/>
        </p:nvSpPr>
        <p:spPr bwMode="auto">
          <a:xfrm rot="16200000" flipH="1">
            <a:off x="5921375" y="3889375"/>
            <a:ext cx="2146300" cy="12700"/>
          </a:xfrm>
          <a:prstGeom prst="line">
            <a:avLst/>
          </a:prstGeom>
          <a:noFill/>
          <a:ln w="50800">
            <a:solidFill>
              <a:schemeClr val="accent2"/>
            </a:solidFill>
            <a:round/>
            <a:headEnd/>
            <a:tailEnd/>
          </a:ln>
        </p:spPr>
        <p:txBody>
          <a:bodyPr/>
          <a:lstStyle/>
          <a:p>
            <a:endParaRPr lang="es-ES"/>
          </a:p>
        </p:txBody>
      </p:sp>
      <p:sp>
        <p:nvSpPr>
          <p:cNvPr id="99333" name="Line 5"/>
          <p:cNvSpPr>
            <a:spLocks noChangeShapeType="1"/>
          </p:cNvSpPr>
          <p:nvPr/>
        </p:nvSpPr>
        <p:spPr bwMode="auto">
          <a:xfrm rot="16200000" flipV="1">
            <a:off x="4464844" y="616744"/>
            <a:ext cx="3175" cy="2462213"/>
          </a:xfrm>
          <a:prstGeom prst="line">
            <a:avLst/>
          </a:prstGeom>
          <a:noFill/>
          <a:ln w="25400">
            <a:solidFill>
              <a:schemeClr val="accent2"/>
            </a:solidFill>
            <a:round/>
            <a:headEnd/>
            <a:tailEnd/>
          </a:ln>
        </p:spPr>
        <p:txBody>
          <a:bodyPr/>
          <a:lstStyle/>
          <a:p>
            <a:endParaRPr lang="es-ES"/>
          </a:p>
        </p:txBody>
      </p:sp>
      <p:sp>
        <p:nvSpPr>
          <p:cNvPr id="99334" name="Line 6"/>
          <p:cNvSpPr>
            <a:spLocks noChangeShapeType="1"/>
          </p:cNvSpPr>
          <p:nvPr/>
        </p:nvSpPr>
        <p:spPr bwMode="auto">
          <a:xfrm>
            <a:off x="3249613" y="4946650"/>
            <a:ext cx="0" cy="990600"/>
          </a:xfrm>
          <a:prstGeom prst="line">
            <a:avLst/>
          </a:prstGeom>
          <a:noFill/>
          <a:ln w="25400">
            <a:solidFill>
              <a:schemeClr val="accent2"/>
            </a:solidFill>
            <a:round/>
            <a:headEnd/>
            <a:tailEnd/>
          </a:ln>
        </p:spPr>
        <p:txBody>
          <a:bodyPr/>
          <a:lstStyle/>
          <a:p>
            <a:endParaRPr lang="es-ES"/>
          </a:p>
        </p:txBody>
      </p:sp>
      <p:sp>
        <p:nvSpPr>
          <p:cNvPr id="99335" name="Line 7"/>
          <p:cNvSpPr>
            <a:spLocks noChangeShapeType="1"/>
          </p:cNvSpPr>
          <p:nvPr/>
        </p:nvSpPr>
        <p:spPr bwMode="auto">
          <a:xfrm>
            <a:off x="2030413" y="4870450"/>
            <a:ext cx="1220787" cy="0"/>
          </a:xfrm>
          <a:prstGeom prst="line">
            <a:avLst/>
          </a:prstGeom>
          <a:noFill/>
          <a:ln w="50800">
            <a:solidFill>
              <a:schemeClr val="accent2"/>
            </a:solidFill>
            <a:round/>
            <a:headEnd/>
            <a:tailEnd/>
          </a:ln>
        </p:spPr>
        <p:txBody>
          <a:bodyPr/>
          <a:lstStyle/>
          <a:p>
            <a:endParaRPr lang="es-ES"/>
          </a:p>
        </p:txBody>
      </p:sp>
      <p:sp>
        <p:nvSpPr>
          <p:cNvPr id="99336" name="Line 8"/>
          <p:cNvSpPr>
            <a:spLocks noChangeShapeType="1"/>
          </p:cNvSpPr>
          <p:nvPr/>
        </p:nvSpPr>
        <p:spPr bwMode="auto">
          <a:xfrm>
            <a:off x="2028825" y="2840038"/>
            <a:ext cx="1220788" cy="0"/>
          </a:xfrm>
          <a:prstGeom prst="line">
            <a:avLst/>
          </a:prstGeom>
          <a:noFill/>
          <a:ln w="50800">
            <a:solidFill>
              <a:schemeClr val="accent2"/>
            </a:solidFill>
            <a:round/>
            <a:headEnd/>
            <a:tailEnd/>
          </a:ln>
        </p:spPr>
        <p:txBody>
          <a:bodyPr/>
          <a:lstStyle/>
          <a:p>
            <a:endParaRPr lang="es-ES"/>
          </a:p>
        </p:txBody>
      </p:sp>
      <p:sp>
        <p:nvSpPr>
          <p:cNvPr id="99337" name="Line 9"/>
          <p:cNvSpPr>
            <a:spLocks noChangeShapeType="1"/>
          </p:cNvSpPr>
          <p:nvPr/>
        </p:nvSpPr>
        <p:spPr bwMode="auto">
          <a:xfrm>
            <a:off x="5762625" y="4946650"/>
            <a:ext cx="1220788" cy="0"/>
          </a:xfrm>
          <a:prstGeom prst="line">
            <a:avLst/>
          </a:prstGeom>
          <a:noFill/>
          <a:ln w="50800">
            <a:solidFill>
              <a:schemeClr val="accent2"/>
            </a:solidFill>
            <a:round/>
            <a:headEnd/>
            <a:tailEnd/>
          </a:ln>
        </p:spPr>
        <p:txBody>
          <a:bodyPr/>
          <a:lstStyle/>
          <a:p>
            <a:endParaRPr lang="es-ES"/>
          </a:p>
        </p:txBody>
      </p:sp>
      <p:sp>
        <p:nvSpPr>
          <p:cNvPr id="99338" name="Line 10"/>
          <p:cNvSpPr>
            <a:spLocks noChangeShapeType="1"/>
          </p:cNvSpPr>
          <p:nvPr/>
        </p:nvSpPr>
        <p:spPr bwMode="auto">
          <a:xfrm>
            <a:off x="5762625" y="2840038"/>
            <a:ext cx="1220788" cy="0"/>
          </a:xfrm>
          <a:prstGeom prst="line">
            <a:avLst/>
          </a:prstGeom>
          <a:noFill/>
          <a:ln w="50800">
            <a:solidFill>
              <a:schemeClr val="accent2"/>
            </a:solidFill>
            <a:round/>
            <a:headEnd/>
            <a:tailEnd/>
          </a:ln>
        </p:spPr>
        <p:txBody>
          <a:bodyPr/>
          <a:lstStyle/>
          <a:p>
            <a:endParaRPr lang="es-ES"/>
          </a:p>
        </p:txBody>
      </p:sp>
      <p:sp>
        <p:nvSpPr>
          <p:cNvPr id="99339" name="Line 11"/>
          <p:cNvSpPr>
            <a:spLocks noChangeShapeType="1"/>
          </p:cNvSpPr>
          <p:nvPr/>
        </p:nvSpPr>
        <p:spPr bwMode="auto">
          <a:xfrm>
            <a:off x="5688013" y="4946650"/>
            <a:ext cx="0" cy="990600"/>
          </a:xfrm>
          <a:prstGeom prst="line">
            <a:avLst/>
          </a:prstGeom>
          <a:noFill/>
          <a:ln w="25400">
            <a:solidFill>
              <a:schemeClr val="accent2"/>
            </a:solidFill>
            <a:round/>
            <a:headEnd/>
            <a:tailEnd/>
          </a:ln>
        </p:spPr>
        <p:txBody>
          <a:bodyPr/>
          <a:lstStyle/>
          <a:p>
            <a:endParaRPr lang="es-ES"/>
          </a:p>
        </p:txBody>
      </p:sp>
      <p:sp>
        <p:nvSpPr>
          <p:cNvPr id="99340" name="Line 12"/>
          <p:cNvSpPr>
            <a:spLocks noChangeShapeType="1"/>
          </p:cNvSpPr>
          <p:nvPr/>
        </p:nvSpPr>
        <p:spPr bwMode="auto">
          <a:xfrm>
            <a:off x="3249613" y="1849438"/>
            <a:ext cx="0" cy="990600"/>
          </a:xfrm>
          <a:prstGeom prst="line">
            <a:avLst/>
          </a:prstGeom>
          <a:noFill/>
          <a:ln w="25400">
            <a:solidFill>
              <a:schemeClr val="accent2"/>
            </a:solidFill>
            <a:round/>
            <a:headEnd/>
            <a:tailEnd/>
          </a:ln>
        </p:spPr>
        <p:txBody>
          <a:bodyPr/>
          <a:lstStyle/>
          <a:p>
            <a:endParaRPr lang="es-ES"/>
          </a:p>
        </p:txBody>
      </p:sp>
      <p:sp>
        <p:nvSpPr>
          <p:cNvPr id="99341" name="Line 13"/>
          <p:cNvSpPr>
            <a:spLocks noChangeShapeType="1"/>
          </p:cNvSpPr>
          <p:nvPr/>
        </p:nvSpPr>
        <p:spPr bwMode="auto">
          <a:xfrm>
            <a:off x="5688013" y="1849438"/>
            <a:ext cx="0" cy="990600"/>
          </a:xfrm>
          <a:prstGeom prst="line">
            <a:avLst/>
          </a:prstGeom>
          <a:noFill/>
          <a:ln w="25400">
            <a:solidFill>
              <a:schemeClr val="accent2"/>
            </a:solidFill>
            <a:round/>
            <a:headEnd/>
            <a:tailEnd/>
          </a:ln>
        </p:spPr>
        <p:txBody>
          <a:bodyPr/>
          <a:lstStyle/>
          <a:p>
            <a:endParaRPr lang="es-ES"/>
          </a:p>
        </p:txBody>
      </p:sp>
      <p:pic>
        <p:nvPicPr>
          <p:cNvPr id="99342" name="Picture 14"/>
          <p:cNvPicPr>
            <a:picLocks noChangeArrowheads="1"/>
          </p:cNvPicPr>
          <p:nvPr/>
        </p:nvPicPr>
        <p:blipFill>
          <a:blip r:embed="rId3" cstate="print"/>
          <a:srcRect/>
          <a:stretch>
            <a:fillRect/>
          </a:stretch>
        </p:blipFill>
        <p:spPr bwMode="auto">
          <a:xfrm>
            <a:off x="2792413" y="2230438"/>
            <a:ext cx="1000125" cy="820737"/>
          </a:xfrm>
          <a:prstGeom prst="rect">
            <a:avLst/>
          </a:prstGeom>
          <a:noFill/>
          <a:ln w="12700">
            <a:noFill/>
            <a:miter lim="800000"/>
            <a:headEnd/>
            <a:tailEnd/>
          </a:ln>
        </p:spPr>
      </p:pic>
      <p:pic>
        <p:nvPicPr>
          <p:cNvPr id="99343" name="Picture 15"/>
          <p:cNvPicPr>
            <a:picLocks noChangeArrowheads="1"/>
          </p:cNvPicPr>
          <p:nvPr/>
        </p:nvPicPr>
        <p:blipFill>
          <a:blip r:embed="rId3" cstate="print"/>
          <a:srcRect/>
          <a:stretch>
            <a:fillRect/>
          </a:stretch>
        </p:blipFill>
        <p:spPr bwMode="auto">
          <a:xfrm>
            <a:off x="5221288" y="2230438"/>
            <a:ext cx="1000125" cy="820737"/>
          </a:xfrm>
          <a:prstGeom prst="rect">
            <a:avLst/>
          </a:prstGeom>
          <a:noFill/>
          <a:ln w="12700">
            <a:noFill/>
            <a:miter lim="800000"/>
            <a:headEnd/>
            <a:tailEnd/>
          </a:ln>
        </p:spPr>
      </p:pic>
      <p:pic>
        <p:nvPicPr>
          <p:cNvPr id="99344" name="Picture 16"/>
          <p:cNvPicPr>
            <a:picLocks noChangeArrowheads="1"/>
          </p:cNvPicPr>
          <p:nvPr/>
        </p:nvPicPr>
        <p:blipFill>
          <a:blip r:embed="rId3" cstate="print"/>
          <a:srcRect/>
          <a:stretch>
            <a:fillRect/>
          </a:stretch>
        </p:blipFill>
        <p:spPr bwMode="auto">
          <a:xfrm>
            <a:off x="2792413" y="4337050"/>
            <a:ext cx="1000125" cy="820738"/>
          </a:xfrm>
          <a:prstGeom prst="rect">
            <a:avLst/>
          </a:prstGeom>
          <a:noFill/>
          <a:ln w="12700">
            <a:noFill/>
            <a:miter lim="800000"/>
            <a:headEnd/>
            <a:tailEnd/>
          </a:ln>
        </p:spPr>
      </p:pic>
      <p:pic>
        <p:nvPicPr>
          <p:cNvPr id="99345" name="Picture 17"/>
          <p:cNvPicPr>
            <a:picLocks noChangeArrowheads="1"/>
          </p:cNvPicPr>
          <p:nvPr/>
        </p:nvPicPr>
        <p:blipFill>
          <a:blip r:embed="rId3" cstate="print"/>
          <a:srcRect/>
          <a:stretch>
            <a:fillRect/>
          </a:stretch>
        </p:blipFill>
        <p:spPr bwMode="auto">
          <a:xfrm>
            <a:off x="5221288" y="4337050"/>
            <a:ext cx="1000125" cy="820738"/>
          </a:xfrm>
          <a:prstGeom prst="rect">
            <a:avLst/>
          </a:prstGeom>
          <a:noFill/>
          <a:ln w="12700">
            <a:noFill/>
            <a:miter lim="800000"/>
            <a:headEnd/>
            <a:tailEnd/>
          </a:ln>
        </p:spPr>
      </p:pic>
      <p:sp>
        <p:nvSpPr>
          <p:cNvPr id="99346" name="Text Box 18"/>
          <p:cNvSpPr txBox="1">
            <a:spLocks noChangeArrowheads="1"/>
          </p:cNvSpPr>
          <p:nvPr/>
        </p:nvSpPr>
        <p:spPr bwMode="auto">
          <a:xfrm>
            <a:off x="827088" y="4083050"/>
            <a:ext cx="1123950" cy="641350"/>
          </a:xfrm>
          <a:prstGeom prst="rect">
            <a:avLst/>
          </a:prstGeom>
          <a:noFill/>
          <a:ln w="25400">
            <a:noFill/>
            <a:miter lim="800000"/>
            <a:headEnd/>
            <a:tailEnd/>
          </a:ln>
        </p:spPr>
        <p:txBody>
          <a:bodyPr wrap="none">
            <a:spAutoFit/>
          </a:bodyPr>
          <a:lstStyle/>
          <a:p>
            <a:pPr algn="ctr"/>
            <a:r>
              <a:rPr lang="es-ES" sz="1800"/>
              <a:t>LAN X</a:t>
            </a:r>
          </a:p>
          <a:p>
            <a:pPr algn="ctr"/>
            <a:r>
              <a:rPr lang="es-ES" sz="1800"/>
              <a:t>100 Mb/s</a:t>
            </a:r>
          </a:p>
        </p:txBody>
      </p:sp>
      <p:sp>
        <p:nvSpPr>
          <p:cNvPr id="99347" name="Text Box 19"/>
          <p:cNvSpPr txBox="1">
            <a:spLocks noChangeArrowheads="1"/>
          </p:cNvSpPr>
          <p:nvPr/>
        </p:nvSpPr>
        <p:spPr bwMode="auto">
          <a:xfrm>
            <a:off x="3554413" y="1341438"/>
            <a:ext cx="1784350" cy="366712"/>
          </a:xfrm>
          <a:prstGeom prst="rect">
            <a:avLst/>
          </a:prstGeom>
          <a:noFill/>
          <a:ln w="25400">
            <a:noFill/>
            <a:miter lim="800000"/>
            <a:headEnd/>
            <a:tailEnd/>
          </a:ln>
        </p:spPr>
        <p:txBody>
          <a:bodyPr wrap="none">
            <a:spAutoFit/>
          </a:bodyPr>
          <a:lstStyle/>
          <a:p>
            <a:pPr algn="ctr"/>
            <a:r>
              <a:rPr lang="es-ES" sz="1800"/>
              <a:t>LAN W 10 Mb/s</a:t>
            </a:r>
          </a:p>
        </p:txBody>
      </p:sp>
      <p:sp>
        <p:nvSpPr>
          <p:cNvPr id="99348" name="Text Box 20"/>
          <p:cNvSpPr txBox="1">
            <a:spLocks noChangeArrowheads="1"/>
          </p:cNvSpPr>
          <p:nvPr/>
        </p:nvSpPr>
        <p:spPr bwMode="auto">
          <a:xfrm>
            <a:off x="6977063" y="4076700"/>
            <a:ext cx="1123950" cy="641350"/>
          </a:xfrm>
          <a:prstGeom prst="rect">
            <a:avLst/>
          </a:prstGeom>
          <a:noFill/>
          <a:ln w="25400">
            <a:noFill/>
            <a:miter lim="800000"/>
            <a:headEnd/>
            <a:tailEnd/>
          </a:ln>
        </p:spPr>
        <p:txBody>
          <a:bodyPr wrap="none">
            <a:spAutoFit/>
          </a:bodyPr>
          <a:lstStyle/>
          <a:p>
            <a:pPr algn="ctr"/>
            <a:r>
              <a:rPr lang="es-ES" sz="1800"/>
              <a:t>LAN Y</a:t>
            </a:r>
          </a:p>
          <a:p>
            <a:pPr algn="ctr"/>
            <a:r>
              <a:rPr lang="es-ES" sz="1800"/>
              <a:t>100 Mb/s</a:t>
            </a:r>
          </a:p>
        </p:txBody>
      </p:sp>
      <p:sp>
        <p:nvSpPr>
          <p:cNvPr id="99349" name="Text Box 21"/>
          <p:cNvSpPr txBox="1">
            <a:spLocks noChangeArrowheads="1"/>
          </p:cNvSpPr>
          <p:nvPr/>
        </p:nvSpPr>
        <p:spPr bwMode="auto">
          <a:xfrm>
            <a:off x="3668713" y="6092825"/>
            <a:ext cx="1708150" cy="366713"/>
          </a:xfrm>
          <a:prstGeom prst="rect">
            <a:avLst/>
          </a:prstGeom>
          <a:noFill/>
          <a:ln w="25400">
            <a:noFill/>
            <a:miter lim="800000"/>
            <a:headEnd/>
            <a:tailEnd/>
          </a:ln>
        </p:spPr>
        <p:txBody>
          <a:bodyPr wrap="none">
            <a:spAutoFit/>
          </a:bodyPr>
          <a:lstStyle/>
          <a:p>
            <a:pPr algn="ctr"/>
            <a:r>
              <a:rPr lang="es-ES" sz="1800"/>
              <a:t>LAN Z 10 Mb/s</a:t>
            </a:r>
          </a:p>
        </p:txBody>
      </p:sp>
      <p:sp>
        <p:nvSpPr>
          <p:cNvPr id="99350" name="Text Box 22"/>
          <p:cNvSpPr txBox="1">
            <a:spLocks noChangeArrowheads="1"/>
          </p:cNvSpPr>
          <p:nvPr/>
        </p:nvSpPr>
        <p:spPr bwMode="auto">
          <a:xfrm>
            <a:off x="3013075" y="2686050"/>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23</a:t>
            </a:r>
            <a:endParaRPr lang="es-ES" sz="1600"/>
          </a:p>
        </p:txBody>
      </p:sp>
      <p:sp>
        <p:nvSpPr>
          <p:cNvPr id="99351" name="Text Box 23"/>
          <p:cNvSpPr txBox="1">
            <a:spLocks noChangeArrowheads="1"/>
          </p:cNvSpPr>
          <p:nvPr/>
        </p:nvSpPr>
        <p:spPr bwMode="auto">
          <a:xfrm>
            <a:off x="5383213" y="2686050"/>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37</a:t>
            </a:r>
            <a:endParaRPr lang="es-ES" sz="1600"/>
          </a:p>
        </p:txBody>
      </p:sp>
      <p:sp>
        <p:nvSpPr>
          <p:cNvPr id="99352" name="Text Box 24"/>
          <p:cNvSpPr txBox="1">
            <a:spLocks noChangeArrowheads="1"/>
          </p:cNvSpPr>
          <p:nvPr/>
        </p:nvSpPr>
        <p:spPr bwMode="auto">
          <a:xfrm>
            <a:off x="2944813" y="4818063"/>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41</a:t>
            </a:r>
            <a:endParaRPr lang="es-ES" sz="1600"/>
          </a:p>
        </p:txBody>
      </p:sp>
      <p:sp>
        <p:nvSpPr>
          <p:cNvPr id="99353" name="Text Box 25"/>
          <p:cNvSpPr txBox="1">
            <a:spLocks noChangeArrowheads="1"/>
          </p:cNvSpPr>
          <p:nvPr/>
        </p:nvSpPr>
        <p:spPr bwMode="auto">
          <a:xfrm>
            <a:off x="5383213" y="4792663"/>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29</a:t>
            </a:r>
            <a:endParaRPr lang="es-ES" sz="1600"/>
          </a:p>
        </p:txBody>
      </p:sp>
      <p:sp>
        <p:nvSpPr>
          <p:cNvPr id="99354" name="Text Box 26"/>
          <p:cNvSpPr txBox="1">
            <a:spLocks noChangeArrowheads="1"/>
          </p:cNvSpPr>
          <p:nvPr/>
        </p:nvSpPr>
        <p:spPr bwMode="auto">
          <a:xfrm>
            <a:off x="2133600" y="2349500"/>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99355" name="Text Box 27"/>
          <p:cNvSpPr txBox="1">
            <a:spLocks noChangeArrowheads="1"/>
          </p:cNvSpPr>
          <p:nvPr/>
        </p:nvSpPr>
        <p:spPr bwMode="auto">
          <a:xfrm>
            <a:off x="2130425" y="5037138"/>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99356" name="Text Box 28"/>
          <p:cNvSpPr txBox="1">
            <a:spLocks noChangeArrowheads="1"/>
          </p:cNvSpPr>
          <p:nvPr/>
        </p:nvSpPr>
        <p:spPr bwMode="auto">
          <a:xfrm>
            <a:off x="3249613" y="1924050"/>
            <a:ext cx="725487" cy="336550"/>
          </a:xfrm>
          <a:prstGeom prst="rect">
            <a:avLst/>
          </a:prstGeom>
          <a:noFill/>
          <a:ln w="25400">
            <a:noFill/>
            <a:miter lim="800000"/>
            <a:headEnd/>
            <a:tailEnd/>
          </a:ln>
        </p:spPr>
        <p:txBody>
          <a:bodyPr wrap="none">
            <a:spAutoFit/>
          </a:bodyPr>
          <a:lstStyle/>
          <a:p>
            <a:pPr algn="ctr"/>
            <a:r>
              <a:rPr lang="es-ES" sz="1600" b="1"/>
              <a:t>C 100</a:t>
            </a:r>
          </a:p>
        </p:txBody>
      </p:sp>
      <p:sp>
        <p:nvSpPr>
          <p:cNvPr id="99357" name="Text Box 29"/>
          <p:cNvSpPr txBox="1">
            <a:spLocks noChangeArrowheads="1"/>
          </p:cNvSpPr>
          <p:nvPr/>
        </p:nvSpPr>
        <p:spPr bwMode="auto">
          <a:xfrm>
            <a:off x="5688013" y="1892300"/>
            <a:ext cx="725487" cy="336550"/>
          </a:xfrm>
          <a:prstGeom prst="rect">
            <a:avLst/>
          </a:prstGeom>
          <a:noFill/>
          <a:ln w="25400">
            <a:noFill/>
            <a:miter lim="800000"/>
            <a:headEnd/>
            <a:tailEnd/>
          </a:ln>
        </p:spPr>
        <p:txBody>
          <a:bodyPr wrap="none">
            <a:spAutoFit/>
          </a:bodyPr>
          <a:lstStyle/>
          <a:p>
            <a:pPr algn="ctr"/>
            <a:r>
              <a:rPr lang="es-ES" sz="1600" b="1"/>
              <a:t>C 100</a:t>
            </a:r>
          </a:p>
        </p:txBody>
      </p:sp>
      <p:sp>
        <p:nvSpPr>
          <p:cNvPr id="99358" name="Text Box 30"/>
          <p:cNvSpPr txBox="1">
            <a:spLocks noChangeArrowheads="1"/>
          </p:cNvSpPr>
          <p:nvPr/>
        </p:nvSpPr>
        <p:spPr bwMode="auto">
          <a:xfrm>
            <a:off x="3249613" y="5468938"/>
            <a:ext cx="725487" cy="336550"/>
          </a:xfrm>
          <a:prstGeom prst="rect">
            <a:avLst/>
          </a:prstGeom>
          <a:noFill/>
          <a:ln w="25400">
            <a:noFill/>
            <a:miter lim="800000"/>
            <a:headEnd/>
            <a:tailEnd/>
          </a:ln>
        </p:spPr>
        <p:txBody>
          <a:bodyPr wrap="none">
            <a:spAutoFit/>
          </a:bodyPr>
          <a:lstStyle/>
          <a:p>
            <a:pPr algn="ctr"/>
            <a:r>
              <a:rPr lang="es-ES" sz="1600" b="1"/>
              <a:t>C 100</a:t>
            </a:r>
          </a:p>
        </p:txBody>
      </p:sp>
      <p:sp>
        <p:nvSpPr>
          <p:cNvPr id="99359" name="Text Box 31"/>
          <p:cNvSpPr txBox="1">
            <a:spLocks noChangeArrowheads="1"/>
          </p:cNvSpPr>
          <p:nvPr/>
        </p:nvSpPr>
        <p:spPr bwMode="auto">
          <a:xfrm>
            <a:off x="5651500" y="5446713"/>
            <a:ext cx="725488" cy="336550"/>
          </a:xfrm>
          <a:prstGeom prst="rect">
            <a:avLst/>
          </a:prstGeom>
          <a:noFill/>
          <a:ln w="25400">
            <a:noFill/>
            <a:miter lim="800000"/>
            <a:headEnd/>
            <a:tailEnd/>
          </a:ln>
        </p:spPr>
        <p:txBody>
          <a:bodyPr wrap="none">
            <a:spAutoFit/>
          </a:bodyPr>
          <a:lstStyle/>
          <a:p>
            <a:pPr algn="ctr"/>
            <a:r>
              <a:rPr lang="es-ES" sz="1600" b="1"/>
              <a:t>C 100</a:t>
            </a:r>
          </a:p>
        </p:txBody>
      </p:sp>
      <p:sp>
        <p:nvSpPr>
          <p:cNvPr id="99360" name="Text Box 32"/>
          <p:cNvSpPr txBox="1">
            <a:spLocks noChangeArrowheads="1"/>
          </p:cNvSpPr>
          <p:nvPr/>
        </p:nvSpPr>
        <p:spPr bwMode="auto">
          <a:xfrm>
            <a:off x="6303963" y="4438650"/>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99361" name="Text Box 33"/>
          <p:cNvSpPr txBox="1">
            <a:spLocks noChangeArrowheads="1"/>
          </p:cNvSpPr>
          <p:nvPr/>
        </p:nvSpPr>
        <p:spPr bwMode="auto">
          <a:xfrm>
            <a:off x="6321425" y="2278063"/>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99362" name="Text Box 34"/>
          <p:cNvSpPr txBox="1">
            <a:spLocks noChangeArrowheads="1"/>
          </p:cNvSpPr>
          <p:nvPr/>
        </p:nvSpPr>
        <p:spPr bwMode="auto">
          <a:xfrm>
            <a:off x="2513013" y="2709863"/>
            <a:ext cx="330200" cy="336550"/>
          </a:xfrm>
          <a:prstGeom prst="rect">
            <a:avLst/>
          </a:prstGeom>
          <a:solidFill>
            <a:srgbClr val="00FF00"/>
          </a:solidFill>
          <a:ln w="9525">
            <a:noFill/>
            <a:miter lim="800000"/>
            <a:headEnd/>
            <a:tailEnd/>
          </a:ln>
        </p:spPr>
        <p:txBody>
          <a:bodyPr wrap="none">
            <a:spAutoFit/>
          </a:bodyPr>
          <a:lstStyle/>
          <a:p>
            <a:r>
              <a:rPr lang="es-ES_tradnl" sz="1600" b="1"/>
              <a:t>D</a:t>
            </a:r>
            <a:endParaRPr lang="es-ES" sz="1600" b="1"/>
          </a:p>
        </p:txBody>
      </p:sp>
      <p:sp>
        <p:nvSpPr>
          <p:cNvPr id="99363" name="Text Box 35"/>
          <p:cNvSpPr txBox="1">
            <a:spLocks noChangeArrowheads="1"/>
          </p:cNvSpPr>
          <p:nvPr/>
        </p:nvSpPr>
        <p:spPr bwMode="auto">
          <a:xfrm>
            <a:off x="3059113" y="5108575"/>
            <a:ext cx="330200" cy="336550"/>
          </a:xfrm>
          <a:prstGeom prst="rect">
            <a:avLst/>
          </a:prstGeom>
          <a:solidFill>
            <a:srgbClr val="00FF00"/>
          </a:solidFill>
          <a:ln w="9525">
            <a:noFill/>
            <a:miter lim="800000"/>
            <a:headEnd/>
            <a:tailEnd/>
          </a:ln>
        </p:spPr>
        <p:txBody>
          <a:bodyPr wrap="none">
            <a:spAutoFit/>
          </a:bodyPr>
          <a:lstStyle/>
          <a:p>
            <a:r>
              <a:rPr lang="es-ES_tradnl" sz="1600" b="1"/>
              <a:t>D</a:t>
            </a:r>
            <a:endParaRPr lang="es-ES" sz="1600" b="1"/>
          </a:p>
        </p:txBody>
      </p:sp>
      <p:sp>
        <p:nvSpPr>
          <p:cNvPr id="99364" name="Text Box 36"/>
          <p:cNvSpPr txBox="1">
            <a:spLocks noChangeArrowheads="1"/>
          </p:cNvSpPr>
          <p:nvPr/>
        </p:nvSpPr>
        <p:spPr bwMode="auto">
          <a:xfrm>
            <a:off x="6156325" y="2733675"/>
            <a:ext cx="330200" cy="336550"/>
          </a:xfrm>
          <a:prstGeom prst="rect">
            <a:avLst/>
          </a:prstGeom>
          <a:solidFill>
            <a:srgbClr val="00FF00"/>
          </a:solidFill>
          <a:ln w="9525">
            <a:noFill/>
            <a:miter lim="800000"/>
            <a:headEnd/>
            <a:tailEnd/>
          </a:ln>
        </p:spPr>
        <p:txBody>
          <a:bodyPr wrap="none">
            <a:spAutoFit/>
          </a:bodyPr>
          <a:lstStyle/>
          <a:p>
            <a:r>
              <a:rPr lang="es-ES_tradnl" sz="1600" b="1"/>
              <a:t>D</a:t>
            </a:r>
            <a:endParaRPr lang="es-ES" sz="1600" b="1"/>
          </a:p>
        </p:txBody>
      </p:sp>
      <p:sp>
        <p:nvSpPr>
          <p:cNvPr id="99365" name="Text Box 37"/>
          <p:cNvSpPr txBox="1">
            <a:spLocks noChangeArrowheads="1"/>
          </p:cNvSpPr>
          <p:nvPr/>
        </p:nvSpPr>
        <p:spPr bwMode="auto">
          <a:xfrm>
            <a:off x="3089275" y="2228850"/>
            <a:ext cx="330200" cy="336550"/>
          </a:xfrm>
          <a:prstGeom prst="rect">
            <a:avLst/>
          </a:prstGeom>
          <a:solidFill>
            <a:srgbClr val="00FF00"/>
          </a:solidFill>
          <a:ln w="9525">
            <a:noFill/>
            <a:miter lim="800000"/>
            <a:headEnd/>
            <a:tailEnd/>
          </a:ln>
        </p:spPr>
        <p:txBody>
          <a:bodyPr wrap="none">
            <a:spAutoFit/>
          </a:bodyPr>
          <a:lstStyle/>
          <a:p>
            <a:r>
              <a:rPr lang="es-ES_tradnl" sz="1600" b="1"/>
              <a:t>D</a:t>
            </a:r>
            <a:endParaRPr lang="es-ES" sz="1600" b="1"/>
          </a:p>
        </p:txBody>
      </p:sp>
      <p:sp>
        <p:nvSpPr>
          <p:cNvPr id="99366" name="Text Box 38"/>
          <p:cNvSpPr txBox="1">
            <a:spLocks noChangeArrowheads="1"/>
          </p:cNvSpPr>
          <p:nvPr/>
        </p:nvSpPr>
        <p:spPr bwMode="auto">
          <a:xfrm>
            <a:off x="2484438" y="4654550"/>
            <a:ext cx="330200" cy="336550"/>
          </a:xfrm>
          <a:prstGeom prst="rect">
            <a:avLst/>
          </a:prstGeom>
          <a:solidFill>
            <a:srgbClr val="00CCFF"/>
          </a:solidFill>
          <a:ln w="9525">
            <a:noFill/>
            <a:miter lim="800000"/>
            <a:headEnd/>
            <a:tailEnd/>
          </a:ln>
        </p:spPr>
        <p:txBody>
          <a:bodyPr wrap="none">
            <a:spAutoFit/>
          </a:bodyPr>
          <a:lstStyle/>
          <a:p>
            <a:r>
              <a:rPr lang="es-ES_tradnl" sz="1600" b="1"/>
              <a:t>R</a:t>
            </a:r>
            <a:endParaRPr lang="es-ES" sz="1600" b="1"/>
          </a:p>
        </p:txBody>
      </p:sp>
      <p:sp>
        <p:nvSpPr>
          <p:cNvPr id="99367" name="Text Box 39"/>
          <p:cNvSpPr txBox="1">
            <a:spLocks noChangeArrowheads="1"/>
          </p:cNvSpPr>
          <p:nvPr/>
        </p:nvSpPr>
        <p:spPr bwMode="auto">
          <a:xfrm>
            <a:off x="6172200" y="4811713"/>
            <a:ext cx="330200" cy="336550"/>
          </a:xfrm>
          <a:prstGeom prst="rect">
            <a:avLst/>
          </a:prstGeom>
          <a:solidFill>
            <a:srgbClr val="00CCFF"/>
          </a:solidFill>
          <a:ln w="9525">
            <a:noFill/>
            <a:miter lim="800000"/>
            <a:headEnd/>
            <a:tailEnd/>
          </a:ln>
        </p:spPr>
        <p:txBody>
          <a:bodyPr wrap="none">
            <a:spAutoFit/>
          </a:bodyPr>
          <a:lstStyle/>
          <a:p>
            <a:r>
              <a:rPr lang="es-ES_tradnl" sz="1600" b="1"/>
              <a:t>R</a:t>
            </a:r>
            <a:endParaRPr lang="es-ES" sz="1600" b="1"/>
          </a:p>
        </p:txBody>
      </p:sp>
      <p:sp>
        <p:nvSpPr>
          <p:cNvPr id="99368" name="Text Box 40"/>
          <p:cNvSpPr txBox="1">
            <a:spLocks noChangeArrowheads="1"/>
          </p:cNvSpPr>
          <p:nvPr/>
        </p:nvSpPr>
        <p:spPr bwMode="auto">
          <a:xfrm>
            <a:off x="5537200" y="2228850"/>
            <a:ext cx="330200" cy="336550"/>
          </a:xfrm>
          <a:prstGeom prst="rect">
            <a:avLst/>
          </a:prstGeom>
          <a:solidFill>
            <a:srgbClr val="00CCFF"/>
          </a:solidFill>
          <a:ln w="9525">
            <a:noFill/>
            <a:miter lim="800000"/>
            <a:headEnd/>
            <a:tailEnd/>
          </a:ln>
        </p:spPr>
        <p:txBody>
          <a:bodyPr wrap="none">
            <a:spAutoFit/>
          </a:bodyPr>
          <a:lstStyle/>
          <a:p>
            <a:r>
              <a:rPr lang="es-ES_tradnl" sz="1600" b="1"/>
              <a:t>R</a:t>
            </a:r>
            <a:endParaRPr lang="es-ES" sz="1600" b="1"/>
          </a:p>
        </p:txBody>
      </p:sp>
      <p:sp>
        <p:nvSpPr>
          <p:cNvPr id="99369" name="Text Box 41"/>
          <p:cNvSpPr txBox="1">
            <a:spLocks noChangeArrowheads="1"/>
          </p:cNvSpPr>
          <p:nvPr/>
        </p:nvSpPr>
        <p:spPr bwMode="auto">
          <a:xfrm>
            <a:off x="5537200" y="5108575"/>
            <a:ext cx="330200" cy="336550"/>
          </a:xfrm>
          <a:prstGeom prst="rect">
            <a:avLst/>
          </a:prstGeom>
          <a:solidFill>
            <a:srgbClr val="FF0000"/>
          </a:solidFill>
          <a:ln w="9525">
            <a:noFill/>
            <a:miter lim="800000"/>
            <a:headEnd/>
            <a:tailEnd/>
          </a:ln>
        </p:spPr>
        <p:txBody>
          <a:bodyPr wrap="none">
            <a:spAutoFit/>
          </a:bodyPr>
          <a:lstStyle/>
          <a:p>
            <a:r>
              <a:rPr lang="es-ES_tradnl" sz="1600" b="1"/>
              <a:t>B</a:t>
            </a:r>
            <a:endParaRPr lang="es-ES" sz="1600" b="1"/>
          </a:p>
        </p:txBody>
      </p:sp>
      <p:sp>
        <p:nvSpPr>
          <p:cNvPr id="99370" name="Text Box 42"/>
          <p:cNvSpPr txBox="1">
            <a:spLocks noChangeArrowheads="1"/>
          </p:cNvSpPr>
          <p:nvPr/>
        </p:nvSpPr>
        <p:spPr bwMode="auto">
          <a:xfrm>
            <a:off x="3028950" y="3078163"/>
            <a:ext cx="601663" cy="336550"/>
          </a:xfrm>
          <a:prstGeom prst="rect">
            <a:avLst/>
          </a:prstGeom>
          <a:noFill/>
          <a:ln w="9525">
            <a:noFill/>
            <a:miter lim="800000"/>
            <a:headEnd/>
            <a:tailEnd/>
          </a:ln>
        </p:spPr>
        <p:txBody>
          <a:bodyPr wrap="none">
            <a:spAutoFit/>
          </a:bodyPr>
          <a:lstStyle/>
          <a:p>
            <a:r>
              <a:rPr lang="es-ES_tradnl" sz="1600" b="1"/>
              <a:t>Raíz</a:t>
            </a:r>
            <a:endParaRPr lang="es-ES" sz="1600" b="1"/>
          </a:p>
        </p:txBody>
      </p:sp>
      <p:sp>
        <p:nvSpPr>
          <p:cNvPr id="99371" name="Text Box 63"/>
          <p:cNvSpPr txBox="1">
            <a:spLocks noChangeArrowheads="1"/>
          </p:cNvSpPr>
          <p:nvPr/>
        </p:nvSpPr>
        <p:spPr bwMode="auto">
          <a:xfrm>
            <a:off x="1687513" y="188913"/>
            <a:ext cx="5621337" cy="1066800"/>
          </a:xfrm>
          <a:prstGeom prst="rect">
            <a:avLst/>
          </a:prstGeom>
          <a:noFill/>
          <a:ln w="9525">
            <a:noFill/>
            <a:miter lim="800000"/>
            <a:headEnd/>
            <a:tailEnd/>
          </a:ln>
        </p:spPr>
        <p:txBody>
          <a:bodyPr wrap="none">
            <a:spAutoFit/>
          </a:bodyPr>
          <a:lstStyle/>
          <a:p>
            <a:pPr algn="ctr"/>
            <a:r>
              <a:rPr lang="es-ES_tradnl" sz="3200"/>
              <a:t>Pasando la LAN X a 100 Mb/s</a:t>
            </a:r>
          </a:p>
          <a:p>
            <a:pPr algn="ctr"/>
            <a:r>
              <a:rPr lang="es-ES_tradnl" sz="3200"/>
              <a:t>el árbol no cambia</a:t>
            </a:r>
            <a:endParaRPr lang="es-ES" sz="3200"/>
          </a:p>
        </p:txBody>
      </p:sp>
      <p:pic>
        <p:nvPicPr>
          <p:cNvPr id="99372" name="Picture 64"/>
          <p:cNvPicPr>
            <a:picLocks noChangeAspect="1" noChangeArrowheads="1"/>
          </p:cNvPicPr>
          <p:nvPr/>
        </p:nvPicPr>
        <p:blipFill>
          <a:blip r:embed="rId4" cstate="print"/>
          <a:srcRect/>
          <a:stretch>
            <a:fillRect/>
          </a:stretch>
        </p:blipFill>
        <p:spPr bwMode="auto">
          <a:xfrm>
            <a:off x="1619250" y="3644900"/>
            <a:ext cx="735013" cy="314325"/>
          </a:xfrm>
          <a:prstGeom prst="rect">
            <a:avLst/>
          </a:prstGeom>
          <a:noFill/>
          <a:ln w="9525">
            <a:noFill/>
            <a:miter lim="800000"/>
            <a:headEnd/>
            <a:tailEnd/>
          </a:ln>
        </p:spPr>
      </p:pic>
      <p:pic>
        <p:nvPicPr>
          <p:cNvPr id="99373" name="Picture 65"/>
          <p:cNvPicPr>
            <a:picLocks noChangeAspect="1" noChangeArrowheads="1"/>
          </p:cNvPicPr>
          <p:nvPr/>
        </p:nvPicPr>
        <p:blipFill>
          <a:blip r:embed="rId4" cstate="print"/>
          <a:srcRect/>
          <a:stretch>
            <a:fillRect/>
          </a:stretch>
        </p:blipFill>
        <p:spPr bwMode="auto">
          <a:xfrm>
            <a:off x="6645275" y="3644900"/>
            <a:ext cx="735013" cy="314325"/>
          </a:xfrm>
          <a:prstGeom prst="rect">
            <a:avLst/>
          </a:prstGeom>
          <a:noFill/>
          <a:ln w="9525">
            <a:noFill/>
            <a:miter lim="800000"/>
            <a:headEnd/>
            <a:tailEnd/>
          </a:ln>
        </p:spPr>
      </p:pic>
      <p:pic>
        <p:nvPicPr>
          <p:cNvPr id="99374" name="Picture 66"/>
          <p:cNvPicPr>
            <a:picLocks noChangeAspect="1" noChangeArrowheads="1"/>
          </p:cNvPicPr>
          <p:nvPr/>
        </p:nvPicPr>
        <p:blipFill>
          <a:blip r:embed="rId4" cstate="print"/>
          <a:srcRect/>
          <a:stretch>
            <a:fillRect/>
          </a:stretch>
        </p:blipFill>
        <p:spPr bwMode="auto">
          <a:xfrm>
            <a:off x="4140200" y="5778500"/>
            <a:ext cx="735013" cy="314325"/>
          </a:xfrm>
          <a:prstGeom prst="rect">
            <a:avLst/>
          </a:prstGeom>
          <a:noFill/>
          <a:ln w="9525">
            <a:noFill/>
            <a:miter lim="800000"/>
            <a:headEnd/>
            <a:tailEnd/>
          </a:ln>
        </p:spPr>
      </p:pic>
      <p:pic>
        <p:nvPicPr>
          <p:cNvPr id="99375" name="Picture 67"/>
          <p:cNvPicPr>
            <a:picLocks noChangeAspect="1" noChangeArrowheads="1"/>
          </p:cNvPicPr>
          <p:nvPr/>
        </p:nvPicPr>
        <p:blipFill>
          <a:blip r:embed="rId4" cstate="print"/>
          <a:srcRect/>
          <a:stretch>
            <a:fillRect/>
          </a:stretch>
        </p:blipFill>
        <p:spPr bwMode="auto">
          <a:xfrm>
            <a:off x="4140200" y="1700213"/>
            <a:ext cx="735013" cy="3143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2"/>
          <p:cNvSpPr>
            <a:spLocks noChangeShapeType="1"/>
          </p:cNvSpPr>
          <p:nvPr/>
        </p:nvSpPr>
        <p:spPr bwMode="auto">
          <a:xfrm rot="5400000">
            <a:off x="1432719" y="3766344"/>
            <a:ext cx="2120900" cy="4762"/>
          </a:xfrm>
          <a:prstGeom prst="line">
            <a:avLst/>
          </a:prstGeom>
          <a:noFill/>
          <a:ln w="50800">
            <a:solidFill>
              <a:schemeClr val="accent2"/>
            </a:solidFill>
            <a:round/>
            <a:headEnd/>
            <a:tailEnd/>
          </a:ln>
        </p:spPr>
        <p:txBody>
          <a:bodyPr/>
          <a:lstStyle/>
          <a:p>
            <a:endParaRPr lang="es-ES"/>
          </a:p>
        </p:txBody>
      </p:sp>
      <p:sp>
        <p:nvSpPr>
          <p:cNvPr id="100355" name="Line 3"/>
          <p:cNvSpPr>
            <a:spLocks noChangeShapeType="1"/>
          </p:cNvSpPr>
          <p:nvPr/>
        </p:nvSpPr>
        <p:spPr bwMode="auto">
          <a:xfrm rot="16200000" flipV="1">
            <a:off x="4929982" y="4622006"/>
            <a:ext cx="4762" cy="2486025"/>
          </a:xfrm>
          <a:prstGeom prst="line">
            <a:avLst/>
          </a:prstGeom>
          <a:noFill/>
          <a:ln w="50800">
            <a:solidFill>
              <a:schemeClr val="accent2"/>
            </a:solidFill>
            <a:round/>
            <a:headEnd/>
            <a:tailEnd/>
          </a:ln>
        </p:spPr>
        <p:txBody>
          <a:bodyPr/>
          <a:lstStyle/>
          <a:p>
            <a:endParaRPr lang="es-ES"/>
          </a:p>
        </p:txBody>
      </p:sp>
      <p:sp>
        <p:nvSpPr>
          <p:cNvPr id="100356" name="Line 4"/>
          <p:cNvSpPr>
            <a:spLocks noChangeShapeType="1"/>
          </p:cNvSpPr>
          <p:nvPr/>
        </p:nvSpPr>
        <p:spPr bwMode="auto">
          <a:xfrm rot="5400000">
            <a:off x="6341269" y="3801269"/>
            <a:ext cx="2201863" cy="3175"/>
          </a:xfrm>
          <a:prstGeom prst="line">
            <a:avLst/>
          </a:prstGeom>
          <a:noFill/>
          <a:ln w="50800">
            <a:solidFill>
              <a:schemeClr val="accent2"/>
            </a:solidFill>
            <a:round/>
            <a:headEnd/>
            <a:tailEnd/>
          </a:ln>
        </p:spPr>
        <p:txBody>
          <a:bodyPr/>
          <a:lstStyle/>
          <a:p>
            <a:endParaRPr lang="es-ES"/>
          </a:p>
        </p:txBody>
      </p:sp>
      <p:sp>
        <p:nvSpPr>
          <p:cNvPr id="100357" name="Line 5"/>
          <p:cNvSpPr>
            <a:spLocks noChangeShapeType="1"/>
          </p:cNvSpPr>
          <p:nvPr/>
        </p:nvSpPr>
        <p:spPr bwMode="auto">
          <a:xfrm rot="16200000" flipV="1">
            <a:off x="4927601" y="512762"/>
            <a:ext cx="4762" cy="2455863"/>
          </a:xfrm>
          <a:prstGeom prst="line">
            <a:avLst/>
          </a:prstGeom>
          <a:noFill/>
          <a:ln w="25400">
            <a:solidFill>
              <a:schemeClr val="accent2"/>
            </a:solidFill>
            <a:round/>
            <a:headEnd/>
            <a:tailEnd/>
          </a:ln>
        </p:spPr>
        <p:txBody>
          <a:bodyPr/>
          <a:lstStyle/>
          <a:p>
            <a:endParaRPr lang="es-ES"/>
          </a:p>
        </p:txBody>
      </p:sp>
      <p:sp>
        <p:nvSpPr>
          <p:cNvPr id="100358" name="Line 6"/>
          <p:cNvSpPr>
            <a:spLocks noChangeShapeType="1"/>
          </p:cNvSpPr>
          <p:nvPr/>
        </p:nvSpPr>
        <p:spPr bwMode="auto">
          <a:xfrm>
            <a:off x="3711575" y="4873625"/>
            <a:ext cx="0" cy="990600"/>
          </a:xfrm>
          <a:prstGeom prst="line">
            <a:avLst/>
          </a:prstGeom>
          <a:noFill/>
          <a:ln w="50800">
            <a:solidFill>
              <a:schemeClr val="accent2"/>
            </a:solidFill>
            <a:round/>
            <a:headEnd/>
            <a:tailEnd/>
          </a:ln>
        </p:spPr>
        <p:txBody>
          <a:bodyPr/>
          <a:lstStyle/>
          <a:p>
            <a:endParaRPr lang="es-ES"/>
          </a:p>
        </p:txBody>
      </p:sp>
      <p:sp>
        <p:nvSpPr>
          <p:cNvPr id="100359" name="Line 7"/>
          <p:cNvSpPr>
            <a:spLocks noChangeShapeType="1"/>
          </p:cNvSpPr>
          <p:nvPr/>
        </p:nvSpPr>
        <p:spPr bwMode="auto">
          <a:xfrm>
            <a:off x="2492375" y="4797425"/>
            <a:ext cx="1220788" cy="0"/>
          </a:xfrm>
          <a:prstGeom prst="line">
            <a:avLst/>
          </a:prstGeom>
          <a:noFill/>
          <a:ln w="50800">
            <a:solidFill>
              <a:schemeClr val="accent2"/>
            </a:solidFill>
            <a:round/>
            <a:headEnd/>
            <a:tailEnd/>
          </a:ln>
        </p:spPr>
        <p:txBody>
          <a:bodyPr/>
          <a:lstStyle/>
          <a:p>
            <a:endParaRPr lang="es-ES"/>
          </a:p>
        </p:txBody>
      </p:sp>
      <p:sp>
        <p:nvSpPr>
          <p:cNvPr id="100360" name="Line 8"/>
          <p:cNvSpPr>
            <a:spLocks noChangeShapeType="1"/>
          </p:cNvSpPr>
          <p:nvPr/>
        </p:nvSpPr>
        <p:spPr bwMode="auto">
          <a:xfrm>
            <a:off x="2490788" y="2733675"/>
            <a:ext cx="1220787" cy="0"/>
          </a:xfrm>
          <a:prstGeom prst="line">
            <a:avLst/>
          </a:prstGeom>
          <a:noFill/>
          <a:ln w="50800">
            <a:solidFill>
              <a:schemeClr val="accent2"/>
            </a:solidFill>
            <a:round/>
            <a:headEnd/>
            <a:tailEnd/>
          </a:ln>
        </p:spPr>
        <p:txBody>
          <a:bodyPr/>
          <a:lstStyle/>
          <a:p>
            <a:endParaRPr lang="es-ES"/>
          </a:p>
        </p:txBody>
      </p:sp>
      <p:sp>
        <p:nvSpPr>
          <p:cNvPr id="100361" name="Line 9"/>
          <p:cNvSpPr>
            <a:spLocks noChangeShapeType="1"/>
          </p:cNvSpPr>
          <p:nvPr/>
        </p:nvSpPr>
        <p:spPr bwMode="auto">
          <a:xfrm>
            <a:off x="6224588" y="4873625"/>
            <a:ext cx="1220787" cy="0"/>
          </a:xfrm>
          <a:prstGeom prst="line">
            <a:avLst/>
          </a:prstGeom>
          <a:noFill/>
          <a:ln w="50800">
            <a:solidFill>
              <a:schemeClr val="accent2"/>
            </a:solidFill>
            <a:round/>
            <a:headEnd/>
            <a:tailEnd/>
          </a:ln>
        </p:spPr>
        <p:txBody>
          <a:bodyPr/>
          <a:lstStyle/>
          <a:p>
            <a:endParaRPr lang="es-ES"/>
          </a:p>
        </p:txBody>
      </p:sp>
      <p:sp>
        <p:nvSpPr>
          <p:cNvPr id="100362" name="Line 10"/>
          <p:cNvSpPr>
            <a:spLocks noChangeShapeType="1"/>
          </p:cNvSpPr>
          <p:nvPr/>
        </p:nvSpPr>
        <p:spPr bwMode="auto">
          <a:xfrm>
            <a:off x="6224588" y="2733675"/>
            <a:ext cx="1220787" cy="0"/>
          </a:xfrm>
          <a:prstGeom prst="line">
            <a:avLst/>
          </a:prstGeom>
          <a:noFill/>
          <a:ln w="50800">
            <a:solidFill>
              <a:schemeClr val="accent2"/>
            </a:solidFill>
            <a:round/>
            <a:headEnd/>
            <a:tailEnd/>
          </a:ln>
        </p:spPr>
        <p:txBody>
          <a:bodyPr/>
          <a:lstStyle/>
          <a:p>
            <a:endParaRPr lang="es-ES"/>
          </a:p>
        </p:txBody>
      </p:sp>
      <p:sp>
        <p:nvSpPr>
          <p:cNvPr id="100363" name="Line 11"/>
          <p:cNvSpPr>
            <a:spLocks noChangeShapeType="1"/>
          </p:cNvSpPr>
          <p:nvPr/>
        </p:nvSpPr>
        <p:spPr bwMode="auto">
          <a:xfrm>
            <a:off x="6149975" y="4873625"/>
            <a:ext cx="0" cy="990600"/>
          </a:xfrm>
          <a:prstGeom prst="line">
            <a:avLst/>
          </a:prstGeom>
          <a:noFill/>
          <a:ln w="50800">
            <a:solidFill>
              <a:schemeClr val="accent2"/>
            </a:solidFill>
            <a:round/>
            <a:headEnd/>
            <a:tailEnd/>
          </a:ln>
        </p:spPr>
        <p:txBody>
          <a:bodyPr/>
          <a:lstStyle/>
          <a:p>
            <a:endParaRPr lang="es-ES"/>
          </a:p>
        </p:txBody>
      </p:sp>
      <p:sp>
        <p:nvSpPr>
          <p:cNvPr id="100364" name="Line 12"/>
          <p:cNvSpPr>
            <a:spLocks noChangeShapeType="1"/>
          </p:cNvSpPr>
          <p:nvPr/>
        </p:nvSpPr>
        <p:spPr bwMode="auto">
          <a:xfrm>
            <a:off x="3711575" y="1743075"/>
            <a:ext cx="0" cy="990600"/>
          </a:xfrm>
          <a:prstGeom prst="line">
            <a:avLst/>
          </a:prstGeom>
          <a:noFill/>
          <a:ln w="25400">
            <a:solidFill>
              <a:schemeClr val="accent2"/>
            </a:solidFill>
            <a:round/>
            <a:headEnd/>
            <a:tailEnd/>
          </a:ln>
        </p:spPr>
        <p:txBody>
          <a:bodyPr/>
          <a:lstStyle/>
          <a:p>
            <a:endParaRPr lang="es-ES"/>
          </a:p>
        </p:txBody>
      </p:sp>
      <p:sp>
        <p:nvSpPr>
          <p:cNvPr id="100365" name="Line 13"/>
          <p:cNvSpPr>
            <a:spLocks noChangeShapeType="1"/>
          </p:cNvSpPr>
          <p:nvPr/>
        </p:nvSpPr>
        <p:spPr bwMode="auto">
          <a:xfrm>
            <a:off x="6149975" y="1743075"/>
            <a:ext cx="0" cy="990600"/>
          </a:xfrm>
          <a:prstGeom prst="line">
            <a:avLst/>
          </a:prstGeom>
          <a:noFill/>
          <a:ln w="25400">
            <a:solidFill>
              <a:schemeClr val="accent2"/>
            </a:solidFill>
            <a:round/>
            <a:headEnd/>
            <a:tailEnd/>
          </a:ln>
        </p:spPr>
        <p:txBody>
          <a:bodyPr/>
          <a:lstStyle/>
          <a:p>
            <a:endParaRPr lang="es-ES"/>
          </a:p>
        </p:txBody>
      </p:sp>
      <p:pic>
        <p:nvPicPr>
          <p:cNvPr id="100366" name="Picture 14"/>
          <p:cNvPicPr>
            <a:picLocks noChangeArrowheads="1"/>
          </p:cNvPicPr>
          <p:nvPr/>
        </p:nvPicPr>
        <p:blipFill>
          <a:blip r:embed="rId3" cstate="print"/>
          <a:srcRect/>
          <a:stretch>
            <a:fillRect/>
          </a:stretch>
        </p:blipFill>
        <p:spPr bwMode="auto">
          <a:xfrm>
            <a:off x="3254375" y="2124075"/>
            <a:ext cx="1000125" cy="820738"/>
          </a:xfrm>
          <a:prstGeom prst="rect">
            <a:avLst/>
          </a:prstGeom>
          <a:noFill/>
          <a:ln w="12700">
            <a:noFill/>
            <a:miter lim="800000"/>
            <a:headEnd/>
            <a:tailEnd/>
          </a:ln>
        </p:spPr>
      </p:pic>
      <p:pic>
        <p:nvPicPr>
          <p:cNvPr id="100367" name="Picture 15"/>
          <p:cNvPicPr>
            <a:picLocks noChangeArrowheads="1"/>
          </p:cNvPicPr>
          <p:nvPr/>
        </p:nvPicPr>
        <p:blipFill>
          <a:blip r:embed="rId3" cstate="print"/>
          <a:srcRect/>
          <a:stretch>
            <a:fillRect/>
          </a:stretch>
        </p:blipFill>
        <p:spPr bwMode="auto">
          <a:xfrm>
            <a:off x="5683250" y="2124075"/>
            <a:ext cx="1000125" cy="820738"/>
          </a:xfrm>
          <a:prstGeom prst="rect">
            <a:avLst/>
          </a:prstGeom>
          <a:noFill/>
          <a:ln w="12700">
            <a:noFill/>
            <a:miter lim="800000"/>
            <a:headEnd/>
            <a:tailEnd/>
          </a:ln>
        </p:spPr>
      </p:pic>
      <p:pic>
        <p:nvPicPr>
          <p:cNvPr id="100368" name="Picture 16"/>
          <p:cNvPicPr>
            <a:picLocks noChangeArrowheads="1"/>
          </p:cNvPicPr>
          <p:nvPr/>
        </p:nvPicPr>
        <p:blipFill>
          <a:blip r:embed="rId3" cstate="print"/>
          <a:srcRect/>
          <a:stretch>
            <a:fillRect/>
          </a:stretch>
        </p:blipFill>
        <p:spPr bwMode="auto">
          <a:xfrm>
            <a:off x="3254375" y="4264025"/>
            <a:ext cx="1000125" cy="820738"/>
          </a:xfrm>
          <a:prstGeom prst="rect">
            <a:avLst/>
          </a:prstGeom>
          <a:noFill/>
          <a:ln w="12700">
            <a:noFill/>
            <a:miter lim="800000"/>
            <a:headEnd/>
            <a:tailEnd/>
          </a:ln>
        </p:spPr>
      </p:pic>
      <p:pic>
        <p:nvPicPr>
          <p:cNvPr id="100369" name="Picture 17"/>
          <p:cNvPicPr>
            <a:picLocks noChangeArrowheads="1"/>
          </p:cNvPicPr>
          <p:nvPr/>
        </p:nvPicPr>
        <p:blipFill>
          <a:blip r:embed="rId3" cstate="print"/>
          <a:srcRect/>
          <a:stretch>
            <a:fillRect/>
          </a:stretch>
        </p:blipFill>
        <p:spPr bwMode="auto">
          <a:xfrm>
            <a:off x="5683250" y="4264025"/>
            <a:ext cx="1000125" cy="820738"/>
          </a:xfrm>
          <a:prstGeom prst="rect">
            <a:avLst/>
          </a:prstGeom>
          <a:noFill/>
          <a:ln w="12700">
            <a:noFill/>
            <a:miter lim="800000"/>
            <a:headEnd/>
            <a:tailEnd/>
          </a:ln>
        </p:spPr>
      </p:pic>
      <p:sp>
        <p:nvSpPr>
          <p:cNvPr id="100370" name="Text Box 18"/>
          <p:cNvSpPr txBox="1">
            <a:spLocks noChangeArrowheads="1"/>
          </p:cNvSpPr>
          <p:nvPr/>
        </p:nvSpPr>
        <p:spPr bwMode="auto">
          <a:xfrm>
            <a:off x="1331913" y="3724275"/>
            <a:ext cx="1123950" cy="641350"/>
          </a:xfrm>
          <a:prstGeom prst="rect">
            <a:avLst/>
          </a:prstGeom>
          <a:noFill/>
          <a:ln w="25400">
            <a:noFill/>
            <a:miter lim="800000"/>
            <a:headEnd/>
            <a:tailEnd/>
          </a:ln>
        </p:spPr>
        <p:txBody>
          <a:bodyPr wrap="none">
            <a:spAutoFit/>
          </a:bodyPr>
          <a:lstStyle/>
          <a:p>
            <a:pPr algn="ctr"/>
            <a:r>
              <a:rPr lang="es-ES" sz="1800"/>
              <a:t>LAN X</a:t>
            </a:r>
          </a:p>
          <a:p>
            <a:pPr algn="ctr"/>
            <a:r>
              <a:rPr lang="es-ES" sz="1800"/>
              <a:t>100 Mb/s</a:t>
            </a:r>
          </a:p>
        </p:txBody>
      </p:sp>
      <p:sp>
        <p:nvSpPr>
          <p:cNvPr id="100371" name="Text Box 19"/>
          <p:cNvSpPr txBox="1">
            <a:spLocks noChangeArrowheads="1"/>
          </p:cNvSpPr>
          <p:nvPr/>
        </p:nvSpPr>
        <p:spPr bwMode="auto">
          <a:xfrm>
            <a:off x="4156075" y="1196975"/>
            <a:ext cx="1784350" cy="366713"/>
          </a:xfrm>
          <a:prstGeom prst="rect">
            <a:avLst/>
          </a:prstGeom>
          <a:noFill/>
          <a:ln w="25400">
            <a:noFill/>
            <a:miter lim="800000"/>
            <a:headEnd/>
            <a:tailEnd/>
          </a:ln>
        </p:spPr>
        <p:txBody>
          <a:bodyPr wrap="none">
            <a:spAutoFit/>
          </a:bodyPr>
          <a:lstStyle/>
          <a:p>
            <a:pPr algn="ctr"/>
            <a:r>
              <a:rPr lang="es-ES" sz="1800"/>
              <a:t>LAN W 10 Mb/s</a:t>
            </a:r>
          </a:p>
        </p:txBody>
      </p:sp>
      <p:sp>
        <p:nvSpPr>
          <p:cNvPr id="100372" name="Text Box 20"/>
          <p:cNvSpPr txBox="1">
            <a:spLocks noChangeArrowheads="1"/>
          </p:cNvSpPr>
          <p:nvPr/>
        </p:nvSpPr>
        <p:spPr bwMode="auto">
          <a:xfrm>
            <a:off x="7480300" y="3724275"/>
            <a:ext cx="1123950" cy="641350"/>
          </a:xfrm>
          <a:prstGeom prst="rect">
            <a:avLst/>
          </a:prstGeom>
          <a:noFill/>
          <a:ln w="25400">
            <a:noFill/>
            <a:miter lim="800000"/>
            <a:headEnd/>
            <a:tailEnd/>
          </a:ln>
        </p:spPr>
        <p:txBody>
          <a:bodyPr wrap="none">
            <a:spAutoFit/>
          </a:bodyPr>
          <a:lstStyle/>
          <a:p>
            <a:pPr algn="ctr"/>
            <a:r>
              <a:rPr lang="es-ES" sz="1800"/>
              <a:t>LAN Y</a:t>
            </a:r>
          </a:p>
          <a:p>
            <a:pPr algn="ctr"/>
            <a:r>
              <a:rPr lang="es-ES" sz="1800"/>
              <a:t>100 Mb/s</a:t>
            </a:r>
          </a:p>
        </p:txBody>
      </p:sp>
      <p:sp>
        <p:nvSpPr>
          <p:cNvPr id="100373" name="Text Box 21"/>
          <p:cNvSpPr txBox="1">
            <a:spLocks noChangeArrowheads="1"/>
          </p:cNvSpPr>
          <p:nvPr/>
        </p:nvSpPr>
        <p:spPr bwMode="auto">
          <a:xfrm>
            <a:off x="4067175" y="6015038"/>
            <a:ext cx="1835150" cy="366712"/>
          </a:xfrm>
          <a:prstGeom prst="rect">
            <a:avLst/>
          </a:prstGeom>
          <a:noFill/>
          <a:ln w="25400">
            <a:noFill/>
            <a:miter lim="800000"/>
            <a:headEnd/>
            <a:tailEnd/>
          </a:ln>
        </p:spPr>
        <p:txBody>
          <a:bodyPr wrap="none">
            <a:spAutoFit/>
          </a:bodyPr>
          <a:lstStyle/>
          <a:p>
            <a:pPr algn="ctr"/>
            <a:r>
              <a:rPr lang="es-ES" sz="1800"/>
              <a:t>LAN Z 100 Mb/s</a:t>
            </a:r>
          </a:p>
        </p:txBody>
      </p:sp>
      <p:sp>
        <p:nvSpPr>
          <p:cNvPr id="100374" name="Text Box 22"/>
          <p:cNvSpPr txBox="1">
            <a:spLocks noChangeArrowheads="1"/>
          </p:cNvSpPr>
          <p:nvPr/>
        </p:nvSpPr>
        <p:spPr bwMode="auto">
          <a:xfrm>
            <a:off x="3475038" y="2579688"/>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23</a:t>
            </a:r>
            <a:endParaRPr lang="es-ES" sz="1600"/>
          </a:p>
        </p:txBody>
      </p:sp>
      <p:sp>
        <p:nvSpPr>
          <p:cNvPr id="100375" name="Text Box 23"/>
          <p:cNvSpPr txBox="1">
            <a:spLocks noChangeArrowheads="1"/>
          </p:cNvSpPr>
          <p:nvPr/>
        </p:nvSpPr>
        <p:spPr bwMode="auto">
          <a:xfrm>
            <a:off x="5845175" y="2579688"/>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37</a:t>
            </a:r>
            <a:endParaRPr lang="es-ES" sz="1600"/>
          </a:p>
        </p:txBody>
      </p:sp>
      <p:sp>
        <p:nvSpPr>
          <p:cNvPr id="100376" name="Text Box 24"/>
          <p:cNvSpPr txBox="1">
            <a:spLocks noChangeArrowheads="1"/>
          </p:cNvSpPr>
          <p:nvPr/>
        </p:nvSpPr>
        <p:spPr bwMode="auto">
          <a:xfrm>
            <a:off x="3406775" y="4745038"/>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41</a:t>
            </a:r>
            <a:endParaRPr lang="es-ES" sz="1600"/>
          </a:p>
        </p:txBody>
      </p:sp>
      <p:sp>
        <p:nvSpPr>
          <p:cNvPr id="100377" name="Text Box 25"/>
          <p:cNvSpPr txBox="1">
            <a:spLocks noChangeArrowheads="1"/>
          </p:cNvSpPr>
          <p:nvPr/>
        </p:nvSpPr>
        <p:spPr bwMode="auto">
          <a:xfrm>
            <a:off x="5845175" y="4719638"/>
            <a:ext cx="558800" cy="279400"/>
          </a:xfrm>
          <a:prstGeom prst="rect">
            <a:avLst/>
          </a:prstGeom>
          <a:solidFill>
            <a:schemeClr val="bg1"/>
          </a:solidFill>
          <a:ln w="9525">
            <a:noFill/>
            <a:miter lim="800000"/>
            <a:headEnd/>
            <a:tailEnd/>
          </a:ln>
        </p:spPr>
        <p:txBody>
          <a:bodyPr wrap="none" lIns="36000" tIns="18000" rIns="36000" bIns="18000">
            <a:spAutoFit/>
          </a:bodyPr>
          <a:lstStyle/>
          <a:p>
            <a:r>
              <a:rPr lang="es-ES_tradnl" sz="1600"/>
              <a:t>ID 29</a:t>
            </a:r>
            <a:endParaRPr lang="es-ES" sz="1600"/>
          </a:p>
        </p:txBody>
      </p:sp>
      <p:sp>
        <p:nvSpPr>
          <p:cNvPr id="100378" name="Text Box 26"/>
          <p:cNvSpPr txBox="1">
            <a:spLocks noChangeArrowheads="1"/>
          </p:cNvSpPr>
          <p:nvPr/>
        </p:nvSpPr>
        <p:spPr bwMode="auto">
          <a:xfrm>
            <a:off x="2595563" y="2251075"/>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100379" name="Text Box 27"/>
          <p:cNvSpPr txBox="1">
            <a:spLocks noChangeArrowheads="1"/>
          </p:cNvSpPr>
          <p:nvPr/>
        </p:nvSpPr>
        <p:spPr bwMode="auto">
          <a:xfrm>
            <a:off x="2592388" y="4291013"/>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100380" name="Text Box 28"/>
          <p:cNvSpPr txBox="1">
            <a:spLocks noChangeArrowheads="1"/>
          </p:cNvSpPr>
          <p:nvPr/>
        </p:nvSpPr>
        <p:spPr bwMode="auto">
          <a:xfrm>
            <a:off x="3711575" y="1817688"/>
            <a:ext cx="725488" cy="336550"/>
          </a:xfrm>
          <a:prstGeom prst="rect">
            <a:avLst/>
          </a:prstGeom>
          <a:noFill/>
          <a:ln w="25400">
            <a:noFill/>
            <a:miter lim="800000"/>
            <a:headEnd/>
            <a:tailEnd/>
          </a:ln>
        </p:spPr>
        <p:txBody>
          <a:bodyPr wrap="none">
            <a:spAutoFit/>
          </a:bodyPr>
          <a:lstStyle/>
          <a:p>
            <a:pPr algn="ctr"/>
            <a:r>
              <a:rPr lang="es-ES" sz="1600" b="1"/>
              <a:t>C 100</a:t>
            </a:r>
          </a:p>
        </p:txBody>
      </p:sp>
      <p:sp>
        <p:nvSpPr>
          <p:cNvPr id="100381" name="Text Box 29"/>
          <p:cNvSpPr txBox="1">
            <a:spLocks noChangeArrowheads="1"/>
          </p:cNvSpPr>
          <p:nvPr/>
        </p:nvSpPr>
        <p:spPr bwMode="auto">
          <a:xfrm>
            <a:off x="6149975" y="1785938"/>
            <a:ext cx="725488" cy="336550"/>
          </a:xfrm>
          <a:prstGeom prst="rect">
            <a:avLst/>
          </a:prstGeom>
          <a:noFill/>
          <a:ln w="25400">
            <a:noFill/>
            <a:miter lim="800000"/>
            <a:headEnd/>
            <a:tailEnd/>
          </a:ln>
        </p:spPr>
        <p:txBody>
          <a:bodyPr wrap="none">
            <a:spAutoFit/>
          </a:bodyPr>
          <a:lstStyle/>
          <a:p>
            <a:pPr algn="ctr"/>
            <a:r>
              <a:rPr lang="es-ES" sz="1600" b="1"/>
              <a:t>C 100</a:t>
            </a:r>
          </a:p>
        </p:txBody>
      </p:sp>
      <p:sp>
        <p:nvSpPr>
          <p:cNvPr id="100382" name="Text Box 30"/>
          <p:cNvSpPr txBox="1">
            <a:spLocks noChangeArrowheads="1"/>
          </p:cNvSpPr>
          <p:nvPr/>
        </p:nvSpPr>
        <p:spPr bwMode="auto">
          <a:xfrm>
            <a:off x="3768725" y="5253038"/>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100383" name="Text Box 31"/>
          <p:cNvSpPr txBox="1">
            <a:spLocks noChangeArrowheads="1"/>
          </p:cNvSpPr>
          <p:nvPr/>
        </p:nvSpPr>
        <p:spPr bwMode="auto">
          <a:xfrm>
            <a:off x="6226175" y="5253038"/>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100384" name="Text Box 32"/>
          <p:cNvSpPr txBox="1">
            <a:spLocks noChangeArrowheads="1"/>
          </p:cNvSpPr>
          <p:nvPr/>
        </p:nvSpPr>
        <p:spPr bwMode="auto">
          <a:xfrm>
            <a:off x="6765925" y="4292600"/>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100385" name="Text Box 33"/>
          <p:cNvSpPr txBox="1">
            <a:spLocks noChangeArrowheads="1"/>
          </p:cNvSpPr>
          <p:nvPr/>
        </p:nvSpPr>
        <p:spPr bwMode="auto">
          <a:xfrm>
            <a:off x="6759575" y="2205038"/>
            <a:ext cx="612775" cy="336550"/>
          </a:xfrm>
          <a:prstGeom prst="rect">
            <a:avLst/>
          </a:prstGeom>
          <a:noFill/>
          <a:ln w="25400">
            <a:noFill/>
            <a:miter lim="800000"/>
            <a:headEnd/>
            <a:tailEnd/>
          </a:ln>
        </p:spPr>
        <p:txBody>
          <a:bodyPr wrap="none">
            <a:spAutoFit/>
          </a:bodyPr>
          <a:lstStyle/>
          <a:p>
            <a:pPr algn="ctr"/>
            <a:r>
              <a:rPr lang="es-ES" sz="1600" b="1"/>
              <a:t>C 19</a:t>
            </a:r>
          </a:p>
        </p:txBody>
      </p:sp>
      <p:sp>
        <p:nvSpPr>
          <p:cNvPr id="100386" name="Text Box 34"/>
          <p:cNvSpPr txBox="1">
            <a:spLocks noChangeArrowheads="1"/>
          </p:cNvSpPr>
          <p:nvPr/>
        </p:nvSpPr>
        <p:spPr bwMode="auto">
          <a:xfrm>
            <a:off x="2946400" y="2587625"/>
            <a:ext cx="330200" cy="336550"/>
          </a:xfrm>
          <a:prstGeom prst="rect">
            <a:avLst/>
          </a:prstGeom>
          <a:solidFill>
            <a:srgbClr val="00FF00"/>
          </a:solidFill>
          <a:ln w="9525">
            <a:noFill/>
            <a:miter lim="800000"/>
            <a:headEnd/>
            <a:tailEnd/>
          </a:ln>
        </p:spPr>
        <p:txBody>
          <a:bodyPr wrap="none">
            <a:spAutoFit/>
          </a:bodyPr>
          <a:lstStyle/>
          <a:p>
            <a:r>
              <a:rPr lang="es-ES_tradnl" sz="1600" b="1"/>
              <a:t>D</a:t>
            </a:r>
            <a:endParaRPr lang="es-ES" sz="1600" b="1"/>
          </a:p>
        </p:txBody>
      </p:sp>
      <p:sp>
        <p:nvSpPr>
          <p:cNvPr id="100387" name="Text Box 35"/>
          <p:cNvSpPr txBox="1">
            <a:spLocks noChangeArrowheads="1"/>
          </p:cNvSpPr>
          <p:nvPr/>
        </p:nvSpPr>
        <p:spPr bwMode="auto">
          <a:xfrm>
            <a:off x="3492500" y="5084763"/>
            <a:ext cx="330200" cy="336550"/>
          </a:xfrm>
          <a:prstGeom prst="rect">
            <a:avLst/>
          </a:prstGeom>
          <a:solidFill>
            <a:srgbClr val="00FF00"/>
          </a:solidFill>
          <a:ln w="9525">
            <a:noFill/>
            <a:miter lim="800000"/>
            <a:headEnd/>
            <a:tailEnd/>
          </a:ln>
        </p:spPr>
        <p:txBody>
          <a:bodyPr wrap="none">
            <a:spAutoFit/>
          </a:bodyPr>
          <a:lstStyle/>
          <a:p>
            <a:r>
              <a:rPr lang="es-ES_tradnl" sz="1600" b="1"/>
              <a:t>D</a:t>
            </a:r>
            <a:endParaRPr lang="es-ES" sz="1600" b="1"/>
          </a:p>
        </p:txBody>
      </p:sp>
      <p:sp>
        <p:nvSpPr>
          <p:cNvPr id="100388" name="Text Box 36"/>
          <p:cNvSpPr txBox="1">
            <a:spLocks noChangeArrowheads="1"/>
          </p:cNvSpPr>
          <p:nvPr/>
        </p:nvSpPr>
        <p:spPr bwMode="auto">
          <a:xfrm>
            <a:off x="6659563" y="2573338"/>
            <a:ext cx="330200" cy="336550"/>
          </a:xfrm>
          <a:prstGeom prst="rect">
            <a:avLst/>
          </a:prstGeom>
          <a:solidFill>
            <a:srgbClr val="00CCFF"/>
          </a:solidFill>
          <a:ln w="9525">
            <a:noFill/>
            <a:miter lim="800000"/>
            <a:headEnd/>
            <a:tailEnd/>
          </a:ln>
        </p:spPr>
        <p:txBody>
          <a:bodyPr wrap="none">
            <a:spAutoFit/>
          </a:bodyPr>
          <a:lstStyle/>
          <a:p>
            <a:r>
              <a:rPr lang="es-ES_tradnl" sz="1600" b="1"/>
              <a:t>R</a:t>
            </a:r>
            <a:endParaRPr lang="es-ES" sz="1600" b="1"/>
          </a:p>
        </p:txBody>
      </p:sp>
      <p:sp>
        <p:nvSpPr>
          <p:cNvPr id="100389" name="Text Box 37"/>
          <p:cNvSpPr txBox="1">
            <a:spLocks noChangeArrowheads="1"/>
          </p:cNvSpPr>
          <p:nvPr/>
        </p:nvSpPr>
        <p:spPr bwMode="auto">
          <a:xfrm>
            <a:off x="3521075" y="2155825"/>
            <a:ext cx="330200" cy="336550"/>
          </a:xfrm>
          <a:prstGeom prst="rect">
            <a:avLst/>
          </a:prstGeom>
          <a:solidFill>
            <a:srgbClr val="00FF00"/>
          </a:solidFill>
          <a:ln w="9525">
            <a:noFill/>
            <a:miter lim="800000"/>
            <a:headEnd/>
            <a:tailEnd/>
          </a:ln>
        </p:spPr>
        <p:txBody>
          <a:bodyPr wrap="none">
            <a:spAutoFit/>
          </a:bodyPr>
          <a:lstStyle/>
          <a:p>
            <a:r>
              <a:rPr lang="es-ES_tradnl" sz="1600" b="1"/>
              <a:t>D</a:t>
            </a:r>
            <a:endParaRPr lang="es-ES" sz="1600" b="1"/>
          </a:p>
        </p:txBody>
      </p:sp>
      <p:sp>
        <p:nvSpPr>
          <p:cNvPr id="100390" name="Text Box 38"/>
          <p:cNvSpPr txBox="1">
            <a:spLocks noChangeArrowheads="1"/>
          </p:cNvSpPr>
          <p:nvPr/>
        </p:nvSpPr>
        <p:spPr bwMode="auto">
          <a:xfrm>
            <a:off x="2949575" y="4676775"/>
            <a:ext cx="330200" cy="336550"/>
          </a:xfrm>
          <a:prstGeom prst="rect">
            <a:avLst/>
          </a:prstGeom>
          <a:solidFill>
            <a:srgbClr val="00CCFF"/>
          </a:solidFill>
          <a:ln w="9525">
            <a:noFill/>
            <a:miter lim="800000"/>
            <a:headEnd/>
            <a:tailEnd/>
          </a:ln>
        </p:spPr>
        <p:txBody>
          <a:bodyPr wrap="none">
            <a:spAutoFit/>
          </a:bodyPr>
          <a:lstStyle/>
          <a:p>
            <a:r>
              <a:rPr lang="es-ES_tradnl" sz="1600" b="1"/>
              <a:t>R</a:t>
            </a:r>
            <a:endParaRPr lang="es-ES" sz="1600" b="1"/>
          </a:p>
        </p:txBody>
      </p:sp>
      <p:sp>
        <p:nvSpPr>
          <p:cNvPr id="100391" name="Text Box 39"/>
          <p:cNvSpPr txBox="1">
            <a:spLocks noChangeArrowheads="1"/>
          </p:cNvSpPr>
          <p:nvPr/>
        </p:nvSpPr>
        <p:spPr bwMode="auto">
          <a:xfrm>
            <a:off x="5970588" y="5084763"/>
            <a:ext cx="330200" cy="336550"/>
          </a:xfrm>
          <a:prstGeom prst="rect">
            <a:avLst/>
          </a:prstGeom>
          <a:solidFill>
            <a:srgbClr val="00CCFF"/>
          </a:solidFill>
          <a:ln w="9525">
            <a:noFill/>
            <a:miter lim="800000"/>
            <a:headEnd/>
            <a:tailEnd/>
          </a:ln>
        </p:spPr>
        <p:txBody>
          <a:bodyPr wrap="none">
            <a:spAutoFit/>
          </a:bodyPr>
          <a:lstStyle/>
          <a:p>
            <a:r>
              <a:rPr lang="es-ES_tradnl" sz="1600" b="1"/>
              <a:t>R</a:t>
            </a:r>
            <a:endParaRPr lang="es-ES" sz="1600" b="1"/>
          </a:p>
        </p:txBody>
      </p:sp>
      <p:sp>
        <p:nvSpPr>
          <p:cNvPr id="100392" name="Text Box 40"/>
          <p:cNvSpPr txBox="1">
            <a:spLocks noChangeArrowheads="1"/>
          </p:cNvSpPr>
          <p:nvPr/>
        </p:nvSpPr>
        <p:spPr bwMode="auto">
          <a:xfrm>
            <a:off x="6011863" y="2155825"/>
            <a:ext cx="330200" cy="336550"/>
          </a:xfrm>
          <a:prstGeom prst="rect">
            <a:avLst/>
          </a:prstGeom>
          <a:solidFill>
            <a:srgbClr val="FF0000"/>
          </a:solidFill>
          <a:ln w="9525">
            <a:noFill/>
            <a:miter lim="800000"/>
            <a:headEnd/>
            <a:tailEnd/>
          </a:ln>
        </p:spPr>
        <p:txBody>
          <a:bodyPr wrap="none">
            <a:spAutoFit/>
          </a:bodyPr>
          <a:lstStyle/>
          <a:p>
            <a:r>
              <a:rPr lang="es-ES_tradnl" sz="1600" b="1"/>
              <a:t>B</a:t>
            </a:r>
            <a:endParaRPr lang="es-ES" sz="1600" b="1"/>
          </a:p>
        </p:txBody>
      </p:sp>
      <p:sp>
        <p:nvSpPr>
          <p:cNvPr id="100393" name="Text Box 41"/>
          <p:cNvSpPr txBox="1">
            <a:spLocks noChangeArrowheads="1"/>
          </p:cNvSpPr>
          <p:nvPr/>
        </p:nvSpPr>
        <p:spPr bwMode="auto">
          <a:xfrm>
            <a:off x="6659563" y="4702175"/>
            <a:ext cx="330200" cy="336550"/>
          </a:xfrm>
          <a:prstGeom prst="rect">
            <a:avLst/>
          </a:prstGeom>
          <a:solidFill>
            <a:srgbClr val="00FF00"/>
          </a:solidFill>
          <a:ln w="9525">
            <a:noFill/>
            <a:miter lim="800000"/>
            <a:headEnd/>
            <a:tailEnd/>
          </a:ln>
        </p:spPr>
        <p:txBody>
          <a:bodyPr wrap="none">
            <a:spAutoFit/>
          </a:bodyPr>
          <a:lstStyle/>
          <a:p>
            <a:r>
              <a:rPr lang="es-ES_tradnl" sz="1600" b="1"/>
              <a:t>D</a:t>
            </a:r>
            <a:endParaRPr lang="es-ES" sz="1600" b="1"/>
          </a:p>
        </p:txBody>
      </p:sp>
      <p:sp>
        <p:nvSpPr>
          <p:cNvPr id="100394" name="Text Box 42"/>
          <p:cNvSpPr txBox="1">
            <a:spLocks noChangeArrowheads="1"/>
          </p:cNvSpPr>
          <p:nvPr/>
        </p:nvSpPr>
        <p:spPr bwMode="auto">
          <a:xfrm>
            <a:off x="3490913" y="2971800"/>
            <a:ext cx="601662" cy="336550"/>
          </a:xfrm>
          <a:prstGeom prst="rect">
            <a:avLst/>
          </a:prstGeom>
          <a:noFill/>
          <a:ln w="9525">
            <a:noFill/>
            <a:miter lim="800000"/>
            <a:headEnd/>
            <a:tailEnd/>
          </a:ln>
        </p:spPr>
        <p:txBody>
          <a:bodyPr wrap="none">
            <a:spAutoFit/>
          </a:bodyPr>
          <a:lstStyle/>
          <a:p>
            <a:r>
              <a:rPr lang="es-ES_tradnl" sz="1600" b="1"/>
              <a:t>Raíz</a:t>
            </a:r>
            <a:endParaRPr lang="es-ES" sz="1600" b="1"/>
          </a:p>
        </p:txBody>
      </p:sp>
      <p:sp>
        <p:nvSpPr>
          <p:cNvPr id="100395" name="Text Box 63"/>
          <p:cNvSpPr txBox="1">
            <a:spLocks noChangeArrowheads="1"/>
          </p:cNvSpPr>
          <p:nvPr/>
        </p:nvSpPr>
        <p:spPr bwMode="auto">
          <a:xfrm>
            <a:off x="900113" y="303213"/>
            <a:ext cx="7546975" cy="946150"/>
          </a:xfrm>
          <a:prstGeom prst="rect">
            <a:avLst/>
          </a:prstGeom>
          <a:noFill/>
          <a:ln w="9525">
            <a:noFill/>
            <a:miter lim="800000"/>
            <a:headEnd/>
            <a:tailEnd/>
          </a:ln>
        </p:spPr>
        <p:txBody>
          <a:bodyPr wrap="none">
            <a:spAutoFit/>
          </a:bodyPr>
          <a:lstStyle/>
          <a:p>
            <a:pPr algn="ctr"/>
            <a:r>
              <a:rPr lang="es-ES_tradnl"/>
              <a:t>Pero si además pasamos la LAN Z a 100 Mb/s</a:t>
            </a:r>
          </a:p>
          <a:p>
            <a:pPr algn="ctr"/>
            <a:r>
              <a:rPr lang="es-ES_tradnl"/>
              <a:t>sí cambia:</a:t>
            </a:r>
            <a:endParaRPr lang="es-ES"/>
          </a:p>
        </p:txBody>
      </p:sp>
      <p:pic>
        <p:nvPicPr>
          <p:cNvPr id="100396" name="Picture 64"/>
          <p:cNvPicPr>
            <a:picLocks noChangeAspect="1" noChangeArrowheads="1"/>
          </p:cNvPicPr>
          <p:nvPr/>
        </p:nvPicPr>
        <p:blipFill>
          <a:blip r:embed="rId4" cstate="print"/>
          <a:srcRect/>
          <a:stretch>
            <a:fillRect/>
          </a:stretch>
        </p:blipFill>
        <p:spPr bwMode="auto">
          <a:xfrm>
            <a:off x="2124075" y="3429000"/>
            <a:ext cx="735013" cy="314325"/>
          </a:xfrm>
          <a:prstGeom prst="rect">
            <a:avLst/>
          </a:prstGeom>
          <a:noFill/>
          <a:ln w="9525">
            <a:noFill/>
            <a:miter lim="800000"/>
            <a:headEnd/>
            <a:tailEnd/>
          </a:ln>
        </p:spPr>
      </p:pic>
      <p:pic>
        <p:nvPicPr>
          <p:cNvPr id="100397" name="Picture 65"/>
          <p:cNvPicPr>
            <a:picLocks noChangeAspect="1" noChangeArrowheads="1"/>
          </p:cNvPicPr>
          <p:nvPr/>
        </p:nvPicPr>
        <p:blipFill>
          <a:blip r:embed="rId4" cstate="print"/>
          <a:srcRect/>
          <a:stretch>
            <a:fillRect/>
          </a:stretch>
        </p:blipFill>
        <p:spPr bwMode="auto">
          <a:xfrm>
            <a:off x="7019925" y="3500438"/>
            <a:ext cx="735013" cy="314325"/>
          </a:xfrm>
          <a:prstGeom prst="rect">
            <a:avLst/>
          </a:prstGeom>
          <a:noFill/>
          <a:ln w="9525">
            <a:noFill/>
            <a:miter lim="800000"/>
            <a:headEnd/>
            <a:tailEnd/>
          </a:ln>
        </p:spPr>
      </p:pic>
      <p:pic>
        <p:nvPicPr>
          <p:cNvPr id="100398" name="Picture 66"/>
          <p:cNvPicPr>
            <a:picLocks noChangeAspect="1" noChangeArrowheads="1"/>
          </p:cNvPicPr>
          <p:nvPr/>
        </p:nvPicPr>
        <p:blipFill>
          <a:blip r:embed="rId4" cstate="print"/>
          <a:srcRect/>
          <a:stretch>
            <a:fillRect/>
          </a:stretch>
        </p:blipFill>
        <p:spPr bwMode="auto">
          <a:xfrm>
            <a:off x="4629150" y="1601788"/>
            <a:ext cx="735013" cy="314325"/>
          </a:xfrm>
          <a:prstGeom prst="rect">
            <a:avLst/>
          </a:prstGeom>
          <a:noFill/>
          <a:ln w="9525">
            <a:noFill/>
            <a:miter lim="800000"/>
            <a:headEnd/>
            <a:tailEnd/>
          </a:ln>
        </p:spPr>
      </p:pic>
      <p:pic>
        <p:nvPicPr>
          <p:cNvPr id="100399" name="Picture 67"/>
          <p:cNvPicPr>
            <a:picLocks noChangeAspect="1" noChangeArrowheads="1"/>
          </p:cNvPicPr>
          <p:nvPr/>
        </p:nvPicPr>
        <p:blipFill>
          <a:blip r:embed="rId4" cstate="print"/>
          <a:srcRect/>
          <a:stretch>
            <a:fillRect/>
          </a:stretch>
        </p:blipFill>
        <p:spPr bwMode="auto">
          <a:xfrm>
            <a:off x="4700588" y="5707063"/>
            <a:ext cx="735012" cy="3143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p:txBody>
          <a:bodyPr/>
          <a:lstStyle/>
          <a:p>
            <a:pPr eaLnBrk="1" hangingPunct="1"/>
            <a:r>
              <a:rPr lang="es-ES" smtClean="0"/>
              <a:t>Cómputo de puertos</a:t>
            </a:r>
          </a:p>
        </p:txBody>
      </p:sp>
      <p:sp>
        <p:nvSpPr>
          <p:cNvPr id="101379" name="Rectangle 5"/>
          <p:cNvSpPr>
            <a:spLocks noGrp="1" noChangeArrowheads="1"/>
          </p:cNvSpPr>
          <p:nvPr>
            <p:ph type="body" idx="1"/>
          </p:nvPr>
        </p:nvSpPr>
        <p:spPr>
          <a:xfrm>
            <a:off x="685800" y="1981200"/>
            <a:ext cx="8062913" cy="4114800"/>
          </a:xfrm>
        </p:spPr>
        <p:txBody>
          <a:bodyPr/>
          <a:lstStyle/>
          <a:p>
            <a:pPr eaLnBrk="1" hangingPunct="1">
              <a:lnSpc>
                <a:spcPct val="80000"/>
              </a:lnSpc>
            </a:pPr>
            <a:r>
              <a:rPr lang="es-ES" sz="2800" dirty="0" smtClean="0"/>
              <a:t>Si tenemos una red con:</a:t>
            </a:r>
          </a:p>
          <a:p>
            <a:pPr lvl="1" eaLnBrk="1" hangingPunct="1">
              <a:lnSpc>
                <a:spcPct val="80000"/>
              </a:lnSpc>
            </a:pPr>
            <a:r>
              <a:rPr lang="es-ES" sz="2400" b="1" dirty="0" smtClean="0"/>
              <a:t>m</a:t>
            </a:r>
            <a:r>
              <a:rPr lang="es-ES" sz="2400" dirty="0" smtClean="0"/>
              <a:t> puentes (o </a:t>
            </a:r>
            <a:r>
              <a:rPr lang="es-ES" sz="2400" dirty="0" err="1" smtClean="0"/>
              <a:t>switches</a:t>
            </a:r>
            <a:r>
              <a:rPr lang="es-ES" sz="2400" dirty="0" smtClean="0"/>
              <a:t>)</a:t>
            </a:r>
          </a:p>
          <a:p>
            <a:pPr lvl="1" eaLnBrk="1" hangingPunct="1">
              <a:lnSpc>
                <a:spcPct val="80000"/>
              </a:lnSpc>
            </a:pPr>
            <a:r>
              <a:rPr lang="es-ES" sz="2400" b="1" dirty="0" smtClean="0"/>
              <a:t>n</a:t>
            </a:r>
            <a:r>
              <a:rPr lang="es-ES" sz="2400" dirty="0" smtClean="0"/>
              <a:t> puertos (en total)</a:t>
            </a:r>
          </a:p>
          <a:p>
            <a:pPr lvl="1" eaLnBrk="1" hangingPunct="1">
              <a:lnSpc>
                <a:spcPct val="80000"/>
              </a:lnSpc>
            </a:pPr>
            <a:r>
              <a:rPr lang="es-ES" sz="2400" b="1" dirty="0" smtClean="0"/>
              <a:t>p</a:t>
            </a:r>
            <a:r>
              <a:rPr lang="es-ES" sz="2400" dirty="0" smtClean="0"/>
              <a:t> bucles (contando solo bucles elementales)</a:t>
            </a:r>
          </a:p>
          <a:p>
            <a:pPr eaLnBrk="1" hangingPunct="1">
              <a:lnSpc>
                <a:spcPct val="80000"/>
              </a:lnSpc>
            </a:pPr>
            <a:r>
              <a:rPr lang="es-ES" sz="2800" dirty="0" smtClean="0"/>
              <a:t>Entonces deberá haber:</a:t>
            </a:r>
          </a:p>
          <a:p>
            <a:pPr lvl="1" eaLnBrk="1" hangingPunct="1">
              <a:lnSpc>
                <a:spcPct val="80000"/>
              </a:lnSpc>
            </a:pPr>
            <a:r>
              <a:rPr lang="es-ES" sz="2400" b="1" dirty="0" smtClean="0"/>
              <a:t>1</a:t>
            </a:r>
            <a:r>
              <a:rPr lang="es-ES" sz="2400" dirty="0" smtClean="0"/>
              <a:t> Puente raíz</a:t>
            </a:r>
          </a:p>
          <a:p>
            <a:pPr lvl="1" eaLnBrk="1" hangingPunct="1">
              <a:lnSpc>
                <a:spcPct val="80000"/>
              </a:lnSpc>
            </a:pPr>
            <a:r>
              <a:rPr lang="es-ES" sz="2400" b="1" dirty="0" smtClean="0"/>
              <a:t>m-1</a:t>
            </a:r>
            <a:r>
              <a:rPr lang="es-ES" sz="2400" dirty="0" smtClean="0"/>
              <a:t> puertos raíz (uno por cada puente que no es raíz)</a:t>
            </a:r>
          </a:p>
          <a:p>
            <a:pPr lvl="1" eaLnBrk="1" hangingPunct="1">
              <a:lnSpc>
                <a:spcPct val="80000"/>
              </a:lnSpc>
            </a:pPr>
            <a:r>
              <a:rPr lang="es-ES" sz="2400" b="1" dirty="0" smtClean="0"/>
              <a:t>p</a:t>
            </a:r>
            <a:r>
              <a:rPr lang="es-ES" sz="2400" dirty="0" smtClean="0"/>
              <a:t> puertos bloqueados (uno por cada </a:t>
            </a:r>
            <a:r>
              <a:rPr lang="es-ES" sz="2400" dirty="0" err="1" smtClean="0"/>
              <a:t>bulce</a:t>
            </a:r>
            <a:r>
              <a:rPr lang="es-ES" sz="2400" dirty="0" smtClean="0"/>
              <a:t>)</a:t>
            </a:r>
          </a:p>
          <a:p>
            <a:pPr lvl="1" eaLnBrk="1" hangingPunct="1">
              <a:lnSpc>
                <a:spcPct val="80000"/>
              </a:lnSpc>
            </a:pPr>
            <a:r>
              <a:rPr lang="es-ES" sz="2400" b="1" dirty="0" smtClean="0"/>
              <a:t>n- (m-1) – p</a:t>
            </a:r>
            <a:r>
              <a:rPr lang="es-ES" sz="2400" dirty="0" smtClean="0"/>
              <a:t> puertos designados (todos los que quedan)</a:t>
            </a:r>
          </a:p>
          <a:p>
            <a:pPr eaLnBrk="1" hangingPunct="1">
              <a:lnSpc>
                <a:spcPct val="80000"/>
              </a:lnSpc>
            </a:pPr>
            <a:r>
              <a:rPr lang="es-ES" sz="2800" dirty="0" smtClean="0"/>
              <a:t>En el ejemplo anterior: m = 4, n= 8, p = 1</a:t>
            </a:r>
          </a:p>
        </p:txBody>
      </p:sp>
    </p:spTree>
  </p:cSld>
  <p:clrMapOvr>
    <a:masterClrMapping/>
  </p:clrMapOvr>
  <p:transition>
    <p:pull dir="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8" name="Line 4"/>
          <p:cNvSpPr>
            <a:spLocks noChangeShapeType="1"/>
          </p:cNvSpPr>
          <p:nvPr/>
        </p:nvSpPr>
        <p:spPr bwMode="auto">
          <a:xfrm>
            <a:off x="3132138" y="2291482"/>
            <a:ext cx="0" cy="1441450"/>
          </a:xfrm>
          <a:prstGeom prst="line">
            <a:avLst/>
          </a:prstGeom>
          <a:noFill/>
          <a:ln w="25400">
            <a:solidFill>
              <a:srgbClr val="0000FF"/>
            </a:solidFill>
            <a:round/>
            <a:headEnd/>
            <a:tailEnd/>
          </a:ln>
        </p:spPr>
        <p:txBody>
          <a:bodyPr/>
          <a:lstStyle/>
          <a:p>
            <a:endParaRPr lang="es-ES"/>
          </a:p>
        </p:txBody>
      </p:sp>
      <p:sp>
        <p:nvSpPr>
          <p:cNvPr id="1286149" name="Line 5"/>
          <p:cNvSpPr>
            <a:spLocks noChangeShapeType="1"/>
          </p:cNvSpPr>
          <p:nvPr/>
        </p:nvSpPr>
        <p:spPr bwMode="auto">
          <a:xfrm flipV="1">
            <a:off x="1187450" y="3659907"/>
            <a:ext cx="1944688" cy="1588"/>
          </a:xfrm>
          <a:prstGeom prst="line">
            <a:avLst/>
          </a:prstGeom>
          <a:noFill/>
          <a:ln w="25400">
            <a:solidFill>
              <a:srgbClr val="0000FF"/>
            </a:solidFill>
            <a:round/>
            <a:headEnd/>
            <a:tailEnd/>
          </a:ln>
        </p:spPr>
        <p:txBody>
          <a:bodyPr/>
          <a:lstStyle/>
          <a:p>
            <a:endParaRPr lang="es-ES"/>
          </a:p>
        </p:txBody>
      </p:sp>
      <p:sp>
        <p:nvSpPr>
          <p:cNvPr id="1286152" name="Line 8"/>
          <p:cNvSpPr>
            <a:spLocks noChangeShapeType="1"/>
          </p:cNvSpPr>
          <p:nvPr/>
        </p:nvSpPr>
        <p:spPr bwMode="auto">
          <a:xfrm flipV="1">
            <a:off x="1116013" y="2364507"/>
            <a:ext cx="1943100" cy="0"/>
          </a:xfrm>
          <a:prstGeom prst="line">
            <a:avLst/>
          </a:prstGeom>
          <a:noFill/>
          <a:ln w="25400">
            <a:solidFill>
              <a:srgbClr val="0000FF"/>
            </a:solidFill>
            <a:round/>
            <a:headEnd/>
            <a:tailEnd/>
          </a:ln>
        </p:spPr>
        <p:txBody>
          <a:bodyPr/>
          <a:lstStyle/>
          <a:p>
            <a:endParaRPr lang="es-ES"/>
          </a:p>
        </p:txBody>
      </p:sp>
      <p:sp>
        <p:nvSpPr>
          <p:cNvPr id="1286173" name="Line 29"/>
          <p:cNvSpPr>
            <a:spLocks noChangeShapeType="1"/>
          </p:cNvSpPr>
          <p:nvPr/>
        </p:nvSpPr>
        <p:spPr bwMode="auto">
          <a:xfrm>
            <a:off x="1474788" y="2291482"/>
            <a:ext cx="0" cy="1441450"/>
          </a:xfrm>
          <a:prstGeom prst="line">
            <a:avLst/>
          </a:prstGeom>
          <a:noFill/>
          <a:ln w="25400">
            <a:solidFill>
              <a:srgbClr val="0000FF"/>
            </a:solidFill>
            <a:round/>
            <a:headEnd/>
            <a:tailEnd/>
          </a:ln>
        </p:spPr>
        <p:txBody>
          <a:bodyPr/>
          <a:lstStyle/>
          <a:p>
            <a:endParaRPr lang="es-ES"/>
          </a:p>
        </p:txBody>
      </p:sp>
      <p:sp>
        <p:nvSpPr>
          <p:cNvPr id="104454" name="Rectangle 2"/>
          <p:cNvSpPr>
            <a:spLocks noGrp="1" noChangeArrowheads="1"/>
          </p:cNvSpPr>
          <p:nvPr>
            <p:ph type="title"/>
          </p:nvPr>
        </p:nvSpPr>
        <p:spPr>
          <a:xfrm>
            <a:off x="685800" y="177800"/>
            <a:ext cx="7772400" cy="658813"/>
          </a:xfrm>
        </p:spPr>
        <p:txBody>
          <a:bodyPr/>
          <a:lstStyle/>
          <a:p>
            <a:pPr eaLnBrk="1" hangingPunct="1"/>
            <a:r>
              <a:rPr lang="es-ES" sz="4000" smtClean="0"/>
              <a:t>Redes ‘mixtas’ (ST y no ST)</a:t>
            </a:r>
          </a:p>
        </p:txBody>
      </p:sp>
      <p:sp>
        <p:nvSpPr>
          <p:cNvPr id="104455" name="Rectangle 3"/>
          <p:cNvSpPr>
            <a:spLocks noGrp="1" noChangeArrowheads="1"/>
          </p:cNvSpPr>
          <p:nvPr>
            <p:ph type="body" idx="1"/>
          </p:nvPr>
        </p:nvSpPr>
        <p:spPr>
          <a:xfrm>
            <a:off x="685800" y="919163"/>
            <a:ext cx="7772400" cy="1231900"/>
          </a:xfrm>
        </p:spPr>
        <p:txBody>
          <a:bodyPr/>
          <a:lstStyle/>
          <a:p>
            <a:pPr marL="0" eaLnBrk="1" hangingPunct="1">
              <a:lnSpc>
                <a:spcPct val="80000"/>
              </a:lnSpc>
              <a:buNone/>
            </a:pPr>
            <a:r>
              <a:rPr lang="es-ES" sz="1800" dirty="0" smtClean="0">
                <a:latin typeface="Arial" pitchFamily="34" charset="0"/>
                <a:cs typeface="Arial" pitchFamily="34" charset="0"/>
              </a:rPr>
              <a:t>Cuando se produce un bucle en una red en la que algunos conmutadores soportan </a:t>
            </a:r>
            <a:r>
              <a:rPr lang="es-ES" sz="1800" dirty="0" err="1" smtClean="0">
                <a:latin typeface="Arial" pitchFamily="34" charset="0"/>
                <a:cs typeface="Arial" pitchFamily="34" charset="0"/>
              </a:rPr>
              <a:t>spanning</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tree</a:t>
            </a:r>
            <a:r>
              <a:rPr lang="es-ES" sz="1800" dirty="0" smtClean="0">
                <a:latin typeface="Arial" pitchFamily="34" charset="0"/>
                <a:cs typeface="Arial" pitchFamily="34" charset="0"/>
              </a:rPr>
              <a:t> y otros no, basta que al menos uno de los que intervienen en el bucle soporte </a:t>
            </a:r>
            <a:r>
              <a:rPr lang="es-ES" sz="1800" dirty="0" err="1" smtClean="0">
                <a:latin typeface="Arial" pitchFamily="34" charset="0"/>
                <a:cs typeface="Arial" pitchFamily="34" charset="0"/>
              </a:rPr>
              <a:t>spanning</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tree</a:t>
            </a:r>
            <a:r>
              <a:rPr lang="es-ES" sz="1800" dirty="0" smtClean="0">
                <a:latin typeface="Arial" pitchFamily="34" charset="0"/>
                <a:cs typeface="Arial" pitchFamily="34" charset="0"/>
              </a:rPr>
              <a:t> para que el bucle se corte </a:t>
            </a:r>
          </a:p>
        </p:txBody>
      </p:sp>
      <p:pic>
        <p:nvPicPr>
          <p:cNvPr id="1286154" name="Picture 10"/>
          <p:cNvPicPr>
            <a:picLocks noChangeArrowheads="1"/>
          </p:cNvPicPr>
          <p:nvPr/>
        </p:nvPicPr>
        <p:blipFill>
          <a:blip r:embed="rId3" cstate="print"/>
          <a:srcRect/>
          <a:stretch>
            <a:fillRect/>
          </a:stretch>
        </p:blipFill>
        <p:spPr bwMode="auto">
          <a:xfrm>
            <a:off x="971550" y="3517032"/>
            <a:ext cx="792163" cy="358775"/>
          </a:xfrm>
          <a:prstGeom prst="rect">
            <a:avLst/>
          </a:prstGeom>
          <a:noFill/>
          <a:ln w="12700">
            <a:noFill/>
            <a:miter lim="800000"/>
            <a:headEnd/>
            <a:tailEnd/>
          </a:ln>
        </p:spPr>
      </p:pic>
      <p:pic>
        <p:nvPicPr>
          <p:cNvPr id="1286155" name="Picture 11"/>
          <p:cNvPicPr>
            <a:picLocks noChangeArrowheads="1"/>
          </p:cNvPicPr>
          <p:nvPr/>
        </p:nvPicPr>
        <p:blipFill>
          <a:blip r:embed="rId3" cstate="print"/>
          <a:srcRect/>
          <a:stretch>
            <a:fillRect/>
          </a:stretch>
        </p:blipFill>
        <p:spPr bwMode="auto">
          <a:xfrm>
            <a:off x="2698750" y="2221632"/>
            <a:ext cx="792163" cy="358775"/>
          </a:xfrm>
          <a:prstGeom prst="rect">
            <a:avLst/>
          </a:prstGeom>
          <a:noFill/>
          <a:ln w="12700">
            <a:noFill/>
            <a:miter lim="800000"/>
            <a:headEnd/>
            <a:tailEnd/>
          </a:ln>
        </p:spPr>
      </p:pic>
      <p:pic>
        <p:nvPicPr>
          <p:cNvPr id="1286157" name="Picture 13"/>
          <p:cNvPicPr>
            <a:picLocks noChangeArrowheads="1"/>
          </p:cNvPicPr>
          <p:nvPr/>
        </p:nvPicPr>
        <p:blipFill>
          <a:blip r:embed="rId3" cstate="print"/>
          <a:srcRect/>
          <a:stretch>
            <a:fillRect/>
          </a:stretch>
        </p:blipFill>
        <p:spPr bwMode="auto">
          <a:xfrm>
            <a:off x="2771775" y="3517032"/>
            <a:ext cx="792163" cy="358775"/>
          </a:xfrm>
          <a:prstGeom prst="rect">
            <a:avLst/>
          </a:prstGeom>
          <a:noFill/>
          <a:ln w="12700">
            <a:noFill/>
            <a:miter lim="800000"/>
            <a:headEnd/>
            <a:tailEnd/>
          </a:ln>
        </p:spPr>
      </p:pic>
      <p:pic>
        <p:nvPicPr>
          <p:cNvPr id="1286158" name="Picture 14"/>
          <p:cNvPicPr>
            <a:picLocks noChangeArrowheads="1"/>
          </p:cNvPicPr>
          <p:nvPr/>
        </p:nvPicPr>
        <p:blipFill>
          <a:blip r:embed="rId3" cstate="print"/>
          <a:srcRect/>
          <a:stretch>
            <a:fillRect/>
          </a:stretch>
        </p:blipFill>
        <p:spPr bwMode="auto">
          <a:xfrm>
            <a:off x="971550" y="2221632"/>
            <a:ext cx="792163" cy="358775"/>
          </a:xfrm>
          <a:prstGeom prst="rect">
            <a:avLst/>
          </a:prstGeom>
          <a:noFill/>
          <a:ln w="12700">
            <a:noFill/>
            <a:miter lim="800000"/>
            <a:headEnd/>
            <a:tailEnd/>
          </a:ln>
        </p:spPr>
      </p:pic>
      <p:sp>
        <p:nvSpPr>
          <p:cNvPr id="1286159" name="Text Box 15"/>
          <p:cNvSpPr txBox="1">
            <a:spLocks noChangeArrowheads="1"/>
          </p:cNvSpPr>
          <p:nvPr/>
        </p:nvSpPr>
        <p:spPr bwMode="auto">
          <a:xfrm>
            <a:off x="1236663" y="2262907"/>
            <a:ext cx="201612" cy="21907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400" b="1"/>
              <a:t>A</a:t>
            </a:r>
            <a:endParaRPr lang="es-ES" sz="1400" b="1"/>
          </a:p>
        </p:txBody>
      </p:sp>
      <p:sp>
        <p:nvSpPr>
          <p:cNvPr id="1286160" name="Text Box 16"/>
          <p:cNvSpPr txBox="1">
            <a:spLocks noChangeArrowheads="1"/>
          </p:cNvSpPr>
          <p:nvPr/>
        </p:nvSpPr>
        <p:spPr bwMode="auto">
          <a:xfrm>
            <a:off x="2978150" y="3580532"/>
            <a:ext cx="219075" cy="25082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600" b="1"/>
              <a:t>C</a:t>
            </a:r>
            <a:endParaRPr lang="es-ES" sz="1600" b="1"/>
          </a:p>
        </p:txBody>
      </p:sp>
      <p:sp>
        <p:nvSpPr>
          <p:cNvPr id="1286161" name="Text Box 17"/>
          <p:cNvSpPr txBox="1">
            <a:spLocks noChangeArrowheads="1"/>
          </p:cNvSpPr>
          <p:nvPr/>
        </p:nvSpPr>
        <p:spPr bwMode="auto">
          <a:xfrm>
            <a:off x="1239838" y="3575770"/>
            <a:ext cx="219075" cy="25082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600" b="1"/>
              <a:t>B</a:t>
            </a:r>
            <a:endParaRPr lang="es-ES" sz="1600" b="1"/>
          </a:p>
        </p:txBody>
      </p:sp>
      <p:sp>
        <p:nvSpPr>
          <p:cNvPr id="1286163" name="Text Box 19"/>
          <p:cNvSpPr txBox="1">
            <a:spLocks noChangeArrowheads="1"/>
          </p:cNvSpPr>
          <p:nvPr/>
        </p:nvSpPr>
        <p:spPr bwMode="auto">
          <a:xfrm>
            <a:off x="2967038" y="2308945"/>
            <a:ext cx="219075" cy="25082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600" b="1"/>
              <a:t>D</a:t>
            </a:r>
            <a:endParaRPr lang="es-ES" sz="1600" b="1"/>
          </a:p>
        </p:txBody>
      </p:sp>
      <p:sp>
        <p:nvSpPr>
          <p:cNvPr id="1286174" name="Text Box 30"/>
          <p:cNvSpPr txBox="1">
            <a:spLocks noChangeArrowheads="1"/>
          </p:cNvSpPr>
          <p:nvPr/>
        </p:nvSpPr>
        <p:spPr bwMode="auto">
          <a:xfrm>
            <a:off x="912813" y="1916832"/>
            <a:ext cx="411162" cy="304800"/>
          </a:xfrm>
          <a:prstGeom prst="rect">
            <a:avLst/>
          </a:prstGeom>
          <a:noFill/>
          <a:ln w="25400">
            <a:noFill/>
            <a:miter lim="800000"/>
            <a:headEnd/>
            <a:tailEnd/>
          </a:ln>
        </p:spPr>
        <p:txBody>
          <a:bodyPr wrap="none">
            <a:spAutoFit/>
          </a:bodyPr>
          <a:lstStyle/>
          <a:p>
            <a:r>
              <a:rPr lang="es-ES" sz="1400" b="1"/>
              <a:t>ST</a:t>
            </a:r>
          </a:p>
        </p:txBody>
      </p:sp>
      <p:sp>
        <p:nvSpPr>
          <p:cNvPr id="1286175" name="Text Box 31"/>
          <p:cNvSpPr txBox="1">
            <a:spLocks noChangeArrowheads="1"/>
          </p:cNvSpPr>
          <p:nvPr/>
        </p:nvSpPr>
        <p:spPr bwMode="auto">
          <a:xfrm>
            <a:off x="684213" y="3861520"/>
            <a:ext cx="696912" cy="304800"/>
          </a:xfrm>
          <a:prstGeom prst="rect">
            <a:avLst/>
          </a:prstGeom>
          <a:noFill/>
          <a:ln w="25400">
            <a:noFill/>
            <a:miter lim="800000"/>
            <a:headEnd/>
            <a:tailEnd/>
          </a:ln>
        </p:spPr>
        <p:txBody>
          <a:bodyPr wrap="none">
            <a:spAutoFit/>
          </a:bodyPr>
          <a:lstStyle/>
          <a:p>
            <a:r>
              <a:rPr lang="es-ES" sz="1400" b="1"/>
              <a:t>No ST</a:t>
            </a:r>
          </a:p>
        </p:txBody>
      </p:sp>
      <p:sp>
        <p:nvSpPr>
          <p:cNvPr id="1286176" name="Text Box 32"/>
          <p:cNvSpPr txBox="1">
            <a:spLocks noChangeArrowheads="1"/>
          </p:cNvSpPr>
          <p:nvPr/>
        </p:nvSpPr>
        <p:spPr bwMode="auto">
          <a:xfrm>
            <a:off x="2755900" y="3861520"/>
            <a:ext cx="696913" cy="304800"/>
          </a:xfrm>
          <a:prstGeom prst="rect">
            <a:avLst/>
          </a:prstGeom>
          <a:noFill/>
          <a:ln w="25400">
            <a:noFill/>
            <a:miter lim="800000"/>
            <a:headEnd/>
            <a:tailEnd/>
          </a:ln>
        </p:spPr>
        <p:txBody>
          <a:bodyPr wrap="none">
            <a:spAutoFit/>
          </a:bodyPr>
          <a:lstStyle/>
          <a:p>
            <a:r>
              <a:rPr lang="es-ES" sz="1400" b="1"/>
              <a:t>No ST</a:t>
            </a:r>
          </a:p>
        </p:txBody>
      </p:sp>
      <p:sp>
        <p:nvSpPr>
          <p:cNvPr id="1286177" name="Text Box 33"/>
          <p:cNvSpPr txBox="1">
            <a:spLocks noChangeArrowheads="1"/>
          </p:cNvSpPr>
          <p:nvPr/>
        </p:nvSpPr>
        <p:spPr bwMode="auto">
          <a:xfrm>
            <a:off x="2771775" y="1934295"/>
            <a:ext cx="696913" cy="304800"/>
          </a:xfrm>
          <a:prstGeom prst="rect">
            <a:avLst/>
          </a:prstGeom>
          <a:noFill/>
          <a:ln w="25400">
            <a:noFill/>
            <a:miter lim="800000"/>
            <a:headEnd/>
            <a:tailEnd/>
          </a:ln>
        </p:spPr>
        <p:txBody>
          <a:bodyPr wrap="none">
            <a:spAutoFit/>
          </a:bodyPr>
          <a:lstStyle/>
          <a:p>
            <a:r>
              <a:rPr lang="es-ES" sz="1400" b="1"/>
              <a:t>No ST</a:t>
            </a:r>
          </a:p>
        </p:txBody>
      </p:sp>
      <p:sp>
        <p:nvSpPr>
          <p:cNvPr id="1286178" name="Text Box 34"/>
          <p:cNvSpPr txBox="1">
            <a:spLocks noChangeArrowheads="1"/>
          </p:cNvSpPr>
          <p:nvPr/>
        </p:nvSpPr>
        <p:spPr bwMode="auto">
          <a:xfrm>
            <a:off x="395288" y="4569545"/>
            <a:ext cx="8497887" cy="1077218"/>
          </a:xfrm>
          <a:prstGeom prst="rect">
            <a:avLst/>
          </a:prstGeom>
          <a:noFill/>
          <a:ln w="25400">
            <a:noFill/>
            <a:miter lim="800000"/>
            <a:headEnd/>
            <a:tailEnd/>
          </a:ln>
        </p:spPr>
        <p:txBody>
          <a:bodyPr>
            <a:spAutoFit/>
          </a:bodyPr>
          <a:lstStyle/>
          <a:p>
            <a:r>
              <a:rPr lang="es-ES" sz="1600" dirty="0"/>
              <a:t>En esta red A será el raíz </a:t>
            </a:r>
            <a:r>
              <a:rPr lang="es-ES" sz="1600" dirty="0" smtClean="0"/>
              <a:t>de un árbol formado por él solo. </a:t>
            </a:r>
            <a:r>
              <a:rPr lang="es-ES" sz="1600" dirty="0"/>
              <a:t>El puerto 1 será elegido como designado para la única LAN (los otros conmutadores son ‘</a:t>
            </a:r>
            <a:r>
              <a:rPr lang="es-ES" sz="1600" dirty="0" smtClean="0"/>
              <a:t>transparentes’ </a:t>
            </a:r>
            <a:r>
              <a:rPr lang="es-ES" sz="1600" dirty="0"/>
              <a:t>para ST) y el puerto 2 será </a:t>
            </a:r>
            <a:r>
              <a:rPr lang="es-ES" sz="1600" dirty="0" smtClean="0"/>
              <a:t>bloqueado. Al ser A el raíz los costos son todos cero y se elige el identificador más bajo, aunque sea de menor velocidad. </a:t>
            </a:r>
            <a:endParaRPr lang="es-ES" sz="1600" dirty="0"/>
          </a:p>
        </p:txBody>
      </p:sp>
      <p:sp>
        <p:nvSpPr>
          <p:cNvPr id="1286179" name="Text Box 35"/>
          <p:cNvSpPr txBox="1">
            <a:spLocks noChangeArrowheads="1"/>
          </p:cNvSpPr>
          <p:nvPr/>
        </p:nvSpPr>
        <p:spPr bwMode="auto">
          <a:xfrm>
            <a:off x="1697038" y="2366095"/>
            <a:ext cx="282575" cy="304800"/>
          </a:xfrm>
          <a:prstGeom prst="rect">
            <a:avLst/>
          </a:prstGeom>
          <a:noFill/>
          <a:ln w="25400">
            <a:noFill/>
            <a:miter lim="800000"/>
            <a:headEnd/>
            <a:tailEnd/>
          </a:ln>
        </p:spPr>
        <p:txBody>
          <a:bodyPr wrap="none">
            <a:spAutoFit/>
          </a:bodyPr>
          <a:lstStyle/>
          <a:p>
            <a:r>
              <a:rPr lang="es-ES" sz="1400" b="1"/>
              <a:t>1</a:t>
            </a:r>
          </a:p>
        </p:txBody>
      </p:sp>
      <p:sp>
        <p:nvSpPr>
          <p:cNvPr id="1286180" name="Text Box 36"/>
          <p:cNvSpPr txBox="1">
            <a:spLocks noChangeArrowheads="1"/>
          </p:cNvSpPr>
          <p:nvPr/>
        </p:nvSpPr>
        <p:spPr bwMode="auto">
          <a:xfrm>
            <a:off x="1409700" y="2510557"/>
            <a:ext cx="282575" cy="304800"/>
          </a:xfrm>
          <a:prstGeom prst="rect">
            <a:avLst/>
          </a:prstGeom>
          <a:noFill/>
          <a:ln w="25400">
            <a:noFill/>
            <a:miter lim="800000"/>
            <a:headEnd/>
            <a:tailEnd/>
          </a:ln>
        </p:spPr>
        <p:txBody>
          <a:bodyPr wrap="none">
            <a:spAutoFit/>
          </a:bodyPr>
          <a:lstStyle/>
          <a:p>
            <a:r>
              <a:rPr lang="es-ES" sz="1400" b="1"/>
              <a:t>2</a:t>
            </a:r>
          </a:p>
        </p:txBody>
      </p:sp>
      <p:sp>
        <p:nvSpPr>
          <p:cNvPr id="1286181" name="Text Box 37"/>
          <p:cNvSpPr txBox="1">
            <a:spLocks noChangeArrowheads="1"/>
          </p:cNvSpPr>
          <p:nvPr/>
        </p:nvSpPr>
        <p:spPr bwMode="auto">
          <a:xfrm>
            <a:off x="1768475" y="2078757"/>
            <a:ext cx="840295" cy="307777"/>
          </a:xfrm>
          <a:prstGeom prst="rect">
            <a:avLst/>
          </a:prstGeom>
          <a:noFill/>
          <a:ln w="25400">
            <a:noFill/>
            <a:miter lim="800000"/>
            <a:headEnd/>
            <a:tailEnd/>
          </a:ln>
        </p:spPr>
        <p:txBody>
          <a:bodyPr wrap="none">
            <a:spAutoFit/>
          </a:bodyPr>
          <a:lstStyle/>
          <a:p>
            <a:r>
              <a:rPr lang="es-ES" sz="1400" b="1" dirty="0" smtClean="0"/>
              <a:t>10 </a:t>
            </a:r>
            <a:r>
              <a:rPr lang="es-ES" sz="1400" b="1" dirty="0"/>
              <a:t>Mb/s</a:t>
            </a:r>
          </a:p>
        </p:txBody>
      </p:sp>
      <p:sp>
        <p:nvSpPr>
          <p:cNvPr id="1286182" name="Text Box 38"/>
          <p:cNvSpPr txBox="1">
            <a:spLocks noChangeArrowheads="1"/>
          </p:cNvSpPr>
          <p:nvPr/>
        </p:nvSpPr>
        <p:spPr bwMode="auto">
          <a:xfrm>
            <a:off x="1763713" y="3645620"/>
            <a:ext cx="931862" cy="304800"/>
          </a:xfrm>
          <a:prstGeom prst="rect">
            <a:avLst/>
          </a:prstGeom>
          <a:noFill/>
          <a:ln w="25400">
            <a:noFill/>
            <a:miter lim="800000"/>
            <a:headEnd/>
            <a:tailEnd/>
          </a:ln>
        </p:spPr>
        <p:txBody>
          <a:bodyPr wrap="none">
            <a:spAutoFit/>
          </a:bodyPr>
          <a:lstStyle/>
          <a:p>
            <a:r>
              <a:rPr lang="es-ES" sz="1400" b="1"/>
              <a:t>100 Mb/s</a:t>
            </a:r>
          </a:p>
        </p:txBody>
      </p:sp>
      <p:sp>
        <p:nvSpPr>
          <p:cNvPr id="1286183" name="Text Box 39"/>
          <p:cNvSpPr txBox="1">
            <a:spLocks noChangeArrowheads="1"/>
          </p:cNvSpPr>
          <p:nvPr/>
        </p:nvSpPr>
        <p:spPr bwMode="auto">
          <a:xfrm>
            <a:off x="3063875" y="2869332"/>
            <a:ext cx="931863" cy="304800"/>
          </a:xfrm>
          <a:prstGeom prst="rect">
            <a:avLst/>
          </a:prstGeom>
          <a:noFill/>
          <a:ln w="25400">
            <a:noFill/>
            <a:miter lim="800000"/>
            <a:headEnd/>
            <a:tailEnd/>
          </a:ln>
        </p:spPr>
        <p:txBody>
          <a:bodyPr wrap="none">
            <a:spAutoFit/>
          </a:bodyPr>
          <a:lstStyle/>
          <a:p>
            <a:r>
              <a:rPr lang="es-ES" sz="1400" b="1"/>
              <a:t>100 Mb/s</a:t>
            </a:r>
          </a:p>
        </p:txBody>
      </p:sp>
      <p:sp>
        <p:nvSpPr>
          <p:cNvPr id="1286184" name="Text Box 40"/>
          <p:cNvSpPr txBox="1">
            <a:spLocks noChangeArrowheads="1"/>
          </p:cNvSpPr>
          <p:nvPr/>
        </p:nvSpPr>
        <p:spPr bwMode="auto">
          <a:xfrm>
            <a:off x="539750" y="2869332"/>
            <a:ext cx="931863" cy="304800"/>
          </a:xfrm>
          <a:prstGeom prst="rect">
            <a:avLst/>
          </a:prstGeom>
          <a:noFill/>
          <a:ln w="25400">
            <a:noFill/>
            <a:miter lim="800000"/>
            <a:headEnd/>
            <a:tailEnd/>
          </a:ln>
        </p:spPr>
        <p:txBody>
          <a:bodyPr wrap="none">
            <a:spAutoFit/>
          </a:bodyPr>
          <a:lstStyle/>
          <a:p>
            <a:r>
              <a:rPr lang="es-ES" sz="1400" b="1"/>
              <a:t>100 Mb/s</a:t>
            </a:r>
          </a:p>
        </p:txBody>
      </p:sp>
      <p:sp>
        <p:nvSpPr>
          <p:cNvPr id="1286188" name="Line 44"/>
          <p:cNvSpPr>
            <a:spLocks noChangeShapeType="1"/>
          </p:cNvSpPr>
          <p:nvPr/>
        </p:nvSpPr>
        <p:spPr bwMode="auto">
          <a:xfrm flipV="1">
            <a:off x="5011738" y="2364507"/>
            <a:ext cx="1943100" cy="0"/>
          </a:xfrm>
          <a:prstGeom prst="line">
            <a:avLst/>
          </a:prstGeom>
          <a:noFill/>
          <a:ln w="25400">
            <a:solidFill>
              <a:srgbClr val="0000FF"/>
            </a:solidFill>
            <a:round/>
            <a:headEnd/>
            <a:tailEnd/>
          </a:ln>
        </p:spPr>
        <p:txBody>
          <a:bodyPr/>
          <a:lstStyle/>
          <a:p>
            <a:endParaRPr lang="es-ES"/>
          </a:p>
        </p:txBody>
      </p:sp>
      <p:sp>
        <p:nvSpPr>
          <p:cNvPr id="1286189" name="Line 45"/>
          <p:cNvSpPr>
            <a:spLocks noChangeShapeType="1"/>
          </p:cNvSpPr>
          <p:nvPr/>
        </p:nvSpPr>
        <p:spPr bwMode="auto">
          <a:xfrm>
            <a:off x="5370513" y="2291482"/>
            <a:ext cx="0" cy="1441450"/>
          </a:xfrm>
          <a:prstGeom prst="line">
            <a:avLst/>
          </a:prstGeom>
          <a:noFill/>
          <a:ln w="25400">
            <a:solidFill>
              <a:srgbClr val="0000FF"/>
            </a:solidFill>
            <a:round/>
            <a:headEnd/>
            <a:tailEnd/>
          </a:ln>
        </p:spPr>
        <p:txBody>
          <a:bodyPr/>
          <a:lstStyle/>
          <a:p>
            <a:endParaRPr lang="es-ES"/>
          </a:p>
        </p:txBody>
      </p:sp>
      <p:pic>
        <p:nvPicPr>
          <p:cNvPr id="1286191" name="Picture 47"/>
          <p:cNvPicPr>
            <a:picLocks noChangeArrowheads="1"/>
          </p:cNvPicPr>
          <p:nvPr/>
        </p:nvPicPr>
        <p:blipFill>
          <a:blip r:embed="rId3" cstate="print"/>
          <a:srcRect/>
          <a:stretch>
            <a:fillRect/>
          </a:stretch>
        </p:blipFill>
        <p:spPr bwMode="auto">
          <a:xfrm>
            <a:off x="4867275" y="2221632"/>
            <a:ext cx="792163" cy="358775"/>
          </a:xfrm>
          <a:prstGeom prst="rect">
            <a:avLst/>
          </a:prstGeom>
          <a:noFill/>
          <a:ln w="12700">
            <a:noFill/>
            <a:miter lim="800000"/>
            <a:headEnd/>
            <a:tailEnd/>
          </a:ln>
        </p:spPr>
      </p:pic>
      <p:sp>
        <p:nvSpPr>
          <p:cNvPr id="1286192" name="Text Box 48"/>
          <p:cNvSpPr txBox="1">
            <a:spLocks noChangeArrowheads="1"/>
          </p:cNvSpPr>
          <p:nvPr/>
        </p:nvSpPr>
        <p:spPr bwMode="auto">
          <a:xfrm>
            <a:off x="5132388" y="2262907"/>
            <a:ext cx="201612" cy="219075"/>
          </a:xfrm>
          <a:prstGeom prst="rect">
            <a:avLst/>
          </a:prstGeom>
          <a:solidFill>
            <a:schemeClr val="bg1"/>
          </a:solidFill>
          <a:ln w="9525">
            <a:noFill/>
            <a:miter lim="800000"/>
            <a:headEnd/>
            <a:tailEnd/>
          </a:ln>
        </p:spPr>
        <p:txBody>
          <a:bodyPr wrap="none" lIns="36000" tIns="3600" rIns="36000" bIns="3600">
            <a:spAutoFit/>
          </a:bodyPr>
          <a:lstStyle/>
          <a:p>
            <a:pPr algn="ctr"/>
            <a:r>
              <a:rPr lang="es-ES_tradnl" sz="1400" b="1"/>
              <a:t>A</a:t>
            </a:r>
            <a:endParaRPr lang="es-ES" sz="1400" b="1"/>
          </a:p>
        </p:txBody>
      </p:sp>
      <p:sp>
        <p:nvSpPr>
          <p:cNvPr id="1286196" name="Text Box 52"/>
          <p:cNvSpPr txBox="1">
            <a:spLocks noChangeArrowheads="1"/>
          </p:cNvSpPr>
          <p:nvPr/>
        </p:nvSpPr>
        <p:spPr bwMode="auto">
          <a:xfrm>
            <a:off x="4808538" y="1916832"/>
            <a:ext cx="411162" cy="304800"/>
          </a:xfrm>
          <a:prstGeom prst="rect">
            <a:avLst/>
          </a:prstGeom>
          <a:noFill/>
          <a:ln w="25400">
            <a:noFill/>
            <a:miter lim="800000"/>
            <a:headEnd/>
            <a:tailEnd/>
          </a:ln>
        </p:spPr>
        <p:txBody>
          <a:bodyPr wrap="none">
            <a:spAutoFit/>
          </a:bodyPr>
          <a:lstStyle/>
          <a:p>
            <a:r>
              <a:rPr lang="es-ES" sz="1400" b="1"/>
              <a:t>ST</a:t>
            </a:r>
          </a:p>
        </p:txBody>
      </p:sp>
      <p:sp>
        <p:nvSpPr>
          <p:cNvPr id="1286197" name="Text Box 53"/>
          <p:cNvSpPr txBox="1">
            <a:spLocks noChangeArrowheads="1"/>
          </p:cNvSpPr>
          <p:nvPr/>
        </p:nvSpPr>
        <p:spPr bwMode="auto">
          <a:xfrm>
            <a:off x="5580063" y="1972395"/>
            <a:ext cx="282575" cy="304800"/>
          </a:xfrm>
          <a:prstGeom prst="rect">
            <a:avLst/>
          </a:prstGeom>
          <a:noFill/>
          <a:ln w="25400">
            <a:noFill/>
            <a:miter lim="800000"/>
            <a:headEnd/>
            <a:tailEnd/>
          </a:ln>
        </p:spPr>
        <p:txBody>
          <a:bodyPr wrap="none">
            <a:spAutoFit/>
          </a:bodyPr>
          <a:lstStyle/>
          <a:p>
            <a:r>
              <a:rPr lang="es-ES" sz="1400" b="1"/>
              <a:t>1</a:t>
            </a:r>
          </a:p>
        </p:txBody>
      </p:sp>
      <p:sp>
        <p:nvSpPr>
          <p:cNvPr id="1286198" name="Text Box 54"/>
          <p:cNvSpPr txBox="1">
            <a:spLocks noChangeArrowheads="1"/>
          </p:cNvSpPr>
          <p:nvPr/>
        </p:nvSpPr>
        <p:spPr bwMode="auto">
          <a:xfrm>
            <a:off x="4932363" y="2564532"/>
            <a:ext cx="282575" cy="304800"/>
          </a:xfrm>
          <a:prstGeom prst="rect">
            <a:avLst/>
          </a:prstGeom>
          <a:noFill/>
          <a:ln w="25400">
            <a:noFill/>
            <a:miter lim="800000"/>
            <a:headEnd/>
            <a:tailEnd/>
          </a:ln>
        </p:spPr>
        <p:txBody>
          <a:bodyPr wrap="none">
            <a:spAutoFit/>
          </a:bodyPr>
          <a:lstStyle/>
          <a:p>
            <a:r>
              <a:rPr lang="es-ES" sz="1400" b="1"/>
              <a:t>2</a:t>
            </a:r>
          </a:p>
        </p:txBody>
      </p:sp>
      <p:sp>
        <p:nvSpPr>
          <p:cNvPr id="1286199" name="Text Box 55"/>
          <p:cNvSpPr txBox="1">
            <a:spLocks noChangeArrowheads="1"/>
          </p:cNvSpPr>
          <p:nvPr/>
        </p:nvSpPr>
        <p:spPr bwMode="auto">
          <a:xfrm>
            <a:off x="5872163" y="2078757"/>
            <a:ext cx="840295" cy="307777"/>
          </a:xfrm>
          <a:prstGeom prst="rect">
            <a:avLst/>
          </a:prstGeom>
          <a:noFill/>
          <a:ln w="25400">
            <a:noFill/>
            <a:miter lim="800000"/>
            <a:headEnd/>
            <a:tailEnd/>
          </a:ln>
        </p:spPr>
        <p:txBody>
          <a:bodyPr wrap="none">
            <a:spAutoFit/>
          </a:bodyPr>
          <a:lstStyle/>
          <a:p>
            <a:r>
              <a:rPr lang="es-ES" sz="1400" b="1" dirty="0" smtClean="0"/>
              <a:t>10 </a:t>
            </a:r>
            <a:r>
              <a:rPr lang="es-ES" sz="1400" b="1" dirty="0"/>
              <a:t>Mb/s</a:t>
            </a:r>
          </a:p>
        </p:txBody>
      </p:sp>
      <p:sp>
        <p:nvSpPr>
          <p:cNvPr id="1286201" name="Text Box 57"/>
          <p:cNvSpPr txBox="1">
            <a:spLocks noChangeArrowheads="1"/>
          </p:cNvSpPr>
          <p:nvPr/>
        </p:nvSpPr>
        <p:spPr bwMode="auto">
          <a:xfrm>
            <a:off x="4435475" y="2869332"/>
            <a:ext cx="931863" cy="304800"/>
          </a:xfrm>
          <a:prstGeom prst="rect">
            <a:avLst/>
          </a:prstGeom>
          <a:noFill/>
          <a:ln w="25400">
            <a:noFill/>
            <a:miter lim="800000"/>
            <a:headEnd/>
            <a:tailEnd/>
          </a:ln>
        </p:spPr>
        <p:txBody>
          <a:bodyPr wrap="none">
            <a:spAutoFit/>
          </a:bodyPr>
          <a:lstStyle/>
          <a:p>
            <a:r>
              <a:rPr lang="es-ES" sz="1400" b="1"/>
              <a:t>100 Mb/s</a:t>
            </a:r>
          </a:p>
        </p:txBody>
      </p:sp>
      <p:sp>
        <p:nvSpPr>
          <p:cNvPr id="1286202" name="Line 58"/>
          <p:cNvSpPr>
            <a:spLocks noChangeShapeType="1"/>
          </p:cNvSpPr>
          <p:nvPr/>
        </p:nvSpPr>
        <p:spPr bwMode="auto">
          <a:xfrm>
            <a:off x="6948488" y="2348632"/>
            <a:ext cx="0" cy="1385888"/>
          </a:xfrm>
          <a:prstGeom prst="line">
            <a:avLst/>
          </a:prstGeom>
          <a:noFill/>
          <a:ln w="25400">
            <a:solidFill>
              <a:srgbClr val="0000FF"/>
            </a:solidFill>
            <a:round/>
            <a:headEnd/>
            <a:tailEnd/>
          </a:ln>
        </p:spPr>
        <p:txBody>
          <a:bodyPr/>
          <a:lstStyle/>
          <a:p>
            <a:endParaRPr lang="es-ES"/>
          </a:p>
        </p:txBody>
      </p:sp>
      <p:sp>
        <p:nvSpPr>
          <p:cNvPr id="1286203" name="Line 59"/>
          <p:cNvSpPr>
            <a:spLocks noChangeShapeType="1"/>
          </p:cNvSpPr>
          <p:nvPr/>
        </p:nvSpPr>
        <p:spPr bwMode="auto">
          <a:xfrm flipV="1">
            <a:off x="5365750" y="3717057"/>
            <a:ext cx="1582738" cy="0"/>
          </a:xfrm>
          <a:prstGeom prst="line">
            <a:avLst/>
          </a:prstGeom>
          <a:noFill/>
          <a:ln w="25400">
            <a:solidFill>
              <a:srgbClr val="0000FF"/>
            </a:solidFill>
            <a:round/>
            <a:headEnd/>
            <a:tailEnd/>
          </a:ln>
        </p:spPr>
        <p:txBody>
          <a:bodyPr/>
          <a:lstStyle/>
          <a:p>
            <a:endParaRPr lang="es-ES"/>
          </a:p>
        </p:txBody>
      </p:sp>
      <p:sp>
        <p:nvSpPr>
          <p:cNvPr id="1286204" name="Text Box 60"/>
          <p:cNvSpPr txBox="1">
            <a:spLocks noChangeArrowheads="1"/>
          </p:cNvSpPr>
          <p:nvPr/>
        </p:nvSpPr>
        <p:spPr bwMode="auto">
          <a:xfrm>
            <a:off x="1619250" y="4125045"/>
            <a:ext cx="1287532" cy="369332"/>
          </a:xfrm>
          <a:prstGeom prst="rect">
            <a:avLst/>
          </a:prstGeom>
          <a:noFill/>
          <a:ln w="25400">
            <a:noFill/>
            <a:miter lim="800000"/>
            <a:headEnd/>
            <a:tailEnd/>
          </a:ln>
        </p:spPr>
        <p:txBody>
          <a:bodyPr wrap="none">
            <a:spAutoFit/>
          </a:bodyPr>
          <a:lstStyle/>
          <a:p>
            <a:r>
              <a:rPr lang="es-ES" sz="1800" b="1" dirty="0"/>
              <a:t>Red </a:t>
            </a:r>
            <a:r>
              <a:rPr lang="es-ES" sz="1800" b="1" dirty="0" smtClean="0"/>
              <a:t>mixta</a:t>
            </a:r>
            <a:endParaRPr lang="es-ES" sz="1800" b="1" dirty="0"/>
          </a:p>
        </p:txBody>
      </p:sp>
      <p:sp>
        <p:nvSpPr>
          <p:cNvPr id="1286205" name="Text Box 61"/>
          <p:cNvSpPr txBox="1">
            <a:spLocks noChangeArrowheads="1"/>
          </p:cNvSpPr>
          <p:nvPr/>
        </p:nvSpPr>
        <p:spPr bwMode="auto">
          <a:xfrm>
            <a:off x="4427538" y="4053607"/>
            <a:ext cx="4337050" cy="366713"/>
          </a:xfrm>
          <a:prstGeom prst="rect">
            <a:avLst/>
          </a:prstGeom>
          <a:noFill/>
          <a:ln w="25400">
            <a:noFill/>
            <a:miter lim="800000"/>
            <a:headEnd/>
            <a:tailEnd/>
          </a:ln>
        </p:spPr>
        <p:txBody>
          <a:bodyPr wrap="none">
            <a:spAutoFit/>
          </a:bodyPr>
          <a:lstStyle/>
          <a:p>
            <a:r>
              <a:rPr lang="es-ES" sz="1800" b="1"/>
              <a:t>Topología equivalente a efectos de ST</a:t>
            </a:r>
          </a:p>
        </p:txBody>
      </p:sp>
      <p:sp>
        <p:nvSpPr>
          <p:cNvPr id="1286206" name="Text Box 62"/>
          <p:cNvSpPr txBox="1">
            <a:spLocks noChangeArrowheads="1"/>
          </p:cNvSpPr>
          <p:nvPr/>
        </p:nvSpPr>
        <p:spPr bwMode="auto">
          <a:xfrm>
            <a:off x="5580063" y="2218457"/>
            <a:ext cx="293687" cy="274638"/>
          </a:xfrm>
          <a:prstGeom prst="rect">
            <a:avLst/>
          </a:prstGeom>
          <a:solidFill>
            <a:srgbClr val="00FF00"/>
          </a:solidFill>
          <a:ln w="9525">
            <a:noFill/>
            <a:miter lim="800000"/>
            <a:headEnd/>
            <a:tailEnd/>
          </a:ln>
        </p:spPr>
        <p:txBody>
          <a:bodyPr wrap="none">
            <a:spAutoFit/>
          </a:bodyPr>
          <a:lstStyle/>
          <a:p>
            <a:r>
              <a:rPr lang="es-ES_tradnl" sz="1200" b="1"/>
              <a:t>D</a:t>
            </a:r>
            <a:endParaRPr lang="es-ES" sz="1200" b="1"/>
          </a:p>
        </p:txBody>
      </p:sp>
      <p:sp>
        <p:nvSpPr>
          <p:cNvPr id="1286207" name="Text Box 63"/>
          <p:cNvSpPr txBox="1">
            <a:spLocks noChangeArrowheads="1"/>
          </p:cNvSpPr>
          <p:nvPr/>
        </p:nvSpPr>
        <p:spPr bwMode="auto">
          <a:xfrm>
            <a:off x="5219700" y="2577232"/>
            <a:ext cx="293688" cy="274638"/>
          </a:xfrm>
          <a:prstGeom prst="rect">
            <a:avLst/>
          </a:prstGeom>
          <a:solidFill>
            <a:srgbClr val="FF0000"/>
          </a:solidFill>
          <a:ln w="9525">
            <a:noFill/>
            <a:miter lim="800000"/>
            <a:headEnd/>
            <a:tailEnd/>
          </a:ln>
        </p:spPr>
        <p:txBody>
          <a:bodyPr wrap="none">
            <a:spAutoFit/>
          </a:bodyPr>
          <a:lstStyle/>
          <a:p>
            <a:r>
              <a:rPr lang="es-ES_tradnl" sz="1200" b="1"/>
              <a:t>B</a:t>
            </a:r>
            <a:endParaRPr lang="es-ES" sz="1200" b="1"/>
          </a:p>
        </p:txBody>
      </p:sp>
      <p:sp>
        <p:nvSpPr>
          <p:cNvPr id="1286208" name="Text Box 64"/>
          <p:cNvSpPr txBox="1">
            <a:spLocks noChangeArrowheads="1"/>
          </p:cNvSpPr>
          <p:nvPr/>
        </p:nvSpPr>
        <p:spPr bwMode="auto">
          <a:xfrm>
            <a:off x="395288" y="5656287"/>
            <a:ext cx="8424862" cy="581025"/>
          </a:xfrm>
          <a:prstGeom prst="rect">
            <a:avLst/>
          </a:prstGeom>
          <a:noFill/>
          <a:ln w="25400">
            <a:noFill/>
            <a:miter lim="800000"/>
            <a:headEnd/>
            <a:tailEnd/>
          </a:ln>
        </p:spPr>
        <p:txBody>
          <a:bodyPr>
            <a:spAutoFit/>
          </a:bodyPr>
          <a:lstStyle/>
          <a:p>
            <a:r>
              <a:rPr lang="es-ES" sz="1600"/>
              <a:t>Las BPDUs que A envía por el puerto 1(ó el 2) le llegan por el puerto 2(ó el 1) pues van dirigidas a la dirección multicast 01:80:C2:00:00:00 que B, C y D propagan por inundación</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61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61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61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6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61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61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61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61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61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861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861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861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861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861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861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861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861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61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861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861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861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8620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861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861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8619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619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861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8619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861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8619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8620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8620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8620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8620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8620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8620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8617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86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48" grpId="0" animBg="1"/>
      <p:bldP spid="1286149" grpId="0" animBg="1"/>
      <p:bldP spid="1286152" grpId="0" animBg="1"/>
      <p:bldP spid="1286173" grpId="0" animBg="1"/>
      <p:bldP spid="1286159" grpId="0" animBg="1"/>
      <p:bldP spid="1286160" grpId="0" animBg="1"/>
      <p:bldP spid="1286161" grpId="0" animBg="1"/>
      <p:bldP spid="1286163" grpId="0" animBg="1"/>
      <p:bldP spid="1286174" grpId="0"/>
      <p:bldP spid="1286175" grpId="0"/>
      <p:bldP spid="1286176" grpId="0"/>
      <p:bldP spid="1286177" grpId="0"/>
      <p:bldP spid="1286178" grpId="0"/>
      <p:bldP spid="1286179" grpId="0"/>
      <p:bldP spid="1286180" grpId="0"/>
      <p:bldP spid="1286181" grpId="0"/>
      <p:bldP spid="1286182" grpId="0"/>
      <p:bldP spid="1286183" grpId="0"/>
      <p:bldP spid="1286184" grpId="0"/>
      <p:bldP spid="1286188" grpId="0" animBg="1"/>
      <p:bldP spid="1286189" grpId="0" animBg="1"/>
      <p:bldP spid="1286192" grpId="0" animBg="1"/>
      <p:bldP spid="1286196" grpId="0"/>
      <p:bldP spid="1286197" grpId="0"/>
      <p:bldP spid="1286198" grpId="0"/>
      <p:bldP spid="1286199" grpId="0"/>
      <p:bldP spid="1286201" grpId="0"/>
      <p:bldP spid="1286202" grpId="0" animBg="1"/>
      <p:bldP spid="1286203" grpId="0" animBg="1"/>
      <p:bldP spid="1286204" grpId="0"/>
      <p:bldP spid="1286205" grpId="0"/>
      <p:bldP spid="1286206" grpId="0" animBg="1"/>
      <p:bldP spid="1286207" grpId="0" animBg="1"/>
      <p:bldP spid="128620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609600"/>
            <a:ext cx="7772400" cy="762000"/>
          </a:xfrm>
        </p:spPr>
        <p:txBody>
          <a:bodyPr/>
          <a:lstStyle/>
          <a:p>
            <a:pPr eaLnBrk="1" hangingPunct="1"/>
            <a:r>
              <a:rPr lang="es-ES_tradnl" smtClean="0"/>
              <a:t>Rapid Spanning Tree</a:t>
            </a:r>
          </a:p>
        </p:txBody>
      </p:sp>
      <p:sp>
        <p:nvSpPr>
          <p:cNvPr id="105475" name="Rectangle 3"/>
          <p:cNvSpPr>
            <a:spLocks noGrp="1" noChangeArrowheads="1"/>
          </p:cNvSpPr>
          <p:nvPr>
            <p:ph type="body" idx="1"/>
          </p:nvPr>
        </p:nvSpPr>
        <p:spPr>
          <a:xfrm>
            <a:off x="685800" y="1524000"/>
            <a:ext cx="7772400" cy="4572000"/>
          </a:xfrm>
        </p:spPr>
        <p:txBody>
          <a:bodyPr/>
          <a:lstStyle/>
          <a:p>
            <a:pPr eaLnBrk="1" hangingPunct="1">
              <a:lnSpc>
                <a:spcPct val="80000"/>
              </a:lnSpc>
            </a:pPr>
            <a:r>
              <a:rPr lang="es-ES" sz="2400" dirty="0" smtClean="0"/>
              <a:t>El </a:t>
            </a:r>
            <a:r>
              <a:rPr lang="es-ES" sz="2400" dirty="0" err="1" smtClean="0"/>
              <a:t>Spanning</a:t>
            </a:r>
            <a:r>
              <a:rPr lang="es-ES" sz="2400" dirty="0" smtClean="0"/>
              <a:t> </a:t>
            </a:r>
            <a:r>
              <a:rPr lang="es-ES" sz="2400" dirty="0" err="1" smtClean="0"/>
              <a:t>Tree</a:t>
            </a:r>
            <a:r>
              <a:rPr lang="es-ES" sz="2400" dirty="0" smtClean="0"/>
              <a:t> inicial tenía problemas de convergencia ya que ante cambios de topología podía tardar entre 30 segundos y algunos minutos. Esto en algunos casos es excesivo.</a:t>
            </a:r>
          </a:p>
          <a:p>
            <a:pPr eaLnBrk="1" hangingPunct="1">
              <a:lnSpc>
                <a:spcPct val="80000"/>
              </a:lnSpc>
            </a:pPr>
            <a:r>
              <a:rPr lang="es-ES" sz="2400" dirty="0" smtClean="0"/>
              <a:t>En 1998 se estandarizó el Rapid </a:t>
            </a:r>
            <a:r>
              <a:rPr lang="es-ES" sz="2400" dirty="0" err="1" smtClean="0"/>
              <a:t>Spanning</a:t>
            </a:r>
            <a:r>
              <a:rPr lang="es-ES" sz="2400" dirty="0" smtClean="0"/>
              <a:t> </a:t>
            </a:r>
            <a:r>
              <a:rPr lang="es-ES" sz="2400" dirty="0" err="1" smtClean="0"/>
              <a:t>Tree</a:t>
            </a:r>
            <a:r>
              <a:rPr lang="es-ES" sz="2400" dirty="0" smtClean="0"/>
              <a:t> (RST, IEEE 802.1w) una variante del protocolo original que reduce el tiempo de convergencia a unos 6 </a:t>
            </a:r>
            <a:r>
              <a:rPr lang="es-ES" sz="2400" dirty="0" err="1" smtClean="0"/>
              <a:t>seg</a:t>
            </a:r>
            <a:r>
              <a:rPr lang="es-ES" sz="2400" dirty="0" smtClean="0"/>
              <a:t>. Actualmente el ST tradicional esta declarado obsoleto. </a:t>
            </a:r>
          </a:p>
          <a:p>
            <a:pPr eaLnBrk="1" hangingPunct="1">
              <a:lnSpc>
                <a:spcPct val="80000"/>
              </a:lnSpc>
            </a:pPr>
            <a:r>
              <a:rPr lang="es-ES" sz="2400" dirty="0" smtClean="0"/>
              <a:t>Entre otras mejoras en RST los conmutadores mantienen información sobre la segunda ruta de menor costo al raíz, con lo que la conmutación a la nueva topología en caso de fallo de la actual es mucho más rápida.</a:t>
            </a:r>
          </a:p>
        </p:txBody>
      </p:sp>
    </p:spTree>
  </p:cSld>
  <p:clrMapOvr>
    <a:masterClrMapping/>
  </p:clrMapOvr>
  <p:transition>
    <p:pull dir="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Título"/>
          <p:cNvSpPr>
            <a:spLocks noGrp="1"/>
          </p:cNvSpPr>
          <p:nvPr>
            <p:ph type="title"/>
          </p:nvPr>
        </p:nvSpPr>
        <p:spPr>
          <a:xfrm>
            <a:off x="685800" y="357188"/>
            <a:ext cx="7772400" cy="1143000"/>
          </a:xfrm>
        </p:spPr>
        <p:txBody>
          <a:bodyPr/>
          <a:lstStyle/>
          <a:p>
            <a:pPr eaLnBrk="1" hangingPunct="1"/>
            <a:r>
              <a:rPr lang="es-ES" smtClean="0"/>
              <a:t>Ataques de Spanning Tree</a:t>
            </a:r>
          </a:p>
        </p:txBody>
      </p:sp>
      <p:sp>
        <p:nvSpPr>
          <p:cNvPr id="3" name="2 Marcador de contenido"/>
          <p:cNvSpPr>
            <a:spLocks noGrp="1"/>
          </p:cNvSpPr>
          <p:nvPr>
            <p:ph idx="1"/>
          </p:nvPr>
        </p:nvSpPr>
        <p:spPr>
          <a:xfrm>
            <a:off x="685800" y="1571625"/>
            <a:ext cx="7772400" cy="4643438"/>
          </a:xfrm>
        </p:spPr>
        <p:txBody>
          <a:bodyPr>
            <a:normAutofit fontScale="92500" lnSpcReduction="20000"/>
          </a:bodyPr>
          <a:lstStyle/>
          <a:p>
            <a:pPr eaLnBrk="1" hangingPunct="1">
              <a:defRPr/>
            </a:pPr>
            <a:r>
              <a:rPr lang="es-ES" dirty="0" smtClean="0"/>
              <a:t>El protocolo </a:t>
            </a:r>
            <a:r>
              <a:rPr lang="es-ES" dirty="0" err="1" smtClean="0"/>
              <a:t>Spanning</a:t>
            </a:r>
            <a:r>
              <a:rPr lang="es-ES" dirty="0" smtClean="0"/>
              <a:t> </a:t>
            </a:r>
            <a:r>
              <a:rPr lang="es-ES" dirty="0" err="1" smtClean="0"/>
              <a:t>Tree</a:t>
            </a:r>
            <a:r>
              <a:rPr lang="es-ES" dirty="0" smtClean="0"/>
              <a:t> (ST) no incorpora ningún mecanismo de protección frente a ataques. </a:t>
            </a:r>
          </a:p>
          <a:p>
            <a:pPr eaLnBrk="1" hangingPunct="1">
              <a:defRPr/>
            </a:pPr>
            <a:r>
              <a:rPr lang="es-ES" dirty="0" smtClean="0"/>
              <a:t>Los mensajes se envían de forma no segura, sin autentificar ni </a:t>
            </a:r>
            <a:r>
              <a:rPr lang="es-ES" dirty="0" err="1" smtClean="0"/>
              <a:t>encriptar</a:t>
            </a:r>
            <a:r>
              <a:rPr lang="es-ES" dirty="0" smtClean="0"/>
              <a:t>. Cualquier equipo (un host por ejemplo) puede enviar </a:t>
            </a:r>
            <a:r>
              <a:rPr lang="es-ES" dirty="0" err="1" smtClean="0"/>
              <a:t>BPDUs</a:t>
            </a:r>
            <a:r>
              <a:rPr lang="es-ES" dirty="0" smtClean="0"/>
              <a:t>. </a:t>
            </a:r>
          </a:p>
          <a:p>
            <a:pPr eaLnBrk="1" hangingPunct="1">
              <a:defRPr/>
            </a:pPr>
            <a:r>
              <a:rPr lang="es-ES" dirty="0" smtClean="0"/>
              <a:t>ST se basa en elegir un puente raíz y fijar un único camino para llegar a él desde cualquier punto</a:t>
            </a:r>
          </a:p>
          <a:p>
            <a:pPr eaLnBrk="1" hangingPunct="1">
              <a:defRPr/>
            </a:pPr>
            <a:r>
              <a:rPr lang="es-ES" dirty="0" smtClean="0"/>
              <a:t>Como ya hemos visto el puente de menor prioridad es siempre elegido como raíz.</a:t>
            </a:r>
          </a:p>
          <a:p>
            <a:pPr eaLnBrk="1" hangingPunct="1">
              <a:defRPr/>
            </a:pPr>
            <a:endParaRPr lang="es-ES" dirty="0"/>
          </a:p>
        </p:txBody>
      </p:sp>
    </p:spTree>
  </p:cSld>
  <p:clrMapOvr>
    <a:masterClrMapping/>
  </p:clrMapOvr>
  <p:transition>
    <p:pull dir="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Line 83"/>
          <p:cNvSpPr>
            <a:spLocks noChangeShapeType="1"/>
          </p:cNvSpPr>
          <p:nvPr/>
        </p:nvSpPr>
        <p:spPr bwMode="auto">
          <a:xfrm>
            <a:off x="4214813" y="2143125"/>
            <a:ext cx="1928812" cy="1428750"/>
          </a:xfrm>
          <a:prstGeom prst="line">
            <a:avLst/>
          </a:prstGeom>
          <a:noFill/>
          <a:ln w="25400">
            <a:solidFill>
              <a:srgbClr val="0000FF"/>
            </a:solidFill>
            <a:round/>
            <a:headEnd/>
            <a:tailEnd/>
          </a:ln>
        </p:spPr>
        <p:txBody>
          <a:bodyPr/>
          <a:lstStyle/>
          <a:p>
            <a:endParaRPr lang="es-ES"/>
          </a:p>
        </p:txBody>
      </p:sp>
      <p:sp>
        <p:nvSpPr>
          <p:cNvPr id="107523" name="Line 83"/>
          <p:cNvSpPr>
            <a:spLocks noChangeShapeType="1"/>
          </p:cNvSpPr>
          <p:nvPr/>
        </p:nvSpPr>
        <p:spPr bwMode="auto">
          <a:xfrm flipH="1">
            <a:off x="2714625" y="2214563"/>
            <a:ext cx="1428750" cy="1285875"/>
          </a:xfrm>
          <a:prstGeom prst="line">
            <a:avLst/>
          </a:prstGeom>
          <a:noFill/>
          <a:ln w="25400">
            <a:solidFill>
              <a:srgbClr val="0000FF"/>
            </a:solidFill>
            <a:round/>
            <a:headEnd/>
            <a:tailEnd/>
          </a:ln>
        </p:spPr>
        <p:txBody>
          <a:bodyPr/>
          <a:lstStyle/>
          <a:p>
            <a:endParaRPr lang="es-ES"/>
          </a:p>
        </p:txBody>
      </p:sp>
      <p:sp>
        <p:nvSpPr>
          <p:cNvPr id="107524" name="1 Título"/>
          <p:cNvSpPr>
            <a:spLocks noGrp="1"/>
          </p:cNvSpPr>
          <p:nvPr>
            <p:ph type="title"/>
          </p:nvPr>
        </p:nvSpPr>
        <p:spPr>
          <a:xfrm>
            <a:off x="714375" y="0"/>
            <a:ext cx="7772400" cy="1143000"/>
          </a:xfrm>
        </p:spPr>
        <p:txBody>
          <a:bodyPr/>
          <a:lstStyle/>
          <a:p>
            <a:pPr eaLnBrk="1" hangingPunct="1"/>
            <a:r>
              <a:rPr lang="es-ES" sz="4000" smtClean="0">
                <a:latin typeface="Arial" charset="0"/>
                <a:cs typeface="Arial" charset="0"/>
              </a:rPr>
              <a:t>Ataque de Spanning Tree, fase 1</a:t>
            </a:r>
          </a:p>
        </p:txBody>
      </p:sp>
      <p:sp>
        <p:nvSpPr>
          <p:cNvPr id="107525" name="Line 83"/>
          <p:cNvSpPr>
            <a:spLocks noChangeShapeType="1"/>
          </p:cNvSpPr>
          <p:nvPr/>
        </p:nvSpPr>
        <p:spPr bwMode="auto">
          <a:xfrm flipV="1">
            <a:off x="1143000" y="3625850"/>
            <a:ext cx="6929438" cy="46038"/>
          </a:xfrm>
          <a:prstGeom prst="line">
            <a:avLst/>
          </a:prstGeom>
          <a:noFill/>
          <a:ln w="25400">
            <a:solidFill>
              <a:srgbClr val="0000FF"/>
            </a:solidFill>
            <a:round/>
            <a:headEnd/>
            <a:tailEnd/>
          </a:ln>
        </p:spPr>
        <p:txBody>
          <a:bodyPr/>
          <a:lstStyle/>
          <a:p>
            <a:endParaRPr lang="es-ES"/>
          </a:p>
        </p:txBody>
      </p:sp>
      <p:pic>
        <p:nvPicPr>
          <p:cNvPr id="107526" name="Picture 26"/>
          <p:cNvPicPr>
            <a:picLocks noChangeArrowheads="1"/>
          </p:cNvPicPr>
          <p:nvPr/>
        </p:nvPicPr>
        <p:blipFill>
          <a:blip r:embed="rId3" cstate="print"/>
          <a:srcRect/>
          <a:stretch>
            <a:fillRect/>
          </a:stretch>
        </p:blipFill>
        <p:spPr bwMode="auto">
          <a:xfrm>
            <a:off x="714375" y="3100388"/>
            <a:ext cx="781050" cy="828675"/>
          </a:xfrm>
          <a:prstGeom prst="rect">
            <a:avLst/>
          </a:prstGeom>
          <a:noFill/>
          <a:ln w="12700">
            <a:noFill/>
            <a:miter lim="800000"/>
            <a:headEnd/>
            <a:tailEnd/>
          </a:ln>
        </p:spPr>
      </p:pic>
      <p:sp>
        <p:nvSpPr>
          <p:cNvPr id="107527" name="13 CuadroTexto"/>
          <p:cNvSpPr txBox="1">
            <a:spLocks noChangeArrowheads="1"/>
          </p:cNvSpPr>
          <p:nvPr/>
        </p:nvSpPr>
        <p:spPr bwMode="auto">
          <a:xfrm>
            <a:off x="935038" y="3171825"/>
            <a:ext cx="331787" cy="338138"/>
          </a:xfrm>
          <a:prstGeom prst="rect">
            <a:avLst/>
          </a:prstGeom>
          <a:noFill/>
          <a:ln w="9525">
            <a:noFill/>
            <a:miter lim="800000"/>
            <a:headEnd/>
            <a:tailEnd/>
          </a:ln>
        </p:spPr>
        <p:txBody>
          <a:bodyPr wrap="none">
            <a:spAutoFit/>
          </a:bodyPr>
          <a:lstStyle/>
          <a:p>
            <a:r>
              <a:rPr lang="es-ES" sz="1600" b="1">
                <a:cs typeface="Arial" charset="0"/>
              </a:rPr>
              <a:t>A</a:t>
            </a:r>
          </a:p>
        </p:txBody>
      </p:sp>
      <p:pic>
        <p:nvPicPr>
          <p:cNvPr id="107528" name="Picture 22"/>
          <p:cNvPicPr>
            <a:picLocks noChangeArrowheads="1"/>
          </p:cNvPicPr>
          <p:nvPr/>
        </p:nvPicPr>
        <p:blipFill>
          <a:blip r:embed="rId4" cstate="print"/>
          <a:srcRect/>
          <a:stretch>
            <a:fillRect/>
          </a:stretch>
        </p:blipFill>
        <p:spPr bwMode="auto">
          <a:xfrm>
            <a:off x="2286000" y="3400425"/>
            <a:ext cx="915988" cy="414338"/>
          </a:xfrm>
          <a:prstGeom prst="rect">
            <a:avLst/>
          </a:prstGeom>
          <a:noFill/>
          <a:ln w="12700">
            <a:noFill/>
            <a:miter lim="800000"/>
            <a:headEnd/>
            <a:tailEnd/>
          </a:ln>
        </p:spPr>
      </p:pic>
      <p:pic>
        <p:nvPicPr>
          <p:cNvPr id="107529" name="Picture 22"/>
          <p:cNvPicPr>
            <a:picLocks noChangeArrowheads="1"/>
          </p:cNvPicPr>
          <p:nvPr/>
        </p:nvPicPr>
        <p:blipFill>
          <a:blip r:embed="rId4" cstate="print"/>
          <a:srcRect/>
          <a:stretch>
            <a:fillRect/>
          </a:stretch>
        </p:blipFill>
        <p:spPr bwMode="auto">
          <a:xfrm>
            <a:off x="5727700" y="3400425"/>
            <a:ext cx="915988" cy="414338"/>
          </a:xfrm>
          <a:prstGeom prst="rect">
            <a:avLst/>
          </a:prstGeom>
          <a:noFill/>
          <a:ln w="12700">
            <a:noFill/>
            <a:miter lim="800000"/>
            <a:headEnd/>
            <a:tailEnd/>
          </a:ln>
        </p:spPr>
      </p:pic>
      <p:pic>
        <p:nvPicPr>
          <p:cNvPr id="107530" name="Picture 26"/>
          <p:cNvPicPr>
            <a:picLocks noChangeArrowheads="1"/>
          </p:cNvPicPr>
          <p:nvPr/>
        </p:nvPicPr>
        <p:blipFill>
          <a:blip r:embed="rId3" cstate="print"/>
          <a:srcRect/>
          <a:stretch>
            <a:fillRect/>
          </a:stretch>
        </p:blipFill>
        <p:spPr bwMode="auto">
          <a:xfrm>
            <a:off x="7720013" y="3028950"/>
            <a:ext cx="781050" cy="828675"/>
          </a:xfrm>
          <a:prstGeom prst="rect">
            <a:avLst/>
          </a:prstGeom>
          <a:noFill/>
          <a:ln w="12700">
            <a:noFill/>
            <a:miter lim="800000"/>
            <a:headEnd/>
            <a:tailEnd/>
          </a:ln>
        </p:spPr>
      </p:pic>
      <p:sp>
        <p:nvSpPr>
          <p:cNvPr id="107531" name="50 CuadroTexto"/>
          <p:cNvSpPr txBox="1">
            <a:spLocks noChangeArrowheads="1"/>
          </p:cNvSpPr>
          <p:nvPr/>
        </p:nvSpPr>
        <p:spPr bwMode="auto">
          <a:xfrm>
            <a:off x="7940675" y="3100388"/>
            <a:ext cx="331788" cy="338137"/>
          </a:xfrm>
          <a:prstGeom prst="rect">
            <a:avLst/>
          </a:prstGeom>
          <a:noFill/>
          <a:ln w="9525">
            <a:noFill/>
            <a:miter lim="800000"/>
            <a:headEnd/>
            <a:tailEnd/>
          </a:ln>
        </p:spPr>
        <p:txBody>
          <a:bodyPr wrap="none">
            <a:spAutoFit/>
          </a:bodyPr>
          <a:lstStyle/>
          <a:p>
            <a:r>
              <a:rPr lang="es-ES" sz="1600" b="1">
                <a:cs typeface="Arial" charset="0"/>
              </a:rPr>
              <a:t>B</a:t>
            </a:r>
          </a:p>
        </p:txBody>
      </p:sp>
      <p:pic>
        <p:nvPicPr>
          <p:cNvPr id="107532" name="Picture 22"/>
          <p:cNvPicPr>
            <a:picLocks noChangeArrowheads="1"/>
          </p:cNvPicPr>
          <p:nvPr/>
        </p:nvPicPr>
        <p:blipFill>
          <a:blip r:embed="rId4" cstate="print"/>
          <a:srcRect/>
          <a:stretch>
            <a:fillRect/>
          </a:stretch>
        </p:blipFill>
        <p:spPr bwMode="auto">
          <a:xfrm>
            <a:off x="3798888" y="2000250"/>
            <a:ext cx="915987" cy="414338"/>
          </a:xfrm>
          <a:prstGeom prst="rect">
            <a:avLst/>
          </a:prstGeom>
          <a:noFill/>
          <a:ln w="12700">
            <a:noFill/>
            <a:miter lim="800000"/>
            <a:headEnd/>
            <a:tailEnd/>
          </a:ln>
        </p:spPr>
      </p:pic>
      <p:sp>
        <p:nvSpPr>
          <p:cNvPr id="62" name="61 CuadroTexto"/>
          <p:cNvSpPr txBox="1">
            <a:spLocks noChangeArrowheads="1"/>
          </p:cNvSpPr>
          <p:nvPr/>
        </p:nvSpPr>
        <p:spPr bwMode="auto">
          <a:xfrm>
            <a:off x="3013075" y="1344613"/>
            <a:ext cx="2487613" cy="584200"/>
          </a:xfrm>
          <a:prstGeom prst="rect">
            <a:avLst/>
          </a:prstGeom>
          <a:noFill/>
          <a:ln w="9525">
            <a:noFill/>
            <a:miter lim="800000"/>
            <a:headEnd/>
            <a:tailEnd/>
          </a:ln>
        </p:spPr>
        <p:txBody>
          <a:bodyPr wrap="none">
            <a:spAutoFit/>
          </a:bodyPr>
          <a:lstStyle/>
          <a:p>
            <a:pPr algn="ctr"/>
            <a:r>
              <a:rPr lang="es-ES" sz="1600">
                <a:cs typeface="Arial" charset="0"/>
              </a:rPr>
              <a:t>Prioridad: 32767</a:t>
            </a:r>
          </a:p>
          <a:p>
            <a:pPr algn="ctr"/>
            <a:r>
              <a:rPr lang="es-ES" sz="1600">
                <a:cs typeface="Arial" charset="0"/>
              </a:rPr>
              <a:t>MAC: 00:40:9A:32:C2:E4</a:t>
            </a:r>
          </a:p>
        </p:txBody>
      </p:sp>
      <p:sp>
        <p:nvSpPr>
          <p:cNvPr id="64" name="63 CuadroTexto"/>
          <p:cNvSpPr txBox="1">
            <a:spLocks noChangeArrowheads="1"/>
          </p:cNvSpPr>
          <p:nvPr/>
        </p:nvSpPr>
        <p:spPr bwMode="auto">
          <a:xfrm>
            <a:off x="5357813" y="3854450"/>
            <a:ext cx="2509837" cy="584200"/>
          </a:xfrm>
          <a:prstGeom prst="rect">
            <a:avLst/>
          </a:prstGeom>
          <a:noFill/>
          <a:ln w="9525">
            <a:noFill/>
            <a:miter lim="800000"/>
            <a:headEnd/>
            <a:tailEnd/>
          </a:ln>
        </p:spPr>
        <p:txBody>
          <a:bodyPr wrap="none">
            <a:spAutoFit/>
          </a:bodyPr>
          <a:lstStyle/>
          <a:p>
            <a:pPr algn="ctr"/>
            <a:r>
              <a:rPr lang="es-ES" sz="1600">
                <a:cs typeface="Arial" charset="0"/>
              </a:rPr>
              <a:t>Prioridad: 32768</a:t>
            </a:r>
          </a:p>
          <a:p>
            <a:pPr algn="ctr"/>
            <a:r>
              <a:rPr lang="es-ES" sz="1600">
                <a:cs typeface="Arial" charset="0"/>
              </a:rPr>
              <a:t>MAC: 00:40:9A:4B:C2:E4</a:t>
            </a:r>
          </a:p>
        </p:txBody>
      </p:sp>
      <p:sp>
        <p:nvSpPr>
          <p:cNvPr id="66" name="65 CuadroTexto"/>
          <p:cNvSpPr txBox="1">
            <a:spLocks noChangeArrowheads="1"/>
          </p:cNvSpPr>
          <p:nvPr/>
        </p:nvSpPr>
        <p:spPr bwMode="auto">
          <a:xfrm>
            <a:off x="1490663" y="3854450"/>
            <a:ext cx="2509837" cy="584200"/>
          </a:xfrm>
          <a:prstGeom prst="rect">
            <a:avLst/>
          </a:prstGeom>
          <a:noFill/>
          <a:ln w="9525">
            <a:noFill/>
            <a:miter lim="800000"/>
            <a:headEnd/>
            <a:tailEnd/>
          </a:ln>
        </p:spPr>
        <p:txBody>
          <a:bodyPr wrap="none">
            <a:spAutoFit/>
          </a:bodyPr>
          <a:lstStyle/>
          <a:p>
            <a:pPr algn="ctr"/>
            <a:r>
              <a:rPr lang="es-ES" sz="1600">
                <a:cs typeface="Arial" charset="0"/>
              </a:rPr>
              <a:t>Prioridad: 32768</a:t>
            </a:r>
          </a:p>
          <a:p>
            <a:pPr algn="ctr"/>
            <a:r>
              <a:rPr lang="es-ES" sz="1600">
                <a:cs typeface="Arial" charset="0"/>
              </a:rPr>
              <a:t>MAC: 00:40:9A:2A:C2:E4</a:t>
            </a:r>
          </a:p>
        </p:txBody>
      </p:sp>
      <p:sp>
        <p:nvSpPr>
          <p:cNvPr id="68" name="67 CuadroTexto"/>
          <p:cNvSpPr txBox="1">
            <a:spLocks noChangeArrowheads="1"/>
          </p:cNvSpPr>
          <p:nvPr/>
        </p:nvSpPr>
        <p:spPr bwMode="auto">
          <a:xfrm>
            <a:off x="5356225" y="3509963"/>
            <a:ext cx="287338" cy="276225"/>
          </a:xfrm>
          <a:prstGeom prst="rect">
            <a:avLst/>
          </a:prstGeom>
          <a:noFill/>
          <a:ln w="9525">
            <a:noFill/>
            <a:miter lim="800000"/>
            <a:headEnd/>
            <a:tailEnd/>
          </a:ln>
        </p:spPr>
        <p:txBody>
          <a:bodyPr wrap="none">
            <a:spAutoFit/>
          </a:bodyPr>
          <a:lstStyle/>
          <a:p>
            <a:r>
              <a:rPr lang="es-ES" sz="1200" b="1">
                <a:solidFill>
                  <a:srgbClr val="FF0000"/>
                </a:solidFill>
                <a:cs typeface="Arial" charset="0"/>
              </a:rPr>
              <a:t>X</a:t>
            </a:r>
          </a:p>
        </p:txBody>
      </p:sp>
      <p:cxnSp>
        <p:nvCxnSpPr>
          <p:cNvPr id="69" name="68 Conector recto"/>
          <p:cNvCxnSpPr/>
          <p:nvPr/>
        </p:nvCxnSpPr>
        <p:spPr>
          <a:xfrm flipV="1">
            <a:off x="1566863" y="3500438"/>
            <a:ext cx="1004887" cy="14287"/>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2" name="71 Conector recto"/>
          <p:cNvCxnSpPr/>
          <p:nvPr/>
        </p:nvCxnSpPr>
        <p:spPr>
          <a:xfrm flipV="1">
            <a:off x="2571750" y="2000250"/>
            <a:ext cx="1638300" cy="14874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5" name="74 Conector recto"/>
          <p:cNvCxnSpPr/>
          <p:nvPr/>
        </p:nvCxnSpPr>
        <p:spPr>
          <a:xfrm rot="10800000">
            <a:off x="4210050" y="2000250"/>
            <a:ext cx="2005013" cy="14874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9" name="78 Conector recto"/>
          <p:cNvCxnSpPr/>
          <p:nvPr/>
        </p:nvCxnSpPr>
        <p:spPr>
          <a:xfrm flipV="1">
            <a:off x="6215063" y="3500438"/>
            <a:ext cx="1428750" cy="14287"/>
          </a:xfrm>
          <a:prstGeom prst="line">
            <a:avLst/>
          </a:prstGeom>
          <a:ln>
            <a:prstDash val="sysDash"/>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81" name="80 CuadroTexto"/>
          <p:cNvSpPr txBox="1">
            <a:spLocks noChangeArrowheads="1"/>
          </p:cNvSpPr>
          <p:nvPr/>
        </p:nvSpPr>
        <p:spPr bwMode="auto">
          <a:xfrm>
            <a:off x="3956050" y="2416175"/>
            <a:ext cx="544513" cy="276225"/>
          </a:xfrm>
          <a:prstGeom prst="rect">
            <a:avLst/>
          </a:prstGeom>
          <a:noFill/>
          <a:ln w="9525">
            <a:noFill/>
            <a:miter lim="800000"/>
            <a:headEnd/>
            <a:tailEnd/>
          </a:ln>
        </p:spPr>
        <p:txBody>
          <a:bodyPr wrap="none">
            <a:spAutoFit/>
          </a:bodyPr>
          <a:lstStyle/>
          <a:p>
            <a:r>
              <a:rPr lang="es-ES" sz="1200" b="1">
                <a:cs typeface="Arial" charset="0"/>
              </a:rPr>
              <a:t>RAÍZ</a:t>
            </a:r>
          </a:p>
        </p:txBody>
      </p:sp>
      <p:sp>
        <p:nvSpPr>
          <p:cNvPr id="99" name="98 Flecha derecha"/>
          <p:cNvSpPr/>
          <p:nvPr/>
        </p:nvSpPr>
        <p:spPr>
          <a:xfrm>
            <a:off x="3286125" y="3286125"/>
            <a:ext cx="714375"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100" name="99 Flecha izquierda"/>
          <p:cNvSpPr/>
          <p:nvPr/>
        </p:nvSpPr>
        <p:spPr>
          <a:xfrm>
            <a:off x="4929188" y="3286125"/>
            <a:ext cx="71437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101" name="100 Flecha derecha"/>
          <p:cNvSpPr/>
          <p:nvPr/>
        </p:nvSpPr>
        <p:spPr>
          <a:xfrm rot="2100000">
            <a:off x="4748213" y="2255838"/>
            <a:ext cx="71437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102" name="101 Flecha izquierda"/>
          <p:cNvSpPr/>
          <p:nvPr/>
        </p:nvSpPr>
        <p:spPr>
          <a:xfrm rot="2100000">
            <a:off x="5462588" y="2755900"/>
            <a:ext cx="71437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104" name="103 Flecha derecha"/>
          <p:cNvSpPr/>
          <p:nvPr/>
        </p:nvSpPr>
        <p:spPr>
          <a:xfrm rot="19020000">
            <a:off x="2474913" y="2767013"/>
            <a:ext cx="71437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105" name="104 Flecha izquierda"/>
          <p:cNvSpPr/>
          <p:nvPr/>
        </p:nvSpPr>
        <p:spPr>
          <a:xfrm rot="19200000">
            <a:off x="3111500" y="2241550"/>
            <a:ext cx="71437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latin typeface="Arial" pitchFamily="34" charset="0"/>
                <a:cs typeface="Arial" pitchFamily="34" charset="0"/>
              </a:rPr>
              <a:t>BPDU</a:t>
            </a:r>
          </a:p>
        </p:txBody>
      </p:sp>
      <p:sp>
        <p:nvSpPr>
          <p:cNvPr id="29" name="28 CuadroTexto"/>
          <p:cNvSpPr txBox="1">
            <a:spLocks noChangeArrowheads="1"/>
          </p:cNvSpPr>
          <p:nvPr/>
        </p:nvSpPr>
        <p:spPr bwMode="auto">
          <a:xfrm>
            <a:off x="4643438" y="3630613"/>
            <a:ext cx="1214437" cy="584200"/>
          </a:xfrm>
          <a:prstGeom prst="rect">
            <a:avLst/>
          </a:prstGeom>
          <a:noFill/>
          <a:ln w="9525">
            <a:noFill/>
            <a:miter lim="800000"/>
            <a:headEnd/>
            <a:tailEnd/>
          </a:ln>
        </p:spPr>
        <p:txBody>
          <a:bodyPr>
            <a:spAutoFit/>
          </a:bodyPr>
          <a:lstStyle/>
          <a:p>
            <a:pPr algn="ctr"/>
            <a:r>
              <a:rPr lang="es-ES" sz="1600" b="1"/>
              <a:t>Puerto bloqueado</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left)">
                                      <p:cBhvr>
                                        <p:cTn id="39" dur="500"/>
                                        <p:tgtEl>
                                          <p:spTgt spid="69"/>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left)">
                                      <p:cBhvr>
                                        <p:cTn id="43" dur="500"/>
                                        <p:tgtEl>
                                          <p:spTgt spid="72"/>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left)">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66" grpId="0"/>
      <p:bldP spid="68" grpId="0"/>
      <p:bldP spid="81" grpId="0"/>
      <p:bldP spid="99" grpId="0" animBg="1"/>
      <p:bldP spid="100" grpId="0" animBg="1"/>
      <p:bldP spid="101" grpId="0" animBg="1"/>
      <p:bldP spid="102" grpId="0" animBg="1"/>
      <p:bldP spid="104" grpId="0" animBg="1"/>
      <p:bldP spid="105" grpId="0" animBg="1"/>
      <p:bldP spid="29" grpId="0"/>
    </p:bldLst>
  </p:timing>
</p:sld>
</file>

<file path=ppt/theme/theme1.xml><?xml version="1.0" encoding="utf-8"?>
<a:theme xmlns:a="http://schemas.openxmlformats.org/drawingml/2006/main" name="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29331</TotalTime>
  <Words>17423</Words>
  <Application>Microsoft Office PowerPoint</Application>
  <PresentationFormat>Presentación en pantalla (4:3)</PresentationFormat>
  <Paragraphs>2680</Paragraphs>
  <Slides>131</Slides>
  <Notes>131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131</vt:i4>
      </vt:variant>
    </vt:vector>
  </HeadingPairs>
  <TitlesOfParts>
    <vt:vector size="137" baseType="lpstr">
      <vt:lpstr>Arial</vt:lpstr>
      <vt:lpstr>Courier New</vt:lpstr>
      <vt:lpstr>Symbol</vt:lpstr>
      <vt:lpstr>Times New Roman</vt:lpstr>
      <vt:lpstr>Diseño predeterminado</vt:lpstr>
      <vt:lpstr>Visio</vt:lpstr>
      <vt:lpstr>Tema 5  Puentes y Conmutadores LAN</vt:lpstr>
      <vt:lpstr>Sumario</vt:lpstr>
      <vt:lpstr>Presentación de PowerPoint</vt:lpstr>
      <vt:lpstr>La capa física</vt:lpstr>
      <vt:lpstr>La capa física: fibra vs cobre</vt:lpstr>
      <vt:lpstr>Capa física: ondas de radio</vt:lpstr>
      <vt:lpstr>Tipos de enlaces</vt:lpstr>
      <vt:lpstr>Velocidad y prefijos métricos</vt:lpstr>
      <vt:lpstr>La capa de enlace</vt:lpstr>
      <vt:lpstr>Capa de enlace: las tramas</vt:lpstr>
      <vt:lpstr>Sumario</vt:lpstr>
      <vt:lpstr>Presentación de PowerPoint</vt:lpstr>
      <vt:lpstr>Denominación de medios en Ethernet</vt:lpstr>
      <vt:lpstr>Algunos medios físicos de Ethernet</vt:lpstr>
      <vt:lpstr>Desarrollo de Ethernet</vt:lpstr>
      <vt:lpstr>Presentación de PowerPoint</vt:lpstr>
      <vt:lpstr>CSMA/CD (Carrier Sense Multiple Access /Colision Detect): Analogía</vt:lpstr>
      <vt:lpstr>Presentación de PowerPoint</vt:lpstr>
      <vt:lpstr>Presentación de PowerPoint</vt:lpstr>
      <vt:lpstr>Presentación de PowerPoint</vt:lpstr>
      <vt:lpstr>Presentación de PowerPoint</vt:lpstr>
      <vt:lpstr>Estructura de la Trama Ethernet</vt:lpstr>
      <vt:lpstr>Tipos de emisiones en una LAN</vt:lpstr>
      <vt:lpstr>Direcciones MAC</vt:lpstr>
      <vt:lpstr>OUIs</vt:lpstr>
      <vt:lpstr>Presentación de PowerPoint</vt:lpstr>
      <vt:lpstr>Conversación políglota</vt:lpstr>
      <vt:lpstr>Campo Protocolo o ‘Ethertype’</vt:lpstr>
      <vt:lpstr>Campo Protocolo/longitud de Ethernet</vt:lpstr>
      <vt:lpstr>Presentación de PowerPoint</vt:lpstr>
      <vt:lpstr>Sumario</vt:lpstr>
      <vt:lpstr>Puentes</vt:lpstr>
      <vt:lpstr>Presentación de PowerPoint</vt:lpstr>
      <vt:lpstr>Presentación de PowerPoint</vt:lpstr>
      <vt:lpstr>Puentes transparentes (IEEE 802.1D)</vt:lpstr>
      <vt:lpstr>Presentación de PowerPoint</vt:lpstr>
      <vt:lpstr>Presentación de PowerPoint</vt:lpstr>
      <vt:lpstr>Presentación de PowerPoint</vt:lpstr>
      <vt:lpstr>Presentación de PowerPoint</vt:lpstr>
      <vt:lpstr>Switches (o conmutadores) LAN</vt:lpstr>
      <vt:lpstr>Presentación de PowerPoint</vt:lpstr>
      <vt:lpstr>Tabla de direcciones (tabla CAM)</vt:lpstr>
      <vt:lpstr>Presentación de PowerPoint</vt:lpstr>
      <vt:lpstr>Sumario</vt:lpstr>
      <vt:lpstr>Microsegmentación</vt:lpstr>
      <vt:lpstr>Presentación de PowerPoint</vt:lpstr>
      <vt:lpstr>Diagnóstico y resolución de problemas</vt:lpstr>
      <vt:lpstr>Presentación de PowerPoint</vt:lpstr>
      <vt:lpstr>Presentación de PowerPoint</vt:lpstr>
      <vt:lpstr>Presentación de PowerPoint</vt:lpstr>
      <vt:lpstr>Funcionamiento full-duplex</vt:lpstr>
      <vt:lpstr>Autonegociación</vt:lpstr>
      <vt:lpstr>Agregación de enlaces (802.3ad)</vt:lpstr>
      <vt:lpstr>Presentación de PowerPoint</vt:lpstr>
      <vt:lpstr>Sumario</vt:lpstr>
      <vt:lpstr>Ataques de nivel 2</vt:lpstr>
      <vt:lpstr>Tabla CAM (Content Addressable Memory)</vt:lpstr>
      <vt:lpstr>Funcionamiento normal de un conmutador</vt:lpstr>
      <vt:lpstr>Ataque de desbordamiento de MACs</vt:lpstr>
      <vt:lpstr>Desbordamiento de la CAM, 1/2</vt:lpstr>
      <vt:lpstr>Desbordamiento de la CAM, 2/2</vt:lpstr>
      <vt:lpstr>Ataque en toda la LAN</vt:lpstr>
      <vt:lpstr>Solución al ataque de desbordamiento de la CAM</vt:lpstr>
      <vt:lpstr>Desbordamiento de la CAM, ataque fallido</vt:lpstr>
      <vt:lpstr>Sumario</vt:lpstr>
      <vt:lpstr>Conmutadores no gestionables</vt:lpstr>
      <vt:lpstr>Presentación de PowerPoint</vt:lpstr>
      <vt:lpstr>Conmutadores gestionables</vt:lpstr>
      <vt:lpstr>Presentación de PowerPoint</vt:lpstr>
      <vt:lpstr>Direcciones MAC de los conmutadores gestionables</vt:lpstr>
      <vt:lpstr>Tipos de conmutadores, comparativa</vt:lpstr>
      <vt:lpstr>Ventajas de los conmutadores con SNMP</vt:lpstr>
      <vt:lpstr>Gráficas de tráfico obtenidas por mensajes SNMP mediante el programa MRTG</vt:lpstr>
      <vt:lpstr>Sumario</vt:lpstr>
      <vt:lpstr>Bucles entre conmutadores</vt:lpstr>
      <vt:lpstr>Presentación de PowerPoint</vt:lpstr>
      <vt:lpstr>Bucles entre conmutadores</vt:lpstr>
      <vt:lpstr>Solución al problema de los bucles</vt:lpstr>
      <vt:lpstr>Presentación de PowerPoint</vt:lpstr>
      <vt:lpstr>Presentación de PowerPoint</vt:lpstr>
      <vt:lpstr>Funcionamiento del spanning tree (I)</vt:lpstr>
      <vt:lpstr>Funcionamiento del spanning tree (II)</vt:lpstr>
      <vt:lpstr>Presentación de PowerPoint</vt:lpstr>
      <vt:lpstr>Presentación de PowerPoint</vt:lpstr>
      <vt:lpstr>Presentación de PowerPoint</vt:lpstr>
      <vt:lpstr>Identificadores de ST</vt:lpstr>
      <vt:lpstr>Identificador: prioridad + MAC</vt:lpstr>
      <vt:lpstr>Elección del conmutador raíz</vt:lpstr>
      <vt:lpstr>Prioridad de las interfaces</vt:lpstr>
      <vt:lpstr>Costos en spanning tree</vt:lpstr>
      <vt:lpstr>5 pasos para averiguar la topología con spanning tree</vt:lpstr>
      <vt:lpstr>Presentación de PowerPoint</vt:lpstr>
      <vt:lpstr>Presentación de PowerPoint</vt:lpstr>
      <vt:lpstr>Presentación de PowerPoint</vt:lpstr>
      <vt:lpstr>Cómputo de puertos</vt:lpstr>
      <vt:lpstr>Redes ‘mixtas’ (ST y no ST)</vt:lpstr>
      <vt:lpstr>Rapid Spanning Tree</vt:lpstr>
      <vt:lpstr>Ataques de Spanning Tree</vt:lpstr>
      <vt:lpstr>Ataque de Spanning Tree, fase 1</vt:lpstr>
      <vt:lpstr>Ataque de Spanning Tree, fase 2</vt:lpstr>
      <vt:lpstr>Solución al ataque de ST</vt:lpstr>
      <vt:lpstr>BPDU Guard en acción</vt:lpstr>
      <vt:lpstr>Sumario</vt:lpstr>
      <vt:lpstr>Consumo de CPU por tráfico broadcast</vt:lpstr>
      <vt:lpstr>Presentación de PowerPoint</vt:lpstr>
      <vt:lpstr>Presentación de PowerPoint</vt:lpstr>
      <vt:lpstr>Tráfico broadcast en la LAN</vt:lpstr>
      <vt:lpstr>Efecto del número de hosts en el tráfico broadcast</vt:lpstr>
      <vt:lpstr>Presentación de PowerPoint</vt:lpstr>
      <vt:lpstr>Presentación de PowerPoint</vt:lpstr>
      <vt:lpstr>Presentación de PowerPoint</vt:lpstr>
      <vt:lpstr>Problemas de la división de una LAN en varias LANs físicas</vt:lpstr>
      <vt:lpstr>Redes Locales Virtuales o VLANs</vt:lpstr>
      <vt:lpstr>Presentación de PowerPoint</vt:lpstr>
      <vt:lpstr>Presentación de PowerPoint</vt:lpstr>
      <vt:lpstr>Las VLANs como mecanismo de seguridad</vt:lpstr>
      <vt:lpstr>Presentación de PowerPoint</vt:lpstr>
      <vt:lpstr>Interconexión de VLANs y enlaces ‘trunk’</vt:lpstr>
      <vt:lpstr>Presentación de PowerPoint</vt:lpstr>
      <vt:lpstr>Estándar 802.1Q</vt:lpstr>
      <vt:lpstr>Presentación de PowerPoint</vt:lpstr>
      <vt:lpstr>Presentación de PowerPoint</vt:lpstr>
      <vt:lpstr>Asignación de puertos a VLANs</vt:lpstr>
      <vt:lpstr>VLANs y Spanning tree</vt:lpstr>
      <vt:lpstr>Presentación de PowerPoint</vt:lpstr>
      <vt:lpstr>Presentación de PowerPoint</vt:lpstr>
      <vt:lpstr>Presentación de PowerPoint</vt:lpstr>
      <vt:lpstr>Presentación de PowerPoint</vt:lpstr>
      <vt:lpstr>Ejercicios</vt:lpstr>
      <vt:lpstr>Presentación de PowerPoint</vt:lpstr>
      <vt:lpstr>Presentación de PowerPoint</vt:lpstr>
    </vt:vector>
  </TitlesOfParts>
  <Company>Universidad de Valencia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Puentes y Conmutadores LAN</dc:title>
  <dc:creator>Rogelio Montañana</dc:creator>
  <cp:lastModifiedBy>montanan</cp:lastModifiedBy>
  <cp:revision>654</cp:revision>
  <cp:lastPrinted>2011-09-26T17:16:29Z</cp:lastPrinted>
  <dcterms:created xsi:type="dcterms:W3CDTF">2000-02-27T17:46:36Z</dcterms:created>
  <dcterms:modified xsi:type="dcterms:W3CDTF">2016-01-18T18:48:32Z</dcterms:modified>
</cp:coreProperties>
</file>