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7"/>
  </p:notesMasterIdLst>
  <p:handoutMasterIdLst>
    <p:handoutMasterId r:id="rId168"/>
  </p:handoutMasterIdLst>
  <p:sldIdLst>
    <p:sldId id="831" r:id="rId2"/>
    <p:sldId id="315" r:id="rId3"/>
    <p:sldId id="830" r:id="rId4"/>
    <p:sldId id="665" r:id="rId5"/>
    <p:sldId id="745" r:id="rId6"/>
    <p:sldId id="782" r:id="rId7"/>
    <p:sldId id="783" r:id="rId8"/>
    <p:sldId id="346" r:id="rId9"/>
    <p:sldId id="774" r:id="rId10"/>
    <p:sldId id="775" r:id="rId11"/>
    <p:sldId id="776" r:id="rId12"/>
    <p:sldId id="777" r:id="rId13"/>
    <p:sldId id="832" r:id="rId14"/>
    <p:sldId id="309" r:id="rId15"/>
    <p:sldId id="310" r:id="rId16"/>
    <p:sldId id="703" r:id="rId17"/>
    <p:sldId id="829" r:id="rId18"/>
    <p:sldId id="312" r:id="rId19"/>
    <p:sldId id="347" r:id="rId20"/>
    <p:sldId id="262" r:id="rId21"/>
    <p:sldId id="778" r:id="rId22"/>
    <p:sldId id="828" r:id="rId23"/>
    <p:sldId id="827" r:id="rId24"/>
    <p:sldId id="826" r:id="rId25"/>
    <p:sldId id="683" r:id="rId26"/>
    <p:sldId id="671" r:id="rId27"/>
    <p:sldId id="672" r:id="rId28"/>
    <p:sldId id="673" r:id="rId29"/>
    <p:sldId id="265" r:id="rId30"/>
    <p:sldId id="359" r:id="rId31"/>
    <p:sldId id="446" r:id="rId32"/>
    <p:sldId id="267" r:id="rId33"/>
    <p:sldId id="801" r:id="rId34"/>
    <p:sldId id="269" r:id="rId35"/>
    <p:sldId id="785" r:id="rId36"/>
    <p:sldId id="786" r:id="rId37"/>
    <p:sldId id="608" r:id="rId38"/>
    <p:sldId id="607" r:id="rId39"/>
    <p:sldId id="787" r:id="rId40"/>
    <p:sldId id="788" r:id="rId41"/>
    <p:sldId id="789" r:id="rId42"/>
    <p:sldId id="794" r:id="rId43"/>
    <p:sldId id="800" r:id="rId44"/>
    <p:sldId id="596" r:id="rId45"/>
    <p:sldId id="270" r:id="rId46"/>
    <p:sldId id="795" r:id="rId47"/>
    <p:sldId id="796" r:id="rId48"/>
    <p:sldId id="797" r:id="rId49"/>
    <p:sldId id="798" r:id="rId50"/>
    <p:sldId id="271" r:id="rId51"/>
    <p:sldId id="272" r:id="rId52"/>
    <p:sldId id="273" r:id="rId53"/>
    <p:sldId id="784" r:id="rId54"/>
    <p:sldId id="385" r:id="rId55"/>
    <p:sldId id="675" r:id="rId56"/>
    <p:sldId id="386" r:id="rId57"/>
    <p:sldId id="816" r:id="rId58"/>
    <p:sldId id="387" r:id="rId59"/>
    <p:sldId id="392" r:id="rId60"/>
    <p:sldId id="637" r:id="rId61"/>
    <p:sldId id="609" r:id="rId62"/>
    <p:sldId id="381" r:id="rId63"/>
    <p:sldId id="384" r:id="rId64"/>
    <p:sldId id="638" r:id="rId65"/>
    <p:sldId id="639" r:id="rId66"/>
    <p:sldId id="393" r:id="rId67"/>
    <p:sldId id="277" r:id="rId68"/>
    <p:sldId id="676" r:id="rId69"/>
    <p:sldId id="677" r:id="rId70"/>
    <p:sldId id="279" r:id="rId71"/>
    <p:sldId id="644" r:id="rId72"/>
    <p:sldId id="612" r:id="rId73"/>
    <p:sldId id="423" r:id="rId74"/>
    <p:sldId id="818" r:id="rId75"/>
    <p:sldId id="819" r:id="rId76"/>
    <p:sldId id="820" r:id="rId77"/>
    <p:sldId id="821" r:id="rId78"/>
    <p:sldId id="822" r:id="rId79"/>
    <p:sldId id="803" r:id="rId80"/>
    <p:sldId id="802" r:id="rId81"/>
    <p:sldId id="282" r:id="rId82"/>
    <p:sldId id="804" r:id="rId83"/>
    <p:sldId id="805" r:id="rId84"/>
    <p:sldId id="611" r:id="rId85"/>
    <p:sldId id="681" r:id="rId86"/>
    <p:sldId id="682" r:id="rId87"/>
    <p:sldId id="654" r:id="rId88"/>
    <p:sldId id="655" r:id="rId89"/>
    <p:sldId id="656" r:id="rId90"/>
    <p:sldId id="288" r:id="rId91"/>
    <p:sldId id="806" r:id="rId92"/>
    <p:sldId id="807" r:id="rId93"/>
    <p:sldId id="404" r:id="rId94"/>
    <p:sldId id="289" r:id="rId95"/>
    <p:sldId id="405" r:id="rId96"/>
    <p:sldId id="425" r:id="rId97"/>
    <p:sldId id="426" r:id="rId98"/>
    <p:sldId id="443" r:id="rId99"/>
    <p:sldId id="700" r:id="rId100"/>
    <p:sldId id="664" r:id="rId101"/>
    <p:sldId id="291" r:id="rId102"/>
    <p:sldId id="445" r:id="rId103"/>
    <p:sldId id="427" r:id="rId104"/>
    <p:sldId id="808" r:id="rId105"/>
    <p:sldId id="809" r:id="rId106"/>
    <p:sldId id="430" r:id="rId107"/>
    <p:sldId id="825" r:id="rId108"/>
    <p:sldId id="824" r:id="rId109"/>
    <p:sldId id="406" r:id="rId110"/>
    <p:sldId id="432" r:id="rId111"/>
    <p:sldId id="293" r:id="rId112"/>
    <p:sldId id="642" r:id="rId113"/>
    <p:sldId id="613" r:id="rId114"/>
    <p:sldId id="811" r:id="rId115"/>
    <p:sldId id="614" r:id="rId116"/>
    <p:sldId id="684" r:id="rId117"/>
    <p:sldId id="651" r:id="rId118"/>
    <p:sldId id="812" r:id="rId119"/>
    <p:sldId id="616" r:id="rId120"/>
    <p:sldId id="810" r:id="rId121"/>
    <p:sldId id="617" r:id="rId122"/>
    <p:sldId id="813" r:id="rId123"/>
    <p:sldId id="618" r:id="rId124"/>
    <p:sldId id="619" r:id="rId125"/>
    <p:sldId id="686" r:id="rId126"/>
    <p:sldId id="687" r:id="rId127"/>
    <p:sldId id="814" r:id="rId128"/>
    <p:sldId id="815" r:id="rId129"/>
    <p:sldId id="538" r:id="rId130"/>
    <p:sldId id="688" r:id="rId131"/>
    <p:sldId id="689" r:id="rId132"/>
    <p:sldId id="690" r:id="rId133"/>
    <p:sldId id="817" r:id="rId134"/>
    <p:sldId id="692" r:id="rId135"/>
    <p:sldId id="693" r:id="rId136"/>
    <p:sldId id="694" r:id="rId137"/>
    <p:sldId id="695" r:id="rId138"/>
    <p:sldId id="696" r:id="rId139"/>
    <p:sldId id="697" r:id="rId140"/>
    <p:sldId id="698" r:id="rId141"/>
    <p:sldId id="823" r:id="rId142"/>
    <p:sldId id="544" r:id="rId143"/>
    <p:sldId id="705" r:id="rId144"/>
    <p:sldId id="706" r:id="rId145"/>
    <p:sldId id="707" r:id="rId146"/>
    <p:sldId id="708" r:id="rId147"/>
    <p:sldId id="709" r:id="rId148"/>
    <p:sldId id="710" r:id="rId149"/>
    <p:sldId id="711" r:id="rId150"/>
    <p:sldId id="759" r:id="rId151"/>
    <p:sldId id="761" r:id="rId152"/>
    <p:sldId id="746" r:id="rId153"/>
    <p:sldId id="747" r:id="rId154"/>
    <p:sldId id="748" r:id="rId155"/>
    <p:sldId id="749" r:id="rId156"/>
    <p:sldId id="750" r:id="rId157"/>
    <p:sldId id="751" r:id="rId158"/>
    <p:sldId id="752" r:id="rId159"/>
    <p:sldId id="773" r:id="rId160"/>
    <p:sldId id="767" r:id="rId161"/>
    <p:sldId id="768" r:id="rId162"/>
    <p:sldId id="769" r:id="rId163"/>
    <p:sldId id="770" r:id="rId164"/>
    <p:sldId id="757" r:id="rId165"/>
    <p:sldId id="772" r:id="rId166"/>
  </p:sldIdLst>
  <p:sldSz cx="9144000" cy="6858000" type="screen4x3"/>
  <p:notesSz cx="67437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0777" autoAdjust="0"/>
  </p:normalViewPr>
  <p:slideViewPr>
    <p:cSldViewPr>
      <p:cViewPr>
        <p:scale>
          <a:sx n="50" d="100"/>
          <a:sy n="50" d="100"/>
        </p:scale>
        <p:origin x="1718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758" y="72"/>
      </p:cViewPr>
      <p:guideLst>
        <p:guide orient="horz" pos="312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6.xml"/><Relationship Id="rId2" Type="http://schemas.openxmlformats.org/officeDocument/2006/relationships/slide" Target="slides/slide76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107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F0F4EB-55F7-40A2-9DBC-4F0984CC436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525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s-ES"/>
              <a:t>Redes Locales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9231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3563" y="488950"/>
            <a:ext cx="5616575" cy="424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32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03238" y="4965700"/>
            <a:ext cx="57578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698B89-1465-4640-8E15-88A3B57EE8E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330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7CB21-407A-4511-B9BD-572B8015BC6B}" type="slidenum">
              <a:rPr lang="es-ES"/>
              <a:pPr/>
              <a:t>1</a:t>
            </a:fld>
            <a:endParaRPr lang="es-E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73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AB7F0-CA12-46CE-9EDF-767B148C1D13}" type="slidenum">
              <a:rPr lang="es-ES"/>
              <a:pPr/>
              <a:t>11</a:t>
            </a:fld>
            <a:endParaRPr lang="es-ES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2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401DA-8B7D-4601-9D70-14B3D2B73F6C}" type="slidenum">
              <a:rPr lang="es-ES"/>
              <a:pPr/>
              <a:t>106</a:t>
            </a:fld>
            <a:endParaRPr lang="es-ES"/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44924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862EC-553C-4042-B6B0-025490ECEF2D}" type="slidenum">
              <a:rPr lang="es-ES"/>
              <a:pPr/>
              <a:t>109</a:t>
            </a:fld>
            <a:endParaRPr lang="es-ES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6034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1F5C0-2FB1-48B7-B6C1-1BA493312727}" type="slidenum">
              <a:rPr lang="es-ES"/>
              <a:pPr/>
              <a:t>110</a:t>
            </a:fld>
            <a:endParaRPr lang="es-ES"/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09726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E34A3-9269-468B-B286-1E477280348B}" type="slidenum">
              <a:rPr lang="es-ES"/>
              <a:pPr/>
              <a:t>111</a:t>
            </a:fld>
            <a:endParaRPr lang="es-ES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99248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DDB4F-4712-4CE4-B00B-6C9FB732AFF3}" type="slidenum">
              <a:rPr lang="es-ES"/>
              <a:pPr/>
              <a:t>112</a:t>
            </a:fld>
            <a:endParaRPr lang="es-ES"/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07521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E772B-5318-4ECB-BEC4-9108D2B7FF00}" type="slidenum">
              <a:rPr lang="es-ES"/>
              <a:pPr/>
              <a:t>113</a:t>
            </a:fld>
            <a:endParaRPr lang="es-E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1757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F25FB-0D6C-4CE7-AACE-B1BB989497B6}" type="slidenum">
              <a:rPr lang="es-ES"/>
              <a:pPr/>
              <a:t>114</a:t>
            </a:fld>
            <a:endParaRPr lang="es-ES"/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85491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30CC-3EE2-4DA3-A4CB-B34F4DF801EA}" type="slidenum">
              <a:rPr lang="es-ES"/>
              <a:pPr/>
              <a:t>115</a:t>
            </a:fld>
            <a:endParaRPr lang="es-ES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59747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1DC78-594E-48AB-A922-B39AA6023A5F}" type="slidenum">
              <a:rPr lang="es-ES"/>
              <a:pPr/>
              <a:t>116</a:t>
            </a:fld>
            <a:endParaRPr lang="es-E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86153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AFA7-4077-498D-B663-35482E790D74}" type="slidenum">
              <a:rPr lang="es-ES"/>
              <a:pPr/>
              <a:t>117</a:t>
            </a:fld>
            <a:endParaRPr lang="es-ES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61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A31A5-35F2-4670-B7C9-8B80E47FF9D9}" type="slidenum">
              <a:rPr lang="es-ES"/>
              <a:pPr/>
              <a:t>12</a:t>
            </a:fld>
            <a:endParaRPr lang="es-E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8530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2CB21-EABA-4558-8536-F7B8E147519E}" type="slidenum">
              <a:rPr lang="es-ES"/>
              <a:pPr/>
              <a:t>118</a:t>
            </a:fld>
            <a:endParaRPr lang="es-E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83803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6F65C-D125-4318-B76B-21CE1D9B802E}" type="slidenum">
              <a:rPr lang="es-ES"/>
              <a:pPr/>
              <a:t>119</a:t>
            </a:fld>
            <a:endParaRPr lang="es-E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95077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40C78-5F24-4E29-841D-3DAA0BD9F0F1}" type="slidenum">
              <a:rPr lang="es-ES"/>
              <a:pPr/>
              <a:t>120</a:t>
            </a:fld>
            <a:endParaRPr lang="es-E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72952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0AE37-EE62-4021-98A7-E4F4D6122116}" type="slidenum">
              <a:rPr lang="es-ES"/>
              <a:pPr/>
              <a:t>121</a:t>
            </a:fld>
            <a:endParaRPr lang="es-E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2399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19E96-F241-4CFC-B94E-C4750F88A1CA}" type="slidenum">
              <a:rPr lang="es-ES"/>
              <a:pPr/>
              <a:t>122</a:t>
            </a:fld>
            <a:endParaRPr lang="es-E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21903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58E6A-AC73-4482-9D36-AEB8D6598D77}" type="slidenum">
              <a:rPr lang="es-ES"/>
              <a:pPr/>
              <a:t>123</a:t>
            </a:fld>
            <a:endParaRPr lang="es-E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06671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96018-F6C5-4F21-B5A1-85F35B1ABDA5}" type="slidenum">
              <a:rPr lang="es-ES"/>
              <a:pPr/>
              <a:t>124</a:t>
            </a:fld>
            <a:endParaRPr lang="es-ES"/>
          </a:p>
        </p:txBody>
      </p:sp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1914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7CDE9-3580-48D1-97A0-544611B89636}" type="slidenum">
              <a:rPr lang="es-ES"/>
              <a:pPr/>
              <a:t>125</a:t>
            </a:fld>
            <a:endParaRPr lang="es-ES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77424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BB256-3A0D-4A26-9B7D-029EC78919AC}" type="slidenum">
              <a:rPr lang="es-ES"/>
              <a:pPr/>
              <a:t>126</a:t>
            </a:fld>
            <a:endParaRPr lang="es-E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30091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3A16C-1C0E-41F3-9871-CA13EA6813ED}" type="slidenum">
              <a:rPr lang="es-ES"/>
              <a:pPr/>
              <a:t>127</a:t>
            </a:fld>
            <a:endParaRPr lang="es-E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55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758A4-7D0D-4B28-915C-B4C40D0F3436}" type="slidenum">
              <a:rPr lang="es-ES"/>
              <a:pPr/>
              <a:t>14</a:t>
            </a:fld>
            <a:endParaRPr lang="es-ES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6231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19D31-6AC5-4785-BE5D-91B06114DF77}" type="slidenum">
              <a:rPr lang="es-ES"/>
              <a:pPr/>
              <a:t>128</a:t>
            </a:fld>
            <a:endParaRPr lang="es-E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56743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55CE6-01BC-437F-ACF5-83738510827B}" type="slidenum">
              <a:rPr lang="es-ES"/>
              <a:pPr/>
              <a:t>129</a:t>
            </a:fld>
            <a:endParaRPr lang="es-ES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3764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01E44-9F2B-4B4D-98E9-3CCAEB58CD1F}" type="slidenum">
              <a:rPr lang="es-ES"/>
              <a:pPr/>
              <a:t>130</a:t>
            </a:fld>
            <a:endParaRPr lang="es-E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28978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1E270-2856-44A2-97E9-15D6F8B74DDC}" type="slidenum">
              <a:rPr lang="es-ES"/>
              <a:pPr/>
              <a:t>131</a:t>
            </a:fld>
            <a:endParaRPr lang="es-E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99986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DB93A-A134-42FA-87D2-5A09A53ABB4B}" type="slidenum">
              <a:rPr lang="es-ES"/>
              <a:pPr/>
              <a:t>132</a:t>
            </a:fld>
            <a:endParaRPr lang="es-ES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26805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31421-037C-4537-805C-49848790D4D9}" type="slidenum">
              <a:rPr lang="es-ES"/>
              <a:pPr/>
              <a:t>133</a:t>
            </a:fld>
            <a:endParaRPr lang="es-E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55965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7010F-E95E-449A-8614-CFD98DC7CC34}" type="slidenum">
              <a:rPr lang="es-ES"/>
              <a:pPr/>
              <a:t>134</a:t>
            </a:fld>
            <a:endParaRPr lang="es-ES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21623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D1464-801D-42BE-A23A-530CA3F87E24}" type="slidenum">
              <a:rPr lang="es-ES"/>
              <a:pPr/>
              <a:t>135</a:t>
            </a:fld>
            <a:endParaRPr lang="es-E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80619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C7F99-99FC-412B-BC39-8B29333A679F}" type="slidenum">
              <a:rPr lang="es-ES"/>
              <a:pPr/>
              <a:t>136</a:t>
            </a:fld>
            <a:endParaRPr lang="es-ES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03222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59A10-74B1-4ECE-B31A-E9837E2D7965}" type="slidenum">
              <a:rPr lang="es-ES"/>
              <a:pPr/>
              <a:t>137</a:t>
            </a:fld>
            <a:endParaRPr lang="es-E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63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4C532-A811-4430-A82B-F2D3B988A86F}" type="slidenum">
              <a:rPr lang="es-ES"/>
              <a:pPr/>
              <a:t>15</a:t>
            </a:fld>
            <a:endParaRPr lang="es-ES"/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3415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0CC3B-7C87-428B-947B-C09B6A83E434}" type="slidenum">
              <a:rPr lang="es-ES"/>
              <a:pPr/>
              <a:t>138</a:t>
            </a:fld>
            <a:endParaRPr lang="es-E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2943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24F8B-5CFE-4E24-866F-B0B121581320}" type="slidenum">
              <a:rPr lang="es-ES"/>
              <a:pPr/>
              <a:t>139</a:t>
            </a:fld>
            <a:endParaRPr lang="es-ES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77052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C86EC-4844-4776-A5D0-870FF13B2D70}" type="slidenum">
              <a:rPr lang="es-ES"/>
              <a:pPr/>
              <a:t>140</a:t>
            </a:fld>
            <a:endParaRPr lang="es-E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1743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C7C0D-A160-4D3F-A0B0-FAB730B1A15F}" type="slidenum">
              <a:rPr lang="es-ES"/>
              <a:pPr/>
              <a:t>142</a:t>
            </a:fld>
            <a:endParaRPr lang="es-E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54584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8DA48-F04D-437B-A58A-C977E4D1D4FA}" type="slidenum">
              <a:rPr lang="es-ES"/>
              <a:pPr/>
              <a:t>143</a:t>
            </a:fld>
            <a:endParaRPr lang="es-E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64442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A3F58-CF0F-4951-A5A5-DA6B80D03008}" type="slidenum">
              <a:rPr lang="es-ES"/>
              <a:pPr/>
              <a:t>144</a:t>
            </a:fld>
            <a:endParaRPr lang="es-E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66596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7DE51-AE87-474D-B5F1-62897F266224}" type="slidenum">
              <a:rPr lang="es-ES"/>
              <a:pPr/>
              <a:t>145</a:t>
            </a:fld>
            <a:endParaRPr lang="es-E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22204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99630-6748-4961-888A-18394AAD68F2}" type="slidenum">
              <a:rPr lang="es-ES"/>
              <a:pPr/>
              <a:t>146</a:t>
            </a:fld>
            <a:endParaRPr lang="es-E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86537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67C50-4414-4F0E-8063-DCA2AE08904F}" type="slidenum">
              <a:rPr lang="es-ES"/>
              <a:pPr/>
              <a:t>147</a:t>
            </a:fld>
            <a:endParaRPr lang="es-E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97237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A3500-E6E4-4032-8D07-D5A29024A087}" type="slidenum">
              <a:rPr lang="es-ES"/>
              <a:pPr/>
              <a:t>148</a:t>
            </a:fld>
            <a:endParaRPr lang="es-E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65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E83EE-D1DA-4B9C-8D9C-A51C3A0C0A4F}" type="slidenum">
              <a:rPr lang="es-ES"/>
              <a:pPr/>
              <a:t>16</a:t>
            </a:fld>
            <a:endParaRPr lang="es-ES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8901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5ED02-2672-4C78-BC40-1C100EAFB53C}" type="slidenum">
              <a:rPr lang="es-ES"/>
              <a:pPr/>
              <a:t>149</a:t>
            </a:fld>
            <a:endParaRPr lang="es-E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0012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D3B63-B563-48B8-94A2-C2D012371EAE}" type="slidenum">
              <a:rPr lang="es-ES"/>
              <a:pPr/>
              <a:t>150</a:t>
            </a:fld>
            <a:endParaRPr lang="es-E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83917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F1BD5-9B5C-44DD-AE3B-052CDC076B5E}" type="slidenum">
              <a:rPr lang="es-ES"/>
              <a:pPr/>
              <a:t>151</a:t>
            </a:fld>
            <a:endParaRPr lang="es-E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96078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E4CDA-16BD-4B2F-ABDD-4BF6C92E66A4}" type="slidenum">
              <a:rPr lang="es-ES"/>
              <a:pPr/>
              <a:t>152</a:t>
            </a:fld>
            <a:endParaRPr lang="es-E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95664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5CBF-F7CB-4D1C-8378-DCD34B823694}" type="slidenum">
              <a:rPr lang="es-ES"/>
              <a:pPr/>
              <a:t>153</a:t>
            </a:fld>
            <a:endParaRPr lang="es-E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73424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F640E-F12F-4006-A5FE-DA62C3EB8D5E}" type="slidenum">
              <a:rPr lang="es-ES"/>
              <a:pPr/>
              <a:t>154</a:t>
            </a:fld>
            <a:endParaRPr lang="es-E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19799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F07B2-E135-4457-A2CE-7BDA53E751C5}" type="slidenum">
              <a:rPr lang="es-ES"/>
              <a:pPr/>
              <a:t>155</a:t>
            </a:fld>
            <a:endParaRPr lang="es-E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24976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4FCE3-79F5-4632-B562-8AF151DC148B}" type="slidenum">
              <a:rPr lang="es-ES"/>
              <a:pPr/>
              <a:t>156</a:t>
            </a:fld>
            <a:endParaRPr lang="es-E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04133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EAFE0-198D-4CA6-8E4F-3BE789684792}" type="slidenum">
              <a:rPr lang="es-ES"/>
              <a:pPr/>
              <a:t>157</a:t>
            </a:fld>
            <a:endParaRPr lang="es-E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2889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61D69-1967-4497-9E45-E6144CFEFEC6}" type="slidenum">
              <a:rPr lang="es-ES"/>
              <a:pPr/>
              <a:t>158</a:t>
            </a:fld>
            <a:endParaRPr lang="es-E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74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DF6FD-82A8-481C-B035-20E359488E81}" type="slidenum">
              <a:rPr lang="es-ES"/>
              <a:pPr/>
              <a:t>18</a:t>
            </a:fld>
            <a:endParaRPr lang="es-ES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655015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5A03E-F2DB-4A43-8D44-7611830AF0E7}" type="slidenum">
              <a:rPr lang="es-ES"/>
              <a:pPr/>
              <a:t>159</a:t>
            </a:fld>
            <a:endParaRPr lang="es-E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216839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DF7E8-CD60-4AD1-BABF-6A5A07B25F61}" type="slidenum">
              <a:rPr lang="es-ES"/>
              <a:pPr/>
              <a:t>160</a:t>
            </a:fld>
            <a:endParaRPr lang="es-E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57794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59A4D-5B83-44D8-8737-E94E7B1A8FEA}" type="slidenum">
              <a:rPr lang="es-ES"/>
              <a:pPr/>
              <a:t>161</a:t>
            </a:fld>
            <a:endParaRPr lang="es-ES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90093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C2C9D-B54B-47AE-A62E-003BED95D16F}" type="slidenum">
              <a:rPr lang="es-ES"/>
              <a:pPr/>
              <a:t>162</a:t>
            </a:fld>
            <a:endParaRPr lang="es-E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443122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B395B-08F3-4298-8475-C322702E7399}" type="slidenum">
              <a:rPr lang="es-ES"/>
              <a:pPr/>
              <a:t>163</a:t>
            </a:fld>
            <a:endParaRPr lang="es-E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59441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76C11-6CD4-43DE-ACEE-3F6FE63AA8E6}" type="slidenum">
              <a:rPr lang="es-ES"/>
              <a:pPr/>
              <a:t>164</a:t>
            </a:fld>
            <a:endParaRPr lang="es-E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36577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35524-B546-4709-B5BE-E296565FA421}" type="slidenum">
              <a:rPr lang="es-ES"/>
              <a:pPr/>
              <a:t>165</a:t>
            </a:fld>
            <a:endParaRPr lang="es-E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712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391A3-2377-4A11-9E68-242CBE701F9C}" type="slidenum">
              <a:rPr lang="es-ES"/>
              <a:pPr/>
              <a:t>19</a:t>
            </a:fld>
            <a:endParaRPr lang="es-E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562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09666-A958-4EFB-B7C7-1130006AE5EF}" type="slidenum">
              <a:rPr lang="es-ES"/>
              <a:pPr/>
              <a:t>20</a:t>
            </a:fld>
            <a:endParaRPr lang="es-E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097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AA1E4-17EA-4C53-AB9E-D052F07A5ABB}" type="slidenum">
              <a:rPr lang="es-ES"/>
              <a:pPr/>
              <a:t>21</a:t>
            </a:fld>
            <a:endParaRPr lang="es-E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832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38E58-E967-4670-9D15-E17984EF2C6A}" type="slidenum">
              <a:rPr lang="es-ES"/>
              <a:pPr/>
              <a:t>25</a:t>
            </a:fld>
            <a:endParaRPr lang="es-ES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06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CC5AF-714B-4EE2-BC2A-50EB0D9F6315}" type="slidenum">
              <a:rPr lang="es-ES"/>
              <a:pPr/>
              <a:t>2</a:t>
            </a:fld>
            <a:endParaRPr lang="es-E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61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55C34-3283-4519-AA7A-5EC24AD6EE98}" type="slidenum">
              <a:rPr lang="es-ES"/>
              <a:pPr/>
              <a:t>26</a:t>
            </a:fld>
            <a:endParaRPr lang="es-E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61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8AB53-C429-4DE1-B423-A8079D5B69A7}" type="slidenum">
              <a:rPr lang="es-ES"/>
              <a:pPr/>
              <a:t>27</a:t>
            </a:fld>
            <a:endParaRPr lang="es-ES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234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3A751-1567-437A-B272-844339A24F96}" type="slidenum">
              <a:rPr lang="es-ES"/>
              <a:pPr/>
              <a:t>28</a:t>
            </a:fld>
            <a:endParaRPr lang="es-E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00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DC7CB-6356-4524-9556-0A2F749D2872}" type="slidenum">
              <a:rPr lang="es-ES"/>
              <a:pPr/>
              <a:t>29</a:t>
            </a:fld>
            <a:endParaRPr lang="es-E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114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701B3-7433-4E2A-850C-B44B45A36E4D}" type="slidenum">
              <a:rPr lang="es-ES"/>
              <a:pPr/>
              <a:t>30</a:t>
            </a:fld>
            <a:endParaRPr lang="es-E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054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0904A-E17A-4656-B211-1F2065B7E0B5}" type="slidenum">
              <a:rPr lang="es-ES"/>
              <a:pPr/>
              <a:t>31</a:t>
            </a:fld>
            <a:endParaRPr lang="es-E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111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DC131-015A-4528-9BBB-88E298D9FEAC}" type="slidenum">
              <a:rPr lang="es-ES"/>
              <a:pPr/>
              <a:t>32</a:t>
            </a:fld>
            <a:endParaRPr lang="es-E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399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D603C-42F0-4FF6-9A4D-C418C3AC65A5}" type="slidenum">
              <a:rPr lang="es-ES"/>
              <a:pPr/>
              <a:t>33</a:t>
            </a:fld>
            <a:endParaRPr lang="es-E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468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3AF19-ACB0-4C72-B52F-40345F885554}" type="slidenum">
              <a:rPr lang="es-ES"/>
              <a:pPr/>
              <a:t>34</a:t>
            </a:fld>
            <a:endParaRPr lang="es-E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027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30052-631A-45B0-BF07-22A4BF430CC5}" type="slidenum">
              <a:rPr lang="es-ES"/>
              <a:pPr/>
              <a:t>35</a:t>
            </a:fld>
            <a:endParaRPr lang="es-E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86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7EFCF-A8FC-476D-A029-7001C221B841}" type="slidenum">
              <a:rPr lang="es-ES"/>
              <a:pPr/>
              <a:t>4</a:t>
            </a:fld>
            <a:endParaRPr lang="es-E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077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1512F-48E9-4194-8BE8-6E909B6E55C9}" type="slidenum">
              <a:rPr lang="es-ES"/>
              <a:pPr/>
              <a:t>36</a:t>
            </a:fld>
            <a:endParaRPr lang="es-E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849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28DD5-E26D-40F5-979B-109414DBC6EE}" type="slidenum">
              <a:rPr lang="es-ES"/>
              <a:pPr/>
              <a:t>37</a:t>
            </a:fld>
            <a:endParaRPr lang="es-E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045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FADBF-6385-4CE5-B6BE-4138EFA73816}" type="slidenum">
              <a:rPr lang="es-ES"/>
              <a:pPr/>
              <a:t>38</a:t>
            </a:fld>
            <a:endParaRPr lang="es-E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523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B9924-B6B4-4CD1-90A1-6D067C0BCAA1}" type="slidenum">
              <a:rPr lang="es-ES"/>
              <a:pPr/>
              <a:t>39</a:t>
            </a:fld>
            <a:endParaRPr lang="es-E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290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1C087-FE19-4BA7-A9D7-90926E27593F}" type="slidenum">
              <a:rPr lang="es-ES"/>
              <a:pPr/>
              <a:t>40</a:t>
            </a:fld>
            <a:endParaRPr lang="es-ES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42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63109-152A-4404-A773-1150DF22E3A5}" type="slidenum">
              <a:rPr lang="es-ES"/>
              <a:pPr/>
              <a:t>41</a:t>
            </a:fld>
            <a:endParaRPr lang="es-E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717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C574B-0499-4FDB-A8F5-8B6D77F03236}" type="slidenum">
              <a:rPr lang="es-ES"/>
              <a:pPr/>
              <a:t>42</a:t>
            </a:fld>
            <a:endParaRPr lang="es-E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456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8BA73-1D2A-4630-83BB-F4DEB4FC4050}" type="slidenum">
              <a:rPr lang="es-ES"/>
              <a:pPr/>
              <a:t>43</a:t>
            </a:fld>
            <a:endParaRPr lang="es-E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540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40ED1-53F3-4244-B87E-EF243A8EE41F}" type="slidenum">
              <a:rPr lang="es-ES"/>
              <a:pPr/>
              <a:t>44</a:t>
            </a:fld>
            <a:endParaRPr lang="es-ES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839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EDDF9-8E0C-4A3E-A1BD-C73041FC84EF}" type="slidenum">
              <a:rPr lang="es-ES"/>
              <a:pPr/>
              <a:t>45</a:t>
            </a:fld>
            <a:endParaRPr lang="es-E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63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AD3C6-A210-4BC5-A7FB-045A1C89BFCA}" type="slidenum">
              <a:rPr lang="es-ES"/>
              <a:pPr/>
              <a:t>5</a:t>
            </a:fld>
            <a:endParaRPr lang="es-E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098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81279-F28D-477A-9B0F-860DAFD3960A}" type="slidenum">
              <a:rPr lang="es-ES"/>
              <a:pPr/>
              <a:t>46</a:t>
            </a:fld>
            <a:endParaRPr lang="es-E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6170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C6105-FF0E-4A98-A1AD-6697EBA53B54}" type="slidenum">
              <a:rPr lang="es-ES"/>
              <a:pPr/>
              <a:t>47</a:t>
            </a:fld>
            <a:endParaRPr lang="es-E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4197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FD0BD-EB79-4598-BC40-3CBF22F3073A}" type="slidenum">
              <a:rPr lang="es-ES"/>
              <a:pPr/>
              <a:t>48</a:t>
            </a:fld>
            <a:endParaRPr lang="es-ES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409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2D9C7-F47C-4ED4-BBDD-AD0FE16C73B9}" type="slidenum">
              <a:rPr lang="es-ES"/>
              <a:pPr/>
              <a:t>49</a:t>
            </a:fld>
            <a:endParaRPr lang="es-E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5570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47757-C41A-48D3-A07E-9BED73697650}" type="slidenum">
              <a:rPr lang="es-ES"/>
              <a:pPr/>
              <a:t>50</a:t>
            </a:fld>
            <a:endParaRPr lang="es-E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1005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D92E5-2BAF-41BB-B4DE-3AD067D71B53}" type="slidenum">
              <a:rPr lang="es-ES"/>
              <a:pPr/>
              <a:t>51</a:t>
            </a:fld>
            <a:endParaRPr lang="es-E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3709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5E8FE-9F08-4F1D-A170-63DA7A0E408A}" type="slidenum">
              <a:rPr lang="es-ES"/>
              <a:pPr/>
              <a:t>52</a:t>
            </a:fld>
            <a:endParaRPr lang="es-E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130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B7A90-3460-4AE9-93B1-1D06B22C37BC}" type="slidenum">
              <a:rPr lang="es-ES"/>
              <a:pPr/>
              <a:t>53</a:t>
            </a:fld>
            <a:endParaRPr lang="es-E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5081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64A85-6FDD-45B4-9D2C-A290B3C6A942}" type="slidenum">
              <a:rPr lang="es-ES"/>
              <a:pPr/>
              <a:t>54</a:t>
            </a:fld>
            <a:endParaRPr lang="es-E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9761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DE3CA-F98E-4276-8D21-ED9986EC9683}" type="slidenum">
              <a:rPr lang="es-ES"/>
              <a:pPr/>
              <a:t>55</a:t>
            </a:fld>
            <a:endParaRPr lang="es-E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37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62FF4-83B6-4501-8FA0-1F68FDD538DD}" type="slidenum">
              <a:rPr lang="es-ES"/>
              <a:pPr/>
              <a:t>6</a:t>
            </a:fld>
            <a:endParaRPr lang="es-E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9760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84056-09FE-4DA5-A2F0-28C7ECF61490}" type="slidenum">
              <a:rPr lang="es-ES"/>
              <a:pPr/>
              <a:t>56</a:t>
            </a:fld>
            <a:endParaRPr lang="es-ES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8988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41167-88C5-49E7-8051-7CEB63A5626A}" type="slidenum">
              <a:rPr lang="es-ES"/>
              <a:pPr/>
              <a:t>57</a:t>
            </a:fld>
            <a:endParaRPr lang="es-E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513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1B620-2EDB-4BDF-A255-C49A5EDD9CFE}" type="slidenum">
              <a:rPr lang="es-ES"/>
              <a:pPr/>
              <a:t>58</a:t>
            </a:fld>
            <a:endParaRPr lang="es-E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407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333DB-0A23-464D-85C5-FFA831ECC2B8}" type="slidenum">
              <a:rPr lang="es-ES"/>
              <a:pPr/>
              <a:t>59</a:t>
            </a:fld>
            <a:endParaRPr lang="es-E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950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A501C-0C3D-4763-A8F4-E22425DD0048}" type="slidenum">
              <a:rPr lang="es-ES"/>
              <a:pPr/>
              <a:t>60</a:t>
            </a:fld>
            <a:endParaRPr lang="es-ES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8737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ADBF7-1F79-4417-9733-005FFD136351}" type="slidenum">
              <a:rPr lang="es-ES"/>
              <a:pPr/>
              <a:t>61</a:t>
            </a:fld>
            <a:endParaRPr lang="es-E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2416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0259F-5D7B-4952-98FE-4BF5259EBDB4}" type="slidenum">
              <a:rPr lang="es-ES"/>
              <a:pPr/>
              <a:t>62</a:t>
            </a:fld>
            <a:endParaRPr lang="es-ES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7531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CFB46-CCB4-4285-9244-B7F374347924}" type="slidenum">
              <a:rPr lang="es-ES"/>
              <a:pPr/>
              <a:t>63</a:t>
            </a:fld>
            <a:endParaRPr lang="es-E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3036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E258D-748B-4C63-8ABC-175B94B79DEB}" type="slidenum">
              <a:rPr lang="es-ES"/>
              <a:pPr/>
              <a:t>64</a:t>
            </a:fld>
            <a:endParaRPr lang="es-E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3936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D20A3-D883-493C-B3E2-92969A7BEC54}" type="slidenum">
              <a:rPr lang="es-ES"/>
              <a:pPr/>
              <a:t>65</a:t>
            </a:fld>
            <a:endParaRPr lang="es-E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4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F23A2-B908-4228-8C16-88560BA53A06}" type="slidenum">
              <a:rPr lang="es-ES"/>
              <a:pPr/>
              <a:t>7</a:t>
            </a:fld>
            <a:endParaRPr lang="es-E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9418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FA55A-DB8D-4256-97DC-4D293D13B4FA}" type="slidenum">
              <a:rPr lang="es-ES"/>
              <a:pPr/>
              <a:t>66</a:t>
            </a:fld>
            <a:endParaRPr lang="es-ES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2868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C7975-5D4D-4821-8671-C6539BC552DC}" type="slidenum">
              <a:rPr lang="es-ES"/>
              <a:pPr/>
              <a:t>67</a:t>
            </a:fld>
            <a:endParaRPr lang="es-E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6057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1AD3D-CF9E-483A-80CF-6C4872ABA8C6}" type="slidenum">
              <a:rPr lang="es-ES"/>
              <a:pPr/>
              <a:t>68</a:t>
            </a:fld>
            <a:endParaRPr lang="es-E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719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3196B-E803-4DBD-8E26-5563B1E766C1}" type="slidenum">
              <a:rPr lang="es-ES"/>
              <a:pPr/>
              <a:t>69</a:t>
            </a:fld>
            <a:endParaRPr lang="es-E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7476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CEB8E-9333-4DF7-9091-C9444FEEFE8D}" type="slidenum">
              <a:rPr lang="es-ES"/>
              <a:pPr/>
              <a:t>70</a:t>
            </a:fld>
            <a:endParaRPr lang="es-ES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2216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F0927-7486-468A-880F-CD5CFA5477FD}" type="slidenum">
              <a:rPr lang="es-ES"/>
              <a:pPr/>
              <a:t>71</a:t>
            </a:fld>
            <a:endParaRPr lang="es-E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8117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A3684-7568-452F-B736-F327D86A2A2F}" type="slidenum">
              <a:rPr lang="es-ES"/>
              <a:pPr/>
              <a:t>72</a:t>
            </a:fld>
            <a:endParaRPr lang="es-E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476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B73E4-2EED-4FC1-9A4D-810E424E0419}" type="slidenum">
              <a:rPr lang="es-ES"/>
              <a:pPr/>
              <a:t>73</a:t>
            </a:fld>
            <a:endParaRPr lang="es-E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378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4B9DA-343D-47E0-8A11-D1B817801394}" type="slidenum">
              <a:rPr lang="es-ES"/>
              <a:pPr/>
              <a:t>74</a:t>
            </a:fld>
            <a:endParaRPr lang="es-ES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8022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0145F-C24A-4008-8C9E-8ACDCAD3AEB0}" type="slidenum">
              <a:rPr lang="es-ES"/>
              <a:pPr/>
              <a:t>75</a:t>
            </a:fld>
            <a:endParaRPr lang="es-E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16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04BA1-02EE-4147-8525-21A698150A11}" type="slidenum">
              <a:rPr lang="es-ES"/>
              <a:pPr/>
              <a:t>8</a:t>
            </a:fld>
            <a:endParaRPr lang="es-E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70101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BC9B2-4937-4FA1-894A-D2C3CDE317F9}" type="slidenum">
              <a:rPr lang="es-ES"/>
              <a:pPr/>
              <a:t>76</a:t>
            </a:fld>
            <a:endParaRPr lang="es-E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94175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AE43F-4E7C-472F-AEE3-07D02C550061}" type="slidenum">
              <a:rPr lang="es-ES"/>
              <a:pPr/>
              <a:t>77</a:t>
            </a:fld>
            <a:endParaRPr lang="es-E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0228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ACE6C-BB6B-4B99-8E9D-69CBB36237B5}" type="slidenum">
              <a:rPr lang="es-ES"/>
              <a:pPr/>
              <a:t>78</a:t>
            </a:fld>
            <a:endParaRPr lang="es-E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133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5F282-FEC2-46AF-93A3-B83BB054709C}" type="slidenum">
              <a:rPr lang="es-ES"/>
              <a:pPr/>
              <a:t>79</a:t>
            </a:fld>
            <a:endParaRPr lang="es-E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1653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86E16-88D3-479A-A22B-361FE0F9A9C5}" type="slidenum">
              <a:rPr lang="es-ES"/>
              <a:pPr/>
              <a:t>80</a:t>
            </a:fld>
            <a:endParaRPr lang="es-E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6847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FFEE0-BB89-4AA3-8CB4-984CB0DB2196}" type="slidenum">
              <a:rPr lang="es-ES"/>
              <a:pPr/>
              <a:t>81</a:t>
            </a:fld>
            <a:endParaRPr lang="es-E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7931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C3BA1-1C9E-44A3-89E8-CD7BD5B0655D}" type="slidenum">
              <a:rPr lang="es-ES"/>
              <a:pPr/>
              <a:t>82</a:t>
            </a:fld>
            <a:endParaRPr lang="es-E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31012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AB978-2AA3-4AB7-B0EE-80B04CF544D0}" type="slidenum">
              <a:rPr lang="es-ES"/>
              <a:pPr/>
              <a:t>83</a:t>
            </a:fld>
            <a:endParaRPr lang="es-E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8943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3B5AC-3198-4B62-BE63-32C32FEF36F6}" type="slidenum">
              <a:rPr lang="es-ES"/>
              <a:pPr/>
              <a:t>84</a:t>
            </a:fld>
            <a:endParaRPr lang="es-E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3344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89BE7-59C4-4C87-BA8F-A3E7A185CB4A}" type="slidenum">
              <a:rPr lang="es-ES"/>
              <a:pPr/>
              <a:t>85</a:t>
            </a:fld>
            <a:endParaRPr lang="es-E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0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B2068-4BDD-47F5-87F9-C0B3D1D31065}" type="slidenum">
              <a:rPr lang="es-ES"/>
              <a:pPr/>
              <a:t>9</a:t>
            </a:fld>
            <a:endParaRPr lang="es-ES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419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177D7-7E74-453C-A415-72F339843E4A}" type="slidenum">
              <a:rPr lang="es-ES"/>
              <a:pPr/>
              <a:t>86</a:t>
            </a:fld>
            <a:endParaRPr lang="es-ES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9149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9CDC1-D654-42BF-8B70-49AA3E58CECA}" type="slidenum">
              <a:rPr lang="es-ES"/>
              <a:pPr/>
              <a:t>87</a:t>
            </a:fld>
            <a:endParaRPr lang="es-E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506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F395A-EA59-4E02-8A49-AD9593E36E97}" type="slidenum">
              <a:rPr lang="es-ES"/>
              <a:pPr/>
              <a:t>88</a:t>
            </a:fld>
            <a:endParaRPr lang="es-E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54436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D57A7-D4EB-4E9B-9AD9-3C6E5A0711BE}" type="slidenum">
              <a:rPr lang="es-ES"/>
              <a:pPr/>
              <a:t>89</a:t>
            </a:fld>
            <a:endParaRPr lang="es-E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57324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01056-EE2A-4CC5-B02E-B7BCA16A522C}" type="slidenum">
              <a:rPr lang="es-ES"/>
              <a:pPr/>
              <a:t>90</a:t>
            </a:fld>
            <a:endParaRPr lang="es-E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4940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D06BA-39A7-4BF5-A8AC-33CF031A808A}" type="slidenum">
              <a:rPr lang="es-ES"/>
              <a:pPr/>
              <a:t>91</a:t>
            </a:fld>
            <a:endParaRPr lang="es-E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9394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013C7-379C-4AD4-A1C7-74BB64A79634}" type="slidenum">
              <a:rPr lang="es-ES"/>
              <a:pPr/>
              <a:t>92</a:t>
            </a:fld>
            <a:endParaRPr lang="es-ES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55744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D2332-653E-4D07-AD5E-6DDC29B8C6EF}" type="slidenum">
              <a:rPr lang="es-ES"/>
              <a:pPr/>
              <a:t>93</a:t>
            </a:fld>
            <a:endParaRPr lang="es-E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10407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1200C-2C72-49F2-81EB-B226210121CC}" type="slidenum">
              <a:rPr lang="es-ES"/>
              <a:pPr/>
              <a:t>94</a:t>
            </a:fld>
            <a:endParaRPr lang="es-E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68234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82F4B-AEE7-4363-A772-61228512C741}" type="slidenum">
              <a:rPr lang="es-ES"/>
              <a:pPr/>
              <a:t>95</a:t>
            </a:fld>
            <a:endParaRPr lang="es-E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6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4BCFB-C9A6-4064-86E7-790D3E96E050}" type="slidenum">
              <a:rPr lang="es-ES"/>
              <a:pPr/>
              <a:t>10</a:t>
            </a:fld>
            <a:endParaRPr lang="es-ES"/>
          </a:p>
        </p:txBody>
      </p:sp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39073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82A66-8A82-4CA3-83CE-61008AD8582F}" type="slidenum">
              <a:rPr lang="es-ES"/>
              <a:pPr/>
              <a:t>96</a:t>
            </a:fld>
            <a:endParaRPr lang="es-ES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23185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69E6C-98B0-4AEE-BDC5-4D94FE67A0DA}" type="slidenum">
              <a:rPr lang="es-ES"/>
              <a:pPr/>
              <a:t>97</a:t>
            </a:fld>
            <a:endParaRPr lang="es-E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75194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AAAA1-7F39-4277-9D5B-1712D630E51C}" type="slidenum">
              <a:rPr lang="es-ES"/>
              <a:pPr/>
              <a:t>98</a:t>
            </a:fld>
            <a:endParaRPr lang="es-ES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99377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A6A66-543C-471B-94A3-11D01523B0CA}" type="slidenum">
              <a:rPr lang="es-ES"/>
              <a:pPr/>
              <a:t>99</a:t>
            </a:fld>
            <a:endParaRPr lang="es-E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81168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2256E-D980-4577-8FE2-4D26464D3FBC}" type="slidenum">
              <a:rPr lang="es-ES"/>
              <a:pPr/>
              <a:t>100</a:t>
            </a:fld>
            <a:endParaRPr lang="es-E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08061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51ED-F8EC-414C-9812-82C8DCFC751D}" type="slidenum">
              <a:rPr lang="es-ES"/>
              <a:pPr/>
              <a:t>101</a:t>
            </a:fld>
            <a:endParaRPr lang="es-E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66931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BBB74-BA25-4071-A6CA-AFB795E6144E}" type="slidenum">
              <a:rPr lang="es-ES"/>
              <a:pPr/>
              <a:t>102</a:t>
            </a:fld>
            <a:endParaRPr lang="es-ES"/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30080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D523B-6CB4-4897-B3D8-86A47C1C477F}" type="slidenum">
              <a:rPr lang="es-ES"/>
              <a:pPr/>
              <a:t>103</a:t>
            </a:fld>
            <a:endParaRPr lang="es-E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99500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38558-2EAF-460D-AB12-7B9628D2B0B5}" type="slidenum">
              <a:rPr lang="es-ES"/>
              <a:pPr/>
              <a:t>104</a:t>
            </a:fld>
            <a:endParaRPr lang="es-E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40792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s-ES"/>
              <a:t>Redes Locales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81EEF-0313-4D21-B95E-F6EB3096977E}" type="slidenum">
              <a:rPr lang="es-ES"/>
              <a:pPr/>
              <a:t>105</a:t>
            </a:fld>
            <a:endParaRPr lang="es-ES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488950"/>
            <a:ext cx="5664200" cy="4248150"/>
          </a:xfrm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67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779838" y="6510338"/>
            <a:ext cx="9683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17BEDCBB-F4D2-4840-B918-0CB2B0F86346}" type="slidenum">
              <a:rPr lang="es-ES" sz="1400"/>
              <a:pPr algn="r" eaLnBrk="0" hangingPunct="0"/>
              <a:t>‹Nº›</a:t>
            </a:fld>
            <a:endParaRPr lang="es-ES" sz="1400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07950" y="6507163"/>
            <a:ext cx="19446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/>
              <a:t>Universidad de Valencia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7442200" y="6508750"/>
            <a:ext cx="15938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400"/>
              <a:t>Rogelio Montañana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https://i.creativecommons.org/l/by-nc-sa/4.0/88x31.png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40.wmf"/><Relationship Id="rId4" Type="http://schemas.openxmlformats.org/officeDocument/2006/relationships/image" Target="../media/image11.wmf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11.wmf"/><Relationship Id="rId4" Type="http://schemas.openxmlformats.org/officeDocument/2006/relationships/image" Target="../media/image45.wmf"/><Relationship Id="rId9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host.ots.utexas.edu/ethernet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600" dirty="0" smtClean="0">
                <a:solidFill>
                  <a:schemeClr val="tx2"/>
                </a:solidFill>
              </a:rPr>
              <a:t>Tema 4</a:t>
            </a:r>
            <a:r>
              <a:rPr lang="es-ES_tradnl" sz="3600" dirty="0">
                <a:solidFill>
                  <a:schemeClr val="tx2"/>
                </a:solidFill>
              </a:rPr>
              <a:t>:</a:t>
            </a:r>
            <a:br>
              <a:rPr lang="es-ES_tradnl" sz="3600" dirty="0">
                <a:solidFill>
                  <a:schemeClr val="tx2"/>
                </a:solidFill>
              </a:rPr>
            </a:br>
            <a:r>
              <a:rPr lang="es-ES_tradnl" sz="3600" dirty="0">
                <a:solidFill>
                  <a:schemeClr val="tx2"/>
                </a:solidFill>
              </a:rPr>
              <a:t/>
            </a:r>
            <a:br>
              <a:rPr lang="es-ES_tradnl" sz="3600" dirty="0">
                <a:solidFill>
                  <a:schemeClr val="tx2"/>
                </a:solidFill>
              </a:rPr>
            </a:br>
            <a:r>
              <a:rPr lang="es-ES_tradnl" sz="4800" dirty="0">
                <a:solidFill>
                  <a:schemeClr val="tx2"/>
                </a:solidFill>
              </a:rPr>
              <a:t>Redes Locales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60363" y="5261718"/>
            <a:ext cx="18117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6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Rogelio </a:t>
            </a:r>
            <a:r>
              <a:rPr lang="es-ES" sz="1600" b="0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Montañana</a:t>
            </a:r>
            <a:endParaRPr lang="es-ES" sz="16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7"/>
          <p:cNvSpPr txBox="1"/>
          <p:nvPr/>
        </p:nvSpPr>
        <p:spPr>
          <a:xfrm>
            <a:off x="421793" y="6001543"/>
            <a:ext cx="8300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s-ES" sz="1400" b="0" i="0" dirty="0">
                <a:latin typeface="+mj-lt"/>
              </a:rPr>
              <a:t>Esta obra está bajo una </a:t>
            </a:r>
            <a:r>
              <a:rPr lang="es-ES" sz="1400" b="0" i="0" u="sng" dirty="0">
                <a:latin typeface="+mj-lt"/>
                <a:hlinkClick r:id="rId3"/>
              </a:rPr>
              <a:t>Licencia </a:t>
            </a:r>
            <a:r>
              <a:rPr lang="es-ES" sz="1400" b="0" i="0" u="sng" dirty="0" err="1">
                <a:latin typeface="+mj-lt"/>
                <a:hlinkClick r:id="rId3"/>
              </a:rPr>
              <a:t>Creative</a:t>
            </a:r>
            <a:r>
              <a:rPr lang="es-ES" sz="1400" b="0" i="0" u="sng" dirty="0">
                <a:latin typeface="+mj-lt"/>
                <a:hlinkClick r:id="rId3"/>
              </a:rPr>
              <a:t> </a:t>
            </a:r>
            <a:r>
              <a:rPr lang="es-ES" sz="1400" b="0" i="0" u="sng" dirty="0" err="1">
                <a:latin typeface="+mj-lt"/>
                <a:hlinkClick r:id="rId3"/>
              </a:rPr>
              <a:t>Commons</a:t>
            </a:r>
            <a:r>
              <a:rPr lang="es-ES" sz="1400" b="0" i="0" u="sng" dirty="0">
                <a:latin typeface="+mj-lt"/>
                <a:hlinkClick r:id="rId3"/>
              </a:rPr>
              <a:t> Atribución-</a:t>
            </a:r>
            <a:r>
              <a:rPr lang="es-ES" sz="1400" b="0" i="0" u="sng" dirty="0" err="1">
                <a:latin typeface="+mj-lt"/>
                <a:hlinkClick r:id="rId3"/>
              </a:rPr>
              <a:t>NoComercial</a:t>
            </a:r>
            <a:r>
              <a:rPr lang="es-ES" sz="1400" b="0" i="0" u="sng" dirty="0">
                <a:latin typeface="+mj-lt"/>
                <a:hlinkClick r:id="rId3"/>
              </a:rPr>
              <a:t>-</a:t>
            </a:r>
            <a:r>
              <a:rPr lang="es-ES" sz="1400" b="0" i="0" u="sng" dirty="0" err="1">
                <a:latin typeface="+mj-lt"/>
                <a:hlinkClick r:id="rId3"/>
              </a:rPr>
              <a:t>CompartirIgual</a:t>
            </a:r>
            <a:r>
              <a:rPr lang="es-ES" sz="1400" b="0" i="0" u="sng" dirty="0">
                <a:latin typeface="+mj-lt"/>
                <a:hlinkClick r:id="rId3"/>
              </a:rPr>
              <a:t> 4.0 Internacional</a:t>
            </a:r>
            <a:r>
              <a:rPr lang="es-ES" sz="1400" b="0" i="0" dirty="0">
                <a:latin typeface="+mj-lt"/>
              </a:rPr>
              <a:t>. </a:t>
            </a:r>
          </a:p>
        </p:txBody>
      </p:sp>
      <p:pic>
        <p:nvPicPr>
          <p:cNvPr id="6" name="Picture 1" descr="Licencia Creative Commons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85" y="5677920"/>
            <a:ext cx="838200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06575"/>
            <a:ext cx="1978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111375"/>
            <a:ext cx="252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58975"/>
            <a:ext cx="1825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8069" name="Text Box 5"/>
          <p:cNvSpPr txBox="1">
            <a:spLocks noChangeArrowheads="1"/>
          </p:cNvSpPr>
          <p:nvPr/>
        </p:nvSpPr>
        <p:spPr bwMode="auto">
          <a:xfrm>
            <a:off x="1266825" y="4654550"/>
            <a:ext cx="1087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Terminal</a:t>
            </a:r>
          </a:p>
          <a:p>
            <a:pPr algn="ctr"/>
            <a:r>
              <a:rPr lang="es-ES_tradnl" sz="1600" b="1">
                <a:latin typeface="Arial" charset="0"/>
              </a:rPr>
              <a:t>(Esclavo)</a:t>
            </a:r>
            <a:endParaRPr lang="es-ES" sz="1600" b="1">
              <a:latin typeface="Arial" charset="0"/>
            </a:endParaRPr>
          </a:p>
        </p:txBody>
      </p:sp>
      <p:sp>
        <p:nvSpPr>
          <p:cNvPr id="728070" name="Line 6"/>
          <p:cNvSpPr>
            <a:spLocks noChangeShapeType="1"/>
          </p:cNvSpPr>
          <p:nvPr/>
        </p:nvSpPr>
        <p:spPr bwMode="auto">
          <a:xfrm flipH="1">
            <a:off x="1981200" y="1730375"/>
            <a:ext cx="17526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8071" name="Line 7"/>
          <p:cNvSpPr>
            <a:spLocks noChangeShapeType="1"/>
          </p:cNvSpPr>
          <p:nvPr/>
        </p:nvSpPr>
        <p:spPr bwMode="auto">
          <a:xfrm>
            <a:off x="4343400" y="2100263"/>
            <a:ext cx="0" cy="1839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8072" name="Line 8"/>
          <p:cNvSpPr>
            <a:spLocks noChangeShapeType="1"/>
          </p:cNvSpPr>
          <p:nvPr/>
        </p:nvSpPr>
        <p:spPr bwMode="auto">
          <a:xfrm>
            <a:off x="5054600" y="2136775"/>
            <a:ext cx="1638300" cy="163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8073" name="Line 9"/>
          <p:cNvSpPr>
            <a:spLocks noChangeShapeType="1"/>
          </p:cNvSpPr>
          <p:nvPr/>
        </p:nvSpPr>
        <p:spPr bwMode="auto">
          <a:xfrm flipV="1">
            <a:off x="2260600" y="1984375"/>
            <a:ext cx="173990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8074" name="Line 10"/>
          <p:cNvSpPr>
            <a:spLocks noChangeShapeType="1"/>
          </p:cNvSpPr>
          <p:nvPr/>
        </p:nvSpPr>
        <p:spPr bwMode="auto">
          <a:xfrm flipH="1" flipV="1">
            <a:off x="5245100" y="1858963"/>
            <a:ext cx="1803400" cy="1789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8075" name="Line 11"/>
          <p:cNvSpPr>
            <a:spLocks noChangeShapeType="1"/>
          </p:cNvSpPr>
          <p:nvPr/>
        </p:nvSpPr>
        <p:spPr bwMode="auto">
          <a:xfrm flipV="1">
            <a:off x="4724400" y="2100263"/>
            <a:ext cx="0" cy="1839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8076" name="Text Box 12"/>
          <p:cNvSpPr txBox="1">
            <a:spLocks noChangeArrowheads="1"/>
          </p:cNvSpPr>
          <p:nvPr/>
        </p:nvSpPr>
        <p:spPr bwMode="auto">
          <a:xfrm>
            <a:off x="1878013" y="260350"/>
            <a:ext cx="600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>
                <a:latin typeface="Arial" charset="0"/>
              </a:rPr>
              <a:t>Funcionamiento de Alohanet</a:t>
            </a:r>
            <a:endParaRPr lang="es-ES" sz="3600">
              <a:latin typeface="Arial" charset="0"/>
            </a:endParaRPr>
          </a:p>
        </p:txBody>
      </p:sp>
      <p:sp>
        <p:nvSpPr>
          <p:cNvPr id="728077" name="Text Box 13"/>
          <p:cNvSpPr txBox="1">
            <a:spLocks noChangeArrowheads="1"/>
          </p:cNvSpPr>
          <p:nvPr/>
        </p:nvSpPr>
        <p:spPr bwMode="auto">
          <a:xfrm>
            <a:off x="914400" y="5538788"/>
            <a:ext cx="7315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>
                <a:latin typeface="Arial" charset="0"/>
              </a:rPr>
              <a:t>La comunicación ascendente (Esclavo</a:t>
            </a:r>
            <a:r>
              <a:rPr lang="es-ES_tradnl" sz="1800">
                <a:latin typeface="Arial" charset="0"/>
                <a:sym typeface="Symbol" pitchFamily="18" charset="2"/>
              </a:rPr>
              <a:t></a:t>
            </a:r>
            <a:r>
              <a:rPr lang="es-ES_tradnl" sz="1800">
                <a:latin typeface="Arial" charset="0"/>
              </a:rPr>
              <a:t>Maestro) puede sufrir colisiones si transmiten dos terminales a la vez. Basta que dos envíos se solapen en un bit para estorpear ambos por completo.</a:t>
            </a:r>
            <a:endParaRPr lang="es-ES" sz="1800">
              <a:latin typeface="Arial" charset="0"/>
            </a:endParaRPr>
          </a:p>
        </p:txBody>
      </p:sp>
      <p:pic>
        <p:nvPicPr>
          <p:cNvPr id="728078" name="Picture 1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6050" y="3838575"/>
            <a:ext cx="7937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8079" name="Picture 1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3688" y="1174750"/>
            <a:ext cx="7731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8080" name="Text Box 16"/>
          <p:cNvSpPr txBox="1">
            <a:spLocks noChangeArrowheads="1"/>
          </p:cNvSpPr>
          <p:nvPr/>
        </p:nvSpPr>
        <p:spPr bwMode="auto">
          <a:xfrm>
            <a:off x="2366963" y="1044575"/>
            <a:ext cx="1595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Miniordenador</a:t>
            </a:r>
          </a:p>
          <a:p>
            <a:pPr algn="ctr"/>
            <a:r>
              <a:rPr lang="es-ES_tradnl" sz="1600" b="1">
                <a:latin typeface="Arial" charset="0"/>
              </a:rPr>
              <a:t>(Maestro)</a:t>
            </a:r>
            <a:endParaRPr lang="es-ES" sz="1600" b="1">
              <a:latin typeface="Arial" charset="0"/>
            </a:endParaRPr>
          </a:p>
        </p:txBody>
      </p:sp>
      <p:sp>
        <p:nvSpPr>
          <p:cNvPr id="728081" name="Text Box 17"/>
          <p:cNvSpPr txBox="1">
            <a:spLocks noChangeArrowheads="1"/>
          </p:cNvSpPr>
          <p:nvPr/>
        </p:nvSpPr>
        <p:spPr bwMode="auto">
          <a:xfrm>
            <a:off x="6484938" y="4654550"/>
            <a:ext cx="1087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Terminal</a:t>
            </a:r>
          </a:p>
          <a:p>
            <a:pPr algn="ctr"/>
            <a:r>
              <a:rPr lang="es-ES_tradnl" sz="1600" b="1">
                <a:latin typeface="Arial" charset="0"/>
              </a:rPr>
              <a:t>(Esclavo)</a:t>
            </a:r>
            <a:endParaRPr lang="es-ES" sz="1600" b="1">
              <a:latin typeface="Arial" charset="0"/>
            </a:endParaRPr>
          </a:p>
        </p:txBody>
      </p:sp>
      <p:pic>
        <p:nvPicPr>
          <p:cNvPr id="728082" name="Picture 1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4163" y="3838575"/>
            <a:ext cx="7937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8083" name="Text Box 19"/>
          <p:cNvSpPr txBox="1">
            <a:spLocks noChangeArrowheads="1"/>
          </p:cNvSpPr>
          <p:nvPr/>
        </p:nvSpPr>
        <p:spPr bwMode="auto">
          <a:xfrm>
            <a:off x="3970338" y="4806950"/>
            <a:ext cx="1087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Terminal</a:t>
            </a:r>
          </a:p>
          <a:p>
            <a:pPr algn="ctr"/>
            <a:r>
              <a:rPr lang="es-ES_tradnl" sz="1600" b="1">
                <a:latin typeface="Arial" charset="0"/>
              </a:rPr>
              <a:t>(Esclavo)</a:t>
            </a:r>
            <a:endParaRPr lang="es-ES" sz="1600" b="1">
              <a:latin typeface="Arial" charset="0"/>
            </a:endParaRPr>
          </a:p>
        </p:txBody>
      </p:sp>
      <p:pic>
        <p:nvPicPr>
          <p:cNvPr id="728084" name="Picture 2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9563" y="3990975"/>
            <a:ext cx="7937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8085" name="Text Box 21"/>
          <p:cNvSpPr txBox="1">
            <a:spLocks noChangeArrowheads="1"/>
          </p:cNvSpPr>
          <p:nvPr/>
        </p:nvSpPr>
        <p:spPr bwMode="auto">
          <a:xfrm>
            <a:off x="5181600" y="1273175"/>
            <a:ext cx="37957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400" b="1">
                <a:latin typeface="Arial" charset="0"/>
              </a:rPr>
              <a:t>Canal descendente: 407,300 – 407,400 MHz</a:t>
            </a:r>
          </a:p>
          <a:p>
            <a:pPr algn="ctr"/>
            <a:r>
              <a:rPr lang="es-ES" sz="1400" b="1">
                <a:latin typeface="Arial" charset="0"/>
              </a:rPr>
              <a:t>Canal ascendente: 413,425 - 413,525 MHz</a:t>
            </a:r>
          </a:p>
          <a:p>
            <a:pPr algn="ctr"/>
            <a:r>
              <a:rPr lang="es-ES" sz="1400" b="1">
                <a:latin typeface="Arial" charset="0"/>
              </a:rPr>
              <a:t>Capacidad: 9,6 Kb/s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506" name="Group 4098"/>
          <p:cNvGraphicFramePr>
            <a:graphicFrameLocks noGrp="1"/>
          </p:cNvGraphicFramePr>
          <p:nvPr/>
        </p:nvGraphicFramePr>
        <p:xfrm>
          <a:off x="304800" y="2743200"/>
          <a:ext cx="8585200" cy="950976"/>
        </p:xfrm>
        <a:graphic>
          <a:graphicData uri="http://schemas.openxmlformats.org/drawingml/2006/table">
            <a:tbl>
              <a:tblPr/>
              <a:tblGrid>
                <a:gridCol w="609600"/>
                <a:gridCol w="781050"/>
                <a:gridCol w="622300"/>
                <a:gridCol w="781050"/>
                <a:gridCol w="609600"/>
                <a:gridCol w="781050"/>
                <a:gridCol w="781050"/>
                <a:gridCol w="609600"/>
                <a:gridCol w="838200"/>
                <a:gridCol w="781050"/>
                <a:gridCol w="609600"/>
                <a:gridCol w="7810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Port.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In.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In.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Trama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534" name="AutoShape 4126"/>
          <p:cNvSpPr>
            <a:spLocks noChangeArrowheads="1"/>
          </p:cNvSpPr>
          <p:nvPr/>
        </p:nvSpPr>
        <p:spPr bwMode="auto">
          <a:xfrm>
            <a:off x="898525" y="3733800"/>
            <a:ext cx="76200" cy="609600"/>
          </a:xfrm>
          <a:prstGeom prst="up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3535" name="AutoShape 4127"/>
          <p:cNvSpPr>
            <a:spLocks noChangeArrowheads="1"/>
          </p:cNvSpPr>
          <p:nvPr/>
        </p:nvSpPr>
        <p:spPr bwMode="auto">
          <a:xfrm>
            <a:off x="2286000" y="3733800"/>
            <a:ext cx="76200" cy="609600"/>
          </a:xfrm>
          <a:prstGeom prst="up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3536" name="Text Box 4128"/>
          <p:cNvSpPr txBox="1">
            <a:spLocks noChangeArrowheads="1"/>
          </p:cNvSpPr>
          <p:nvPr/>
        </p:nvSpPr>
        <p:spPr bwMode="auto">
          <a:xfrm>
            <a:off x="990600" y="3657600"/>
            <a:ext cx="1163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Mín </a:t>
            </a:r>
          </a:p>
          <a:p>
            <a:pPr algn="ctr"/>
            <a:r>
              <a:rPr lang="es-ES_tradnl"/>
              <a:t>512 bytes</a:t>
            </a:r>
            <a:endParaRPr lang="es-ES"/>
          </a:p>
        </p:txBody>
      </p:sp>
      <p:sp>
        <p:nvSpPr>
          <p:cNvPr id="533537" name="Text Box 4129"/>
          <p:cNvSpPr txBox="1">
            <a:spLocks noChangeArrowheads="1"/>
          </p:cNvSpPr>
          <p:nvPr/>
        </p:nvSpPr>
        <p:spPr bwMode="auto">
          <a:xfrm>
            <a:off x="2854325" y="609600"/>
            <a:ext cx="2786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800"/>
              <a:t>Ráfagas de tramas</a:t>
            </a:r>
            <a:endParaRPr lang="es-ES" sz="2800"/>
          </a:p>
        </p:txBody>
      </p:sp>
      <p:sp>
        <p:nvSpPr>
          <p:cNvPr id="533538" name="AutoShape 4130"/>
          <p:cNvSpPr>
            <a:spLocks noChangeArrowheads="1"/>
          </p:cNvSpPr>
          <p:nvPr/>
        </p:nvSpPr>
        <p:spPr bwMode="auto">
          <a:xfrm>
            <a:off x="838200" y="4419600"/>
            <a:ext cx="228600" cy="1676400"/>
          </a:xfrm>
          <a:prstGeom prst="up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3539" name="AutoShape 4131"/>
          <p:cNvSpPr>
            <a:spLocks noChangeArrowheads="1"/>
          </p:cNvSpPr>
          <p:nvPr/>
        </p:nvSpPr>
        <p:spPr bwMode="auto">
          <a:xfrm>
            <a:off x="7467600" y="3733800"/>
            <a:ext cx="228600" cy="1676400"/>
          </a:xfrm>
          <a:prstGeom prst="up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3540" name="Text Box 4132"/>
          <p:cNvSpPr txBox="1">
            <a:spLocks noChangeArrowheads="1"/>
          </p:cNvSpPr>
          <p:nvPr/>
        </p:nvSpPr>
        <p:spPr bwMode="auto">
          <a:xfrm>
            <a:off x="3124200" y="4816475"/>
            <a:ext cx="2224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/>
              <a:t>Máx. 8192 bytes</a:t>
            </a:r>
          </a:p>
          <a:p>
            <a:pPr algn="ctr"/>
            <a:r>
              <a:rPr lang="es-ES_tradnl" sz="2400"/>
              <a:t>(65,5 </a:t>
            </a:r>
            <a:r>
              <a:rPr lang="es-ES_tradnl" sz="2400">
                <a:sym typeface="Symbol" pitchFamily="18" charset="2"/>
              </a:rPr>
              <a:t>s)</a:t>
            </a:r>
            <a:endParaRPr lang="es-ES" sz="2400"/>
          </a:p>
        </p:txBody>
      </p:sp>
      <p:sp>
        <p:nvSpPr>
          <p:cNvPr id="533541" name="Line 4133"/>
          <p:cNvSpPr>
            <a:spLocks noChangeShapeType="1"/>
          </p:cNvSpPr>
          <p:nvPr/>
        </p:nvSpPr>
        <p:spPr bwMode="auto">
          <a:xfrm>
            <a:off x="1066800" y="5257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3542" name="Line 4134"/>
          <p:cNvSpPr>
            <a:spLocks noChangeShapeType="1"/>
          </p:cNvSpPr>
          <p:nvPr/>
        </p:nvSpPr>
        <p:spPr bwMode="auto">
          <a:xfrm>
            <a:off x="5410200" y="5257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3543" name="Text Box 4135"/>
          <p:cNvSpPr txBox="1">
            <a:spLocks noChangeArrowheads="1"/>
          </p:cNvSpPr>
          <p:nvPr/>
        </p:nvSpPr>
        <p:spPr bwMode="auto">
          <a:xfrm>
            <a:off x="838200" y="12954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/>
              <a:t>Para paliar la merma en rendimiento producida por la extensión de portadora se permiten las ráfagas de tramas:</a:t>
            </a:r>
            <a:endParaRPr lang="es-ES" sz="2400"/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Tasa de</a:t>
            </a:r>
            <a:r>
              <a:rPr lang="es-ES" sz="4000"/>
              <a:t> colisiones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Definición: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/>
              <a:t>		Tasa</a:t>
            </a:r>
            <a:r>
              <a:rPr lang="es-ES_tradnl" baseline="-25000"/>
              <a:t>col</a:t>
            </a:r>
            <a:r>
              <a:rPr lang="es-ES_tradnl"/>
              <a:t> = N</a:t>
            </a:r>
            <a:r>
              <a:rPr lang="es-ES_tradnl" baseline="-25000"/>
              <a:t>col</a:t>
            </a:r>
            <a:r>
              <a:rPr lang="es-ES_tradnl"/>
              <a:t> / (N</a:t>
            </a:r>
            <a:r>
              <a:rPr lang="es-ES_tradnl" baseline="-25000"/>
              <a:t>col</a:t>
            </a:r>
            <a:r>
              <a:rPr lang="es-ES_tradnl"/>
              <a:t> + N</a:t>
            </a:r>
            <a:r>
              <a:rPr lang="es-ES_tradnl" baseline="-25000"/>
              <a:t>trans</a:t>
            </a:r>
            <a:r>
              <a:rPr lang="es-ES_tradnl"/>
              <a:t>)</a:t>
            </a:r>
          </a:p>
          <a:p>
            <a:pPr>
              <a:lnSpc>
                <a:spcPct val="90000"/>
              </a:lnSpc>
            </a:pPr>
            <a:r>
              <a:rPr lang="es-ES_tradnl"/>
              <a:t>Donde:</a:t>
            </a:r>
          </a:p>
          <a:p>
            <a:pPr lvl="1">
              <a:lnSpc>
                <a:spcPct val="90000"/>
              </a:lnSpc>
            </a:pPr>
            <a:r>
              <a:rPr lang="es-ES_tradnl"/>
              <a:t> Tasa</a:t>
            </a:r>
            <a:r>
              <a:rPr lang="es-ES_tradnl" baseline="-25000"/>
              <a:t>col</a:t>
            </a:r>
            <a:r>
              <a:rPr lang="es-ES_tradnl"/>
              <a:t> = Tasa de colisiones </a:t>
            </a:r>
          </a:p>
          <a:p>
            <a:pPr lvl="1">
              <a:lnSpc>
                <a:spcPct val="90000"/>
              </a:lnSpc>
            </a:pPr>
            <a:r>
              <a:rPr lang="es-ES_tradnl"/>
              <a:t>N</a:t>
            </a:r>
            <a:r>
              <a:rPr lang="es-ES_tradnl" baseline="-25000"/>
              <a:t>col</a:t>
            </a:r>
            <a:r>
              <a:rPr lang="es-ES_tradnl"/>
              <a:t> = Num. colisiones por segundo</a:t>
            </a:r>
          </a:p>
          <a:p>
            <a:pPr lvl="1">
              <a:lnSpc>
                <a:spcPct val="90000"/>
              </a:lnSpc>
            </a:pPr>
            <a:r>
              <a:rPr lang="es-ES_tradnl"/>
              <a:t>N</a:t>
            </a:r>
            <a:r>
              <a:rPr lang="es-ES_tradnl" baseline="-25000"/>
              <a:t>trans</a:t>
            </a:r>
            <a:r>
              <a:rPr lang="es-ES_tradnl"/>
              <a:t> = Tramas transmitidas por segundo</a:t>
            </a:r>
          </a:p>
          <a:p>
            <a:pPr>
              <a:lnSpc>
                <a:spcPct val="90000"/>
              </a:lnSpc>
            </a:pPr>
            <a:r>
              <a:rPr lang="es-ES_tradnl"/>
              <a:t>Ej.: 10% colisiones: 1 colisión por cada 9 tramas transmitidas.</a:t>
            </a:r>
            <a:endParaRPr lang="es-ES"/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Rendimiento</a:t>
            </a:r>
            <a:r>
              <a:rPr lang="es-ES_tradnl" sz="4000"/>
              <a:t> y</a:t>
            </a:r>
            <a:r>
              <a:rPr lang="es-ES" sz="4000"/>
              <a:t> colisiones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/>
              <a:t>¿Cuando es excesivo el número de colisiones?</a:t>
            </a:r>
            <a:r>
              <a:rPr lang="es-ES_tradnl" sz="2800"/>
              <a:t> Depende:</a:t>
            </a:r>
            <a:endParaRPr lang="es-ES" sz="2800"/>
          </a:p>
          <a:p>
            <a:pPr lvl="1"/>
            <a:r>
              <a:rPr lang="es-ES" sz="2400"/>
              <a:t>Si todas las tramas son de 64 bytes, hay muchos emisores y todos est</a:t>
            </a:r>
            <a:r>
              <a:rPr lang="es-ES_tradnl" sz="2400"/>
              <a:t>a</a:t>
            </a:r>
            <a:r>
              <a:rPr lang="es-ES" sz="2400"/>
              <a:t>n a la distancia máxima es normal que haya  muchas colisiones (hasta un 30- 50%) cuando el tráfico es elevado.</a:t>
            </a:r>
          </a:p>
          <a:p>
            <a:pPr lvl="1"/>
            <a:r>
              <a:rPr lang="es-ES" sz="2400"/>
              <a:t>Si todas las tramas son de 1500 bytes </a:t>
            </a:r>
            <a:r>
              <a:rPr lang="es-ES_tradnl" sz="2400"/>
              <a:t>un 5% de colisiones indicaría saturación</a:t>
            </a:r>
            <a:r>
              <a:rPr lang="es-ES" sz="2400"/>
              <a:t>. </a:t>
            </a:r>
            <a:endParaRPr lang="es-ES_tradnl" sz="2400"/>
          </a:p>
          <a:p>
            <a:r>
              <a:rPr lang="es-ES_tradnl" sz="2800"/>
              <a:t>Es mejor observar el tráfico que las colisiones</a:t>
            </a:r>
            <a:r>
              <a:rPr lang="es-ES" sz="2800"/>
              <a:t> 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s-ES_tradnl" sz="4000"/>
              <a:t>Colisiones anormales</a:t>
            </a:r>
            <a:endParaRPr lang="es-ES" sz="400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Colisiones anormales son:</a:t>
            </a:r>
          </a:p>
          <a:p>
            <a:pPr lvl="1">
              <a:lnSpc>
                <a:spcPct val="90000"/>
              </a:lnSpc>
            </a:pPr>
            <a:r>
              <a:rPr lang="es-ES_tradnl"/>
              <a:t>Las </a:t>
            </a:r>
            <a:r>
              <a:rPr lang="es-ES_tradnl">
                <a:solidFill>
                  <a:srgbClr val="FF0000"/>
                </a:solidFill>
              </a:rPr>
              <a:t>excesivas colisiones</a:t>
            </a:r>
            <a:r>
              <a:rPr lang="es-ES_tradnl"/>
              <a:t>: ocurren cuando una estación agota el máximo de iteraciones previsto por el retroceso exponencial binario. Son un síntoma de excesiva saturación.</a:t>
            </a:r>
          </a:p>
          <a:p>
            <a:pPr lvl="1">
              <a:lnSpc>
                <a:spcPct val="90000"/>
              </a:lnSpc>
            </a:pPr>
            <a:r>
              <a:rPr lang="es-ES_tradnl"/>
              <a:t>Las </a:t>
            </a:r>
            <a:r>
              <a:rPr lang="es-ES_tradnl">
                <a:solidFill>
                  <a:srgbClr val="FF0000"/>
                </a:solidFill>
              </a:rPr>
              <a:t>colisiones tardías</a:t>
            </a:r>
            <a:r>
              <a:rPr lang="es-ES_tradnl"/>
              <a:t>: se producen cuando una topología no es correcta, es decir supera las distancias máximas entre algún par de estaciones. También pueden ocurrir por defectos de cableado.</a:t>
            </a:r>
            <a:endParaRPr lang="es-ES"/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Line 2"/>
          <p:cNvSpPr>
            <a:spLocks noChangeShapeType="1"/>
          </p:cNvSpPr>
          <p:nvPr/>
        </p:nvSpPr>
        <p:spPr bwMode="auto">
          <a:xfrm>
            <a:off x="4648200" y="1112838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4450"/>
            <a:ext cx="8077200" cy="533400"/>
          </a:xfrm>
        </p:spPr>
        <p:txBody>
          <a:bodyPr/>
          <a:lstStyle/>
          <a:p>
            <a:r>
              <a:rPr lang="en-GB" sz="3200">
                <a:latin typeface="Arial" charset="0"/>
                <a:cs typeface="Times New Roman" pitchFamily="18" charset="0"/>
              </a:rPr>
              <a:t>Colisión tardía (a 10 Mb/s)</a:t>
            </a:r>
          </a:p>
        </p:txBody>
      </p:sp>
      <p:sp>
        <p:nvSpPr>
          <p:cNvPr id="761860" name="Line 4"/>
          <p:cNvSpPr>
            <a:spLocks noChangeShapeType="1"/>
          </p:cNvSpPr>
          <p:nvPr/>
        </p:nvSpPr>
        <p:spPr bwMode="auto">
          <a:xfrm>
            <a:off x="2590800" y="126365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1861" name="Line 5"/>
          <p:cNvSpPr>
            <a:spLocks noChangeShapeType="1"/>
          </p:cNvSpPr>
          <p:nvPr/>
        </p:nvSpPr>
        <p:spPr bwMode="auto">
          <a:xfrm>
            <a:off x="2584450" y="11033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6350000" y="7334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310</a:t>
            </a:r>
            <a:endParaRPr lang="es-ES" sz="1800">
              <a:latin typeface="Arial" charset="0"/>
            </a:endParaRPr>
          </a:p>
        </p:txBody>
      </p:sp>
      <p:sp>
        <p:nvSpPr>
          <p:cNvPr id="761863" name="Text Box 7"/>
          <p:cNvSpPr txBox="1">
            <a:spLocks noChangeArrowheads="1"/>
          </p:cNvSpPr>
          <p:nvPr/>
        </p:nvSpPr>
        <p:spPr bwMode="auto">
          <a:xfrm>
            <a:off x="2438400" y="7302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0</a:t>
            </a:r>
            <a:endParaRPr lang="es-ES" sz="1800">
              <a:latin typeface="Arial" charset="0"/>
            </a:endParaRPr>
          </a:p>
        </p:txBody>
      </p:sp>
      <p:sp>
        <p:nvSpPr>
          <p:cNvPr id="761864" name="Text Box 8"/>
          <p:cNvSpPr txBox="1">
            <a:spLocks noChangeArrowheads="1"/>
          </p:cNvSpPr>
          <p:nvPr/>
        </p:nvSpPr>
        <p:spPr bwMode="auto">
          <a:xfrm>
            <a:off x="1660525" y="730250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  <a:sym typeface="Symbol" pitchFamily="18" charset="2"/>
              </a:rPr>
              <a:t>Bits </a:t>
            </a:r>
            <a:endParaRPr lang="es-ES" sz="1800">
              <a:latin typeface="Arial" charset="0"/>
            </a:endParaRPr>
          </a:p>
        </p:txBody>
      </p:sp>
      <p:sp>
        <p:nvSpPr>
          <p:cNvPr id="761865" name="Text Box 9"/>
          <p:cNvSpPr txBox="1">
            <a:spLocks noChangeArrowheads="1"/>
          </p:cNvSpPr>
          <p:nvPr/>
        </p:nvSpPr>
        <p:spPr bwMode="auto">
          <a:xfrm>
            <a:off x="304800" y="1514475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Tiempo</a:t>
            </a:r>
            <a:endParaRPr lang="es-ES" sz="1800">
              <a:latin typeface="Arial" charset="0"/>
            </a:endParaRPr>
          </a:p>
        </p:txBody>
      </p:sp>
      <p:sp>
        <p:nvSpPr>
          <p:cNvPr id="761866" name="Line 10"/>
          <p:cNvSpPr>
            <a:spLocks noChangeShapeType="1"/>
          </p:cNvSpPr>
          <p:nvPr/>
        </p:nvSpPr>
        <p:spPr bwMode="auto">
          <a:xfrm>
            <a:off x="914400" y="18732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61867" name="Group 11"/>
          <p:cNvGrpSpPr>
            <a:grpSpLocks/>
          </p:cNvGrpSpPr>
          <p:nvPr/>
        </p:nvGrpSpPr>
        <p:grpSpPr bwMode="auto">
          <a:xfrm>
            <a:off x="600075" y="1797050"/>
            <a:ext cx="7934325" cy="1066800"/>
            <a:chOff x="378" y="1008"/>
            <a:chExt cx="4998" cy="672"/>
          </a:xfrm>
        </p:grpSpPr>
        <p:sp>
          <p:nvSpPr>
            <p:cNvPr id="761868" name="Text Box 12"/>
            <p:cNvSpPr txBox="1">
              <a:spLocks noChangeArrowheads="1"/>
            </p:cNvSpPr>
            <p:nvPr/>
          </p:nvSpPr>
          <p:spPr bwMode="auto">
            <a:xfrm>
              <a:off x="378" y="1398"/>
              <a:ext cx="3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0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1869" name="Line 13"/>
            <p:cNvSpPr>
              <a:spLocks noChangeShapeType="1"/>
            </p:cNvSpPr>
            <p:nvPr/>
          </p:nvSpPr>
          <p:spPr bwMode="auto">
            <a:xfrm>
              <a:off x="1344" y="1680"/>
              <a:ext cx="307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1870" name="Line 14"/>
            <p:cNvSpPr>
              <a:spLocks noChangeShapeType="1"/>
            </p:cNvSpPr>
            <p:nvPr/>
          </p:nvSpPr>
          <p:spPr bwMode="auto">
            <a:xfrm>
              <a:off x="1632" y="1488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1871" name="Line 15"/>
            <p:cNvSpPr>
              <a:spLocks noChangeShapeType="1"/>
            </p:cNvSpPr>
            <p:nvPr/>
          </p:nvSpPr>
          <p:spPr bwMode="auto">
            <a:xfrm>
              <a:off x="4176" y="1488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1872" name="AutoShape 16"/>
            <p:cNvSpPr>
              <a:spLocks noChangeArrowheads="1"/>
            </p:cNvSpPr>
            <p:nvPr/>
          </p:nvSpPr>
          <p:spPr bwMode="auto">
            <a:xfrm>
              <a:off x="1632" y="1536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61873" name="Text Box 17"/>
            <p:cNvSpPr txBox="1">
              <a:spLocks noChangeArrowheads="1"/>
            </p:cNvSpPr>
            <p:nvPr/>
          </p:nvSpPr>
          <p:spPr bwMode="auto">
            <a:xfrm>
              <a:off x="4512" y="1056"/>
              <a:ext cx="86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A envía una trama de 620 bits</a:t>
              </a:r>
              <a:endParaRPr lang="es-ES" sz="1800">
                <a:latin typeface="Arial" charset="0"/>
              </a:endParaRPr>
            </a:p>
          </p:txBody>
        </p:sp>
        <p:pic>
          <p:nvPicPr>
            <p:cNvPr id="761874" name="Picture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1008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61875" name="Picture 1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008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61876" name="Text Box 20"/>
            <p:cNvSpPr txBox="1">
              <a:spLocks noChangeArrowheads="1"/>
            </p:cNvSpPr>
            <p:nvPr/>
          </p:nvSpPr>
          <p:spPr bwMode="auto">
            <a:xfrm>
              <a:off x="1520" y="105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61877" name="Text Box 21"/>
            <p:cNvSpPr txBox="1">
              <a:spLocks noChangeArrowheads="1"/>
            </p:cNvSpPr>
            <p:nvPr/>
          </p:nvSpPr>
          <p:spPr bwMode="auto">
            <a:xfrm>
              <a:off x="4080" y="105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grpSp>
        <p:nvGrpSpPr>
          <p:cNvPr id="761878" name="Group 22"/>
          <p:cNvGrpSpPr>
            <a:grpSpLocks/>
          </p:cNvGrpSpPr>
          <p:nvPr/>
        </p:nvGrpSpPr>
        <p:grpSpPr bwMode="auto">
          <a:xfrm>
            <a:off x="468313" y="3016250"/>
            <a:ext cx="8447087" cy="1068388"/>
            <a:chOff x="295" y="1776"/>
            <a:chExt cx="5321" cy="673"/>
          </a:xfrm>
        </p:grpSpPr>
        <p:sp>
          <p:nvSpPr>
            <p:cNvPr id="761879" name="Text Box 23"/>
            <p:cNvSpPr txBox="1">
              <a:spLocks noChangeArrowheads="1"/>
            </p:cNvSpPr>
            <p:nvPr/>
          </p:nvSpPr>
          <p:spPr bwMode="auto">
            <a:xfrm>
              <a:off x="4416" y="1872"/>
              <a:ext cx="12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B envía otra justo antes de recibir la de A</a:t>
              </a:r>
              <a:endParaRPr lang="es-ES" sz="1800">
                <a:latin typeface="Arial" charset="0"/>
              </a:endParaRPr>
            </a:p>
          </p:txBody>
        </p:sp>
        <p:grpSp>
          <p:nvGrpSpPr>
            <p:cNvPr id="761880" name="Group 24"/>
            <p:cNvGrpSpPr>
              <a:grpSpLocks/>
            </p:cNvGrpSpPr>
            <p:nvPr/>
          </p:nvGrpSpPr>
          <p:grpSpPr bwMode="auto">
            <a:xfrm>
              <a:off x="295" y="1776"/>
              <a:ext cx="4121" cy="672"/>
              <a:chOff x="295" y="1776"/>
              <a:chExt cx="4121" cy="672"/>
            </a:xfrm>
          </p:grpSpPr>
          <p:sp>
            <p:nvSpPr>
              <p:cNvPr id="761881" name="Text Box 25"/>
              <p:cNvSpPr txBox="1">
                <a:spLocks noChangeArrowheads="1"/>
              </p:cNvSpPr>
              <p:nvPr/>
            </p:nvSpPr>
            <p:spPr bwMode="auto">
              <a:xfrm>
                <a:off x="295" y="2166"/>
                <a:ext cx="7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sz="1800">
                    <a:latin typeface="Arial" charset="0"/>
                  </a:rPr>
                  <a:t>31,0-</a:t>
                </a:r>
                <a:r>
                  <a:rPr lang="es-ES_tradnl" sz="1800">
                    <a:latin typeface="Arial" charset="0"/>
                    <a:sym typeface="Symbol" pitchFamily="18" charset="2"/>
                  </a:rPr>
                  <a:t></a:t>
                </a:r>
                <a:r>
                  <a:rPr lang="es-ES_tradnl" sz="1800">
                    <a:latin typeface="Arial" charset="0"/>
                  </a:rPr>
                  <a:t> </a:t>
                </a:r>
                <a:r>
                  <a:rPr lang="es-ES_tradnl" sz="1800">
                    <a:latin typeface="Arial" charset="0"/>
                    <a:sym typeface="Symbol" pitchFamily="18" charset="2"/>
                  </a:rPr>
                  <a:t></a:t>
                </a:r>
                <a:r>
                  <a:rPr lang="es-ES_tradnl" sz="1800">
                    <a:latin typeface="Arial" charset="0"/>
                  </a:rPr>
                  <a:t>s</a:t>
                </a:r>
                <a:endParaRPr lang="es-ES" sz="1800">
                  <a:latin typeface="Arial" charset="0"/>
                </a:endParaRPr>
              </a:p>
            </p:txBody>
          </p:sp>
          <p:sp>
            <p:nvSpPr>
              <p:cNvPr id="761882" name="Line 26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307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1883" name="Line 27"/>
              <p:cNvSpPr>
                <a:spLocks noChangeShapeType="1"/>
              </p:cNvSpPr>
              <p:nvPr/>
            </p:nvSpPr>
            <p:spPr bwMode="auto">
              <a:xfrm>
                <a:off x="1632" y="225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1884" name="Line 28"/>
              <p:cNvSpPr>
                <a:spLocks noChangeShapeType="1"/>
              </p:cNvSpPr>
              <p:nvPr/>
            </p:nvSpPr>
            <p:spPr bwMode="auto">
              <a:xfrm>
                <a:off x="4176" y="225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1885" name="AutoShape 29"/>
              <p:cNvSpPr>
                <a:spLocks noChangeArrowheads="1"/>
              </p:cNvSpPr>
              <p:nvPr/>
            </p:nvSpPr>
            <p:spPr bwMode="auto">
              <a:xfrm>
                <a:off x="3696" y="2304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61886" name="AutoShape 30"/>
              <p:cNvSpPr>
                <a:spLocks noChangeArrowheads="1"/>
              </p:cNvSpPr>
              <p:nvPr/>
            </p:nvSpPr>
            <p:spPr bwMode="auto">
              <a:xfrm rot="10800000">
                <a:off x="3984" y="2304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761887" name="Picture 3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92" y="1776"/>
                <a:ext cx="432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61888" name="Picture 32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84" y="1776"/>
                <a:ext cx="432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61889" name="Text Box 33"/>
              <p:cNvSpPr txBox="1">
                <a:spLocks noChangeArrowheads="1"/>
              </p:cNvSpPr>
              <p:nvPr/>
            </p:nvSpPr>
            <p:spPr bwMode="auto">
              <a:xfrm>
                <a:off x="1504" y="1824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600" b="1">
                    <a:latin typeface="Arial" charset="0"/>
                  </a:rPr>
                  <a:t>A</a:t>
                </a:r>
              </a:p>
            </p:txBody>
          </p:sp>
          <p:sp>
            <p:nvSpPr>
              <p:cNvPr id="761890" name="Text Box 34"/>
              <p:cNvSpPr txBox="1">
                <a:spLocks noChangeArrowheads="1"/>
              </p:cNvSpPr>
              <p:nvPr/>
            </p:nvSpPr>
            <p:spPr bwMode="auto">
              <a:xfrm>
                <a:off x="4080" y="1824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600" b="1">
                    <a:latin typeface="Arial" charset="0"/>
                  </a:rPr>
                  <a:t>B</a:t>
                </a:r>
              </a:p>
            </p:txBody>
          </p:sp>
        </p:grpSp>
      </p:grpSp>
      <p:grpSp>
        <p:nvGrpSpPr>
          <p:cNvPr id="761891" name="Group 35"/>
          <p:cNvGrpSpPr>
            <a:grpSpLocks/>
          </p:cNvGrpSpPr>
          <p:nvPr/>
        </p:nvGrpSpPr>
        <p:grpSpPr bwMode="auto">
          <a:xfrm>
            <a:off x="434975" y="4235450"/>
            <a:ext cx="8251825" cy="1068388"/>
            <a:chOff x="274" y="2544"/>
            <a:chExt cx="5198" cy="673"/>
          </a:xfrm>
        </p:grpSpPr>
        <p:sp>
          <p:nvSpPr>
            <p:cNvPr id="761892" name="Line 36"/>
            <p:cNvSpPr>
              <a:spLocks noChangeShapeType="1"/>
            </p:cNvSpPr>
            <p:nvPr/>
          </p:nvSpPr>
          <p:spPr bwMode="auto">
            <a:xfrm>
              <a:off x="1344" y="3168"/>
              <a:ext cx="307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1893" name="Line 37"/>
            <p:cNvSpPr>
              <a:spLocks noChangeShapeType="1"/>
            </p:cNvSpPr>
            <p:nvPr/>
          </p:nvSpPr>
          <p:spPr bwMode="auto">
            <a:xfrm>
              <a:off x="1632" y="2976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1894" name="Line 38"/>
            <p:cNvSpPr>
              <a:spLocks noChangeShapeType="1"/>
            </p:cNvSpPr>
            <p:nvPr/>
          </p:nvSpPr>
          <p:spPr bwMode="auto">
            <a:xfrm>
              <a:off x="4176" y="2976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1895" name="Text Box 39"/>
            <p:cNvSpPr txBox="1">
              <a:spLocks noChangeArrowheads="1"/>
            </p:cNvSpPr>
            <p:nvPr/>
          </p:nvSpPr>
          <p:spPr bwMode="auto">
            <a:xfrm>
              <a:off x="274" y="2934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31,0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1896" name="AutoShape 40"/>
            <p:cNvSpPr>
              <a:spLocks noChangeArrowheads="1"/>
            </p:cNvSpPr>
            <p:nvPr/>
          </p:nvSpPr>
          <p:spPr bwMode="auto">
            <a:xfrm>
              <a:off x="3744" y="2976"/>
              <a:ext cx="288" cy="192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61897" name="Text Box 41"/>
            <p:cNvSpPr txBox="1">
              <a:spLocks noChangeArrowheads="1"/>
            </p:cNvSpPr>
            <p:nvPr/>
          </p:nvSpPr>
          <p:spPr bwMode="auto">
            <a:xfrm>
              <a:off x="4608" y="2640"/>
              <a:ext cx="86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Se produce la colisión A-B </a:t>
              </a:r>
              <a:endParaRPr lang="es-ES" sz="1800">
                <a:latin typeface="Arial" charset="0"/>
              </a:endParaRPr>
            </a:p>
          </p:txBody>
        </p:sp>
        <p:pic>
          <p:nvPicPr>
            <p:cNvPr id="761898" name="Picture 4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2544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61899" name="Picture 4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2544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61900" name="Text Box 44"/>
            <p:cNvSpPr txBox="1">
              <a:spLocks noChangeArrowheads="1"/>
            </p:cNvSpPr>
            <p:nvPr/>
          </p:nvSpPr>
          <p:spPr bwMode="auto">
            <a:xfrm>
              <a:off x="1504" y="259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61901" name="Text Box 45"/>
            <p:cNvSpPr txBox="1">
              <a:spLocks noChangeArrowheads="1"/>
            </p:cNvSpPr>
            <p:nvPr/>
          </p:nvSpPr>
          <p:spPr bwMode="auto">
            <a:xfrm>
              <a:off x="4080" y="259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grpSp>
        <p:nvGrpSpPr>
          <p:cNvPr id="761902" name="Group 46"/>
          <p:cNvGrpSpPr>
            <a:grpSpLocks/>
          </p:cNvGrpSpPr>
          <p:nvPr/>
        </p:nvGrpSpPr>
        <p:grpSpPr bwMode="auto">
          <a:xfrm>
            <a:off x="441325" y="5454650"/>
            <a:ext cx="8626475" cy="1066800"/>
            <a:chOff x="278" y="3456"/>
            <a:chExt cx="5434" cy="672"/>
          </a:xfrm>
        </p:grpSpPr>
        <p:sp>
          <p:nvSpPr>
            <p:cNvPr id="761903" name="Line 47"/>
            <p:cNvSpPr>
              <a:spLocks noChangeShapeType="1"/>
            </p:cNvSpPr>
            <p:nvPr/>
          </p:nvSpPr>
          <p:spPr bwMode="auto">
            <a:xfrm>
              <a:off x="1344" y="4128"/>
              <a:ext cx="307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1904" name="Line 48"/>
            <p:cNvSpPr>
              <a:spLocks noChangeShapeType="1"/>
            </p:cNvSpPr>
            <p:nvPr/>
          </p:nvSpPr>
          <p:spPr bwMode="auto">
            <a:xfrm>
              <a:off x="1632" y="3936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1905" name="Line 49"/>
            <p:cNvSpPr>
              <a:spLocks noChangeShapeType="1"/>
            </p:cNvSpPr>
            <p:nvPr/>
          </p:nvSpPr>
          <p:spPr bwMode="auto">
            <a:xfrm>
              <a:off x="4176" y="3936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1906" name="Text Box 50"/>
            <p:cNvSpPr txBox="1">
              <a:spLocks noChangeArrowheads="1"/>
            </p:cNvSpPr>
            <p:nvPr/>
          </p:nvSpPr>
          <p:spPr bwMode="auto">
            <a:xfrm>
              <a:off x="278" y="3846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62,0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1907" name="AutoShape 51"/>
            <p:cNvSpPr>
              <a:spLocks noChangeArrowheads="1"/>
            </p:cNvSpPr>
            <p:nvPr/>
          </p:nvSpPr>
          <p:spPr bwMode="auto">
            <a:xfrm>
              <a:off x="1728" y="3936"/>
              <a:ext cx="288" cy="192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61908" name="Text Box 52"/>
            <p:cNvSpPr txBox="1">
              <a:spLocks noChangeArrowheads="1"/>
            </p:cNvSpPr>
            <p:nvPr/>
          </p:nvSpPr>
          <p:spPr bwMode="auto">
            <a:xfrm>
              <a:off x="4512" y="3456"/>
              <a:ext cx="12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La colisión llega a A justo antes de que termine </a:t>
              </a:r>
              <a:endParaRPr lang="es-ES" sz="1800">
                <a:latin typeface="Arial" charset="0"/>
              </a:endParaRPr>
            </a:p>
          </p:txBody>
        </p:sp>
        <p:pic>
          <p:nvPicPr>
            <p:cNvPr id="761909" name="Picture 5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3504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61910" name="Picture 5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3504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61911" name="Text Box 55"/>
            <p:cNvSpPr txBox="1">
              <a:spLocks noChangeArrowheads="1"/>
            </p:cNvSpPr>
            <p:nvPr/>
          </p:nvSpPr>
          <p:spPr bwMode="auto">
            <a:xfrm>
              <a:off x="1504" y="355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61912" name="Text Box 56"/>
            <p:cNvSpPr txBox="1">
              <a:spLocks noChangeArrowheads="1"/>
            </p:cNvSpPr>
            <p:nvPr/>
          </p:nvSpPr>
          <p:spPr bwMode="auto">
            <a:xfrm>
              <a:off x="4080" y="355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sp>
        <p:nvSpPr>
          <p:cNvPr id="761913" name="Line 57"/>
          <p:cNvSpPr>
            <a:spLocks noChangeShapeType="1"/>
          </p:cNvSpPr>
          <p:nvPr/>
        </p:nvSpPr>
        <p:spPr bwMode="auto">
          <a:xfrm>
            <a:off x="6626225" y="1106488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1914" name="Text Box 58"/>
          <p:cNvSpPr txBox="1">
            <a:spLocks noChangeArrowheads="1"/>
          </p:cNvSpPr>
          <p:nvPr/>
        </p:nvSpPr>
        <p:spPr bwMode="auto">
          <a:xfrm>
            <a:off x="4387850" y="7302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155</a:t>
            </a:r>
            <a:endParaRPr lang="es-ES" sz="1800">
              <a:latin typeface="Arial" charset="0"/>
            </a:endParaRPr>
          </a:p>
        </p:txBody>
      </p:sp>
      <p:sp>
        <p:nvSpPr>
          <p:cNvPr id="761915" name="Text Box 59"/>
          <p:cNvSpPr txBox="1">
            <a:spLocks noChangeArrowheads="1"/>
          </p:cNvSpPr>
          <p:nvPr/>
        </p:nvSpPr>
        <p:spPr bwMode="auto">
          <a:xfrm>
            <a:off x="1343025" y="135413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  <a:sym typeface="Symbol" pitchFamily="18" charset="2"/>
              </a:rPr>
              <a:t>metros </a:t>
            </a:r>
            <a:endParaRPr lang="es-ES" sz="1800">
              <a:latin typeface="Arial" charset="0"/>
            </a:endParaRPr>
          </a:p>
        </p:txBody>
      </p:sp>
      <p:sp>
        <p:nvSpPr>
          <p:cNvPr id="761916" name="Text Box 60"/>
          <p:cNvSpPr txBox="1">
            <a:spLocks noChangeArrowheads="1"/>
          </p:cNvSpPr>
          <p:nvPr/>
        </p:nvSpPr>
        <p:spPr bwMode="auto">
          <a:xfrm>
            <a:off x="2438400" y="1354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0</a:t>
            </a:r>
            <a:endParaRPr lang="es-ES" sz="1800">
              <a:latin typeface="Arial" charset="0"/>
            </a:endParaRPr>
          </a:p>
        </p:txBody>
      </p:sp>
      <p:sp>
        <p:nvSpPr>
          <p:cNvPr id="761917" name="Text Box 61"/>
          <p:cNvSpPr txBox="1">
            <a:spLocks noChangeArrowheads="1"/>
          </p:cNvSpPr>
          <p:nvPr/>
        </p:nvSpPr>
        <p:spPr bwMode="auto">
          <a:xfrm>
            <a:off x="6318250" y="13541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5580</a:t>
            </a:r>
            <a:endParaRPr lang="es-ES" sz="1800">
              <a:latin typeface="Arial" charset="0"/>
            </a:endParaRPr>
          </a:p>
        </p:txBody>
      </p:sp>
      <p:sp>
        <p:nvSpPr>
          <p:cNvPr id="761918" name="Text Box 62"/>
          <p:cNvSpPr txBox="1">
            <a:spLocks noChangeArrowheads="1"/>
          </p:cNvSpPr>
          <p:nvPr/>
        </p:nvSpPr>
        <p:spPr bwMode="auto">
          <a:xfrm>
            <a:off x="4337050" y="13541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2790</a:t>
            </a:r>
            <a:endParaRPr lang="es-ES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7772400" cy="533400"/>
          </a:xfrm>
        </p:spPr>
        <p:txBody>
          <a:bodyPr/>
          <a:lstStyle/>
          <a:p>
            <a:r>
              <a:rPr lang="en-GB" sz="3200">
                <a:latin typeface="Arial" charset="0"/>
                <a:cs typeface="Times New Roman" pitchFamily="18" charset="0"/>
              </a:rPr>
              <a:t>Colisión no detectada</a:t>
            </a:r>
          </a:p>
        </p:txBody>
      </p:sp>
      <p:grpSp>
        <p:nvGrpSpPr>
          <p:cNvPr id="762883" name="Group 3"/>
          <p:cNvGrpSpPr>
            <a:grpSpLocks/>
          </p:cNvGrpSpPr>
          <p:nvPr/>
        </p:nvGrpSpPr>
        <p:grpSpPr bwMode="auto">
          <a:xfrm>
            <a:off x="674688" y="1570038"/>
            <a:ext cx="8316912" cy="838200"/>
            <a:chOff x="425" y="959"/>
            <a:chExt cx="5239" cy="528"/>
          </a:xfrm>
        </p:grpSpPr>
        <p:sp>
          <p:nvSpPr>
            <p:cNvPr id="762884" name="Text Box 4"/>
            <p:cNvSpPr txBox="1">
              <a:spLocks noChangeArrowheads="1"/>
            </p:cNvSpPr>
            <p:nvPr/>
          </p:nvSpPr>
          <p:spPr bwMode="auto">
            <a:xfrm>
              <a:off x="425" y="1151"/>
              <a:ext cx="3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0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2885" name="Line 5"/>
            <p:cNvSpPr>
              <a:spLocks noChangeShapeType="1"/>
            </p:cNvSpPr>
            <p:nvPr/>
          </p:nvSpPr>
          <p:spPr bwMode="auto">
            <a:xfrm>
              <a:off x="1392" y="1486"/>
              <a:ext cx="2688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886" name="Line 6"/>
            <p:cNvSpPr>
              <a:spLocks noChangeShapeType="1"/>
            </p:cNvSpPr>
            <p:nvPr/>
          </p:nvSpPr>
          <p:spPr bwMode="auto">
            <a:xfrm>
              <a:off x="1440" y="1327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887" name="Line 7"/>
            <p:cNvSpPr>
              <a:spLocks noChangeShapeType="1"/>
            </p:cNvSpPr>
            <p:nvPr/>
          </p:nvSpPr>
          <p:spPr bwMode="auto">
            <a:xfrm>
              <a:off x="3984" y="1327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888" name="AutoShape 8"/>
            <p:cNvSpPr>
              <a:spLocks noChangeArrowheads="1"/>
            </p:cNvSpPr>
            <p:nvPr/>
          </p:nvSpPr>
          <p:spPr bwMode="auto">
            <a:xfrm>
              <a:off x="1488" y="1391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62889" name="Text Box 9"/>
            <p:cNvSpPr txBox="1">
              <a:spLocks noChangeArrowheads="1"/>
            </p:cNvSpPr>
            <p:nvPr/>
          </p:nvSpPr>
          <p:spPr bwMode="auto">
            <a:xfrm>
              <a:off x="4272" y="1055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A envía una trama de 512 bits</a:t>
              </a:r>
              <a:endParaRPr lang="es-ES" sz="1800">
                <a:latin typeface="Arial" charset="0"/>
              </a:endParaRPr>
            </a:p>
          </p:txBody>
        </p:sp>
        <p:pic>
          <p:nvPicPr>
            <p:cNvPr id="762890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959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62891" name="Pictur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959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62892" name="Text Box 12"/>
            <p:cNvSpPr txBox="1">
              <a:spLocks noChangeArrowheads="1"/>
            </p:cNvSpPr>
            <p:nvPr/>
          </p:nvSpPr>
          <p:spPr bwMode="auto">
            <a:xfrm>
              <a:off x="1376" y="987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62893" name="Text Box 13"/>
            <p:cNvSpPr txBox="1">
              <a:spLocks noChangeArrowheads="1"/>
            </p:cNvSpPr>
            <p:nvPr/>
          </p:nvSpPr>
          <p:spPr bwMode="auto">
            <a:xfrm>
              <a:off x="3840" y="1007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grpSp>
        <p:nvGrpSpPr>
          <p:cNvPr id="762894" name="Group 14"/>
          <p:cNvGrpSpPr>
            <a:grpSpLocks/>
          </p:cNvGrpSpPr>
          <p:nvPr/>
        </p:nvGrpSpPr>
        <p:grpSpPr bwMode="auto">
          <a:xfrm>
            <a:off x="485775" y="2560638"/>
            <a:ext cx="8505825" cy="838200"/>
            <a:chOff x="306" y="1583"/>
            <a:chExt cx="5358" cy="528"/>
          </a:xfrm>
        </p:grpSpPr>
        <p:sp>
          <p:nvSpPr>
            <p:cNvPr id="762895" name="Text Box 15"/>
            <p:cNvSpPr txBox="1">
              <a:spLocks noChangeArrowheads="1"/>
            </p:cNvSpPr>
            <p:nvPr/>
          </p:nvSpPr>
          <p:spPr bwMode="auto">
            <a:xfrm>
              <a:off x="306" y="1727"/>
              <a:ext cx="7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31,0-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</a:t>
              </a:r>
              <a:r>
                <a:rPr lang="es-ES_tradnl" sz="1800">
                  <a:latin typeface="Arial" charset="0"/>
                </a:rPr>
                <a:t>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2896" name="AutoShape 16"/>
            <p:cNvSpPr>
              <a:spLocks noChangeArrowheads="1"/>
            </p:cNvSpPr>
            <p:nvPr/>
          </p:nvSpPr>
          <p:spPr bwMode="auto">
            <a:xfrm>
              <a:off x="3456" y="2015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62897" name="AutoShape 17"/>
            <p:cNvSpPr>
              <a:spLocks noChangeArrowheads="1"/>
            </p:cNvSpPr>
            <p:nvPr/>
          </p:nvSpPr>
          <p:spPr bwMode="auto">
            <a:xfrm rot="10800000">
              <a:off x="3744" y="2015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62898" name="Text Box 18"/>
            <p:cNvSpPr txBox="1">
              <a:spLocks noChangeArrowheads="1"/>
            </p:cNvSpPr>
            <p:nvPr/>
          </p:nvSpPr>
          <p:spPr bwMode="auto">
            <a:xfrm>
              <a:off x="4176" y="1631"/>
              <a:ext cx="1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B envía otra justo antes de recibir de A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2899" name="Line 19"/>
            <p:cNvSpPr>
              <a:spLocks noChangeShapeType="1"/>
            </p:cNvSpPr>
            <p:nvPr/>
          </p:nvSpPr>
          <p:spPr bwMode="auto">
            <a:xfrm>
              <a:off x="1392" y="2110"/>
              <a:ext cx="2688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900" name="Line 20"/>
            <p:cNvSpPr>
              <a:spLocks noChangeShapeType="1"/>
            </p:cNvSpPr>
            <p:nvPr/>
          </p:nvSpPr>
          <p:spPr bwMode="auto">
            <a:xfrm>
              <a:off x="1440" y="1951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901" name="Line 21"/>
            <p:cNvSpPr>
              <a:spLocks noChangeShapeType="1"/>
            </p:cNvSpPr>
            <p:nvPr/>
          </p:nvSpPr>
          <p:spPr bwMode="auto">
            <a:xfrm>
              <a:off x="3984" y="1951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762902" name="Picture 2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1583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62903" name="Picture 2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1583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62904" name="Text Box 24"/>
            <p:cNvSpPr txBox="1">
              <a:spLocks noChangeArrowheads="1"/>
            </p:cNvSpPr>
            <p:nvPr/>
          </p:nvSpPr>
          <p:spPr bwMode="auto">
            <a:xfrm>
              <a:off x="1344" y="1631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62905" name="Text Box 25"/>
            <p:cNvSpPr txBox="1">
              <a:spLocks noChangeArrowheads="1"/>
            </p:cNvSpPr>
            <p:nvPr/>
          </p:nvSpPr>
          <p:spPr bwMode="auto">
            <a:xfrm>
              <a:off x="3840" y="1631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grpSp>
        <p:nvGrpSpPr>
          <p:cNvPr id="762906" name="Group 26"/>
          <p:cNvGrpSpPr>
            <a:grpSpLocks/>
          </p:cNvGrpSpPr>
          <p:nvPr/>
        </p:nvGrpSpPr>
        <p:grpSpPr bwMode="auto">
          <a:xfrm>
            <a:off x="609600" y="4618038"/>
            <a:ext cx="8001000" cy="838200"/>
            <a:chOff x="384" y="2879"/>
            <a:chExt cx="5040" cy="528"/>
          </a:xfrm>
        </p:grpSpPr>
        <p:sp>
          <p:nvSpPr>
            <p:cNvPr id="762907" name="Line 27"/>
            <p:cNvSpPr>
              <a:spLocks noChangeShapeType="1"/>
            </p:cNvSpPr>
            <p:nvPr/>
          </p:nvSpPr>
          <p:spPr bwMode="auto">
            <a:xfrm>
              <a:off x="1392" y="3406"/>
              <a:ext cx="2688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908" name="Line 28"/>
            <p:cNvSpPr>
              <a:spLocks noChangeShapeType="1"/>
            </p:cNvSpPr>
            <p:nvPr/>
          </p:nvSpPr>
          <p:spPr bwMode="auto">
            <a:xfrm>
              <a:off x="1440" y="3247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909" name="Line 29"/>
            <p:cNvSpPr>
              <a:spLocks noChangeShapeType="1"/>
            </p:cNvSpPr>
            <p:nvPr/>
          </p:nvSpPr>
          <p:spPr bwMode="auto">
            <a:xfrm>
              <a:off x="3984" y="3247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910" name="Text Box 30"/>
            <p:cNvSpPr txBox="1">
              <a:spLocks noChangeArrowheads="1"/>
            </p:cNvSpPr>
            <p:nvPr/>
          </p:nvSpPr>
          <p:spPr bwMode="auto">
            <a:xfrm>
              <a:off x="4320" y="2879"/>
              <a:ext cx="11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A termina de transmitir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2911" name="Text Box 31"/>
            <p:cNvSpPr txBox="1">
              <a:spLocks noChangeArrowheads="1"/>
            </p:cNvSpPr>
            <p:nvPr/>
          </p:nvSpPr>
          <p:spPr bwMode="auto">
            <a:xfrm>
              <a:off x="384" y="3071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51,2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2912" name="AutoShape 32"/>
            <p:cNvSpPr>
              <a:spLocks noChangeArrowheads="1"/>
            </p:cNvSpPr>
            <p:nvPr/>
          </p:nvSpPr>
          <p:spPr bwMode="auto">
            <a:xfrm>
              <a:off x="2112" y="3167"/>
              <a:ext cx="288" cy="192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762913" name="Picture 3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2879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62914" name="Picture 3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2879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62915" name="Text Box 35"/>
            <p:cNvSpPr txBox="1">
              <a:spLocks noChangeArrowheads="1"/>
            </p:cNvSpPr>
            <p:nvPr/>
          </p:nvSpPr>
          <p:spPr bwMode="auto">
            <a:xfrm>
              <a:off x="1360" y="2927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62916" name="Text Box 36"/>
            <p:cNvSpPr txBox="1">
              <a:spLocks noChangeArrowheads="1"/>
            </p:cNvSpPr>
            <p:nvPr/>
          </p:nvSpPr>
          <p:spPr bwMode="auto">
            <a:xfrm>
              <a:off x="3840" y="2927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grpSp>
        <p:nvGrpSpPr>
          <p:cNvPr id="762917" name="Group 37"/>
          <p:cNvGrpSpPr>
            <a:grpSpLocks/>
          </p:cNvGrpSpPr>
          <p:nvPr/>
        </p:nvGrpSpPr>
        <p:grpSpPr bwMode="auto">
          <a:xfrm>
            <a:off x="585788" y="5608638"/>
            <a:ext cx="8177212" cy="914400"/>
            <a:chOff x="369" y="3504"/>
            <a:chExt cx="5151" cy="576"/>
          </a:xfrm>
        </p:grpSpPr>
        <p:sp>
          <p:nvSpPr>
            <p:cNvPr id="762918" name="Text Box 38"/>
            <p:cNvSpPr txBox="1">
              <a:spLocks noChangeArrowheads="1"/>
            </p:cNvSpPr>
            <p:nvPr/>
          </p:nvSpPr>
          <p:spPr bwMode="auto">
            <a:xfrm>
              <a:off x="369" y="3743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62,0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2919" name="AutoShape 39"/>
            <p:cNvSpPr>
              <a:spLocks noChangeArrowheads="1"/>
            </p:cNvSpPr>
            <p:nvPr/>
          </p:nvSpPr>
          <p:spPr bwMode="auto">
            <a:xfrm>
              <a:off x="1584" y="3887"/>
              <a:ext cx="288" cy="192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62920" name="Text Box 40"/>
            <p:cNvSpPr txBox="1">
              <a:spLocks noChangeArrowheads="1"/>
            </p:cNvSpPr>
            <p:nvPr/>
          </p:nvSpPr>
          <p:spPr bwMode="auto">
            <a:xfrm>
              <a:off x="4224" y="3504"/>
              <a:ext cx="129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40000"/>
                </a:spcBef>
              </a:pPr>
              <a:r>
                <a:rPr lang="es-ES_tradnl" sz="1800">
                  <a:latin typeface="Arial" charset="0"/>
                </a:rPr>
                <a:t>La colisión llega a A después de que ha terminado 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2921" name="Line 41"/>
            <p:cNvSpPr>
              <a:spLocks noChangeShapeType="1"/>
            </p:cNvSpPr>
            <p:nvPr/>
          </p:nvSpPr>
          <p:spPr bwMode="auto">
            <a:xfrm>
              <a:off x="1392" y="4079"/>
              <a:ext cx="2688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922" name="Line 42"/>
            <p:cNvSpPr>
              <a:spLocks noChangeShapeType="1"/>
            </p:cNvSpPr>
            <p:nvPr/>
          </p:nvSpPr>
          <p:spPr bwMode="auto">
            <a:xfrm>
              <a:off x="1440" y="3919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923" name="Line 43"/>
            <p:cNvSpPr>
              <a:spLocks noChangeShapeType="1"/>
            </p:cNvSpPr>
            <p:nvPr/>
          </p:nvSpPr>
          <p:spPr bwMode="auto">
            <a:xfrm>
              <a:off x="3984" y="3919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762924" name="Picture 4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3551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62925" name="Picture 4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3551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62926" name="Text Box 46"/>
            <p:cNvSpPr txBox="1">
              <a:spLocks noChangeArrowheads="1"/>
            </p:cNvSpPr>
            <p:nvPr/>
          </p:nvSpPr>
          <p:spPr bwMode="auto">
            <a:xfrm>
              <a:off x="1344" y="3599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62927" name="Text Box 47"/>
            <p:cNvSpPr txBox="1">
              <a:spLocks noChangeArrowheads="1"/>
            </p:cNvSpPr>
            <p:nvPr/>
          </p:nvSpPr>
          <p:spPr bwMode="auto">
            <a:xfrm>
              <a:off x="3840" y="3599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grpSp>
        <p:nvGrpSpPr>
          <p:cNvPr id="762928" name="Group 48"/>
          <p:cNvGrpSpPr>
            <a:grpSpLocks/>
          </p:cNvGrpSpPr>
          <p:nvPr/>
        </p:nvGrpSpPr>
        <p:grpSpPr bwMode="auto">
          <a:xfrm>
            <a:off x="585788" y="3551238"/>
            <a:ext cx="7872412" cy="869950"/>
            <a:chOff x="369" y="2235"/>
            <a:chExt cx="4959" cy="548"/>
          </a:xfrm>
        </p:grpSpPr>
        <p:sp>
          <p:nvSpPr>
            <p:cNvPr id="762929" name="Text Box 49"/>
            <p:cNvSpPr txBox="1">
              <a:spLocks noChangeArrowheads="1"/>
            </p:cNvSpPr>
            <p:nvPr/>
          </p:nvSpPr>
          <p:spPr bwMode="auto">
            <a:xfrm>
              <a:off x="369" y="2399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31,0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2930" name="Text Box 50"/>
            <p:cNvSpPr txBox="1">
              <a:spLocks noChangeArrowheads="1"/>
            </p:cNvSpPr>
            <p:nvPr/>
          </p:nvSpPr>
          <p:spPr bwMode="auto">
            <a:xfrm>
              <a:off x="4464" y="2235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Se produce la colisión 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62931" name="Line 51"/>
            <p:cNvSpPr>
              <a:spLocks noChangeShapeType="1"/>
            </p:cNvSpPr>
            <p:nvPr/>
          </p:nvSpPr>
          <p:spPr bwMode="auto">
            <a:xfrm>
              <a:off x="1392" y="2782"/>
              <a:ext cx="2688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932" name="Line 52"/>
            <p:cNvSpPr>
              <a:spLocks noChangeShapeType="1"/>
            </p:cNvSpPr>
            <p:nvPr/>
          </p:nvSpPr>
          <p:spPr bwMode="auto">
            <a:xfrm>
              <a:off x="1440" y="2623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62933" name="Line 53"/>
            <p:cNvSpPr>
              <a:spLocks noChangeShapeType="1"/>
            </p:cNvSpPr>
            <p:nvPr/>
          </p:nvSpPr>
          <p:spPr bwMode="auto">
            <a:xfrm>
              <a:off x="3984" y="2623"/>
              <a:ext cx="1" cy="1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762934" name="Picture 5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2255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62935" name="Text Box 55"/>
            <p:cNvSpPr txBox="1">
              <a:spLocks noChangeArrowheads="1"/>
            </p:cNvSpPr>
            <p:nvPr/>
          </p:nvSpPr>
          <p:spPr bwMode="auto">
            <a:xfrm>
              <a:off x="1344" y="2303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62936" name="AutoShape 56"/>
            <p:cNvSpPr>
              <a:spLocks noChangeArrowheads="1"/>
            </p:cNvSpPr>
            <p:nvPr/>
          </p:nvSpPr>
          <p:spPr bwMode="auto">
            <a:xfrm>
              <a:off x="3552" y="2591"/>
              <a:ext cx="288" cy="192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762937" name="Picture 5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2255"/>
              <a:ext cx="43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62938" name="Text Box 58"/>
            <p:cNvSpPr txBox="1">
              <a:spLocks noChangeArrowheads="1"/>
            </p:cNvSpPr>
            <p:nvPr/>
          </p:nvSpPr>
          <p:spPr bwMode="auto">
            <a:xfrm>
              <a:off x="3840" y="2303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sp>
        <p:nvSpPr>
          <p:cNvPr id="762939" name="Line 59"/>
          <p:cNvSpPr>
            <a:spLocks noChangeShapeType="1"/>
          </p:cNvSpPr>
          <p:nvPr/>
        </p:nvSpPr>
        <p:spPr bwMode="auto">
          <a:xfrm>
            <a:off x="4371975" y="885825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2940" name="Line 60"/>
          <p:cNvSpPr>
            <a:spLocks noChangeShapeType="1"/>
          </p:cNvSpPr>
          <p:nvPr/>
        </p:nvSpPr>
        <p:spPr bwMode="auto">
          <a:xfrm>
            <a:off x="2314575" y="1036638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2941" name="Text Box 61"/>
          <p:cNvSpPr txBox="1">
            <a:spLocks noChangeArrowheads="1"/>
          </p:cNvSpPr>
          <p:nvPr/>
        </p:nvSpPr>
        <p:spPr bwMode="auto">
          <a:xfrm>
            <a:off x="6073775" y="5064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310</a:t>
            </a:r>
            <a:endParaRPr lang="es-ES" sz="1800">
              <a:latin typeface="Arial" charset="0"/>
            </a:endParaRPr>
          </a:p>
        </p:txBody>
      </p:sp>
      <p:sp>
        <p:nvSpPr>
          <p:cNvPr id="762942" name="Text Box 62"/>
          <p:cNvSpPr txBox="1">
            <a:spLocks noChangeArrowheads="1"/>
          </p:cNvSpPr>
          <p:nvPr/>
        </p:nvSpPr>
        <p:spPr bwMode="auto">
          <a:xfrm>
            <a:off x="2162175" y="503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0</a:t>
            </a:r>
            <a:endParaRPr lang="es-ES" sz="1800">
              <a:latin typeface="Arial" charset="0"/>
            </a:endParaRPr>
          </a:p>
        </p:txBody>
      </p:sp>
      <p:sp>
        <p:nvSpPr>
          <p:cNvPr id="762943" name="Text Box 63"/>
          <p:cNvSpPr txBox="1">
            <a:spLocks noChangeArrowheads="1"/>
          </p:cNvSpPr>
          <p:nvPr/>
        </p:nvSpPr>
        <p:spPr bwMode="auto">
          <a:xfrm>
            <a:off x="1384300" y="503238"/>
            <a:ext cx="85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  <a:sym typeface="Symbol" pitchFamily="18" charset="2"/>
              </a:rPr>
              <a:t>Bits </a:t>
            </a:r>
            <a:endParaRPr lang="es-ES" sz="1800">
              <a:latin typeface="Arial" charset="0"/>
            </a:endParaRPr>
          </a:p>
        </p:txBody>
      </p:sp>
      <p:sp>
        <p:nvSpPr>
          <p:cNvPr id="762944" name="Line 64"/>
          <p:cNvSpPr>
            <a:spLocks noChangeShapeType="1"/>
          </p:cNvSpPr>
          <p:nvPr/>
        </p:nvSpPr>
        <p:spPr bwMode="auto">
          <a:xfrm>
            <a:off x="6350000" y="879475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2945" name="Text Box 65"/>
          <p:cNvSpPr txBox="1">
            <a:spLocks noChangeArrowheads="1"/>
          </p:cNvSpPr>
          <p:nvPr/>
        </p:nvSpPr>
        <p:spPr bwMode="auto">
          <a:xfrm>
            <a:off x="4111625" y="5032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155</a:t>
            </a:r>
            <a:endParaRPr lang="es-ES" sz="1800">
              <a:latin typeface="Arial" charset="0"/>
            </a:endParaRPr>
          </a:p>
        </p:txBody>
      </p:sp>
      <p:sp>
        <p:nvSpPr>
          <p:cNvPr id="762946" name="Text Box 66"/>
          <p:cNvSpPr txBox="1">
            <a:spLocks noChangeArrowheads="1"/>
          </p:cNvSpPr>
          <p:nvPr/>
        </p:nvSpPr>
        <p:spPr bwMode="auto">
          <a:xfrm>
            <a:off x="1066800" y="112712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  <a:sym typeface="Symbol" pitchFamily="18" charset="2"/>
              </a:rPr>
              <a:t>metros </a:t>
            </a:r>
            <a:endParaRPr lang="es-ES" sz="1800">
              <a:latin typeface="Arial" charset="0"/>
            </a:endParaRPr>
          </a:p>
        </p:txBody>
      </p:sp>
      <p:sp>
        <p:nvSpPr>
          <p:cNvPr id="762947" name="Text Box 67"/>
          <p:cNvSpPr txBox="1">
            <a:spLocks noChangeArrowheads="1"/>
          </p:cNvSpPr>
          <p:nvPr/>
        </p:nvSpPr>
        <p:spPr bwMode="auto">
          <a:xfrm>
            <a:off x="2162175" y="11271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0</a:t>
            </a:r>
            <a:endParaRPr lang="es-ES" sz="1800">
              <a:latin typeface="Arial" charset="0"/>
            </a:endParaRPr>
          </a:p>
        </p:txBody>
      </p:sp>
      <p:sp>
        <p:nvSpPr>
          <p:cNvPr id="762948" name="Text Box 68"/>
          <p:cNvSpPr txBox="1">
            <a:spLocks noChangeArrowheads="1"/>
          </p:cNvSpPr>
          <p:nvPr/>
        </p:nvSpPr>
        <p:spPr bwMode="auto">
          <a:xfrm>
            <a:off x="6042025" y="11271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5580</a:t>
            </a:r>
            <a:endParaRPr lang="es-ES" sz="1800">
              <a:latin typeface="Arial" charset="0"/>
            </a:endParaRPr>
          </a:p>
        </p:txBody>
      </p:sp>
      <p:sp>
        <p:nvSpPr>
          <p:cNvPr id="762949" name="Text Box 69"/>
          <p:cNvSpPr txBox="1">
            <a:spLocks noChangeArrowheads="1"/>
          </p:cNvSpPr>
          <p:nvPr/>
        </p:nvSpPr>
        <p:spPr bwMode="auto">
          <a:xfrm>
            <a:off x="4060825" y="11271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2790</a:t>
            </a:r>
            <a:endParaRPr lang="es-ES" sz="1800">
              <a:latin typeface="Arial" charset="0"/>
            </a:endParaRPr>
          </a:p>
        </p:txBody>
      </p:sp>
      <p:sp>
        <p:nvSpPr>
          <p:cNvPr id="762950" name="Line 70"/>
          <p:cNvSpPr>
            <a:spLocks noChangeShapeType="1"/>
          </p:cNvSpPr>
          <p:nvPr/>
        </p:nvSpPr>
        <p:spPr bwMode="auto">
          <a:xfrm>
            <a:off x="2319338" y="879475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cs typeface="Times New Roman" pitchFamily="18" charset="0"/>
              </a:rPr>
              <a:t>Colisiones anormales y rendimiento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>
                <a:cs typeface="Times New Roman" pitchFamily="18" charset="0"/>
              </a:rPr>
              <a:t>Cuando se produce una colisión excesiva o tardía el nivel MAC abandona y la trama se pierde. Normalmente esto requiere retransmisión a nivel de transporte (TCP por ejemplo).</a:t>
            </a:r>
          </a:p>
          <a:p>
            <a:r>
              <a:rPr lang="en-GB" sz="2800">
                <a:cs typeface="Times New Roman" pitchFamily="18" charset="0"/>
              </a:rPr>
              <a:t>Esto produce una pérdida considerable de rendimiento.</a:t>
            </a:r>
          </a:p>
          <a:p>
            <a:r>
              <a:rPr lang="en-GB" sz="2800">
                <a:cs typeface="Times New Roman" pitchFamily="18" charset="0"/>
              </a:rPr>
              <a:t>Muchos equipos poseen contadores que permiten monitorizar la ocurrencia de colisiones anormales.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8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000">
                <a:solidFill>
                  <a:schemeClr val="tx2"/>
                </a:solidFill>
              </a:rPr>
              <a:t>Reparto </a:t>
            </a:r>
            <a:r>
              <a:rPr lang="es-ES_tradnl" sz="4000">
                <a:solidFill>
                  <a:schemeClr val="tx2"/>
                </a:solidFill>
              </a:rPr>
              <a:t>de recursos</a:t>
            </a:r>
            <a:r>
              <a:rPr lang="es-ES" sz="4000">
                <a:solidFill>
                  <a:schemeClr val="tx2"/>
                </a:solidFill>
              </a:rPr>
              <a:t> en Ethernet</a:t>
            </a:r>
          </a:p>
        </p:txBody>
      </p:sp>
      <p:sp>
        <p:nvSpPr>
          <p:cNvPr id="946181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2800"/>
              <a:t>El reparto equitativo de recursos es un principio importante en el funcionamiento de una LAN.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2800"/>
              <a:t>En Ethernet la competencia por el medio se hace trama a trama, independientemente del tamaño. Por tanto el reparto es equitativo en tramas por segundo, no en bits por segundo.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2800"/>
              <a:t>Los recursos se reparten de forma proporcional al tamaño de trama medio emitido por cada estación, las que envían tramas grandes consiguen más que las que generan tramas pequeñas.</a:t>
            </a:r>
            <a:endParaRPr lang="es-ES" sz="2800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>
                <a:solidFill>
                  <a:schemeClr val="tx2"/>
                </a:solidFill>
              </a:rPr>
              <a:t>Reparto de recursos: Efecto captura</a:t>
            </a:r>
            <a:endParaRPr lang="es-ES" sz="4000">
              <a:solidFill>
                <a:schemeClr val="tx2"/>
              </a:solidFill>
            </a:endParaRPr>
          </a:p>
        </p:txBody>
      </p:sp>
      <p:sp>
        <p:nvSpPr>
          <p:cNvPr id="945157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3200"/>
              <a:t>Las </a:t>
            </a:r>
            <a:r>
              <a:rPr lang="es-ES" sz="3200"/>
              <a:t>e</a:t>
            </a:r>
            <a:r>
              <a:rPr lang="es-ES_tradnl" sz="3200"/>
              <a:t>staciones</a:t>
            </a:r>
            <a:r>
              <a:rPr lang="es-ES" sz="3200"/>
              <a:t> rápid</a:t>
            </a:r>
            <a:r>
              <a:rPr lang="es-ES_tradnl" sz="3200"/>
              <a:t>a</a:t>
            </a:r>
            <a:r>
              <a:rPr lang="es-ES" sz="3200"/>
              <a:t>s capturan el canal durante mas tiempo que l</a:t>
            </a:r>
            <a:r>
              <a:rPr lang="es-ES_tradnl" sz="3200"/>
              <a:t>a</a:t>
            </a:r>
            <a:r>
              <a:rPr lang="es-ES" sz="3200"/>
              <a:t>s lent</a:t>
            </a:r>
            <a:r>
              <a:rPr lang="es-ES_tradnl" sz="3200"/>
              <a:t>a</a:t>
            </a:r>
            <a:r>
              <a:rPr lang="es-ES" sz="3200"/>
              <a:t>s. </a:t>
            </a:r>
            <a:endParaRPr lang="es-ES_tradnl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3200"/>
              <a:t>Es una c</a:t>
            </a:r>
            <a:r>
              <a:rPr lang="es-ES" sz="3200"/>
              <a:t>onsecuencia del retroceso exponencial binario</a:t>
            </a:r>
            <a:r>
              <a:rPr lang="es-ES_tradnl" sz="3200"/>
              <a:t> que borra el contador de intentos cuando la estación consigue transmitir</a:t>
            </a:r>
            <a:r>
              <a:rPr lang="es-ES" sz="3200"/>
              <a:t>. 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88913"/>
            <a:ext cx="6715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381000" y="3313113"/>
            <a:ext cx="85344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s-ES_tradnl"/>
              <a:t>A y B transmiten y colisionan; ambos reintentan con intervalos 0-1.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s-ES_tradnl"/>
              <a:t>A elige intervalo 0 y B elige intervalo 1. A envía trama y pone a cero su contador de reintentos.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s-ES_tradnl"/>
              <a:t>Cuando acaba A consigue preparar la siguiente trama en menos de 9,6 </a:t>
            </a:r>
            <a:r>
              <a:rPr lang="es-ES_tradnl">
                <a:sym typeface="Symbol" pitchFamily="18" charset="2"/>
              </a:rPr>
              <a:t>s (hueco entre tramas).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s-ES_tradnl">
                <a:sym typeface="Symbol" pitchFamily="18" charset="2"/>
              </a:rPr>
              <a:t>A y B (que estaba esperando su turno) transmiten a la vez y colisionan, A reintenta con intervalos 0-1 (1er reintento)  y B con 0-3 (2º reintento).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s-ES_tradnl">
                <a:sym typeface="Symbol" pitchFamily="18" charset="2"/>
              </a:rPr>
              <a:t>Como maneja un rango menor estadísticamente A transmite primero. El ciclo se repite. </a:t>
            </a:r>
            <a:endParaRPr lang="es-ES"/>
          </a:p>
        </p:txBody>
      </p:sp>
      <p:grpSp>
        <p:nvGrpSpPr>
          <p:cNvPr id="169991" name="Group 7"/>
          <p:cNvGrpSpPr>
            <a:grpSpLocks/>
          </p:cNvGrpSpPr>
          <p:nvPr/>
        </p:nvGrpSpPr>
        <p:grpSpPr bwMode="auto">
          <a:xfrm>
            <a:off x="1447800" y="1027113"/>
            <a:ext cx="4572000" cy="1920875"/>
            <a:chOff x="912" y="768"/>
            <a:chExt cx="2880" cy="1210"/>
          </a:xfrm>
        </p:grpSpPr>
        <p:sp>
          <p:nvSpPr>
            <p:cNvPr id="169987" name="Text Box 3"/>
            <p:cNvSpPr txBox="1">
              <a:spLocks noChangeArrowheads="1"/>
            </p:cNvSpPr>
            <p:nvPr/>
          </p:nvSpPr>
          <p:spPr bwMode="auto">
            <a:xfrm>
              <a:off x="912" y="768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Ordenador rápido</a:t>
              </a:r>
              <a:endParaRPr lang="es-ES"/>
            </a:p>
          </p:txBody>
        </p:sp>
        <p:sp>
          <p:nvSpPr>
            <p:cNvPr id="169988" name="Text Box 4"/>
            <p:cNvSpPr txBox="1">
              <a:spLocks noChangeArrowheads="1"/>
            </p:cNvSpPr>
            <p:nvPr/>
          </p:nvSpPr>
          <p:spPr bwMode="auto">
            <a:xfrm>
              <a:off x="2928" y="768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Ordenador lento</a:t>
              </a:r>
              <a:endParaRPr lang="es-ES"/>
            </a:p>
          </p:txBody>
        </p:sp>
        <p:sp>
          <p:nvSpPr>
            <p:cNvPr id="169990" name="Text Box 6"/>
            <p:cNvSpPr txBox="1">
              <a:spLocks noChangeArrowheads="1"/>
            </p:cNvSpPr>
            <p:nvPr/>
          </p:nvSpPr>
          <p:spPr bwMode="auto">
            <a:xfrm>
              <a:off x="2592" y="1728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/>
                <a:t>10 Mb/s</a:t>
              </a:r>
              <a:endParaRPr lang="es-ES"/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Protocolo MAC (Media Access Control) de Aloha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2800" i="1"/>
              <a:t>La estación (esclavo) transmite la trama y espera una confirmación (acuse de recibo); si ésta no se produce dentro del tiempo máximo previsto (timeout) la trama se retransmite.</a:t>
            </a:r>
            <a:endParaRPr lang="es-ES_tradnl" sz="2800"/>
          </a:p>
          <a:p>
            <a:r>
              <a:rPr lang="es-ES_tradnl" sz="2800"/>
              <a:t>Cada trama lleva un campo que permite al reeptor comprobar que el contenido es correcto:</a:t>
            </a:r>
          </a:p>
        </p:txBody>
      </p:sp>
      <p:graphicFrame>
        <p:nvGraphicFramePr>
          <p:cNvPr id="729092" name="Group 4"/>
          <p:cNvGraphicFramePr>
            <a:graphicFrameLocks noGrp="1"/>
          </p:cNvGraphicFramePr>
          <p:nvPr/>
        </p:nvGraphicFramePr>
        <p:xfrm>
          <a:off x="1600200" y="5440363"/>
          <a:ext cx="7315200" cy="579120"/>
        </p:xfrm>
        <a:graphic>
          <a:graphicData uri="http://schemas.openxmlformats.org/drawingml/2006/table">
            <a:tbl>
              <a:tblPr/>
              <a:tblGrid>
                <a:gridCol w="1096963"/>
                <a:gridCol w="4541837"/>
                <a:gridCol w="1676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Cabecera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Datos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Comprobación de paridad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102" name="Text Box 14"/>
          <p:cNvSpPr txBox="1">
            <a:spLocks noChangeArrowheads="1"/>
          </p:cNvSpPr>
          <p:nvPr/>
        </p:nvSpPr>
        <p:spPr bwMode="auto">
          <a:xfrm>
            <a:off x="47625" y="4967288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 b="1">
                <a:latin typeface="Arial" charset="0"/>
              </a:rPr>
              <a:t>Bytes </a:t>
            </a:r>
            <a:r>
              <a:rPr lang="es-ES" sz="1800" b="1">
                <a:latin typeface="Arial" charset="0"/>
                <a:sym typeface="Symbol" pitchFamily="18" charset="2"/>
              </a:rPr>
              <a:t></a:t>
            </a:r>
            <a:endParaRPr lang="es-ES" sz="1800" b="1">
              <a:latin typeface="Arial" charset="0"/>
            </a:endParaRPr>
          </a:p>
        </p:txBody>
      </p:sp>
      <p:sp>
        <p:nvSpPr>
          <p:cNvPr id="729103" name="Text Box 15"/>
          <p:cNvSpPr txBox="1">
            <a:spLocks noChangeArrowheads="1"/>
          </p:cNvSpPr>
          <p:nvPr/>
        </p:nvSpPr>
        <p:spPr bwMode="auto">
          <a:xfrm>
            <a:off x="1981200" y="4967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 b="1"/>
              <a:t>6</a:t>
            </a:r>
          </a:p>
        </p:txBody>
      </p:sp>
      <p:sp>
        <p:nvSpPr>
          <p:cNvPr id="729104" name="Text Box 16"/>
          <p:cNvSpPr txBox="1">
            <a:spLocks noChangeArrowheads="1"/>
          </p:cNvSpPr>
          <p:nvPr/>
        </p:nvSpPr>
        <p:spPr bwMode="auto">
          <a:xfrm>
            <a:off x="4572000" y="4962525"/>
            <a:ext cx="595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 b="1">
                <a:sym typeface="Symbol" pitchFamily="18" charset="2"/>
              </a:rPr>
              <a:t> </a:t>
            </a:r>
            <a:r>
              <a:rPr lang="es-ES" sz="1800" b="1"/>
              <a:t>80</a:t>
            </a:r>
          </a:p>
        </p:txBody>
      </p:sp>
      <p:sp>
        <p:nvSpPr>
          <p:cNvPr id="729105" name="Text Box 17"/>
          <p:cNvSpPr txBox="1">
            <a:spLocks noChangeArrowheads="1"/>
          </p:cNvSpPr>
          <p:nvPr/>
        </p:nvSpPr>
        <p:spPr bwMode="auto">
          <a:xfrm>
            <a:off x="7931150" y="4953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 b="1"/>
              <a:t>2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8913"/>
            <a:ext cx="4986338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838200" y="5294313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/>
              <a:t>Efecto captura. La gráfica muestra la probabilidad de adquisición del canal por parte de las estaciones en función del tiempo que llevan sin transmitir.</a:t>
            </a:r>
            <a:endParaRPr lang="es-ES" sz="2400"/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Efecto captura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Se considera un fallo de diseño del retroceso exponencial binario</a:t>
            </a:r>
          </a:p>
          <a:p>
            <a:pPr>
              <a:lnSpc>
                <a:spcPct val="90000"/>
              </a:lnSpc>
            </a:pPr>
            <a:r>
              <a:rPr lang="es-ES_tradnl" sz="2800"/>
              <a:t>Era inimaginable en tiempos de Metcalfe (máquinas demasiado lentas)</a:t>
            </a:r>
          </a:p>
          <a:p>
            <a:pPr>
              <a:lnSpc>
                <a:spcPct val="90000"/>
              </a:lnSpc>
            </a:pPr>
            <a:r>
              <a:rPr lang="es-ES_tradnl" sz="2800"/>
              <a:t>Alternativa: BLAM (Binary Logarithmic Arbitration Method) en estudio por 802.3w</a:t>
            </a:r>
          </a:p>
          <a:p>
            <a:pPr>
              <a:lnSpc>
                <a:spcPct val="90000"/>
              </a:lnSpc>
            </a:pPr>
            <a:r>
              <a:rPr lang="es-ES_tradnl" sz="2800"/>
              <a:t>Chip de IBM con BLAM integrado</a:t>
            </a:r>
          </a:p>
          <a:p>
            <a:pPr>
              <a:lnSpc>
                <a:spcPct val="90000"/>
              </a:lnSpc>
            </a:pPr>
            <a:r>
              <a:rPr lang="es-ES_tradnl" sz="2800"/>
              <a:t>BLAM es poco interesante hoy en día por la evolución hacia redes conmutadas y transmisión full dúplex.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Sumario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Tipos de redes. Relación del modelo OSI con los estándares IEEE 802.x  y ANSI X3Tx</a:t>
            </a:r>
          </a:p>
          <a:p>
            <a:pPr>
              <a:lnSpc>
                <a:spcPct val="90000"/>
              </a:lnSpc>
            </a:pPr>
            <a:r>
              <a:rPr lang="es-ES_tradnl"/>
              <a:t>Protocolos MAC: Antecedentes</a:t>
            </a:r>
          </a:p>
          <a:p>
            <a:pPr>
              <a:lnSpc>
                <a:spcPct val="90000"/>
              </a:lnSpc>
            </a:pPr>
            <a:r>
              <a:rPr lang="es-ES_tradnl"/>
              <a:t>Ethernet (IEEE 802.3)</a:t>
            </a:r>
          </a:p>
          <a:p>
            <a:pPr>
              <a:lnSpc>
                <a:spcPct val="90000"/>
              </a:lnSpc>
            </a:pPr>
            <a:r>
              <a:rPr lang="es-ES_tradnl" b="1">
                <a:solidFill>
                  <a:srgbClr val="FF0000"/>
                </a:solidFill>
              </a:rPr>
              <a:t>Token Ring y FDDI</a:t>
            </a:r>
          </a:p>
          <a:p>
            <a:pPr>
              <a:lnSpc>
                <a:spcPct val="90000"/>
              </a:lnSpc>
            </a:pPr>
            <a:r>
              <a:rPr lang="es-ES_tradnl"/>
              <a:t>LLC (IEEE 802.2)</a:t>
            </a:r>
          </a:p>
          <a:p>
            <a:pPr>
              <a:lnSpc>
                <a:spcPct val="90000"/>
              </a:lnSpc>
            </a:pPr>
            <a:r>
              <a:rPr lang="es-ES_tradnl"/>
              <a:t>Fibre Channel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Token Ring (IEEE 802.5)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Desarrollada por IBM en paralelo a Ethernet</a:t>
            </a:r>
          </a:p>
          <a:p>
            <a:pPr>
              <a:lnSpc>
                <a:spcPct val="90000"/>
              </a:lnSpc>
            </a:pPr>
            <a:r>
              <a:rPr lang="es-ES"/>
              <a:t>4 o 16 Mb/s. </a:t>
            </a:r>
            <a:r>
              <a:rPr lang="es-ES_tradnl"/>
              <a:t>Recientemente 100 Mb/s.</a:t>
            </a:r>
            <a:endParaRPr lang="es-ES"/>
          </a:p>
          <a:p>
            <a:pPr>
              <a:lnSpc>
                <a:spcPct val="90000"/>
              </a:lnSpc>
            </a:pPr>
            <a:r>
              <a:rPr lang="es-ES"/>
              <a:t>Manchester Diferencial (mas robusto)</a:t>
            </a:r>
          </a:p>
          <a:p>
            <a:pPr>
              <a:lnSpc>
                <a:spcPct val="90000"/>
              </a:lnSpc>
            </a:pPr>
            <a:r>
              <a:rPr lang="es-ES"/>
              <a:t>Cable STP, UTP-3, UTP-5 y F. O.</a:t>
            </a:r>
          </a:p>
          <a:p>
            <a:pPr>
              <a:lnSpc>
                <a:spcPct val="90000"/>
              </a:lnSpc>
            </a:pPr>
            <a:r>
              <a:rPr lang="es-ES"/>
              <a:t>Topología lógica de anillo. Normalmente topología física de estrella.</a:t>
            </a:r>
          </a:p>
          <a:p>
            <a:pPr>
              <a:lnSpc>
                <a:spcPct val="90000"/>
              </a:lnSpc>
            </a:pPr>
            <a:r>
              <a:rPr lang="es-ES"/>
              <a:t>Protocolo sin contención (sin colisiones)</a:t>
            </a:r>
          </a:p>
          <a:p>
            <a:pPr>
              <a:lnSpc>
                <a:spcPct val="90000"/>
              </a:lnSpc>
            </a:pPr>
            <a:endParaRPr lang="es-E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52513"/>
            <a:ext cx="607695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1562100" y="115888"/>
            <a:ext cx="5829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3200"/>
              <a:t>Toplogía lógica vs topología física</a:t>
            </a: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Token Ring: Protocolo MAC</a:t>
            </a:r>
          </a:p>
        </p:txBody>
      </p:sp>
      <p:sp>
        <p:nvSpPr>
          <p:cNvPr id="4628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Anillo: conjunto de líneas p. a p. simplex</a:t>
            </a:r>
          </a:p>
          <a:p>
            <a:pPr>
              <a:lnSpc>
                <a:spcPct val="90000"/>
              </a:lnSpc>
            </a:pPr>
            <a:r>
              <a:rPr lang="es-ES_tradnl"/>
              <a:t>Dos modos de funcionamiento:</a:t>
            </a:r>
          </a:p>
          <a:p>
            <a:pPr lvl="1">
              <a:lnSpc>
                <a:spcPct val="90000"/>
              </a:lnSpc>
            </a:pPr>
            <a:r>
              <a:rPr lang="es-ES_tradnl" b="1"/>
              <a:t>A la escucha</a:t>
            </a:r>
            <a:r>
              <a:rPr lang="es-ES_tradnl"/>
              <a:t>: la estación actúa como repetidor bit a bit; en algunos casos puede cambiarlos.</a:t>
            </a:r>
          </a:p>
          <a:p>
            <a:pPr lvl="1">
              <a:lnSpc>
                <a:spcPct val="90000"/>
              </a:lnSpc>
            </a:pPr>
            <a:r>
              <a:rPr lang="es-ES_tradnl" b="1"/>
              <a:t>Transmisión</a:t>
            </a:r>
            <a:r>
              <a:rPr lang="es-ES_tradnl"/>
              <a:t>: la estación actúa como fuente de bits que envía a la siguiente; simultáneamente actúa como sumidero de los bits que recibe de la estación anterior. Solo una estación como máximo puede estar en modo transmisión.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Line 2"/>
          <p:cNvSpPr>
            <a:spLocks noChangeShapeType="1"/>
          </p:cNvSpPr>
          <p:nvPr/>
        </p:nvSpPr>
        <p:spPr bwMode="auto">
          <a:xfrm>
            <a:off x="2559050" y="2543175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011" name="Line 3"/>
          <p:cNvSpPr>
            <a:spLocks noChangeShapeType="1"/>
          </p:cNvSpPr>
          <p:nvPr/>
        </p:nvSpPr>
        <p:spPr bwMode="auto">
          <a:xfrm>
            <a:off x="2578100" y="5172075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012" name="Line 4"/>
          <p:cNvSpPr>
            <a:spLocks noChangeShapeType="1"/>
          </p:cNvSpPr>
          <p:nvPr/>
        </p:nvSpPr>
        <p:spPr bwMode="auto">
          <a:xfrm rot="18900000">
            <a:off x="3505200" y="4772025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013" name="Line 5"/>
          <p:cNvSpPr>
            <a:spLocks noChangeShapeType="1"/>
          </p:cNvSpPr>
          <p:nvPr/>
        </p:nvSpPr>
        <p:spPr bwMode="auto">
          <a:xfrm rot="2700000">
            <a:off x="1631950" y="4778375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014" name="Line 6"/>
          <p:cNvSpPr>
            <a:spLocks noChangeShapeType="1"/>
          </p:cNvSpPr>
          <p:nvPr/>
        </p:nvSpPr>
        <p:spPr bwMode="auto">
          <a:xfrm rot="5400000">
            <a:off x="3879850" y="3832225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 rot="5400000">
            <a:off x="1244600" y="3825875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 rot="2700000">
            <a:off x="3511550" y="2917825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 rot="18900000">
            <a:off x="1670050" y="2930525"/>
            <a:ext cx="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018" name="Oval 10"/>
          <p:cNvSpPr>
            <a:spLocks noChangeArrowheads="1"/>
          </p:cNvSpPr>
          <p:nvPr/>
        </p:nvSpPr>
        <p:spPr bwMode="auto">
          <a:xfrm>
            <a:off x="1498600" y="2962275"/>
            <a:ext cx="2159000" cy="2159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55019" name="Group 11"/>
          <p:cNvGrpSpPr>
            <a:grpSpLocks/>
          </p:cNvGrpSpPr>
          <p:nvPr/>
        </p:nvGrpSpPr>
        <p:grpSpPr bwMode="auto">
          <a:xfrm>
            <a:off x="2286000" y="1925638"/>
            <a:ext cx="528638" cy="681037"/>
            <a:chOff x="627" y="1155"/>
            <a:chExt cx="474" cy="569"/>
          </a:xfrm>
        </p:grpSpPr>
        <p:sp>
          <p:nvSpPr>
            <p:cNvPr id="555020" name="Freeform 12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1" name="Freeform 13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2" name="Freeform 14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3" name="Freeform 15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4" name="Rectangle 16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5" name="Rectangle 17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6" name="Rectangle 18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7" name="Line 19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8" name="Freeform 20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29" name="Freeform 21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30" name="Rectangle 22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5031" name="Group 23"/>
          <p:cNvGrpSpPr>
            <a:grpSpLocks/>
          </p:cNvGrpSpPr>
          <p:nvPr/>
        </p:nvGrpSpPr>
        <p:grpSpPr bwMode="auto">
          <a:xfrm rot="16200000">
            <a:off x="538163" y="3673475"/>
            <a:ext cx="528638" cy="681037"/>
            <a:chOff x="627" y="1155"/>
            <a:chExt cx="474" cy="569"/>
          </a:xfrm>
        </p:grpSpPr>
        <p:sp>
          <p:nvSpPr>
            <p:cNvPr id="555032" name="Freeform 24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33" name="Freeform 25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34" name="Freeform 26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35" name="Freeform 27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36" name="Rectangle 28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37" name="Rectangle 29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38" name="Rectangle 30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39" name="Line 31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40" name="Freeform 32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41" name="Freeform 33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42" name="Rectangle 34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5043" name="Group 35"/>
          <p:cNvGrpSpPr>
            <a:grpSpLocks/>
          </p:cNvGrpSpPr>
          <p:nvPr/>
        </p:nvGrpSpPr>
        <p:grpSpPr bwMode="auto">
          <a:xfrm rot="5400000">
            <a:off x="4119563" y="3673475"/>
            <a:ext cx="528638" cy="681037"/>
            <a:chOff x="627" y="1155"/>
            <a:chExt cx="474" cy="569"/>
          </a:xfrm>
        </p:grpSpPr>
        <p:sp>
          <p:nvSpPr>
            <p:cNvPr id="555044" name="Freeform 36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45" name="Freeform 37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46" name="Freeform 38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47" name="Freeform 39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48" name="Rectangle 40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49" name="Rectangle 41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50" name="Rectangle 42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51" name="Line 43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52" name="Freeform 44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53" name="Freeform 45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54" name="Rectangle 46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5055" name="Group 47"/>
          <p:cNvGrpSpPr>
            <a:grpSpLocks/>
          </p:cNvGrpSpPr>
          <p:nvPr/>
        </p:nvGrpSpPr>
        <p:grpSpPr bwMode="auto">
          <a:xfrm rot="10800000">
            <a:off x="2290763" y="5507038"/>
            <a:ext cx="528637" cy="681037"/>
            <a:chOff x="627" y="1155"/>
            <a:chExt cx="474" cy="569"/>
          </a:xfrm>
        </p:grpSpPr>
        <p:sp>
          <p:nvSpPr>
            <p:cNvPr id="555056" name="Freeform 48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57" name="Freeform 49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58" name="Freeform 50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59" name="Freeform 51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60" name="Rectangle 52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61" name="Rectangle 53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62" name="Rectangle 54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63" name="Line 55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64" name="Freeform 56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65" name="Freeform 57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66" name="Rectangle 58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5067" name="Group 59"/>
          <p:cNvGrpSpPr>
            <a:grpSpLocks/>
          </p:cNvGrpSpPr>
          <p:nvPr/>
        </p:nvGrpSpPr>
        <p:grpSpPr bwMode="auto">
          <a:xfrm rot="13500000">
            <a:off x="1071563" y="4973638"/>
            <a:ext cx="528637" cy="681037"/>
            <a:chOff x="627" y="1155"/>
            <a:chExt cx="474" cy="569"/>
          </a:xfrm>
        </p:grpSpPr>
        <p:sp>
          <p:nvSpPr>
            <p:cNvPr id="555068" name="Freeform 60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69" name="Freeform 61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0" name="Freeform 62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1" name="Freeform 63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2" name="Rectangle 64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3" name="Rectangle 65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4" name="Rectangle 66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5" name="Line 67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6" name="Freeform 68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7" name="Freeform 69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78" name="Rectangle 70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5079" name="Group 71"/>
          <p:cNvGrpSpPr>
            <a:grpSpLocks/>
          </p:cNvGrpSpPr>
          <p:nvPr/>
        </p:nvGrpSpPr>
        <p:grpSpPr bwMode="auto">
          <a:xfrm rot="8100000">
            <a:off x="3581400" y="4973638"/>
            <a:ext cx="528638" cy="681037"/>
            <a:chOff x="627" y="1155"/>
            <a:chExt cx="474" cy="569"/>
          </a:xfrm>
        </p:grpSpPr>
        <p:sp>
          <p:nvSpPr>
            <p:cNvPr id="555080" name="Freeform 72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1" name="Freeform 73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2" name="Freeform 74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3" name="Freeform 75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4" name="Rectangle 76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5" name="Rectangle 77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6" name="Rectangle 78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7" name="Line 79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8" name="Freeform 80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89" name="Freeform 81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90" name="Rectangle 82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5091" name="Group 83"/>
          <p:cNvGrpSpPr>
            <a:grpSpLocks/>
          </p:cNvGrpSpPr>
          <p:nvPr/>
        </p:nvGrpSpPr>
        <p:grpSpPr bwMode="auto">
          <a:xfrm rot="18900000">
            <a:off x="1071563" y="2454275"/>
            <a:ext cx="528637" cy="681038"/>
            <a:chOff x="627" y="1155"/>
            <a:chExt cx="474" cy="569"/>
          </a:xfrm>
        </p:grpSpPr>
        <p:sp>
          <p:nvSpPr>
            <p:cNvPr id="555092" name="Freeform 84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93" name="Freeform 85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94" name="Freeform 86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95" name="Freeform 87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96" name="Rectangle 88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97" name="Rectangle 89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98" name="Rectangle 90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099" name="Line 91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00" name="Freeform 92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01" name="Freeform 93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02" name="Rectangle 94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5103" name="Group 95"/>
          <p:cNvGrpSpPr>
            <a:grpSpLocks/>
          </p:cNvGrpSpPr>
          <p:nvPr/>
        </p:nvGrpSpPr>
        <p:grpSpPr bwMode="auto">
          <a:xfrm rot="2700000">
            <a:off x="3581400" y="2454275"/>
            <a:ext cx="528638" cy="681038"/>
            <a:chOff x="627" y="1155"/>
            <a:chExt cx="474" cy="569"/>
          </a:xfrm>
        </p:grpSpPr>
        <p:sp>
          <p:nvSpPr>
            <p:cNvPr id="555104" name="Freeform 96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05" name="Freeform 97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06" name="Freeform 98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07" name="Freeform 99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08" name="Rectangle 100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09" name="Rectangle 101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10" name="Rectangle 102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11" name="Line 103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12" name="Freeform 104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13" name="Freeform 105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5114" name="Rectangle 106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5115" name="Group 107"/>
          <p:cNvGrpSpPr>
            <a:grpSpLocks/>
          </p:cNvGrpSpPr>
          <p:nvPr/>
        </p:nvGrpSpPr>
        <p:grpSpPr bwMode="auto">
          <a:xfrm>
            <a:off x="6019800" y="4495800"/>
            <a:ext cx="1981200" cy="1143000"/>
            <a:chOff x="4128" y="1392"/>
            <a:chExt cx="1248" cy="720"/>
          </a:xfrm>
        </p:grpSpPr>
        <p:sp>
          <p:nvSpPr>
            <p:cNvPr id="555116" name="Rectangle 108"/>
            <p:cNvSpPr>
              <a:spLocks noChangeArrowheads="1"/>
            </p:cNvSpPr>
            <p:nvPr/>
          </p:nvSpPr>
          <p:spPr bwMode="auto">
            <a:xfrm>
              <a:off x="4320" y="1392"/>
              <a:ext cx="864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5117" name="Line 109"/>
            <p:cNvSpPr>
              <a:spLocks noChangeShapeType="1"/>
            </p:cNvSpPr>
            <p:nvPr/>
          </p:nvSpPr>
          <p:spPr bwMode="auto">
            <a:xfrm>
              <a:off x="4128" y="163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18" name="Line 110"/>
            <p:cNvSpPr>
              <a:spLocks noChangeShapeType="1"/>
            </p:cNvSpPr>
            <p:nvPr/>
          </p:nvSpPr>
          <p:spPr bwMode="auto">
            <a:xfrm>
              <a:off x="4992" y="163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19" name="Line 111"/>
            <p:cNvSpPr>
              <a:spLocks noChangeShapeType="1"/>
            </p:cNvSpPr>
            <p:nvPr/>
          </p:nvSpPr>
          <p:spPr bwMode="auto">
            <a:xfrm>
              <a:off x="4176" y="1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20" name="Line 112"/>
            <p:cNvSpPr>
              <a:spLocks noChangeShapeType="1"/>
            </p:cNvSpPr>
            <p:nvPr/>
          </p:nvSpPr>
          <p:spPr bwMode="auto">
            <a:xfrm flipV="1">
              <a:off x="4560" y="172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21" name="Line 113"/>
            <p:cNvSpPr>
              <a:spLocks noChangeShapeType="1"/>
            </p:cNvSpPr>
            <p:nvPr/>
          </p:nvSpPr>
          <p:spPr bwMode="auto">
            <a:xfrm flipV="1">
              <a:off x="4992" y="172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22" name="Line 114"/>
            <p:cNvSpPr>
              <a:spLocks noChangeShapeType="1"/>
            </p:cNvSpPr>
            <p:nvPr/>
          </p:nvSpPr>
          <p:spPr bwMode="auto">
            <a:xfrm>
              <a:off x="4560" y="163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23" name="Line 115"/>
            <p:cNvSpPr>
              <a:spLocks noChangeShapeType="1"/>
            </p:cNvSpPr>
            <p:nvPr/>
          </p:nvSpPr>
          <p:spPr bwMode="auto">
            <a:xfrm>
              <a:off x="4992" y="163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24" name="Line 116"/>
            <p:cNvSpPr>
              <a:spLocks noChangeShapeType="1"/>
            </p:cNvSpPr>
            <p:nvPr/>
          </p:nvSpPr>
          <p:spPr bwMode="auto">
            <a:xfrm>
              <a:off x="4560" y="19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25" name="Line 117"/>
            <p:cNvSpPr>
              <a:spLocks noChangeShapeType="1"/>
            </p:cNvSpPr>
            <p:nvPr/>
          </p:nvSpPr>
          <p:spPr bwMode="auto">
            <a:xfrm rot="10800000">
              <a:off x="4992" y="19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5126" name="Group 118"/>
          <p:cNvGrpSpPr>
            <a:grpSpLocks/>
          </p:cNvGrpSpPr>
          <p:nvPr/>
        </p:nvGrpSpPr>
        <p:grpSpPr bwMode="auto">
          <a:xfrm>
            <a:off x="6019800" y="1847850"/>
            <a:ext cx="1981200" cy="1143000"/>
            <a:chOff x="2736" y="1392"/>
            <a:chExt cx="1248" cy="720"/>
          </a:xfrm>
        </p:grpSpPr>
        <p:sp>
          <p:nvSpPr>
            <p:cNvPr id="555127" name="Rectangle 119"/>
            <p:cNvSpPr>
              <a:spLocks noChangeArrowheads="1"/>
            </p:cNvSpPr>
            <p:nvPr/>
          </p:nvSpPr>
          <p:spPr bwMode="auto">
            <a:xfrm>
              <a:off x="2928" y="1392"/>
              <a:ext cx="864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5128" name="Line 120"/>
            <p:cNvSpPr>
              <a:spLocks noChangeShapeType="1"/>
            </p:cNvSpPr>
            <p:nvPr/>
          </p:nvSpPr>
          <p:spPr bwMode="auto">
            <a:xfrm flipV="1">
              <a:off x="3168" y="172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29" name="Line 121"/>
            <p:cNvSpPr>
              <a:spLocks noChangeShapeType="1"/>
            </p:cNvSpPr>
            <p:nvPr/>
          </p:nvSpPr>
          <p:spPr bwMode="auto">
            <a:xfrm flipV="1">
              <a:off x="3600" y="1728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30" name="Rectangle 122"/>
            <p:cNvSpPr>
              <a:spLocks noChangeArrowheads="1"/>
            </p:cNvSpPr>
            <p:nvPr/>
          </p:nvSpPr>
          <p:spPr bwMode="auto">
            <a:xfrm>
              <a:off x="3312" y="1584"/>
              <a:ext cx="96" cy="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5131" name="Line 123"/>
            <p:cNvSpPr>
              <a:spLocks noChangeShapeType="1"/>
            </p:cNvSpPr>
            <p:nvPr/>
          </p:nvSpPr>
          <p:spPr bwMode="auto">
            <a:xfrm>
              <a:off x="2736" y="163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32" name="Line 124"/>
            <p:cNvSpPr>
              <a:spLocks noChangeShapeType="1"/>
            </p:cNvSpPr>
            <p:nvPr/>
          </p:nvSpPr>
          <p:spPr bwMode="auto">
            <a:xfrm>
              <a:off x="3408" y="163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33" name="Line 125"/>
            <p:cNvSpPr>
              <a:spLocks noChangeShapeType="1"/>
            </p:cNvSpPr>
            <p:nvPr/>
          </p:nvSpPr>
          <p:spPr bwMode="auto">
            <a:xfrm>
              <a:off x="2784" y="1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34" name="Line 126"/>
            <p:cNvSpPr>
              <a:spLocks noChangeShapeType="1"/>
            </p:cNvSpPr>
            <p:nvPr/>
          </p:nvSpPr>
          <p:spPr bwMode="auto">
            <a:xfrm>
              <a:off x="3168" y="19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55135" name="Line 127"/>
            <p:cNvSpPr>
              <a:spLocks noChangeShapeType="1"/>
            </p:cNvSpPr>
            <p:nvPr/>
          </p:nvSpPr>
          <p:spPr bwMode="auto">
            <a:xfrm rot="10800000">
              <a:off x="3600" y="19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55136" name="Text Box 128"/>
          <p:cNvSpPr txBox="1">
            <a:spLocks noChangeArrowheads="1"/>
          </p:cNvSpPr>
          <p:nvPr/>
        </p:nvSpPr>
        <p:spPr bwMode="auto">
          <a:xfrm>
            <a:off x="1895475" y="304800"/>
            <a:ext cx="5343525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Funcionamiento de Token Ring</a:t>
            </a:r>
            <a:endParaRPr lang="es-ES" sz="3200"/>
          </a:p>
        </p:txBody>
      </p:sp>
      <p:sp>
        <p:nvSpPr>
          <p:cNvPr id="555137" name="Text Box 129"/>
          <p:cNvSpPr txBox="1">
            <a:spLocks noChangeArrowheads="1"/>
          </p:cNvSpPr>
          <p:nvPr/>
        </p:nvSpPr>
        <p:spPr bwMode="auto">
          <a:xfrm>
            <a:off x="6149975" y="990600"/>
            <a:ext cx="20796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Modo a la escucha</a:t>
            </a:r>
            <a:endParaRPr lang="es-ES"/>
          </a:p>
        </p:txBody>
      </p:sp>
      <p:sp>
        <p:nvSpPr>
          <p:cNvPr id="555138" name="Text Box 130"/>
          <p:cNvSpPr txBox="1">
            <a:spLocks noChangeArrowheads="1"/>
          </p:cNvSpPr>
          <p:nvPr/>
        </p:nvSpPr>
        <p:spPr bwMode="auto">
          <a:xfrm>
            <a:off x="6194425" y="3870325"/>
            <a:ext cx="20351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Modo transmisión</a:t>
            </a:r>
            <a:endParaRPr lang="es-ES"/>
          </a:p>
        </p:txBody>
      </p:sp>
      <p:sp>
        <p:nvSpPr>
          <p:cNvPr id="555139" name="Text Box 131"/>
          <p:cNvSpPr txBox="1">
            <a:spLocks noChangeArrowheads="1"/>
          </p:cNvSpPr>
          <p:nvPr/>
        </p:nvSpPr>
        <p:spPr bwMode="auto">
          <a:xfrm>
            <a:off x="7275513" y="1524000"/>
            <a:ext cx="1639887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Retardo de un bit</a:t>
            </a:r>
            <a:endParaRPr lang="es-ES" sz="1400" b="1">
              <a:latin typeface="Arial" charset="0"/>
            </a:endParaRPr>
          </a:p>
        </p:txBody>
      </p:sp>
      <p:sp>
        <p:nvSpPr>
          <p:cNvPr id="555140" name="Text Box 132"/>
          <p:cNvSpPr txBox="1">
            <a:spLocks noChangeArrowheads="1"/>
          </p:cNvSpPr>
          <p:nvPr/>
        </p:nvSpPr>
        <p:spPr bwMode="auto">
          <a:xfrm>
            <a:off x="6170613" y="3065463"/>
            <a:ext cx="90170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A la</a:t>
            </a:r>
          </a:p>
          <a:p>
            <a:pPr algn="ctr"/>
            <a:r>
              <a:rPr lang="es-ES_tradnl" sz="1400" b="1">
                <a:latin typeface="Arial" charset="0"/>
              </a:rPr>
              <a:t>estación</a:t>
            </a:r>
            <a:endParaRPr lang="es-ES" sz="1400" b="1">
              <a:latin typeface="Arial" charset="0"/>
            </a:endParaRPr>
          </a:p>
        </p:txBody>
      </p:sp>
      <p:sp>
        <p:nvSpPr>
          <p:cNvPr id="555141" name="Text Box 133"/>
          <p:cNvSpPr txBox="1">
            <a:spLocks noChangeArrowheads="1"/>
          </p:cNvSpPr>
          <p:nvPr/>
        </p:nvSpPr>
        <p:spPr bwMode="auto">
          <a:xfrm>
            <a:off x="7086600" y="3048000"/>
            <a:ext cx="90170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De la</a:t>
            </a:r>
          </a:p>
          <a:p>
            <a:pPr algn="ctr"/>
            <a:r>
              <a:rPr lang="es-ES_tradnl" sz="1400" b="1">
                <a:latin typeface="Arial" charset="0"/>
              </a:rPr>
              <a:t>estación</a:t>
            </a:r>
            <a:endParaRPr lang="es-ES" sz="1400" b="1">
              <a:latin typeface="Arial" charset="0"/>
            </a:endParaRPr>
          </a:p>
        </p:txBody>
      </p:sp>
      <p:sp>
        <p:nvSpPr>
          <p:cNvPr id="555142" name="Line 134"/>
          <p:cNvSpPr>
            <a:spLocks noChangeShapeType="1"/>
          </p:cNvSpPr>
          <p:nvPr/>
        </p:nvSpPr>
        <p:spPr bwMode="auto">
          <a:xfrm flipH="1">
            <a:off x="7086600" y="1733550"/>
            <a:ext cx="22860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143" name="Text Box 135"/>
          <p:cNvSpPr txBox="1">
            <a:spLocks noChangeArrowheads="1"/>
          </p:cNvSpPr>
          <p:nvPr/>
        </p:nvSpPr>
        <p:spPr bwMode="auto">
          <a:xfrm>
            <a:off x="6172200" y="5654675"/>
            <a:ext cx="90170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A la</a:t>
            </a:r>
          </a:p>
          <a:p>
            <a:pPr algn="ctr"/>
            <a:r>
              <a:rPr lang="es-ES_tradnl" sz="1400" b="1">
                <a:latin typeface="Arial" charset="0"/>
              </a:rPr>
              <a:t>estación</a:t>
            </a:r>
            <a:endParaRPr lang="es-ES" sz="1400" b="1">
              <a:latin typeface="Arial" charset="0"/>
            </a:endParaRPr>
          </a:p>
        </p:txBody>
      </p:sp>
      <p:sp>
        <p:nvSpPr>
          <p:cNvPr id="555144" name="Text Box 136"/>
          <p:cNvSpPr txBox="1">
            <a:spLocks noChangeArrowheads="1"/>
          </p:cNvSpPr>
          <p:nvPr/>
        </p:nvSpPr>
        <p:spPr bwMode="auto">
          <a:xfrm>
            <a:off x="7088188" y="5637213"/>
            <a:ext cx="90170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De la</a:t>
            </a:r>
          </a:p>
          <a:p>
            <a:pPr algn="ctr"/>
            <a:r>
              <a:rPr lang="es-ES_tradnl" sz="1400" b="1">
                <a:latin typeface="Arial" charset="0"/>
              </a:rPr>
              <a:t>estación</a:t>
            </a:r>
            <a:endParaRPr lang="es-ES" sz="1400" b="1">
              <a:latin typeface="Arial" charset="0"/>
            </a:endParaRPr>
          </a:p>
        </p:txBody>
      </p:sp>
      <p:sp>
        <p:nvSpPr>
          <p:cNvPr id="555145" name="Text Box 137"/>
          <p:cNvSpPr txBox="1">
            <a:spLocks noChangeArrowheads="1"/>
          </p:cNvSpPr>
          <p:nvPr/>
        </p:nvSpPr>
        <p:spPr bwMode="auto">
          <a:xfrm>
            <a:off x="4648200" y="2819400"/>
            <a:ext cx="1147763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Interfaz</a:t>
            </a:r>
          </a:p>
          <a:p>
            <a:pPr algn="ctr"/>
            <a:r>
              <a:rPr lang="es-ES_tradnl" sz="1400" b="1">
                <a:latin typeface="Arial" charset="0"/>
              </a:rPr>
              <a:t>Token Ring</a:t>
            </a:r>
            <a:endParaRPr lang="es-ES" sz="1400" b="1">
              <a:latin typeface="Arial" charset="0"/>
            </a:endParaRPr>
          </a:p>
        </p:txBody>
      </p:sp>
      <p:sp>
        <p:nvSpPr>
          <p:cNvPr id="555146" name="Line 138"/>
          <p:cNvSpPr>
            <a:spLocks noChangeShapeType="1"/>
          </p:cNvSpPr>
          <p:nvPr/>
        </p:nvSpPr>
        <p:spPr bwMode="auto">
          <a:xfrm flipV="1">
            <a:off x="5715000" y="26670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147" name="Line 139"/>
          <p:cNvSpPr>
            <a:spLocks noChangeShapeType="1"/>
          </p:cNvSpPr>
          <p:nvPr/>
        </p:nvSpPr>
        <p:spPr bwMode="auto">
          <a:xfrm>
            <a:off x="5715000" y="3352800"/>
            <a:ext cx="533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148" name="Rectangle 140"/>
          <p:cNvSpPr>
            <a:spLocks noChangeArrowheads="1"/>
          </p:cNvSpPr>
          <p:nvPr/>
        </p:nvSpPr>
        <p:spPr bwMode="auto">
          <a:xfrm>
            <a:off x="2438400" y="2911475"/>
            <a:ext cx="257175" cy="10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5149" name="Rectangle 141"/>
          <p:cNvSpPr>
            <a:spLocks noChangeArrowheads="1"/>
          </p:cNvSpPr>
          <p:nvPr/>
        </p:nvSpPr>
        <p:spPr bwMode="auto">
          <a:xfrm rot="18900000">
            <a:off x="1695450" y="3216275"/>
            <a:ext cx="257175" cy="10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5150" name="Rectangle 142"/>
          <p:cNvSpPr>
            <a:spLocks noChangeArrowheads="1"/>
          </p:cNvSpPr>
          <p:nvPr/>
        </p:nvSpPr>
        <p:spPr bwMode="auto">
          <a:xfrm rot="18900000">
            <a:off x="3200400" y="4740275"/>
            <a:ext cx="257175" cy="10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5151" name="Rectangle 143"/>
          <p:cNvSpPr>
            <a:spLocks noChangeArrowheads="1"/>
          </p:cNvSpPr>
          <p:nvPr/>
        </p:nvSpPr>
        <p:spPr bwMode="auto">
          <a:xfrm rot="2700000">
            <a:off x="3219450" y="3235325"/>
            <a:ext cx="257175" cy="10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5152" name="Rectangle 144"/>
          <p:cNvSpPr>
            <a:spLocks noChangeArrowheads="1"/>
          </p:cNvSpPr>
          <p:nvPr/>
        </p:nvSpPr>
        <p:spPr bwMode="auto">
          <a:xfrm rot="2700000">
            <a:off x="1682750" y="4746625"/>
            <a:ext cx="257175" cy="10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5153" name="Rectangle 145"/>
          <p:cNvSpPr>
            <a:spLocks noChangeArrowheads="1"/>
          </p:cNvSpPr>
          <p:nvPr/>
        </p:nvSpPr>
        <p:spPr bwMode="auto">
          <a:xfrm rot="5400000">
            <a:off x="1365250" y="3978275"/>
            <a:ext cx="257175" cy="10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5154" name="Rectangle 146"/>
          <p:cNvSpPr>
            <a:spLocks noChangeArrowheads="1"/>
          </p:cNvSpPr>
          <p:nvPr/>
        </p:nvSpPr>
        <p:spPr bwMode="auto">
          <a:xfrm rot="5400000">
            <a:off x="3530600" y="3971925"/>
            <a:ext cx="257175" cy="10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5155" name="Rectangle 147"/>
          <p:cNvSpPr>
            <a:spLocks noChangeArrowheads="1"/>
          </p:cNvSpPr>
          <p:nvPr/>
        </p:nvSpPr>
        <p:spPr bwMode="auto">
          <a:xfrm>
            <a:off x="2457450" y="5064125"/>
            <a:ext cx="257175" cy="10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5156" name="Text Box 148"/>
          <p:cNvSpPr txBox="1">
            <a:spLocks noChangeArrowheads="1"/>
          </p:cNvSpPr>
          <p:nvPr/>
        </p:nvSpPr>
        <p:spPr bwMode="auto">
          <a:xfrm>
            <a:off x="1892300" y="3749675"/>
            <a:ext cx="1384300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Anillo</a:t>
            </a:r>
          </a:p>
          <a:p>
            <a:pPr algn="ctr"/>
            <a:r>
              <a:rPr lang="es-ES_tradnl" sz="1400" b="1">
                <a:latin typeface="Arial" charset="0"/>
              </a:rPr>
              <a:t>unidireccional</a:t>
            </a:r>
            <a:endParaRPr lang="es-ES" sz="1400" b="1">
              <a:latin typeface="Arial" charset="0"/>
            </a:endParaRPr>
          </a:p>
        </p:txBody>
      </p:sp>
      <p:sp>
        <p:nvSpPr>
          <p:cNvPr id="555157" name="Text Box 149"/>
          <p:cNvSpPr txBox="1">
            <a:spLocks noChangeArrowheads="1"/>
          </p:cNvSpPr>
          <p:nvPr/>
        </p:nvSpPr>
        <p:spPr bwMode="auto">
          <a:xfrm>
            <a:off x="762000" y="1447800"/>
            <a:ext cx="922338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Estación</a:t>
            </a:r>
            <a:endParaRPr lang="es-ES" sz="1400" b="1">
              <a:latin typeface="Arial" charset="0"/>
            </a:endParaRPr>
          </a:p>
        </p:txBody>
      </p:sp>
      <p:sp>
        <p:nvSpPr>
          <p:cNvPr id="555158" name="Line 150"/>
          <p:cNvSpPr>
            <a:spLocks noChangeShapeType="1"/>
          </p:cNvSpPr>
          <p:nvPr/>
        </p:nvSpPr>
        <p:spPr bwMode="auto">
          <a:xfrm flipH="1" flipV="1">
            <a:off x="1676400" y="3657600"/>
            <a:ext cx="609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159" name="Text Box 151"/>
          <p:cNvSpPr txBox="1">
            <a:spLocks noChangeArrowheads="1"/>
          </p:cNvSpPr>
          <p:nvPr/>
        </p:nvSpPr>
        <p:spPr bwMode="auto">
          <a:xfrm>
            <a:off x="2895600" y="5730875"/>
            <a:ext cx="1147763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Interfaz</a:t>
            </a:r>
          </a:p>
          <a:p>
            <a:pPr algn="ctr"/>
            <a:r>
              <a:rPr lang="es-ES_tradnl" sz="1400" b="1">
                <a:latin typeface="Arial" charset="0"/>
              </a:rPr>
              <a:t>Token Ring</a:t>
            </a:r>
            <a:endParaRPr lang="es-ES" sz="1400" b="1">
              <a:latin typeface="Arial" charset="0"/>
            </a:endParaRPr>
          </a:p>
        </p:txBody>
      </p:sp>
      <p:sp>
        <p:nvSpPr>
          <p:cNvPr id="555160" name="Line 152"/>
          <p:cNvSpPr>
            <a:spLocks noChangeShapeType="1"/>
          </p:cNvSpPr>
          <p:nvPr/>
        </p:nvSpPr>
        <p:spPr bwMode="auto">
          <a:xfrm flipH="1" flipV="1">
            <a:off x="2743200" y="5197475"/>
            <a:ext cx="381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161" name="Line 153"/>
          <p:cNvSpPr>
            <a:spLocks noChangeShapeType="1"/>
          </p:cNvSpPr>
          <p:nvPr/>
        </p:nvSpPr>
        <p:spPr bwMode="auto">
          <a:xfrm flipV="1">
            <a:off x="3200400" y="4911725"/>
            <a:ext cx="146050" cy="81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162" name="Line 154"/>
          <p:cNvSpPr>
            <a:spLocks noChangeShapeType="1"/>
          </p:cNvSpPr>
          <p:nvPr/>
        </p:nvSpPr>
        <p:spPr bwMode="auto">
          <a:xfrm flipH="1">
            <a:off x="1371600" y="1752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163" name="Line 155"/>
          <p:cNvSpPr>
            <a:spLocks noChangeShapeType="1"/>
          </p:cNvSpPr>
          <p:nvPr/>
        </p:nvSpPr>
        <p:spPr bwMode="auto">
          <a:xfrm>
            <a:off x="1600200" y="1752600"/>
            <a:ext cx="609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5164" name="Arc 156"/>
          <p:cNvSpPr>
            <a:spLocks/>
          </p:cNvSpPr>
          <p:nvPr/>
        </p:nvSpPr>
        <p:spPr bwMode="auto">
          <a:xfrm flipV="1">
            <a:off x="2590800" y="4191000"/>
            <a:ext cx="8382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19100"/>
            <a:ext cx="7924800" cy="800100"/>
          </a:xfrm>
        </p:spPr>
        <p:txBody>
          <a:bodyPr/>
          <a:lstStyle/>
          <a:p>
            <a:r>
              <a:rPr lang="es-ES_tradnl" sz="4000"/>
              <a:t>Token Ring: Protocolo MAC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924800" cy="4711700"/>
          </a:xfrm>
        </p:spPr>
        <p:txBody>
          <a:bodyPr/>
          <a:lstStyle/>
          <a:p>
            <a:r>
              <a:rPr lang="es-ES_tradnl" sz="2400"/>
              <a:t>Si ninguna estación quiere transmitir se va pasando el token de una a otra (todas en modo a la escucha)</a:t>
            </a:r>
          </a:p>
          <a:p>
            <a:r>
              <a:rPr lang="es-ES_tradnl" sz="2400"/>
              <a:t>Cuando alguien quiere transmitir se espera a recibir el token y le modifica un bit para convertirlo en el principio de trama (modo transmisión).</a:t>
            </a:r>
          </a:p>
          <a:p>
            <a:r>
              <a:rPr lang="es-ES_tradnl" sz="2400"/>
              <a:t>Mientras transmite todos los demás están a la escucha; el destinatario además se queda una copia de la trama.</a:t>
            </a:r>
          </a:p>
          <a:p>
            <a:r>
              <a:rPr lang="es-ES_tradnl" sz="2400"/>
              <a:t>Cuando el emisor ‘oye’ su propia trama proveniente de la estación anterior puede verificarla</a:t>
            </a:r>
          </a:p>
          <a:p>
            <a:r>
              <a:rPr lang="es-ES_tradnl" sz="2400"/>
              <a:t>Al terminar restaura el Token en el anillo y se pone a la escucha.</a:t>
            </a:r>
            <a:endParaRPr lang="es-ES_tradnl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692150"/>
            <a:ext cx="455612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2089150" y="142875"/>
            <a:ext cx="469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/>
              <a:t>Funcionamiento de Token Ring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Token Ring: Protocolo MAC</a:t>
            </a:r>
          </a:p>
        </p:txBody>
      </p:sp>
      <p:sp>
        <p:nvSpPr>
          <p:cNvPr id="4648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El token se puede restaurar enseguida (Early Token Release, ETR) o esperar a que le llegue la copia. A 16 Mb/s siempre se usa ETR.</a:t>
            </a:r>
          </a:p>
          <a:p>
            <a:r>
              <a:rPr lang="es-ES_tradnl" sz="2800"/>
              <a:t>Se pueden enviar varias tramas en un turno. El Token Holding Time (THT) fija el tiempo máximo.</a:t>
            </a:r>
          </a:p>
          <a:p>
            <a:r>
              <a:rPr lang="es-ES_tradnl" sz="2800"/>
              <a:t>El tamaño de trama máximo lo fija el THT. Ej. A 4 Mb/s con THT 10 ms el máximo es 5.000 bytes. Este parámetro es ajustable.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s-ES_tradnl" sz="3600"/>
              <a:t>Topología de Alohanet</a:t>
            </a:r>
          </a:p>
        </p:txBody>
      </p:sp>
      <p:pic>
        <p:nvPicPr>
          <p:cNvPr id="7301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838200"/>
            <a:ext cx="8534400" cy="5486400"/>
          </a:xfrm>
          <a:ln/>
        </p:spPr>
      </p:pic>
      <p:sp>
        <p:nvSpPr>
          <p:cNvPr id="730116" name="Line 4"/>
          <p:cNvSpPr>
            <a:spLocks noChangeShapeType="1"/>
          </p:cNvSpPr>
          <p:nvPr/>
        </p:nvSpPr>
        <p:spPr bwMode="auto">
          <a:xfrm>
            <a:off x="1331913" y="1570038"/>
            <a:ext cx="2243137" cy="10747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0117" name="Line 5"/>
          <p:cNvSpPr>
            <a:spLocks noChangeShapeType="1"/>
          </p:cNvSpPr>
          <p:nvPr/>
        </p:nvSpPr>
        <p:spPr bwMode="auto">
          <a:xfrm flipH="1" flipV="1">
            <a:off x="5848350" y="3287713"/>
            <a:ext cx="2003425" cy="1571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0118" name="Line 6"/>
          <p:cNvSpPr>
            <a:spLocks noChangeShapeType="1"/>
          </p:cNvSpPr>
          <p:nvPr/>
        </p:nvSpPr>
        <p:spPr bwMode="auto">
          <a:xfrm>
            <a:off x="3595688" y="2657475"/>
            <a:ext cx="2252662" cy="6302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0119" name="Text Box 7"/>
          <p:cNvSpPr txBox="1">
            <a:spLocks noChangeArrowheads="1"/>
          </p:cNvSpPr>
          <p:nvPr/>
        </p:nvSpPr>
        <p:spPr bwMode="auto">
          <a:xfrm>
            <a:off x="2779713" y="2863850"/>
            <a:ext cx="1030287" cy="5810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Estación</a:t>
            </a:r>
          </a:p>
          <a:p>
            <a:pPr algn="ctr"/>
            <a:r>
              <a:rPr lang="es-ES_tradnl" sz="1600" b="1">
                <a:latin typeface="Arial" charset="0"/>
              </a:rPr>
              <a:t>central</a:t>
            </a:r>
            <a:endParaRPr lang="es-ES" sz="1600" b="1">
              <a:latin typeface="Arial" charset="0"/>
            </a:endParaRPr>
          </a:p>
        </p:txBody>
      </p:sp>
      <p:sp>
        <p:nvSpPr>
          <p:cNvPr id="730120" name="Text Box 8"/>
          <p:cNvSpPr txBox="1">
            <a:spLocks noChangeArrowheads="1"/>
          </p:cNvSpPr>
          <p:nvPr/>
        </p:nvSpPr>
        <p:spPr bwMode="auto">
          <a:xfrm>
            <a:off x="1203325" y="1111250"/>
            <a:ext cx="1031875" cy="3365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Terminal</a:t>
            </a:r>
            <a:endParaRPr lang="es-ES" sz="1600" b="1">
              <a:latin typeface="Arial" charset="0"/>
            </a:endParaRPr>
          </a:p>
        </p:txBody>
      </p:sp>
      <p:sp>
        <p:nvSpPr>
          <p:cNvPr id="730121" name="Text Box 9"/>
          <p:cNvSpPr txBox="1">
            <a:spLocks noChangeArrowheads="1"/>
          </p:cNvSpPr>
          <p:nvPr/>
        </p:nvSpPr>
        <p:spPr bwMode="auto">
          <a:xfrm>
            <a:off x="7737475" y="4381500"/>
            <a:ext cx="1031875" cy="3365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Terminal</a:t>
            </a:r>
            <a:endParaRPr lang="es-ES" sz="1600" b="1">
              <a:latin typeface="Arial" charset="0"/>
            </a:endParaRPr>
          </a:p>
        </p:txBody>
      </p:sp>
      <p:sp>
        <p:nvSpPr>
          <p:cNvPr id="730122" name="Text Box 10"/>
          <p:cNvSpPr txBox="1">
            <a:spLocks noChangeArrowheads="1"/>
          </p:cNvSpPr>
          <p:nvPr/>
        </p:nvSpPr>
        <p:spPr bwMode="auto">
          <a:xfrm>
            <a:off x="5638800" y="2743200"/>
            <a:ext cx="2139950" cy="3365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Terminal y repetidor</a:t>
            </a:r>
            <a:endParaRPr lang="es-ES" sz="1600" b="1">
              <a:latin typeface="Arial" charset="0"/>
            </a:endParaRPr>
          </a:p>
        </p:txBody>
      </p:sp>
      <p:sp>
        <p:nvSpPr>
          <p:cNvPr id="730123" name="Line 11"/>
          <p:cNvSpPr>
            <a:spLocks noChangeShapeType="1"/>
          </p:cNvSpPr>
          <p:nvPr/>
        </p:nvSpPr>
        <p:spPr bwMode="auto">
          <a:xfrm>
            <a:off x="1143000" y="54102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0124" name="Text Box 12"/>
          <p:cNvSpPr txBox="1">
            <a:spLocks noChangeArrowheads="1"/>
          </p:cNvSpPr>
          <p:nvPr/>
        </p:nvSpPr>
        <p:spPr bwMode="auto">
          <a:xfrm>
            <a:off x="1470025" y="4953000"/>
            <a:ext cx="815975" cy="3048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latin typeface="Arial" charset="0"/>
              </a:rPr>
              <a:t>100 Km</a:t>
            </a:r>
            <a:endParaRPr lang="es-ES" sz="1400" b="1">
              <a:latin typeface="Arial" charset="0"/>
            </a:endParaRPr>
          </a:p>
        </p:txBody>
      </p:sp>
      <p:sp>
        <p:nvSpPr>
          <p:cNvPr id="730125" name="Line 13"/>
          <p:cNvSpPr>
            <a:spLocks noChangeShapeType="1"/>
          </p:cNvSpPr>
          <p:nvPr/>
        </p:nvSpPr>
        <p:spPr bwMode="auto">
          <a:xfrm flipV="1">
            <a:off x="1143000" y="5257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0126" name="Line 14"/>
          <p:cNvSpPr>
            <a:spLocks noChangeShapeType="1"/>
          </p:cNvSpPr>
          <p:nvPr/>
        </p:nvSpPr>
        <p:spPr bwMode="auto">
          <a:xfrm flipV="1">
            <a:off x="2590800" y="5257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4197350" y="360363"/>
            <a:ext cx="1670050" cy="614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7077075" y="1644650"/>
            <a:ext cx="752475" cy="615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63908" name="Rectangle 4"/>
          <p:cNvSpPr>
            <a:spLocks noChangeArrowheads="1"/>
          </p:cNvSpPr>
          <p:nvPr/>
        </p:nvSpPr>
        <p:spPr bwMode="auto">
          <a:xfrm>
            <a:off x="1344613" y="1646238"/>
            <a:ext cx="1617662" cy="623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763909" name="Group 5"/>
          <p:cNvGraphicFramePr>
            <a:graphicFrameLocks noGrp="1"/>
          </p:cNvGraphicFramePr>
          <p:nvPr/>
        </p:nvGraphicFramePr>
        <p:xfrm>
          <a:off x="1344613" y="1641475"/>
          <a:ext cx="7265987" cy="627888"/>
        </p:xfrm>
        <a:graphic>
          <a:graphicData uri="http://schemas.openxmlformats.org/drawingml/2006/table">
            <a:tbl>
              <a:tblPr/>
              <a:tblGrid>
                <a:gridCol w="755650"/>
                <a:gridCol w="862012"/>
                <a:gridCol w="862013"/>
                <a:gridCol w="839787"/>
                <a:gridCol w="800100"/>
                <a:gridCol w="833438"/>
                <a:gridCol w="774700"/>
                <a:gridCol w="755650"/>
                <a:gridCol w="7826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Delim.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Inicio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Acceso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Trama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Destino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Origen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  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  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Delim.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Final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Trama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3931" name="Text Box 27"/>
          <p:cNvSpPr txBox="1">
            <a:spLocks noChangeArrowheads="1"/>
          </p:cNvSpPr>
          <p:nvPr/>
        </p:nvSpPr>
        <p:spPr bwMode="auto">
          <a:xfrm>
            <a:off x="1530350" y="1279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3932" name="Text Box 28"/>
          <p:cNvSpPr txBox="1">
            <a:spLocks noChangeArrowheads="1"/>
          </p:cNvSpPr>
          <p:nvPr/>
        </p:nvSpPr>
        <p:spPr bwMode="auto">
          <a:xfrm>
            <a:off x="2368550" y="1279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3933" name="Text Box 29"/>
          <p:cNvSpPr txBox="1">
            <a:spLocks noChangeArrowheads="1"/>
          </p:cNvSpPr>
          <p:nvPr/>
        </p:nvSpPr>
        <p:spPr bwMode="auto">
          <a:xfrm>
            <a:off x="3206750" y="1279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3934" name="Text Box 30"/>
          <p:cNvSpPr txBox="1">
            <a:spLocks noChangeArrowheads="1"/>
          </p:cNvSpPr>
          <p:nvPr/>
        </p:nvSpPr>
        <p:spPr bwMode="auto">
          <a:xfrm>
            <a:off x="4953000" y="1279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63935" name="Text Box 31"/>
          <p:cNvSpPr txBox="1">
            <a:spLocks noChangeArrowheads="1"/>
          </p:cNvSpPr>
          <p:nvPr/>
        </p:nvSpPr>
        <p:spPr bwMode="auto">
          <a:xfrm>
            <a:off x="4121150" y="1279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63936" name="Text Box 32"/>
          <p:cNvSpPr txBox="1">
            <a:spLocks noChangeArrowheads="1"/>
          </p:cNvSpPr>
          <p:nvPr/>
        </p:nvSpPr>
        <p:spPr bwMode="auto">
          <a:xfrm>
            <a:off x="5672138" y="1279525"/>
            <a:ext cx="423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sym typeface="Symbol" pitchFamily="18" charset="2"/>
              </a:rPr>
              <a:t></a:t>
            </a:r>
            <a:r>
              <a:rPr lang="es-ES_tradnl" sz="1800"/>
              <a:t>0</a:t>
            </a:r>
            <a:endParaRPr lang="es-ES" sz="1800"/>
          </a:p>
        </p:txBody>
      </p:sp>
      <p:sp>
        <p:nvSpPr>
          <p:cNvPr id="763937" name="Text Box 33"/>
          <p:cNvSpPr txBox="1">
            <a:spLocks noChangeArrowheads="1"/>
          </p:cNvSpPr>
          <p:nvPr/>
        </p:nvSpPr>
        <p:spPr bwMode="auto">
          <a:xfrm>
            <a:off x="6559550" y="1279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4</a:t>
            </a:r>
            <a:endParaRPr lang="es-ES" sz="1800"/>
          </a:p>
        </p:txBody>
      </p:sp>
      <p:sp>
        <p:nvSpPr>
          <p:cNvPr id="763938" name="Text Box 34"/>
          <p:cNvSpPr txBox="1">
            <a:spLocks noChangeArrowheads="1"/>
          </p:cNvSpPr>
          <p:nvPr/>
        </p:nvSpPr>
        <p:spPr bwMode="auto">
          <a:xfrm>
            <a:off x="7315200" y="1279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3939" name="Text Box 35"/>
          <p:cNvSpPr txBox="1">
            <a:spLocks noChangeArrowheads="1"/>
          </p:cNvSpPr>
          <p:nvPr/>
        </p:nvSpPr>
        <p:spPr bwMode="auto">
          <a:xfrm>
            <a:off x="8077200" y="12795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sym typeface="Symbol" pitchFamily="18" charset="2"/>
              </a:rPr>
              <a:t>1</a:t>
            </a:r>
            <a:endParaRPr lang="es-ES" sz="1800"/>
          </a:p>
        </p:txBody>
      </p:sp>
      <p:sp>
        <p:nvSpPr>
          <p:cNvPr id="763940" name="Text Box 36"/>
          <p:cNvSpPr txBox="1">
            <a:spLocks noChangeArrowheads="1"/>
          </p:cNvSpPr>
          <p:nvPr/>
        </p:nvSpPr>
        <p:spPr bwMode="auto">
          <a:xfrm>
            <a:off x="457200" y="333375"/>
            <a:ext cx="837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600"/>
              <a:t>Estructura de trama (y token) de Token Ring</a:t>
            </a:r>
            <a:endParaRPr lang="es-ES" sz="3600"/>
          </a:p>
        </p:txBody>
      </p:sp>
      <p:sp>
        <p:nvSpPr>
          <p:cNvPr id="763941" name="Text Box 37"/>
          <p:cNvSpPr txBox="1">
            <a:spLocks noChangeArrowheads="1"/>
          </p:cNvSpPr>
          <p:nvPr/>
        </p:nvSpPr>
        <p:spPr bwMode="auto">
          <a:xfrm>
            <a:off x="0" y="1095375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/>
              <a:t>Longitud</a:t>
            </a:r>
          </a:p>
          <a:p>
            <a:pPr algn="ctr"/>
            <a:r>
              <a:rPr lang="es-ES_tradnl" sz="1800"/>
              <a:t>(bytes)</a:t>
            </a:r>
            <a:endParaRPr lang="es-ES" sz="1800"/>
          </a:p>
        </p:txBody>
      </p:sp>
      <p:sp>
        <p:nvSpPr>
          <p:cNvPr id="763942" name="Line 38"/>
          <p:cNvSpPr>
            <a:spLocks noChangeShapeType="1"/>
          </p:cNvSpPr>
          <p:nvPr/>
        </p:nvSpPr>
        <p:spPr bwMode="auto">
          <a:xfrm>
            <a:off x="958850" y="1431925"/>
            <a:ext cx="41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3943" name="Text Box 39"/>
          <p:cNvSpPr txBox="1">
            <a:spLocks noChangeArrowheads="1"/>
          </p:cNvSpPr>
          <p:nvPr/>
        </p:nvSpPr>
        <p:spPr bwMode="auto">
          <a:xfrm>
            <a:off x="290513" y="2803525"/>
            <a:ext cx="207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Control de acceso:</a:t>
            </a:r>
            <a:endParaRPr lang="es-ES"/>
          </a:p>
        </p:txBody>
      </p:sp>
      <p:graphicFrame>
        <p:nvGraphicFramePr>
          <p:cNvPr id="763944" name="Group 40"/>
          <p:cNvGraphicFramePr>
            <a:graphicFrameLocks noGrp="1"/>
          </p:cNvGraphicFramePr>
          <p:nvPr/>
        </p:nvGraphicFramePr>
        <p:xfrm>
          <a:off x="2438400" y="2849563"/>
          <a:ext cx="2197100" cy="335280"/>
        </p:xfrm>
        <a:graphic>
          <a:graphicData uri="http://schemas.openxmlformats.org/drawingml/2006/table">
            <a:tbl>
              <a:tblPr/>
              <a:tblGrid>
                <a:gridCol w="723900"/>
                <a:gridCol w="284163"/>
                <a:gridCol w="341312"/>
                <a:gridCol w="847725"/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  P  P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71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71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71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 R  R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71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3956" name="Text Box 52"/>
          <p:cNvSpPr txBox="1">
            <a:spLocks noChangeArrowheads="1"/>
          </p:cNvSpPr>
          <p:nvPr/>
        </p:nvSpPr>
        <p:spPr bwMode="auto">
          <a:xfrm>
            <a:off x="5227638" y="2498725"/>
            <a:ext cx="6461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600"/>
              <a:t>PPP:</a:t>
            </a:r>
          </a:p>
          <a:p>
            <a:pPr algn="r"/>
            <a:r>
              <a:rPr lang="es-ES_tradnl" sz="1600"/>
              <a:t>T:</a:t>
            </a:r>
          </a:p>
          <a:p>
            <a:pPr algn="r"/>
            <a:r>
              <a:rPr lang="es-ES_tradnl" sz="1600"/>
              <a:t>M:</a:t>
            </a:r>
          </a:p>
          <a:p>
            <a:pPr algn="r"/>
            <a:r>
              <a:rPr lang="es-ES_tradnl" sz="1600"/>
              <a:t>RRR:</a:t>
            </a:r>
            <a:endParaRPr lang="es-ES" sz="1600"/>
          </a:p>
        </p:txBody>
      </p:sp>
      <p:sp>
        <p:nvSpPr>
          <p:cNvPr id="763957" name="Text Box 53"/>
          <p:cNvSpPr txBox="1">
            <a:spLocks noChangeArrowheads="1"/>
          </p:cNvSpPr>
          <p:nvPr/>
        </p:nvSpPr>
        <p:spPr bwMode="auto">
          <a:xfrm>
            <a:off x="5761038" y="2498725"/>
            <a:ext cx="2403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/>
              <a:t>bits de prioridad</a:t>
            </a:r>
          </a:p>
          <a:p>
            <a:r>
              <a:rPr lang="es-ES_tradnl" sz="1600"/>
              <a:t>bit de token</a:t>
            </a:r>
          </a:p>
          <a:p>
            <a:r>
              <a:rPr lang="es-ES_tradnl" sz="1600"/>
              <a:t>bit de monitor</a:t>
            </a:r>
          </a:p>
          <a:p>
            <a:r>
              <a:rPr lang="es-ES_tradnl" sz="1600"/>
              <a:t>bits de reserva de prioridad</a:t>
            </a:r>
            <a:endParaRPr lang="es-ES" sz="1600"/>
          </a:p>
        </p:txBody>
      </p:sp>
      <p:sp>
        <p:nvSpPr>
          <p:cNvPr id="763958" name="Text Box 54"/>
          <p:cNvSpPr txBox="1">
            <a:spLocks noChangeArrowheads="1"/>
          </p:cNvSpPr>
          <p:nvPr/>
        </p:nvSpPr>
        <p:spPr bwMode="auto">
          <a:xfrm>
            <a:off x="390525" y="3870325"/>
            <a:ext cx="197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Control de trama:</a:t>
            </a:r>
            <a:endParaRPr lang="es-ES"/>
          </a:p>
        </p:txBody>
      </p:sp>
      <p:graphicFrame>
        <p:nvGraphicFramePr>
          <p:cNvPr id="763959" name="Group 55"/>
          <p:cNvGraphicFramePr>
            <a:graphicFrameLocks noGrp="1"/>
          </p:cNvGraphicFramePr>
          <p:nvPr/>
        </p:nvGraphicFramePr>
        <p:xfrm>
          <a:off x="2438400" y="3946525"/>
          <a:ext cx="2209800" cy="335280"/>
        </p:xfrm>
        <a:graphic>
          <a:graphicData uri="http://schemas.openxmlformats.org/drawingml/2006/table">
            <a:tbl>
              <a:tblPr/>
              <a:tblGrid>
                <a:gridCol w="533400"/>
                <a:gridCol w="1676400"/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 F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  Z  Z  Z  Z  Z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3967" name="Text Box 63"/>
          <p:cNvSpPr txBox="1">
            <a:spLocks noChangeArrowheads="1"/>
          </p:cNvSpPr>
          <p:nvPr/>
        </p:nvSpPr>
        <p:spPr bwMode="auto">
          <a:xfrm>
            <a:off x="4889500" y="3794125"/>
            <a:ext cx="984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600"/>
              <a:t>FF:</a:t>
            </a:r>
          </a:p>
          <a:p>
            <a:pPr algn="r"/>
            <a:r>
              <a:rPr lang="es-ES_tradnl" sz="1600"/>
              <a:t>ZZZZZZ:</a:t>
            </a:r>
            <a:endParaRPr lang="es-ES" sz="1600"/>
          </a:p>
        </p:txBody>
      </p:sp>
      <p:sp>
        <p:nvSpPr>
          <p:cNvPr id="763968" name="Text Box 64"/>
          <p:cNvSpPr txBox="1">
            <a:spLocks noChangeArrowheads="1"/>
          </p:cNvSpPr>
          <p:nvPr/>
        </p:nvSpPr>
        <p:spPr bwMode="auto">
          <a:xfrm>
            <a:off x="5761038" y="3794125"/>
            <a:ext cx="1606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/>
              <a:t>bits tipo de trama</a:t>
            </a:r>
          </a:p>
          <a:p>
            <a:r>
              <a:rPr lang="es-ES_tradnl" sz="1600"/>
              <a:t>bits de control</a:t>
            </a:r>
            <a:endParaRPr lang="es-ES" sz="1600"/>
          </a:p>
        </p:txBody>
      </p:sp>
      <p:sp>
        <p:nvSpPr>
          <p:cNvPr id="763969" name="Text Box 65"/>
          <p:cNvSpPr txBox="1">
            <a:spLocks noChangeArrowheads="1"/>
          </p:cNvSpPr>
          <p:nvPr/>
        </p:nvSpPr>
        <p:spPr bwMode="auto">
          <a:xfrm>
            <a:off x="357188" y="4860925"/>
            <a:ext cx="200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Delimitador final:</a:t>
            </a:r>
            <a:endParaRPr lang="es-ES"/>
          </a:p>
        </p:txBody>
      </p:sp>
      <p:graphicFrame>
        <p:nvGraphicFramePr>
          <p:cNvPr id="763970" name="Group 66"/>
          <p:cNvGraphicFramePr>
            <a:graphicFrameLocks noGrp="1"/>
          </p:cNvGraphicFramePr>
          <p:nvPr/>
        </p:nvGraphicFramePr>
        <p:xfrm>
          <a:off x="2438400" y="4937125"/>
          <a:ext cx="2209800" cy="335280"/>
        </p:xfrm>
        <a:graphic>
          <a:graphicData uri="http://schemas.openxmlformats.org/drawingml/2006/table">
            <a:tbl>
              <a:tblPr/>
              <a:tblGrid>
                <a:gridCol w="1479550"/>
                <a:gridCol w="365125"/>
                <a:gridCol w="365125"/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  K  1  J  K  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3980" name="Text Box 76"/>
          <p:cNvSpPr txBox="1">
            <a:spLocks noChangeArrowheads="1"/>
          </p:cNvSpPr>
          <p:nvPr/>
        </p:nvSpPr>
        <p:spPr bwMode="auto">
          <a:xfrm>
            <a:off x="5286375" y="4632325"/>
            <a:ext cx="568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600"/>
              <a:t>J, K:</a:t>
            </a:r>
          </a:p>
          <a:p>
            <a:pPr algn="r"/>
            <a:r>
              <a:rPr lang="es-ES_tradnl" sz="1600"/>
              <a:t>I:</a:t>
            </a:r>
          </a:p>
          <a:p>
            <a:pPr algn="r"/>
            <a:r>
              <a:rPr lang="es-ES_tradnl" sz="1600"/>
              <a:t>E:</a:t>
            </a:r>
            <a:endParaRPr lang="es-ES" sz="1600"/>
          </a:p>
        </p:txBody>
      </p:sp>
      <p:sp>
        <p:nvSpPr>
          <p:cNvPr id="763981" name="Text Box 77"/>
          <p:cNvSpPr txBox="1">
            <a:spLocks noChangeArrowheads="1"/>
          </p:cNvSpPr>
          <p:nvPr/>
        </p:nvSpPr>
        <p:spPr bwMode="auto">
          <a:xfrm>
            <a:off x="5741988" y="4632325"/>
            <a:ext cx="30210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/>
              <a:t>bits de no datos (símbolo inválido)</a:t>
            </a:r>
          </a:p>
          <a:p>
            <a:r>
              <a:rPr lang="es-ES_tradnl" sz="1600"/>
              <a:t>bit de trama intermedia</a:t>
            </a:r>
          </a:p>
          <a:p>
            <a:r>
              <a:rPr lang="es-ES_tradnl" sz="1600"/>
              <a:t>bit de detección de errores</a:t>
            </a:r>
            <a:endParaRPr lang="es-ES" sz="1600"/>
          </a:p>
        </p:txBody>
      </p:sp>
      <p:sp>
        <p:nvSpPr>
          <p:cNvPr id="763982" name="Text Box 78"/>
          <p:cNvSpPr txBox="1">
            <a:spLocks noChangeArrowheads="1"/>
          </p:cNvSpPr>
          <p:nvPr/>
        </p:nvSpPr>
        <p:spPr bwMode="auto">
          <a:xfrm>
            <a:off x="692150" y="5851525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Estado Trama:</a:t>
            </a:r>
            <a:endParaRPr lang="es-ES"/>
          </a:p>
        </p:txBody>
      </p:sp>
      <p:graphicFrame>
        <p:nvGraphicFramePr>
          <p:cNvPr id="763983" name="Group 79"/>
          <p:cNvGraphicFramePr>
            <a:graphicFrameLocks noGrp="1"/>
          </p:cNvGraphicFramePr>
          <p:nvPr/>
        </p:nvGraphicFramePr>
        <p:xfrm>
          <a:off x="2425700" y="5897563"/>
          <a:ext cx="2203450" cy="335280"/>
        </p:xfrm>
        <a:graphic>
          <a:graphicData uri="http://schemas.openxmlformats.org/drawingml/2006/table">
            <a:tbl>
              <a:tblPr/>
              <a:tblGrid>
                <a:gridCol w="330200"/>
                <a:gridCol w="381000"/>
                <a:gridCol w="415925"/>
                <a:gridCol w="330200"/>
                <a:gridCol w="330200"/>
                <a:gridCol w="415925"/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r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r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3999" name="Text Box 95"/>
          <p:cNvSpPr txBox="1">
            <a:spLocks noChangeArrowheads="1"/>
          </p:cNvSpPr>
          <p:nvPr/>
        </p:nvSpPr>
        <p:spPr bwMode="auto">
          <a:xfrm>
            <a:off x="5454650" y="5622925"/>
            <a:ext cx="387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600"/>
              <a:t>A:</a:t>
            </a:r>
          </a:p>
          <a:p>
            <a:pPr algn="r"/>
            <a:r>
              <a:rPr lang="es-ES_tradnl" sz="1600"/>
              <a:t>C:</a:t>
            </a:r>
          </a:p>
          <a:p>
            <a:pPr algn="r"/>
            <a:r>
              <a:rPr lang="es-ES_tradnl" sz="1600"/>
              <a:t>r:</a:t>
            </a:r>
            <a:endParaRPr lang="es-ES" sz="1600"/>
          </a:p>
        </p:txBody>
      </p:sp>
      <p:sp>
        <p:nvSpPr>
          <p:cNvPr id="764000" name="Text Box 96"/>
          <p:cNvSpPr txBox="1">
            <a:spLocks noChangeArrowheads="1"/>
          </p:cNvSpPr>
          <p:nvPr/>
        </p:nvSpPr>
        <p:spPr bwMode="auto">
          <a:xfrm>
            <a:off x="5729288" y="5622925"/>
            <a:ext cx="23971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/>
              <a:t>bit de dirección reconocida</a:t>
            </a:r>
          </a:p>
          <a:p>
            <a:r>
              <a:rPr lang="es-ES_tradnl" sz="1600"/>
              <a:t>bit de trama copiada</a:t>
            </a:r>
          </a:p>
          <a:p>
            <a:r>
              <a:rPr lang="es-ES_tradnl" sz="1600"/>
              <a:t>bits reservados</a:t>
            </a:r>
            <a:endParaRPr lang="es-ES" sz="1600"/>
          </a:p>
        </p:txBody>
      </p:sp>
      <p:sp>
        <p:nvSpPr>
          <p:cNvPr id="764001" name="AutoShape 97"/>
          <p:cNvSpPr>
            <a:spLocks/>
          </p:cNvSpPr>
          <p:nvPr/>
        </p:nvSpPr>
        <p:spPr bwMode="auto">
          <a:xfrm>
            <a:off x="4721225" y="2498725"/>
            <a:ext cx="384175" cy="1069975"/>
          </a:xfrm>
          <a:prstGeom prst="leftBrace">
            <a:avLst>
              <a:gd name="adj1" fmla="val 232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64002" name="AutoShape 98"/>
          <p:cNvSpPr>
            <a:spLocks/>
          </p:cNvSpPr>
          <p:nvPr/>
        </p:nvSpPr>
        <p:spPr bwMode="auto">
          <a:xfrm>
            <a:off x="4724400" y="3717925"/>
            <a:ext cx="384175" cy="688975"/>
          </a:xfrm>
          <a:prstGeom prst="leftBrace">
            <a:avLst>
              <a:gd name="adj1" fmla="val 149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64003" name="AutoShape 99"/>
          <p:cNvSpPr>
            <a:spLocks/>
          </p:cNvSpPr>
          <p:nvPr/>
        </p:nvSpPr>
        <p:spPr bwMode="auto">
          <a:xfrm>
            <a:off x="4721225" y="4632325"/>
            <a:ext cx="384175" cy="838200"/>
          </a:xfrm>
          <a:prstGeom prst="leftBrace">
            <a:avLst>
              <a:gd name="adj1" fmla="val 181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64004" name="AutoShape 100"/>
          <p:cNvSpPr>
            <a:spLocks/>
          </p:cNvSpPr>
          <p:nvPr/>
        </p:nvSpPr>
        <p:spPr bwMode="auto">
          <a:xfrm>
            <a:off x="4724400" y="5699125"/>
            <a:ext cx="384175" cy="749300"/>
          </a:xfrm>
          <a:prstGeom prst="leftBrace">
            <a:avLst>
              <a:gd name="adj1" fmla="val 359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Token Ring: Protocolo MAC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El protocolo MAC de Token Ring incorpora mecansimos de:</a:t>
            </a:r>
          </a:p>
          <a:p>
            <a:pPr lvl="1"/>
            <a:r>
              <a:rPr lang="es-ES_tradnl"/>
              <a:t>Acuse de recibo (bits A y C de Frame Status)</a:t>
            </a:r>
          </a:p>
          <a:p>
            <a:pPr lvl="1"/>
            <a:r>
              <a:rPr lang="es-ES_tradnl"/>
              <a:t>Detección de errores (bit E del campo End Delimiter</a:t>
            </a:r>
          </a:p>
          <a:p>
            <a:pPr lvl="1"/>
            <a:r>
              <a:rPr lang="es-ES_tradnl"/>
              <a:t>Prioridad: 8 niveles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92150"/>
            <a:ext cx="51958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6979" name="Text Box 3"/>
          <p:cNvSpPr txBox="1">
            <a:spLocks noChangeArrowheads="1"/>
          </p:cNvSpPr>
          <p:nvPr/>
        </p:nvSpPr>
        <p:spPr bwMode="auto">
          <a:xfrm>
            <a:off x="995363" y="152400"/>
            <a:ext cx="6853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/>
              <a:t>Funcionamiento de la prioridad en Token Ring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Token Ring: Protocolo MAC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El protocolo MAC de Token Ring permite ocupar el canal prácticamente al 100% de su capacidad.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El tránsito del token introduce un overhead, y una latencia en situaciones de poco tráfico.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La presencia del token es fundamental, por lo que siempre hay una estación monitor.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La mayor complejidad se traduce en mayor costo.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Es posible funcionar en full-duplex cuando solo hay dos estaciones. Esto deshabilita el nivel MAC.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19100"/>
            <a:ext cx="7848600" cy="952500"/>
          </a:xfrm>
        </p:spPr>
        <p:txBody>
          <a:bodyPr/>
          <a:lstStyle/>
          <a:p>
            <a:r>
              <a:rPr lang="es-ES" sz="4000"/>
              <a:t>FDDI: Fiber Distrib. Data Interface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153400" cy="4483100"/>
          </a:xfrm>
        </p:spPr>
        <p:txBody>
          <a:bodyPr/>
          <a:lstStyle/>
          <a:p>
            <a:r>
              <a:rPr lang="es-ES" sz="2800"/>
              <a:t>Diseñada a finales de los 80 para F.O.</a:t>
            </a:r>
          </a:p>
          <a:p>
            <a:r>
              <a:rPr lang="es-ES" sz="2800"/>
              <a:t>Es un estándar ANSI e ISO, pero no IEEE. Sigue la arquitectura 802</a:t>
            </a:r>
            <a:r>
              <a:rPr lang="es-ES_tradnl" sz="2800"/>
              <a:t>.</a:t>
            </a:r>
            <a:endParaRPr lang="es-ES" sz="2800"/>
          </a:p>
          <a:p>
            <a:r>
              <a:rPr lang="es-ES" sz="2800"/>
              <a:t>Funciona a 100 Mb/s sobre F.O. y UTP-5</a:t>
            </a:r>
            <a:r>
              <a:rPr lang="es-ES_tradnl" sz="2800"/>
              <a:t> (CDDI, Copper Distrib. Data Interface)</a:t>
            </a:r>
            <a:endParaRPr lang="es-ES" sz="2800"/>
          </a:p>
          <a:p>
            <a:r>
              <a:rPr lang="es-ES" sz="2800"/>
              <a:t>Topología de doble anillo (fiabilidad). También simple anillo y concentradores.</a:t>
            </a:r>
          </a:p>
          <a:p>
            <a:r>
              <a:rPr lang="es-ES" sz="2800"/>
              <a:t>Codificación 4B/5B (mas eficiente</a:t>
            </a:r>
            <a:r>
              <a:rPr lang="es-ES_tradnl" sz="2800"/>
              <a:t> que Manchester</a:t>
            </a:r>
            <a:r>
              <a:rPr lang="es-ES" sz="2800"/>
              <a:t>)</a:t>
            </a:r>
          </a:p>
          <a:p>
            <a:r>
              <a:rPr lang="es-ES" sz="2800"/>
              <a:t>Nivel MAC muy similar a T.R. (</a:t>
            </a:r>
            <a:r>
              <a:rPr lang="es-ES_tradnl" sz="2800"/>
              <a:t>siempre </a:t>
            </a:r>
            <a:r>
              <a:rPr lang="es-ES" sz="2800"/>
              <a:t>con ETR)</a:t>
            </a:r>
          </a:p>
          <a:p>
            <a:endParaRPr lang="es-ES" sz="280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Oval 3074"/>
          <p:cNvSpPr>
            <a:spLocks noChangeArrowheads="1"/>
          </p:cNvSpPr>
          <p:nvPr/>
        </p:nvSpPr>
        <p:spPr bwMode="auto">
          <a:xfrm>
            <a:off x="2971800" y="3200400"/>
            <a:ext cx="3352800" cy="1295400"/>
          </a:xfrm>
          <a:prstGeom prst="ellips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7059" name="Oval 3075"/>
          <p:cNvSpPr>
            <a:spLocks noChangeArrowheads="1"/>
          </p:cNvSpPr>
          <p:nvPr/>
        </p:nvSpPr>
        <p:spPr bwMode="auto">
          <a:xfrm>
            <a:off x="798513" y="3200400"/>
            <a:ext cx="1258887" cy="1258888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7060" name="Line 3076"/>
          <p:cNvSpPr>
            <a:spLocks noChangeShapeType="1"/>
          </p:cNvSpPr>
          <p:nvPr/>
        </p:nvSpPr>
        <p:spPr bwMode="auto">
          <a:xfrm>
            <a:off x="3733800" y="5410200"/>
            <a:ext cx="1905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61" name="Line 3077"/>
          <p:cNvSpPr>
            <a:spLocks noChangeShapeType="1"/>
          </p:cNvSpPr>
          <p:nvPr/>
        </p:nvSpPr>
        <p:spPr bwMode="auto">
          <a:xfrm>
            <a:off x="3733800" y="2514600"/>
            <a:ext cx="2057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62" name="Line 3078"/>
          <p:cNvSpPr>
            <a:spLocks noChangeShapeType="1"/>
          </p:cNvSpPr>
          <p:nvPr/>
        </p:nvSpPr>
        <p:spPr bwMode="auto">
          <a:xfrm rot="5400000">
            <a:off x="6057900" y="3619500"/>
            <a:ext cx="2514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63" name="Line 3079"/>
          <p:cNvSpPr>
            <a:spLocks noChangeShapeType="1"/>
          </p:cNvSpPr>
          <p:nvPr/>
        </p:nvSpPr>
        <p:spPr bwMode="auto">
          <a:xfrm>
            <a:off x="2057400" y="3886200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64" name="Line 3080"/>
          <p:cNvSpPr>
            <a:spLocks noChangeShapeType="1"/>
          </p:cNvSpPr>
          <p:nvPr/>
        </p:nvSpPr>
        <p:spPr bwMode="auto">
          <a:xfrm flipH="1">
            <a:off x="2590800" y="3886200"/>
            <a:ext cx="381000" cy="0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65" name="Line 308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66" name="Line 3082"/>
          <p:cNvSpPr>
            <a:spLocks noChangeShapeType="1"/>
          </p:cNvSpPr>
          <p:nvPr/>
        </p:nvSpPr>
        <p:spPr bwMode="auto">
          <a:xfrm flipH="1">
            <a:off x="6324600" y="3886200"/>
            <a:ext cx="304800" cy="0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67" name="Line 3083"/>
          <p:cNvSpPr>
            <a:spLocks noChangeShapeType="1"/>
          </p:cNvSpPr>
          <p:nvPr/>
        </p:nvSpPr>
        <p:spPr bwMode="auto">
          <a:xfrm flipH="1">
            <a:off x="4648200" y="2871788"/>
            <a:ext cx="1588" cy="328612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68" name="Line 3084"/>
          <p:cNvSpPr>
            <a:spLocks noChangeShapeType="1"/>
          </p:cNvSpPr>
          <p:nvPr/>
        </p:nvSpPr>
        <p:spPr bwMode="auto">
          <a:xfrm flipV="1">
            <a:off x="4648200" y="2514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69" name="Line 3085"/>
          <p:cNvSpPr>
            <a:spLocks noChangeShapeType="1"/>
          </p:cNvSpPr>
          <p:nvPr/>
        </p:nvSpPr>
        <p:spPr bwMode="auto">
          <a:xfrm flipH="1">
            <a:off x="6019800" y="3124200"/>
            <a:ext cx="30480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70" name="Line 3086"/>
          <p:cNvSpPr>
            <a:spLocks noChangeShapeType="1"/>
          </p:cNvSpPr>
          <p:nvPr/>
        </p:nvSpPr>
        <p:spPr bwMode="auto">
          <a:xfrm flipH="1" flipV="1">
            <a:off x="6019800" y="4191000"/>
            <a:ext cx="4572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71" name="Line 3087"/>
          <p:cNvSpPr>
            <a:spLocks noChangeShapeType="1"/>
          </p:cNvSpPr>
          <p:nvPr/>
        </p:nvSpPr>
        <p:spPr bwMode="auto">
          <a:xfrm>
            <a:off x="4724400" y="4876800"/>
            <a:ext cx="0" cy="533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72" name="Line 3088"/>
          <p:cNvSpPr>
            <a:spLocks noChangeShapeType="1"/>
          </p:cNvSpPr>
          <p:nvPr/>
        </p:nvSpPr>
        <p:spPr bwMode="auto">
          <a:xfrm flipH="1" flipV="1">
            <a:off x="4724400" y="4495800"/>
            <a:ext cx="3175" cy="409575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73" name="Line 3089"/>
          <p:cNvSpPr>
            <a:spLocks noChangeShapeType="1"/>
          </p:cNvSpPr>
          <p:nvPr/>
        </p:nvSpPr>
        <p:spPr bwMode="auto">
          <a:xfrm>
            <a:off x="3124200" y="3048000"/>
            <a:ext cx="2286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74" name="Line 3090"/>
          <p:cNvSpPr>
            <a:spLocks noChangeShapeType="1"/>
          </p:cNvSpPr>
          <p:nvPr/>
        </p:nvSpPr>
        <p:spPr bwMode="auto">
          <a:xfrm flipV="1">
            <a:off x="2971800" y="4267200"/>
            <a:ext cx="457200" cy="533400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75" name="Line 3091"/>
          <p:cNvSpPr>
            <a:spLocks noChangeShapeType="1"/>
          </p:cNvSpPr>
          <p:nvPr/>
        </p:nvSpPr>
        <p:spPr bwMode="auto">
          <a:xfrm>
            <a:off x="1400175" y="4457700"/>
            <a:ext cx="0" cy="533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076" name="Line 3092"/>
          <p:cNvSpPr>
            <a:spLocks noChangeShapeType="1"/>
          </p:cNvSpPr>
          <p:nvPr/>
        </p:nvSpPr>
        <p:spPr bwMode="auto">
          <a:xfrm flipV="1">
            <a:off x="1447800" y="2590800"/>
            <a:ext cx="0" cy="609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57077" name="Group 3093"/>
          <p:cNvGrpSpPr>
            <a:grpSpLocks/>
          </p:cNvGrpSpPr>
          <p:nvPr/>
        </p:nvGrpSpPr>
        <p:grpSpPr bwMode="auto">
          <a:xfrm>
            <a:off x="1147763" y="4724400"/>
            <a:ext cx="528637" cy="609600"/>
            <a:chOff x="723" y="2592"/>
            <a:chExt cx="333" cy="384"/>
          </a:xfrm>
        </p:grpSpPr>
        <p:sp>
          <p:nvSpPr>
            <p:cNvPr id="557078" name="Freeform 3094"/>
            <p:cNvSpPr>
              <a:spLocks/>
            </p:cNvSpPr>
            <p:nvPr/>
          </p:nvSpPr>
          <p:spPr bwMode="auto">
            <a:xfrm>
              <a:off x="731" y="2790"/>
              <a:ext cx="312" cy="3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79" name="Freeform 3095"/>
            <p:cNvSpPr>
              <a:spLocks/>
            </p:cNvSpPr>
            <p:nvPr/>
          </p:nvSpPr>
          <p:spPr bwMode="auto">
            <a:xfrm>
              <a:off x="731" y="2790"/>
              <a:ext cx="312" cy="3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80" name="Freeform 3096"/>
            <p:cNvSpPr>
              <a:spLocks/>
            </p:cNvSpPr>
            <p:nvPr/>
          </p:nvSpPr>
          <p:spPr bwMode="auto">
            <a:xfrm>
              <a:off x="778" y="2592"/>
              <a:ext cx="220" cy="27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81" name="Freeform 3097"/>
            <p:cNvSpPr>
              <a:spLocks/>
            </p:cNvSpPr>
            <p:nvPr/>
          </p:nvSpPr>
          <p:spPr bwMode="auto">
            <a:xfrm>
              <a:off x="779" y="2593"/>
              <a:ext cx="220" cy="27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82" name="Rectangle 3098"/>
            <p:cNvSpPr>
              <a:spLocks noChangeArrowheads="1"/>
            </p:cNvSpPr>
            <p:nvPr/>
          </p:nvSpPr>
          <p:spPr bwMode="auto">
            <a:xfrm>
              <a:off x="778" y="2620"/>
              <a:ext cx="221" cy="194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83" name="Rectangle 3099"/>
            <p:cNvSpPr>
              <a:spLocks noChangeArrowheads="1"/>
            </p:cNvSpPr>
            <p:nvPr/>
          </p:nvSpPr>
          <p:spPr bwMode="auto">
            <a:xfrm>
              <a:off x="732" y="2827"/>
              <a:ext cx="313" cy="86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84" name="Rectangle 3100"/>
            <p:cNvSpPr>
              <a:spLocks noChangeArrowheads="1"/>
            </p:cNvSpPr>
            <p:nvPr/>
          </p:nvSpPr>
          <p:spPr bwMode="auto">
            <a:xfrm>
              <a:off x="797" y="2643"/>
              <a:ext cx="183" cy="15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85" name="Line 3101"/>
            <p:cNvSpPr>
              <a:spLocks noChangeShapeType="1"/>
            </p:cNvSpPr>
            <p:nvPr/>
          </p:nvSpPr>
          <p:spPr bwMode="auto">
            <a:xfrm flipH="1">
              <a:off x="946" y="2860"/>
              <a:ext cx="7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86" name="Freeform 3102"/>
            <p:cNvSpPr>
              <a:spLocks/>
            </p:cNvSpPr>
            <p:nvPr/>
          </p:nvSpPr>
          <p:spPr bwMode="auto">
            <a:xfrm>
              <a:off x="723" y="2919"/>
              <a:ext cx="331" cy="3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87" name="Freeform 3103"/>
            <p:cNvSpPr>
              <a:spLocks/>
            </p:cNvSpPr>
            <p:nvPr/>
          </p:nvSpPr>
          <p:spPr bwMode="auto">
            <a:xfrm>
              <a:off x="723" y="2922"/>
              <a:ext cx="331" cy="40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88" name="Rectangle 3104"/>
            <p:cNvSpPr>
              <a:spLocks noChangeArrowheads="1"/>
            </p:cNvSpPr>
            <p:nvPr/>
          </p:nvSpPr>
          <p:spPr bwMode="auto">
            <a:xfrm>
              <a:off x="723" y="2959"/>
              <a:ext cx="333" cy="17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7089" name="Group 3105"/>
          <p:cNvGrpSpPr>
            <a:grpSpLocks/>
          </p:cNvGrpSpPr>
          <p:nvPr/>
        </p:nvGrpSpPr>
        <p:grpSpPr bwMode="auto">
          <a:xfrm>
            <a:off x="1143000" y="2286000"/>
            <a:ext cx="528638" cy="609600"/>
            <a:chOff x="720" y="1056"/>
            <a:chExt cx="333" cy="384"/>
          </a:xfrm>
        </p:grpSpPr>
        <p:sp>
          <p:nvSpPr>
            <p:cNvPr id="557090" name="Freeform 3106"/>
            <p:cNvSpPr>
              <a:spLocks/>
            </p:cNvSpPr>
            <p:nvPr/>
          </p:nvSpPr>
          <p:spPr bwMode="auto">
            <a:xfrm>
              <a:off x="728" y="1254"/>
              <a:ext cx="312" cy="3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91" name="Freeform 3107"/>
            <p:cNvSpPr>
              <a:spLocks/>
            </p:cNvSpPr>
            <p:nvPr/>
          </p:nvSpPr>
          <p:spPr bwMode="auto">
            <a:xfrm>
              <a:off x="728" y="1254"/>
              <a:ext cx="312" cy="3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92" name="Freeform 3108"/>
            <p:cNvSpPr>
              <a:spLocks/>
            </p:cNvSpPr>
            <p:nvPr/>
          </p:nvSpPr>
          <p:spPr bwMode="auto">
            <a:xfrm>
              <a:off x="775" y="1056"/>
              <a:ext cx="220" cy="27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93" name="Freeform 3109"/>
            <p:cNvSpPr>
              <a:spLocks/>
            </p:cNvSpPr>
            <p:nvPr/>
          </p:nvSpPr>
          <p:spPr bwMode="auto">
            <a:xfrm>
              <a:off x="776" y="1057"/>
              <a:ext cx="220" cy="27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94" name="Rectangle 3110"/>
            <p:cNvSpPr>
              <a:spLocks noChangeArrowheads="1"/>
            </p:cNvSpPr>
            <p:nvPr/>
          </p:nvSpPr>
          <p:spPr bwMode="auto">
            <a:xfrm>
              <a:off x="775" y="1084"/>
              <a:ext cx="221" cy="194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95" name="Rectangle 3111"/>
            <p:cNvSpPr>
              <a:spLocks noChangeArrowheads="1"/>
            </p:cNvSpPr>
            <p:nvPr/>
          </p:nvSpPr>
          <p:spPr bwMode="auto">
            <a:xfrm>
              <a:off x="729" y="1291"/>
              <a:ext cx="313" cy="86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96" name="Rectangle 3112"/>
            <p:cNvSpPr>
              <a:spLocks noChangeArrowheads="1"/>
            </p:cNvSpPr>
            <p:nvPr/>
          </p:nvSpPr>
          <p:spPr bwMode="auto">
            <a:xfrm>
              <a:off x="794" y="1107"/>
              <a:ext cx="183" cy="15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97" name="Line 3113"/>
            <p:cNvSpPr>
              <a:spLocks noChangeShapeType="1"/>
            </p:cNvSpPr>
            <p:nvPr/>
          </p:nvSpPr>
          <p:spPr bwMode="auto">
            <a:xfrm flipH="1">
              <a:off x="943" y="1324"/>
              <a:ext cx="7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98" name="Freeform 3114"/>
            <p:cNvSpPr>
              <a:spLocks/>
            </p:cNvSpPr>
            <p:nvPr/>
          </p:nvSpPr>
          <p:spPr bwMode="auto">
            <a:xfrm>
              <a:off x="720" y="1383"/>
              <a:ext cx="331" cy="3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099" name="Freeform 3115"/>
            <p:cNvSpPr>
              <a:spLocks/>
            </p:cNvSpPr>
            <p:nvPr/>
          </p:nvSpPr>
          <p:spPr bwMode="auto">
            <a:xfrm>
              <a:off x="720" y="1386"/>
              <a:ext cx="331" cy="40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00" name="Rectangle 3116"/>
            <p:cNvSpPr>
              <a:spLocks noChangeArrowheads="1"/>
            </p:cNvSpPr>
            <p:nvPr/>
          </p:nvSpPr>
          <p:spPr bwMode="auto">
            <a:xfrm>
              <a:off x="720" y="1423"/>
              <a:ext cx="333" cy="17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57101" name="Picture 31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775" y="2628900"/>
            <a:ext cx="3778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7102" name="Picture 311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572000"/>
            <a:ext cx="3778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557103" name="Group 3119"/>
          <p:cNvGrpSpPr>
            <a:grpSpLocks/>
          </p:cNvGrpSpPr>
          <p:nvPr/>
        </p:nvGrpSpPr>
        <p:grpSpPr bwMode="auto">
          <a:xfrm>
            <a:off x="6176963" y="2667000"/>
            <a:ext cx="528637" cy="609600"/>
            <a:chOff x="3891" y="1296"/>
            <a:chExt cx="333" cy="384"/>
          </a:xfrm>
        </p:grpSpPr>
        <p:sp>
          <p:nvSpPr>
            <p:cNvPr id="557104" name="Freeform 3120"/>
            <p:cNvSpPr>
              <a:spLocks/>
            </p:cNvSpPr>
            <p:nvPr/>
          </p:nvSpPr>
          <p:spPr bwMode="auto">
            <a:xfrm>
              <a:off x="3899" y="1494"/>
              <a:ext cx="312" cy="3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05" name="Freeform 3121"/>
            <p:cNvSpPr>
              <a:spLocks/>
            </p:cNvSpPr>
            <p:nvPr/>
          </p:nvSpPr>
          <p:spPr bwMode="auto">
            <a:xfrm>
              <a:off x="3899" y="1494"/>
              <a:ext cx="312" cy="3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06" name="Freeform 3122"/>
            <p:cNvSpPr>
              <a:spLocks/>
            </p:cNvSpPr>
            <p:nvPr/>
          </p:nvSpPr>
          <p:spPr bwMode="auto">
            <a:xfrm>
              <a:off x="3946" y="1296"/>
              <a:ext cx="220" cy="27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07" name="Freeform 3123"/>
            <p:cNvSpPr>
              <a:spLocks/>
            </p:cNvSpPr>
            <p:nvPr/>
          </p:nvSpPr>
          <p:spPr bwMode="auto">
            <a:xfrm>
              <a:off x="3947" y="1297"/>
              <a:ext cx="220" cy="27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08" name="Rectangle 3124"/>
            <p:cNvSpPr>
              <a:spLocks noChangeArrowheads="1"/>
            </p:cNvSpPr>
            <p:nvPr/>
          </p:nvSpPr>
          <p:spPr bwMode="auto">
            <a:xfrm>
              <a:off x="3946" y="1324"/>
              <a:ext cx="221" cy="194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09" name="Rectangle 3125"/>
            <p:cNvSpPr>
              <a:spLocks noChangeArrowheads="1"/>
            </p:cNvSpPr>
            <p:nvPr/>
          </p:nvSpPr>
          <p:spPr bwMode="auto">
            <a:xfrm>
              <a:off x="3900" y="1531"/>
              <a:ext cx="313" cy="86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10" name="Rectangle 3126"/>
            <p:cNvSpPr>
              <a:spLocks noChangeArrowheads="1"/>
            </p:cNvSpPr>
            <p:nvPr/>
          </p:nvSpPr>
          <p:spPr bwMode="auto">
            <a:xfrm>
              <a:off x="3965" y="1347"/>
              <a:ext cx="183" cy="15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11" name="Line 3127"/>
            <p:cNvSpPr>
              <a:spLocks noChangeShapeType="1"/>
            </p:cNvSpPr>
            <p:nvPr/>
          </p:nvSpPr>
          <p:spPr bwMode="auto">
            <a:xfrm flipH="1">
              <a:off x="4114" y="1564"/>
              <a:ext cx="7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12" name="Freeform 3128"/>
            <p:cNvSpPr>
              <a:spLocks/>
            </p:cNvSpPr>
            <p:nvPr/>
          </p:nvSpPr>
          <p:spPr bwMode="auto">
            <a:xfrm>
              <a:off x="3891" y="1623"/>
              <a:ext cx="331" cy="3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13" name="Freeform 3129"/>
            <p:cNvSpPr>
              <a:spLocks/>
            </p:cNvSpPr>
            <p:nvPr/>
          </p:nvSpPr>
          <p:spPr bwMode="auto">
            <a:xfrm>
              <a:off x="3891" y="1626"/>
              <a:ext cx="331" cy="40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14" name="Rectangle 3130"/>
            <p:cNvSpPr>
              <a:spLocks noChangeArrowheads="1"/>
            </p:cNvSpPr>
            <p:nvPr/>
          </p:nvSpPr>
          <p:spPr bwMode="auto">
            <a:xfrm>
              <a:off x="3891" y="1663"/>
              <a:ext cx="333" cy="17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57115" name="Picture 313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343400"/>
            <a:ext cx="3778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7116" name="Picture 313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8063" y="3657600"/>
            <a:ext cx="4651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7117" name="Picture 313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667000"/>
            <a:ext cx="4651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7118" name="Picture 313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263" y="3657600"/>
            <a:ext cx="4651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7119" name="Picture 313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648200"/>
            <a:ext cx="4651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57120" name="Line 3136"/>
          <p:cNvSpPr>
            <a:spLocks noChangeShapeType="1"/>
          </p:cNvSpPr>
          <p:nvPr/>
        </p:nvSpPr>
        <p:spPr bwMode="auto">
          <a:xfrm>
            <a:off x="3857625" y="54102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121" name="Line 3137"/>
          <p:cNvSpPr>
            <a:spLocks noChangeShapeType="1"/>
          </p:cNvSpPr>
          <p:nvPr/>
        </p:nvSpPr>
        <p:spPr bwMode="auto">
          <a:xfrm>
            <a:off x="5410200" y="54102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122" name="Line 3138"/>
          <p:cNvSpPr>
            <a:spLocks noChangeShapeType="1"/>
          </p:cNvSpPr>
          <p:nvPr/>
        </p:nvSpPr>
        <p:spPr bwMode="auto">
          <a:xfrm>
            <a:off x="5562600" y="2133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123" name="Line 3139"/>
          <p:cNvSpPr>
            <a:spLocks noChangeShapeType="1"/>
          </p:cNvSpPr>
          <p:nvPr/>
        </p:nvSpPr>
        <p:spPr bwMode="auto">
          <a:xfrm>
            <a:off x="3857625" y="2133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124" name="Line 3140"/>
          <p:cNvSpPr>
            <a:spLocks noChangeShapeType="1"/>
          </p:cNvSpPr>
          <p:nvPr/>
        </p:nvSpPr>
        <p:spPr bwMode="auto">
          <a:xfrm>
            <a:off x="7315200" y="4343400"/>
            <a:ext cx="457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7125" name="Line 3141"/>
          <p:cNvSpPr>
            <a:spLocks noChangeShapeType="1"/>
          </p:cNvSpPr>
          <p:nvPr/>
        </p:nvSpPr>
        <p:spPr bwMode="auto">
          <a:xfrm>
            <a:off x="7315200" y="2819400"/>
            <a:ext cx="457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57126" name="Group 3142"/>
          <p:cNvGrpSpPr>
            <a:grpSpLocks/>
          </p:cNvGrpSpPr>
          <p:nvPr/>
        </p:nvGrpSpPr>
        <p:grpSpPr bwMode="auto">
          <a:xfrm>
            <a:off x="3581400" y="5638800"/>
            <a:ext cx="528638" cy="609600"/>
            <a:chOff x="627" y="1155"/>
            <a:chExt cx="474" cy="569"/>
          </a:xfrm>
        </p:grpSpPr>
        <p:sp>
          <p:nvSpPr>
            <p:cNvPr id="557127" name="Freeform 3143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28" name="Freeform 3144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29" name="Freeform 3145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30" name="Freeform 3146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31" name="Rectangle 3147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32" name="Rectangle 3148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33" name="Rectangle 3149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34" name="Line 3150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35" name="Freeform 3151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36" name="Freeform 3152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37" name="Rectangle 3153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7138" name="Group 3154"/>
          <p:cNvGrpSpPr>
            <a:grpSpLocks/>
          </p:cNvGrpSpPr>
          <p:nvPr/>
        </p:nvGrpSpPr>
        <p:grpSpPr bwMode="auto">
          <a:xfrm>
            <a:off x="5186363" y="5638800"/>
            <a:ext cx="528637" cy="609600"/>
            <a:chOff x="627" y="1155"/>
            <a:chExt cx="474" cy="569"/>
          </a:xfrm>
        </p:grpSpPr>
        <p:sp>
          <p:nvSpPr>
            <p:cNvPr id="557139" name="Freeform 3155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0" name="Freeform 3156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1" name="Freeform 3157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2" name="Freeform 3158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3" name="Rectangle 3159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4" name="Rectangle 3160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5" name="Rectangle 3161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6" name="Line 3162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7" name="Freeform 3163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8" name="Freeform 3164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49" name="Rectangle 3165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7150" name="Group 3166"/>
          <p:cNvGrpSpPr>
            <a:grpSpLocks/>
          </p:cNvGrpSpPr>
          <p:nvPr/>
        </p:nvGrpSpPr>
        <p:grpSpPr bwMode="auto">
          <a:xfrm>
            <a:off x="7696200" y="3886200"/>
            <a:ext cx="528638" cy="609600"/>
            <a:chOff x="627" y="1155"/>
            <a:chExt cx="474" cy="569"/>
          </a:xfrm>
        </p:grpSpPr>
        <p:sp>
          <p:nvSpPr>
            <p:cNvPr id="557151" name="Freeform 3167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52" name="Freeform 3168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53" name="Freeform 3169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54" name="Freeform 3170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55" name="Rectangle 3171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56" name="Rectangle 3172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57" name="Rectangle 3173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58" name="Line 3174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59" name="Freeform 3175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60" name="Freeform 3176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61" name="Rectangle 3177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7162" name="Group 3178"/>
          <p:cNvGrpSpPr>
            <a:grpSpLocks/>
          </p:cNvGrpSpPr>
          <p:nvPr/>
        </p:nvGrpSpPr>
        <p:grpSpPr bwMode="auto">
          <a:xfrm>
            <a:off x="7620000" y="2362200"/>
            <a:ext cx="528638" cy="609600"/>
            <a:chOff x="627" y="1155"/>
            <a:chExt cx="474" cy="569"/>
          </a:xfrm>
        </p:grpSpPr>
        <p:sp>
          <p:nvSpPr>
            <p:cNvPr id="557163" name="Freeform 3179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64" name="Freeform 3180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65" name="Freeform 3181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66" name="Freeform 3182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67" name="Rectangle 3183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68" name="Rectangle 3184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69" name="Rectangle 3185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70" name="Line 3186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71" name="Freeform 3187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72" name="Freeform 3188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73" name="Rectangle 3189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57174" name="Picture 319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3778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557175" name="Group 3191"/>
          <p:cNvGrpSpPr>
            <a:grpSpLocks/>
          </p:cNvGrpSpPr>
          <p:nvPr/>
        </p:nvGrpSpPr>
        <p:grpSpPr bwMode="auto">
          <a:xfrm>
            <a:off x="5262563" y="1752600"/>
            <a:ext cx="528637" cy="609600"/>
            <a:chOff x="627" y="1155"/>
            <a:chExt cx="474" cy="569"/>
          </a:xfrm>
        </p:grpSpPr>
        <p:sp>
          <p:nvSpPr>
            <p:cNvPr id="557176" name="Freeform 3192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77" name="Freeform 3193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78" name="Freeform 3194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79" name="Freeform 3195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80" name="Rectangle 3196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81" name="Rectangle 3197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82" name="Rectangle 3198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83" name="Line 3199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84" name="Freeform 3200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85" name="Freeform 3201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7186" name="Rectangle 3202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57187" name="Text Box 3203"/>
          <p:cNvSpPr txBox="1">
            <a:spLocks noChangeArrowheads="1"/>
          </p:cNvSpPr>
          <p:nvPr/>
        </p:nvSpPr>
        <p:spPr bwMode="auto">
          <a:xfrm>
            <a:off x="685800" y="381000"/>
            <a:ext cx="80010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/>
              <a:t>Uso de FDDI como ‘backbone’ entre LANs</a:t>
            </a:r>
            <a:endParaRPr lang="es-ES" sz="3200"/>
          </a:p>
        </p:txBody>
      </p:sp>
      <p:sp>
        <p:nvSpPr>
          <p:cNvPr id="557188" name="Text Box 3204"/>
          <p:cNvSpPr txBox="1">
            <a:spLocks noChangeArrowheads="1"/>
          </p:cNvSpPr>
          <p:nvPr/>
        </p:nvSpPr>
        <p:spPr bwMode="auto">
          <a:xfrm>
            <a:off x="3881438" y="3679825"/>
            <a:ext cx="14160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Anillo FDDI</a:t>
            </a:r>
            <a:endParaRPr lang="es-ES" sz="1800" b="1">
              <a:latin typeface="Arial" charset="0"/>
            </a:endParaRPr>
          </a:p>
        </p:txBody>
      </p:sp>
      <p:sp>
        <p:nvSpPr>
          <p:cNvPr id="557189" name="Text Box 3205"/>
          <p:cNvSpPr txBox="1">
            <a:spLocks noChangeArrowheads="1"/>
          </p:cNvSpPr>
          <p:nvPr/>
        </p:nvSpPr>
        <p:spPr bwMode="auto">
          <a:xfrm>
            <a:off x="4854575" y="2690813"/>
            <a:ext cx="8604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Puente</a:t>
            </a:r>
            <a:endParaRPr lang="es-ES" sz="1600" b="1">
              <a:latin typeface="Arial" charset="0"/>
            </a:endParaRPr>
          </a:p>
        </p:txBody>
      </p:sp>
      <p:sp>
        <p:nvSpPr>
          <p:cNvPr id="557190" name="Text Box 3206"/>
          <p:cNvSpPr txBox="1">
            <a:spLocks noChangeArrowheads="1"/>
          </p:cNvSpPr>
          <p:nvPr/>
        </p:nvSpPr>
        <p:spPr bwMode="auto">
          <a:xfrm>
            <a:off x="7315200" y="3290888"/>
            <a:ext cx="11112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Ethernet</a:t>
            </a:r>
            <a:endParaRPr lang="es-ES" sz="1800" b="1">
              <a:latin typeface="Arial" charset="0"/>
            </a:endParaRPr>
          </a:p>
        </p:txBody>
      </p:sp>
      <p:sp>
        <p:nvSpPr>
          <p:cNvPr id="557191" name="Text Box 3207"/>
          <p:cNvSpPr txBox="1">
            <a:spLocks noChangeArrowheads="1"/>
          </p:cNvSpPr>
          <p:nvPr/>
        </p:nvSpPr>
        <p:spPr bwMode="auto">
          <a:xfrm>
            <a:off x="990600" y="3505200"/>
            <a:ext cx="85725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Token</a:t>
            </a:r>
          </a:p>
          <a:p>
            <a:pPr algn="ctr"/>
            <a:r>
              <a:rPr lang="es-ES_tradnl" sz="1800" b="1">
                <a:latin typeface="Arial" charset="0"/>
              </a:rPr>
              <a:t>Ring</a:t>
            </a:r>
            <a:endParaRPr lang="es-ES" sz="1800" b="1">
              <a:latin typeface="Arial" charset="0"/>
            </a:endParaRPr>
          </a:p>
        </p:txBody>
      </p:sp>
      <p:sp>
        <p:nvSpPr>
          <p:cNvPr id="557192" name="Text Box 3208"/>
          <p:cNvSpPr txBox="1">
            <a:spLocks noChangeArrowheads="1"/>
          </p:cNvSpPr>
          <p:nvPr/>
        </p:nvSpPr>
        <p:spPr bwMode="auto">
          <a:xfrm>
            <a:off x="4038600" y="5410200"/>
            <a:ext cx="11112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Ethernet</a:t>
            </a:r>
            <a:endParaRPr lang="es-ES" sz="1800" b="1">
              <a:latin typeface="Arial" charset="0"/>
            </a:endParaRPr>
          </a:p>
        </p:txBody>
      </p:sp>
      <p:sp>
        <p:nvSpPr>
          <p:cNvPr id="557193" name="Text Box 3209"/>
          <p:cNvSpPr txBox="1">
            <a:spLocks noChangeArrowheads="1"/>
          </p:cNvSpPr>
          <p:nvPr/>
        </p:nvSpPr>
        <p:spPr bwMode="auto">
          <a:xfrm>
            <a:off x="4070350" y="2071688"/>
            <a:ext cx="11112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Ethernet</a:t>
            </a:r>
            <a:endParaRPr lang="es-ES" sz="1800" b="1">
              <a:latin typeface="Arial" charset="0"/>
            </a:endParaRPr>
          </a:p>
        </p:txBody>
      </p:sp>
      <p:sp>
        <p:nvSpPr>
          <p:cNvPr id="557194" name="Text Box 3210"/>
          <p:cNvSpPr txBox="1">
            <a:spLocks noChangeArrowheads="1"/>
          </p:cNvSpPr>
          <p:nvPr/>
        </p:nvSpPr>
        <p:spPr bwMode="auto">
          <a:xfrm>
            <a:off x="2220913" y="5073650"/>
            <a:ext cx="1141412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Estación</a:t>
            </a:r>
          </a:p>
          <a:p>
            <a:pPr algn="ctr"/>
            <a:r>
              <a:rPr lang="es-ES_tradnl" sz="1600" b="1">
                <a:latin typeface="Arial" charset="0"/>
              </a:rPr>
              <a:t>FDDI DAS</a:t>
            </a:r>
            <a:endParaRPr lang="es-ES" sz="1600" b="1">
              <a:latin typeface="Arial" charset="0"/>
            </a:endParaRPr>
          </a:p>
        </p:txBody>
      </p:sp>
      <p:sp>
        <p:nvSpPr>
          <p:cNvPr id="557195" name="Text Box 3211"/>
          <p:cNvSpPr txBox="1">
            <a:spLocks noChangeArrowheads="1"/>
          </p:cNvSpPr>
          <p:nvPr/>
        </p:nvSpPr>
        <p:spPr bwMode="auto">
          <a:xfrm>
            <a:off x="5942013" y="4876800"/>
            <a:ext cx="11303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Estación</a:t>
            </a:r>
          </a:p>
          <a:p>
            <a:pPr algn="ctr"/>
            <a:r>
              <a:rPr lang="es-ES_tradnl" sz="1600" b="1">
                <a:latin typeface="Arial" charset="0"/>
              </a:rPr>
              <a:t>FDDI SAS</a:t>
            </a:r>
            <a:endParaRPr lang="es-ES" sz="1600" b="1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Oval 1026"/>
          <p:cNvSpPr>
            <a:spLocks noChangeArrowheads="1"/>
          </p:cNvSpPr>
          <p:nvPr/>
        </p:nvSpPr>
        <p:spPr bwMode="auto">
          <a:xfrm>
            <a:off x="1447800" y="2438400"/>
            <a:ext cx="2209800" cy="2209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8083" name="Oval 1027"/>
          <p:cNvSpPr>
            <a:spLocks noChangeArrowheads="1"/>
          </p:cNvSpPr>
          <p:nvPr/>
        </p:nvSpPr>
        <p:spPr bwMode="auto">
          <a:xfrm>
            <a:off x="1676400" y="2667000"/>
            <a:ext cx="1752600" cy="1752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8084" name="Oval 1028"/>
          <p:cNvSpPr>
            <a:spLocks noChangeArrowheads="1"/>
          </p:cNvSpPr>
          <p:nvPr/>
        </p:nvSpPr>
        <p:spPr bwMode="auto">
          <a:xfrm>
            <a:off x="5715000" y="2438400"/>
            <a:ext cx="2209800" cy="2209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8085" name="Oval 1029"/>
          <p:cNvSpPr>
            <a:spLocks noChangeArrowheads="1"/>
          </p:cNvSpPr>
          <p:nvPr/>
        </p:nvSpPr>
        <p:spPr bwMode="auto">
          <a:xfrm>
            <a:off x="5934075" y="2667000"/>
            <a:ext cx="1752600" cy="1752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8086" name="Line 1030"/>
          <p:cNvSpPr>
            <a:spLocks noChangeShapeType="1"/>
          </p:cNvSpPr>
          <p:nvPr/>
        </p:nvSpPr>
        <p:spPr bwMode="auto">
          <a:xfrm flipV="1">
            <a:off x="3238500" y="2667000"/>
            <a:ext cx="342900" cy="333375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87" name="Line 1031"/>
          <p:cNvSpPr>
            <a:spLocks noChangeShapeType="1"/>
          </p:cNvSpPr>
          <p:nvPr/>
        </p:nvSpPr>
        <p:spPr bwMode="auto">
          <a:xfrm flipV="1">
            <a:off x="3248025" y="2495550"/>
            <a:ext cx="190500" cy="200025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88" name="Line 1032"/>
          <p:cNvSpPr>
            <a:spLocks noChangeShapeType="1"/>
          </p:cNvSpPr>
          <p:nvPr/>
        </p:nvSpPr>
        <p:spPr bwMode="auto">
          <a:xfrm flipH="1" flipV="1">
            <a:off x="1685925" y="2552700"/>
            <a:ext cx="323850" cy="32385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89" name="Line 1033"/>
          <p:cNvSpPr>
            <a:spLocks noChangeShapeType="1"/>
          </p:cNvSpPr>
          <p:nvPr/>
        </p:nvSpPr>
        <p:spPr bwMode="auto">
          <a:xfrm flipH="1" flipV="1">
            <a:off x="1524000" y="2686050"/>
            <a:ext cx="171450" cy="180975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90" name="Line 1034"/>
          <p:cNvSpPr>
            <a:spLocks noChangeShapeType="1"/>
          </p:cNvSpPr>
          <p:nvPr/>
        </p:nvSpPr>
        <p:spPr bwMode="auto">
          <a:xfrm flipH="1">
            <a:off x="1514475" y="4057650"/>
            <a:ext cx="333375" cy="333375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91" name="Line 1035"/>
          <p:cNvSpPr>
            <a:spLocks noChangeShapeType="1"/>
          </p:cNvSpPr>
          <p:nvPr/>
        </p:nvSpPr>
        <p:spPr bwMode="auto">
          <a:xfrm flipH="1">
            <a:off x="1685925" y="4400550"/>
            <a:ext cx="161925" cy="171450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92" name="Line 1036"/>
          <p:cNvSpPr>
            <a:spLocks noChangeShapeType="1"/>
          </p:cNvSpPr>
          <p:nvPr/>
        </p:nvSpPr>
        <p:spPr bwMode="auto">
          <a:xfrm>
            <a:off x="3067050" y="4248150"/>
            <a:ext cx="333375" cy="32385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93" name="Line 1037"/>
          <p:cNvSpPr>
            <a:spLocks noChangeShapeType="1"/>
          </p:cNvSpPr>
          <p:nvPr/>
        </p:nvSpPr>
        <p:spPr bwMode="auto">
          <a:xfrm>
            <a:off x="3400425" y="4248150"/>
            <a:ext cx="152400" cy="142875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94" name="Line 1038"/>
          <p:cNvSpPr>
            <a:spLocks noChangeShapeType="1"/>
          </p:cNvSpPr>
          <p:nvPr/>
        </p:nvSpPr>
        <p:spPr bwMode="auto">
          <a:xfrm flipH="1" flipV="1">
            <a:off x="1085850" y="3571875"/>
            <a:ext cx="371475" cy="9525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95" name="Line 1039"/>
          <p:cNvSpPr>
            <a:spLocks noChangeShapeType="1"/>
          </p:cNvSpPr>
          <p:nvPr/>
        </p:nvSpPr>
        <p:spPr bwMode="auto">
          <a:xfrm flipH="1">
            <a:off x="2543175" y="4638675"/>
            <a:ext cx="9525" cy="466725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96" name="Line 1040"/>
          <p:cNvSpPr>
            <a:spLocks noChangeShapeType="1"/>
          </p:cNvSpPr>
          <p:nvPr/>
        </p:nvSpPr>
        <p:spPr bwMode="auto">
          <a:xfrm flipV="1">
            <a:off x="2514600" y="2076450"/>
            <a:ext cx="9525" cy="361950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097" name="Line 1041"/>
          <p:cNvSpPr>
            <a:spLocks noChangeShapeType="1"/>
          </p:cNvSpPr>
          <p:nvPr/>
        </p:nvSpPr>
        <p:spPr bwMode="auto">
          <a:xfrm>
            <a:off x="3657600" y="3514725"/>
            <a:ext cx="342900" cy="0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58098" name="Group 1042"/>
          <p:cNvGrpSpPr>
            <a:grpSpLocks/>
          </p:cNvGrpSpPr>
          <p:nvPr/>
        </p:nvGrpSpPr>
        <p:grpSpPr bwMode="auto">
          <a:xfrm>
            <a:off x="2286000" y="1600200"/>
            <a:ext cx="528638" cy="681038"/>
            <a:chOff x="627" y="1155"/>
            <a:chExt cx="474" cy="569"/>
          </a:xfrm>
        </p:grpSpPr>
        <p:sp>
          <p:nvSpPr>
            <p:cNvPr id="558099" name="Freeform 1043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0" name="Freeform 1044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1" name="Freeform 1045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2" name="Freeform 1046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3" name="Rectangle 1047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4" name="Rectangle 1048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5" name="Rectangle 1049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6" name="Line 1050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7" name="Freeform 1051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8" name="Freeform 1052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09" name="Rectangle 1053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110" name="Group 1054"/>
          <p:cNvGrpSpPr>
            <a:grpSpLocks/>
          </p:cNvGrpSpPr>
          <p:nvPr/>
        </p:nvGrpSpPr>
        <p:grpSpPr bwMode="auto">
          <a:xfrm rot="16200000">
            <a:off x="685800" y="3200400"/>
            <a:ext cx="528638" cy="681038"/>
            <a:chOff x="627" y="1155"/>
            <a:chExt cx="474" cy="569"/>
          </a:xfrm>
        </p:grpSpPr>
        <p:sp>
          <p:nvSpPr>
            <p:cNvPr id="558111" name="Freeform 1055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12" name="Freeform 1056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13" name="Freeform 1057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14" name="Freeform 1058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15" name="Rectangle 1059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16" name="Rectangle 1060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17" name="Rectangle 1061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18" name="Line 1062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19" name="Freeform 1063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20" name="Freeform 1064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21" name="Rectangle 1065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122" name="Group 1066"/>
          <p:cNvGrpSpPr>
            <a:grpSpLocks/>
          </p:cNvGrpSpPr>
          <p:nvPr/>
        </p:nvGrpSpPr>
        <p:grpSpPr bwMode="auto">
          <a:xfrm rot="5400000">
            <a:off x="3886200" y="3200400"/>
            <a:ext cx="528638" cy="681038"/>
            <a:chOff x="627" y="1155"/>
            <a:chExt cx="474" cy="569"/>
          </a:xfrm>
        </p:grpSpPr>
        <p:sp>
          <p:nvSpPr>
            <p:cNvPr id="558123" name="Freeform 1067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24" name="Freeform 1068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25" name="Freeform 1069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26" name="Freeform 1070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27" name="Rectangle 1071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28" name="Rectangle 1072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29" name="Rectangle 1073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30" name="Line 1074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31" name="Freeform 1075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32" name="Freeform 1076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33" name="Rectangle 1077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134" name="Group 1078"/>
          <p:cNvGrpSpPr>
            <a:grpSpLocks/>
          </p:cNvGrpSpPr>
          <p:nvPr/>
        </p:nvGrpSpPr>
        <p:grpSpPr bwMode="auto">
          <a:xfrm rot="10800000">
            <a:off x="2290763" y="4876800"/>
            <a:ext cx="528637" cy="681038"/>
            <a:chOff x="627" y="1155"/>
            <a:chExt cx="474" cy="569"/>
          </a:xfrm>
        </p:grpSpPr>
        <p:sp>
          <p:nvSpPr>
            <p:cNvPr id="558135" name="Freeform 1079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36" name="Freeform 1080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37" name="Freeform 1081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38" name="Freeform 1082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39" name="Rectangle 1083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40" name="Rectangle 1084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41" name="Rectangle 1085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42" name="Line 1086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43" name="Freeform 1087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44" name="Freeform 1088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45" name="Rectangle 1089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146" name="Group 1090"/>
          <p:cNvGrpSpPr>
            <a:grpSpLocks/>
          </p:cNvGrpSpPr>
          <p:nvPr/>
        </p:nvGrpSpPr>
        <p:grpSpPr bwMode="auto">
          <a:xfrm rot="13500000">
            <a:off x="1147763" y="4343400"/>
            <a:ext cx="528638" cy="681037"/>
            <a:chOff x="627" y="1155"/>
            <a:chExt cx="474" cy="569"/>
          </a:xfrm>
        </p:grpSpPr>
        <p:sp>
          <p:nvSpPr>
            <p:cNvPr id="558147" name="Freeform 1091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48" name="Freeform 1092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49" name="Freeform 1093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50" name="Freeform 1094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51" name="Rectangle 1095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52" name="Rectangle 1096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53" name="Rectangle 1097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54" name="Line 1098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55" name="Freeform 1099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56" name="Freeform 1100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57" name="Rectangle 1101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158" name="Group 1102"/>
          <p:cNvGrpSpPr>
            <a:grpSpLocks/>
          </p:cNvGrpSpPr>
          <p:nvPr/>
        </p:nvGrpSpPr>
        <p:grpSpPr bwMode="auto">
          <a:xfrm rot="8100000">
            <a:off x="3429000" y="4343400"/>
            <a:ext cx="528638" cy="681038"/>
            <a:chOff x="627" y="1155"/>
            <a:chExt cx="474" cy="569"/>
          </a:xfrm>
        </p:grpSpPr>
        <p:sp>
          <p:nvSpPr>
            <p:cNvPr id="558159" name="Freeform 1103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0" name="Freeform 1104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1" name="Freeform 1105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2" name="Freeform 1106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3" name="Rectangle 1107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4" name="Rectangle 1108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5" name="Rectangle 1109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6" name="Line 1110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7" name="Freeform 1111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8" name="Freeform 1112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69" name="Rectangle 1113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170" name="Group 1114"/>
          <p:cNvGrpSpPr>
            <a:grpSpLocks/>
          </p:cNvGrpSpPr>
          <p:nvPr/>
        </p:nvGrpSpPr>
        <p:grpSpPr bwMode="auto">
          <a:xfrm rot="18900000">
            <a:off x="1147763" y="2062163"/>
            <a:ext cx="528637" cy="681037"/>
            <a:chOff x="627" y="1155"/>
            <a:chExt cx="474" cy="569"/>
          </a:xfrm>
        </p:grpSpPr>
        <p:sp>
          <p:nvSpPr>
            <p:cNvPr id="558171" name="Freeform 1115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72" name="Freeform 1116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73" name="Freeform 1117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74" name="Freeform 1118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75" name="Rectangle 1119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76" name="Rectangle 1120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77" name="Rectangle 1121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78" name="Line 1122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79" name="Freeform 1123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80" name="Freeform 1124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81" name="Rectangle 1125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182" name="Group 1126"/>
          <p:cNvGrpSpPr>
            <a:grpSpLocks/>
          </p:cNvGrpSpPr>
          <p:nvPr/>
        </p:nvGrpSpPr>
        <p:grpSpPr bwMode="auto">
          <a:xfrm rot="2700000">
            <a:off x="3429000" y="2062163"/>
            <a:ext cx="528637" cy="681038"/>
            <a:chOff x="627" y="1155"/>
            <a:chExt cx="474" cy="569"/>
          </a:xfrm>
        </p:grpSpPr>
        <p:sp>
          <p:nvSpPr>
            <p:cNvPr id="558183" name="Freeform 1127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84" name="Freeform 1128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85" name="Freeform 1129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86" name="Freeform 1130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87" name="Rectangle 1131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88" name="Rectangle 1132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89" name="Rectangle 1133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90" name="Line 1134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91" name="Freeform 1135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92" name="Freeform 1136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193" name="Rectangle 1137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58194" name="Line 1138"/>
          <p:cNvSpPr>
            <a:spLocks noChangeShapeType="1"/>
          </p:cNvSpPr>
          <p:nvPr/>
        </p:nvSpPr>
        <p:spPr bwMode="auto">
          <a:xfrm flipH="1" flipV="1">
            <a:off x="5862638" y="2452688"/>
            <a:ext cx="395287" cy="404812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195" name="Line 1139"/>
          <p:cNvSpPr>
            <a:spLocks noChangeShapeType="1"/>
          </p:cNvSpPr>
          <p:nvPr/>
        </p:nvSpPr>
        <p:spPr bwMode="auto">
          <a:xfrm flipH="1" flipV="1">
            <a:off x="5772150" y="2667000"/>
            <a:ext cx="176213" cy="185738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196" name="Line 1140"/>
          <p:cNvSpPr>
            <a:spLocks noChangeShapeType="1"/>
          </p:cNvSpPr>
          <p:nvPr/>
        </p:nvSpPr>
        <p:spPr bwMode="auto">
          <a:xfrm flipH="1">
            <a:off x="5705475" y="4038600"/>
            <a:ext cx="390525" cy="385763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197" name="Line 1141"/>
          <p:cNvSpPr>
            <a:spLocks noChangeShapeType="1"/>
          </p:cNvSpPr>
          <p:nvPr/>
        </p:nvSpPr>
        <p:spPr bwMode="auto">
          <a:xfrm flipH="1">
            <a:off x="5934075" y="4381500"/>
            <a:ext cx="161925" cy="171450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198" name="Line 1142"/>
          <p:cNvSpPr>
            <a:spLocks noChangeShapeType="1"/>
          </p:cNvSpPr>
          <p:nvPr/>
        </p:nvSpPr>
        <p:spPr bwMode="auto">
          <a:xfrm flipH="1" flipV="1">
            <a:off x="5334000" y="3552825"/>
            <a:ext cx="371475" cy="9525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199" name="Line 1143"/>
          <p:cNvSpPr>
            <a:spLocks noChangeShapeType="1"/>
          </p:cNvSpPr>
          <p:nvPr/>
        </p:nvSpPr>
        <p:spPr bwMode="auto">
          <a:xfrm flipH="1">
            <a:off x="6791325" y="4638675"/>
            <a:ext cx="9525" cy="466725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200" name="Line 1144"/>
          <p:cNvSpPr>
            <a:spLocks noChangeShapeType="1"/>
          </p:cNvSpPr>
          <p:nvPr/>
        </p:nvSpPr>
        <p:spPr bwMode="auto">
          <a:xfrm flipV="1">
            <a:off x="6772275" y="2076450"/>
            <a:ext cx="9525" cy="361950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201" name="Line 1145"/>
          <p:cNvSpPr>
            <a:spLocks noChangeShapeType="1"/>
          </p:cNvSpPr>
          <p:nvPr/>
        </p:nvSpPr>
        <p:spPr bwMode="auto">
          <a:xfrm>
            <a:off x="7905750" y="3495675"/>
            <a:ext cx="3429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58202" name="Group 1146"/>
          <p:cNvGrpSpPr>
            <a:grpSpLocks/>
          </p:cNvGrpSpPr>
          <p:nvPr/>
        </p:nvGrpSpPr>
        <p:grpSpPr bwMode="auto">
          <a:xfrm>
            <a:off x="6557963" y="1600200"/>
            <a:ext cx="528637" cy="681038"/>
            <a:chOff x="627" y="1155"/>
            <a:chExt cx="474" cy="569"/>
          </a:xfrm>
        </p:grpSpPr>
        <p:sp>
          <p:nvSpPr>
            <p:cNvPr id="558203" name="Freeform 1147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04" name="Freeform 1148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05" name="Freeform 1149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06" name="Freeform 1150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07" name="Rectangle 1151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08" name="Rectangle 1152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09" name="Rectangle 1153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10" name="Line 1154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11" name="Freeform 1155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12" name="Freeform 1156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13" name="Rectangle 1157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214" name="Group 1158"/>
          <p:cNvGrpSpPr>
            <a:grpSpLocks/>
          </p:cNvGrpSpPr>
          <p:nvPr/>
        </p:nvGrpSpPr>
        <p:grpSpPr bwMode="auto">
          <a:xfrm rot="16200000">
            <a:off x="4957763" y="3200400"/>
            <a:ext cx="528638" cy="681037"/>
            <a:chOff x="627" y="1155"/>
            <a:chExt cx="474" cy="569"/>
          </a:xfrm>
        </p:grpSpPr>
        <p:sp>
          <p:nvSpPr>
            <p:cNvPr id="558215" name="Freeform 1159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16" name="Freeform 1160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17" name="Freeform 1161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18" name="Freeform 1162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19" name="Rectangle 1163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20" name="Rectangle 1164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21" name="Rectangle 1165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22" name="Line 1166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23" name="Freeform 1167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24" name="Freeform 1168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25" name="Rectangle 1169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226" name="Group 1170"/>
          <p:cNvGrpSpPr>
            <a:grpSpLocks/>
          </p:cNvGrpSpPr>
          <p:nvPr/>
        </p:nvGrpSpPr>
        <p:grpSpPr bwMode="auto">
          <a:xfrm rot="5400000">
            <a:off x="8158163" y="3200400"/>
            <a:ext cx="528638" cy="681037"/>
            <a:chOff x="627" y="1155"/>
            <a:chExt cx="474" cy="569"/>
          </a:xfrm>
        </p:grpSpPr>
        <p:sp>
          <p:nvSpPr>
            <p:cNvPr id="558227" name="Freeform 1171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28" name="Freeform 1172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29" name="Freeform 1173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30" name="Freeform 1174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31" name="Rectangle 1175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32" name="Rectangle 1176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33" name="Rectangle 1177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34" name="Line 1178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35" name="Freeform 1179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36" name="Freeform 1180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37" name="Rectangle 1181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238" name="Group 1182"/>
          <p:cNvGrpSpPr>
            <a:grpSpLocks/>
          </p:cNvGrpSpPr>
          <p:nvPr/>
        </p:nvGrpSpPr>
        <p:grpSpPr bwMode="auto">
          <a:xfrm rot="10800000">
            <a:off x="6562725" y="4876800"/>
            <a:ext cx="528638" cy="681038"/>
            <a:chOff x="627" y="1155"/>
            <a:chExt cx="474" cy="569"/>
          </a:xfrm>
        </p:grpSpPr>
        <p:sp>
          <p:nvSpPr>
            <p:cNvPr id="558239" name="Freeform 1183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0" name="Freeform 1184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1" name="Freeform 1185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2" name="Freeform 1186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3" name="Rectangle 1187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4" name="Rectangle 1188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5" name="Rectangle 1189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6" name="Line 1190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7" name="Freeform 1191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8" name="Freeform 1192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49" name="Rectangle 1193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250" name="Group 1194"/>
          <p:cNvGrpSpPr>
            <a:grpSpLocks/>
          </p:cNvGrpSpPr>
          <p:nvPr/>
        </p:nvGrpSpPr>
        <p:grpSpPr bwMode="auto">
          <a:xfrm rot="13500000">
            <a:off x="5419725" y="4343400"/>
            <a:ext cx="528638" cy="681038"/>
            <a:chOff x="627" y="1155"/>
            <a:chExt cx="474" cy="569"/>
          </a:xfrm>
        </p:grpSpPr>
        <p:sp>
          <p:nvSpPr>
            <p:cNvPr id="558251" name="Freeform 1195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52" name="Freeform 1196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53" name="Freeform 1197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54" name="Freeform 1198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55" name="Rectangle 1199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56" name="Rectangle 1200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57" name="Rectangle 1201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58" name="Line 1202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59" name="Freeform 1203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60" name="Freeform 1204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61" name="Rectangle 1205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262" name="Group 1206"/>
          <p:cNvGrpSpPr>
            <a:grpSpLocks/>
          </p:cNvGrpSpPr>
          <p:nvPr/>
        </p:nvGrpSpPr>
        <p:grpSpPr bwMode="auto">
          <a:xfrm rot="18900000">
            <a:off x="5419725" y="2062163"/>
            <a:ext cx="528638" cy="681037"/>
            <a:chOff x="627" y="1155"/>
            <a:chExt cx="474" cy="569"/>
          </a:xfrm>
        </p:grpSpPr>
        <p:sp>
          <p:nvSpPr>
            <p:cNvPr id="558263" name="Freeform 1207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64" name="Freeform 1208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65" name="Freeform 1209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66" name="Freeform 1210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67" name="Rectangle 1211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68" name="Rectangle 1212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69" name="Rectangle 1213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70" name="Line 1214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71" name="Freeform 1215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72" name="Freeform 1216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73" name="Rectangle 1217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58274" name="Group 1218"/>
          <p:cNvGrpSpPr>
            <a:grpSpLocks/>
          </p:cNvGrpSpPr>
          <p:nvPr/>
        </p:nvGrpSpPr>
        <p:grpSpPr bwMode="auto">
          <a:xfrm rot="2700000">
            <a:off x="7700963" y="2062163"/>
            <a:ext cx="528637" cy="681037"/>
            <a:chOff x="627" y="1155"/>
            <a:chExt cx="474" cy="569"/>
          </a:xfrm>
        </p:grpSpPr>
        <p:sp>
          <p:nvSpPr>
            <p:cNvPr id="558275" name="Freeform 1219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76" name="Freeform 1220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77" name="Freeform 1221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78" name="Freeform 1222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79" name="Rectangle 1223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80" name="Rectangle 1224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81" name="Rectangle 1225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82" name="Line 1226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83" name="Freeform 1227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84" name="Freeform 1228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285" name="Rectangle 1229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58286" name="Rectangle 1230"/>
          <p:cNvSpPr>
            <a:spLocks noChangeArrowheads="1"/>
          </p:cNvSpPr>
          <p:nvPr/>
        </p:nvSpPr>
        <p:spPr bwMode="auto">
          <a:xfrm rot="1200000">
            <a:off x="6400800" y="3810000"/>
            <a:ext cx="609600" cy="1524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8287" name="Rectangle 1231"/>
          <p:cNvSpPr>
            <a:spLocks noChangeArrowheads="1"/>
          </p:cNvSpPr>
          <p:nvPr/>
        </p:nvSpPr>
        <p:spPr bwMode="auto">
          <a:xfrm rot="1200000">
            <a:off x="7467600" y="3810000"/>
            <a:ext cx="762000" cy="1524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8288" name="Freeform 1232"/>
          <p:cNvSpPr>
            <a:spLocks/>
          </p:cNvSpPr>
          <p:nvPr/>
        </p:nvSpPr>
        <p:spPr bwMode="auto">
          <a:xfrm>
            <a:off x="7502525" y="3019425"/>
            <a:ext cx="192088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81"/>
              </a:cxn>
              <a:cxn ang="0">
                <a:pos x="60" y="95"/>
              </a:cxn>
              <a:cxn ang="0">
                <a:pos x="66" y="114"/>
              </a:cxn>
              <a:cxn ang="0">
                <a:pos x="72" y="132"/>
              </a:cxn>
              <a:cxn ang="0">
                <a:pos x="90" y="170"/>
              </a:cxn>
              <a:cxn ang="0">
                <a:pos x="102" y="222"/>
              </a:cxn>
              <a:cxn ang="0">
                <a:pos x="108" y="243"/>
              </a:cxn>
              <a:cxn ang="0">
                <a:pos x="106" y="381"/>
              </a:cxn>
              <a:cxn ang="0">
                <a:pos x="97" y="446"/>
              </a:cxn>
              <a:cxn ang="0">
                <a:pos x="96" y="450"/>
              </a:cxn>
            </a:cxnLst>
            <a:rect l="0" t="0" r="r" b="b"/>
            <a:pathLst>
              <a:path w="121" h="454">
                <a:moveTo>
                  <a:pt x="0" y="0"/>
                </a:moveTo>
                <a:cubicBezTo>
                  <a:pt x="20" y="26"/>
                  <a:pt x="35" y="55"/>
                  <a:pt x="54" y="81"/>
                </a:cubicBezTo>
                <a:cubicBezTo>
                  <a:pt x="55" y="87"/>
                  <a:pt x="58" y="90"/>
                  <a:pt x="60" y="95"/>
                </a:cubicBezTo>
                <a:cubicBezTo>
                  <a:pt x="61" y="101"/>
                  <a:pt x="63" y="108"/>
                  <a:pt x="66" y="114"/>
                </a:cubicBezTo>
                <a:cubicBezTo>
                  <a:pt x="67" y="120"/>
                  <a:pt x="69" y="126"/>
                  <a:pt x="72" y="132"/>
                </a:cubicBezTo>
                <a:cubicBezTo>
                  <a:pt x="75" y="146"/>
                  <a:pt x="84" y="157"/>
                  <a:pt x="90" y="170"/>
                </a:cubicBezTo>
                <a:cubicBezTo>
                  <a:pt x="93" y="185"/>
                  <a:pt x="95" y="208"/>
                  <a:pt x="102" y="222"/>
                </a:cubicBezTo>
                <a:cubicBezTo>
                  <a:pt x="103" y="229"/>
                  <a:pt x="106" y="236"/>
                  <a:pt x="108" y="243"/>
                </a:cubicBezTo>
                <a:cubicBezTo>
                  <a:pt x="109" y="283"/>
                  <a:pt x="121" y="352"/>
                  <a:pt x="106" y="381"/>
                </a:cubicBezTo>
                <a:cubicBezTo>
                  <a:pt x="102" y="402"/>
                  <a:pt x="105" y="426"/>
                  <a:pt x="97" y="446"/>
                </a:cubicBezTo>
                <a:cubicBezTo>
                  <a:pt x="96" y="453"/>
                  <a:pt x="96" y="454"/>
                  <a:pt x="96" y="45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289" name="Freeform 1233"/>
          <p:cNvSpPr>
            <a:spLocks/>
          </p:cNvSpPr>
          <p:nvPr/>
        </p:nvSpPr>
        <p:spPr bwMode="auto">
          <a:xfrm>
            <a:off x="7669213" y="2846388"/>
            <a:ext cx="255587" cy="971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2"/>
              </a:cxn>
              <a:cxn ang="0">
                <a:pos x="21" y="25"/>
              </a:cxn>
              <a:cxn ang="0">
                <a:pos x="45" y="58"/>
              </a:cxn>
              <a:cxn ang="0">
                <a:pos x="63" y="85"/>
              </a:cxn>
              <a:cxn ang="0">
                <a:pos x="75" y="109"/>
              </a:cxn>
              <a:cxn ang="0">
                <a:pos x="111" y="172"/>
              </a:cxn>
              <a:cxn ang="0">
                <a:pos x="117" y="190"/>
              </a:cxn>
              <a:cxn ang="0">
                <a:pos x="126" y="231"/>
              </a:cxn>
              <a:cxn ang="0">
                <a:pos x="135" y="255"/>
              </a:cxn>
              <a:cxn ang="0">
                <a:pos x="138" y="270"/>
              </a:cxn>
              <a:cxn ang="0">
                <a:pos x="141" y="288"/>
              </a:cxn>
              <a:cxn ang="0">
                <a:pos x="147" y="316"/>
              </a:cxn>
              <a:cxn ang="0">
                <a:pos x="153" y="339"/>
              </a:cxn>
              <a:cxn ang="0">
                <a:pos x="154" y="417"/>
              </a:cxn>
              <a:cxn ang="0">
                <a:pos x="151" y="514"/>
              </a:cxn>
              <a:cxn ang="0">
                <a:pos x="145" y="549"/>
              </a:cxn>
              <a:cxn ang="0">
                <a:pos x="136" y="607"/>
              </a:cxn>
              <a:cxn ang="0">
                <a:pos x="135" y="612"/>
              </a:cxn>
            </a:cxnLst>
            <a:rect l="0" t="0" r="r" b="b"/>
            <a:pathLst>
              <a:path w="161" h="612">
                <a:moveTo>
                  <a:pt x="0" y="0"/>
                </a:moveTo>
                <a:cubicBezTo>
                  <a:pt x="8" y="11"/>
                  <a:pt x="4" y="7"/>
                  <a:pt x="12" y="12"/>
                </a:cubicBezTo>
                <a:cubicBezTo>
                  <a:pt x="16" y="18"/>
                  <a:pt x="15" y="20"/>
                  <a:pt x="21" y="25"/>
                </a:cubicBezTo>
                <a:cubicBezTo>
                  <a:pt x="23" y="35"/>
                  <a:pt x="36" y="53"/>
                  <a:pt x="45" y="58"/>
                </a:cubicBezTo>
                <a:cubicBezTo>
                  <a:pt x="51" y="67"/>
                  <a:pt x="57" y="76"/>
                  <a:pt x="63" y="85"/>
                </a:cubicBezTo>
                <a:cubicBezTo>
                  <a:pt x="65" y="93"/>
                  <a:pt x="70" y="102"/>
                  <a:pt x="75" y="109"/>
                </a:cubicBezTo>
                <a:cubicBezTo>
                  <a:pt x="79" y="130"/>
                  <a:pt x="98" y="154"/>
                  <a:pt x="111" y="172"/>
                </a:cubicBezTo>
                <a:cubicBezTo>
                  <a:pt x="112" y="178"/>
                  <a:pt x="114" y="184"/>
                  <a:pt x="117" y="190"/>
                </a:cubicBezTo>
                <a:cubicBezTo>
                  <a:pt x="119" y="204"/>
                  <a:pt x="121" y="218"/>
                  <a:pt x="126" y="231"/>
                </a:cubicBezTo>
                <a:cubicBezTo>
                  <a:pt x="128" y="240"/>
                  <a:pt x="132" y="247"/>
                  <a:pt x="135" y="255"/>
                </a:cubicBezTo>
                <a:cubicBezTo>
                  <a:pt x="138" y="282"/>
                  <a:pt x="134" y="250"/>
                  <a:pt x="138" y="270"/>
                </a:cubicBezTo>
                <a:cubicBezTo>
                  <a:pt x="139" y="276"/>
                  <a:pt x="141" y="288"/>
                  <a:pt x="141" y="288"/>
                </a:cubicBezTo>
                <a:cubicBezTo>
                  <a:pt x="142" y="298"/>
                  <a:pt x="143" y="307"/>
                  <a:pt x="147" y="316"/>
                </a:cubicBezTo>
                <a:cubicBezTo>
                  <a:pt x="149" y="324"/>
                  <a:pt x="150" y="332"/>
                  <a:pt x="153" y="339"/>
                </a:cubicBezTo>
                <a:cubicBezTo>
                  <a:pt x="156" y="366"/>
                  <a:pt x="155" y="389"/>
                  <a:pt x="154" y="417"/>
                </a:cubicBezTo>
                <a:cubicBezTo>
                  <a:pt x="156" y="448"/>
                  <a:pt x="161" y="483"/>
                  <a:pt x="151" y="514"/>
                </a:cubicBezTo>
                <a:cubicBezTo>
                  <a:pt x="150" y="525"/>
                  <a:pt x="149" y="538"/>
                  <a:pt x="145" y="549"/>
                </a:cubicBezTo>
                <a:cubicBezTo>
                  <a:pt x="143" y="565"/>
                  <a:pt x="143" y="592"/>
                  <a:pt x="136" y="607"/>
                </a:cubicBezTo>
                <a:cubicBezTo>
                  <a:pt x="136" y="609"/>
                  <a:pt x="135" y="612"/>
                  <a:pt x="135" y="61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290" name="Freeform 1234"/>
          <p:cNvSpPr>
            <a:spLocks/>
          </p:cNvSpPr>
          <p:nvPr/>
        </p:nvSpPr>
        <p:spPr bwMode="auto">
          <a:xfrm>
            <a:off x="7404100" y="3884613"/>
            <a:ext cx="207963" cy="296862"/>
          </a:xfrm>
          <a:custGeom>
            <a:avLst/>
            <a:gdLst/>
            <a:ahLst/>
            <a:cxnLst>
              <a:cxn ang="0">
                <a:pos x="0" y="187"/>
              </a:cxn>
              <a:cxn ang="0">
                <a:pos x="17" y="177"/>
              </a:cxn>
              <a:cxn ang="0">
                <a:pos x="26" y="165"/>
              </a:cxn>
              <a:cxn ang="0">
                <a:pos x="53" y="135"/>
              </a:cxn>
              <a:cxn ang="0">
                <a:pos x="63" y="124"/>
              </a:cxn>
              <a:cxn ang="0">
                <a:pos x="71" y="111"/>
              </a:cxn>
              <a:cxn ang="0">
                <a:pos x="83" y="88"/>
              </a:cxn>
              <a:cxn ang="0">
                <a:pos x="101" y="61"/>
              </a:cxn>
              <a:cxn ang="0">
                <a:pos x="113" y="43"/>
              </a:cxn>
              <a:cxn ang="0">
                <a:pos x="125" y="19"/>
              </a:cxn>
              <a:cxn ang="0">
                <a:pos x="128" y="4"/>
              </a:cxn>
              <a:cxn ang="0">
                <a:pos x="131" y="0"/>
              </a:cxn>
            </a:cxnLst>
            <a:rect l="0" t="0" r="r" b="b"/>
            <a:pathLst>
              <a:path w="131" h="187">
                <a:moveTo>
                  <a:pt x="0" y="187"/>
                </a:moveTo>
                <a:cubicBezTo>
                  <a:pt x="8" y="185"/>
                  <a:pt x="10" y="181"/>
                  <a:pt x="17" y="177"/>
                </a:cubicBezTo>
                <a:cubicBezTo>
                  <a:pt x="18" y="170"/>
                  <a:pt x="20" y="169"/>
                  <a:pt x="26" y="165"/>
                </a:cubicBezTo>
                <a:cubicBezTo>
                  <a:pt x="33" y="154"/>
                  <a:pt x="41" y="142"/>
                  <a:pt x="53" y="135"/>
                </a:cubicBezTo>
                <a:cubicBezTo>
                  <a:pt x="54" y="128"/>
                  <a:pt x="58" y="128"/>
                  <a:pt x="63" y="124"/>
                </a:cubicBezTo>
                <a:cubicBezTo>
                  <a:pt x="65" y="119"/>
                  <a:pt x="68" y="115"/>
                  <a:pt x="71" y="111"/>
                </a:cubicBezTo>
                <a:cubicBezTo>
                  <a:pt x="73" y="102"/>
                  <a:pt x="73" y="92"/>
                  <a:pt x="83" y="88"/>
                </a:cubicBezTo>
                <a:cubicBezTo>
                  <a:pt x="89" y="79"/>
                  <a:pt x="95" y="70"/>
                  <a:pt x="101" y="61"/>
                </a:cubicBezTo>
                <a:cubicBezTo>
                  <a:pt x="102" y="53"/>
                  <a:pt x="106" y="47"/>
                  <a:pt x="113" y="43"/>
                </a:cubicBezTo>
                <a:cubicBezTo>
                  <a:pt x="118" y="36"/>
                  <a:pt x="121" y="27"/>
                  <a:pt x="125" y="19"/>
                </a:cubicBezTo>
                <a:cubicBezTo>
                  <a:pt x="126" y="12"/>
                  <a:pt x="125" y="9"/>
                  <a:pt x="128" y="4"/>
                </a:cubicBezTo>
                <a:cubicBezTo>
                  <a:pt x="129" y="3"/>
                  <a:pt x="131" y="0"/>
                  <a:pt x="1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291" name="Freeform 1235"/>
          <p:cNvSpPr>
            <a:spLocks/>
          </p:cNvSpPr>
          <p:nvPr/>
        </p:nvSpPr>
        <p:spPr bwMode="auto">
          <a:xfrm>
            <a:off x="7678738" y="3970338"/>
            <a:ext cx="169862" cy="277812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15" y="157"/>
              </a:cxn>
              <a:cxn ang="0">
                <a:pos x="24" y="145"/>
              </a:cxn>
              <a:cxn ang="0">
                <a:pos x="45" y="117"/>
              </a:cxn>
              <a:cxn ang="0">
                <a:pos x="56" y="99"/>
              </a:cxn>
              <a:cxn ang="0">
                <a:pos x="77" y="67"/>
              </a:cxn>
              <a:cxn ang="0">
                <a:pos x="86" y="48"/>
              </a:cxn>
              <a:cxn ang="0">
                <a:pos x="92" y="30"/>
              </a:cxn>
              <a:cxn ang="0">
                <a:pos x="107" y="0"/>
              </a:cxn>
            </a:cxnLst>
            <a:rect l="0" t="0" r="r" b="b"/>
            <a:pathLst>
              <a:path w="107" h="175">
                <a:moveTo>
                  <a:pt x="0" y="175"/>
                </a:moveTo>
                <a:cubicBezTo>
                  <a:pt x="8" y="173"/>
                  <a:pt x="8" y="162"/>
                  <a:pt x="15" y="157"/>
                </a:cubicBezTo>
                <a:cubicBezTo>
                  <a:pt x="18" y="152"/>
                  <a:pt x="19" y="148"/>
                  <a:pt x="24" y="145"/>
                </a:cubicBezTo>
                <a:cubicBezTo>
                  <a:pt x="28" y="137"/>
                  <a:pt x="37" y="123"/>
                  <a:pt x="45" y="117"/>
                </a:cubicBezTo>
                <a:cubicBezTo>
                  <a:pt x="48" y="110"/>
                  <a:pt x="52" y="105"/>
                  <a:pt x="56" y="99"/>
                </a:cubicBezTo>
                <a:cubicBezTo>
                  <a:pt x="58" y="87"/>
                  <a:pt x="69" y="75"/>
                  <a:pt x="77" y="67"/>
                </a:cubicBezTo>
                <a:cubicBezTo>
                  <a:pt x="78" y="60"/>
                  <a:pt x="83" y="55"/>
                  <a:pt x="86" y="48"/>
                </a:cubicBezTo>
                <a:cubicBezTo>
                  <a:pt x="87" y="42"/>
                  <a:pt x="89" y="36"/>
                  <a:pt x="92" y="30"/>
                </a:cubicBezTo>
                <a:cubicBezTo>
                  <a:pt x="94" y="19"/>
                  <a:pt x="107" y="10"/>
                  <a:pt x="107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292" name="Text Box 1236"/>
          <p:cNvSpPr txBox="1">
            <a:spLocks noChangeArrowheads="1"/>
          </p:cNvSpPr>
          <p:nvPr/>
        </p:nvSpPr>
        <p:spPr bwMode="auto">
          <a:xfrm>
            <a:off x="828675" y="247650"/>
            <a:ext cx="7172325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Funcionamiento tolerante a fallos de FDDI</a:t>
            </a:r>
            <a:endParaRPr lang="es-ES" sz="3200"/>
          </a:p>
        </p:txBody>
      </p:sp>
      <p:sp>
        <p:nvSpPr>
          <p:cNvPr id="558293" name="Text Box 1237"/>
          <p:cNvSpPr txBox="1">
            <a:spLocks noChangeArrowheads="1"/>
          </p:cNvSpPr>
          <p:nvPr/>
        </p:nvSpPr>
        <p:spPr bwMode="auto">
          <a:xfrm>
            <a:off x="381000" y="1111250"/>
            <a:ext cx="15144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Estación DAS</a:t>
            </a:r>
            <a:endParaRPr lang="es-ES" sz="1600" b="1">
              <a:latin typeface="Arial" charset="0"/>
            </a:endParaRPr>
          </a:p>
        </p:txBody>
      </p:sp>
      <p:sp>
        <p:nvSpPr>
          <p:cNvPr id="558294" name="Text Box 1238"/>
          <p:cNvSpPr txBox="1">
            <a:spLocks noChangeArrowheads="1"/>
          </p:cNvSpPr>
          <p:nvPr/>
        </p:nvSpPr>
        <p:spPr bwMode="auto">
          <a:xfrm>
            <a:off x="3200400" y="1143000"/>
            <a:ext cx="15033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Estación SAS</a:t>
            </a:r>
            <a:endParaRPr lang="es-ES" sz="1600" b="1">
              <a:latin typeface="Arial" charset="0"/>
            </a:endParaRPr>
          </a:p>
        </p:txBody>
      </p:sp>
      <p:sp>
        <p:nvSpPr>
          <p:cNvPr id="558295" name="Line 1239"/>
          <p:cNvSpPr>
            <a:spLocks noChangeShapeType="1"/>
          </p:cNvSpPr>
          <p:nvPr/>
        </p:nvSpPr>
        <p:spPr bwMode="auto">
          <a:xfrm>
            <a:off x="1295400" y="1524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296" name="Line 1240"/>
          <p:cNvSpPr>
            <a:spLocks noChangeShapeType="1"/>
          </p:cNvSpPr>
          <p:nvPr/>
        </p:nvSpPr>
        <p:spPr bwMode="auto">
          <a:xfrm flipH="1">
            <a:off x="2819400" y="14478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297" name="Text Box 1241"/>
          <p:cNvSpPr txBox="1">
            <a:spLocks noChangeArrowheads="1"/>
          </p:cNvSpPr>
          <p:nvPr/>
        </p:nvSpPr>
        <p:spPr bwMode="auto">
          <a:xfrm>
            <a:off x="381000" y="5257800"/>
            <a:ext cx="13938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Anillo activo</a:t>
            </a:r>
            <a:endParaRPr lang="es-ES" sz="1600" b="1">
              <a:latin typeface="Arial" charset="0"/>
            </a:endParaRPr>
          </a:p>
        </p:txBody>
      </p:sp>
      <p:sp>
        <p:nvSpPr>
          <p:cNvPr id="558298" name="Text Box 1242"/>
          <p:cNvSpPr txBox="1">
            <a:spLocks noChangeArrowheads="1"/>
          </p:cNvSpPr>
          <p:nvPr/>
        </p:nvSpPr>
        <p:spPr bwMode="auto">
          <a:xfrm>
            <a:off x="2057400" y="3124200"/>
            <a:ext cx="1042988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Anillo de</a:t>
            </a:r>
          </a:p>
          <a:p>
            <a:pPr algn="ctr"/>
            <a:r>
              <a:rPr lang="es-ES_tradnl" sz="1600" b="1">
                <a:latin typeface="Arial" charset="0"/>
              </a:rPr>
              <a:t>reserva</a:t>
            </a:r>
            <a:endParaRPr lang="es-ES" sz="1600" b="1">
              <a:latin typeface="Arial" charset="0"/>
            </a:endParaRPr>
          </a:p>
        </p:txBody>
      </p:sp>
      <p:sp>
        <p:nvSpPr>
          <p:cNvPr id="558299" name="Line 1243"/>
          <p:cNvSpPr>
            <a:spLocks noChangeShapeType="1"/>
          </p:cNvSpPr>
          <p:nvPr/>
        </p:nvSpPr>
        <p:spPr bwMode="auto">
          <a:xfrm flipV="1">
            <a:off x="1524000" y="4572000"/>
            <a:ext cx="533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00" name="Line 1244"/>
          <p:cNvSpPr>
            <a:spLocks noChangeShapeType="1"/>
          </p:cNvSpPr>
          <p:nvPr/>
        </p:nvSpPr>
        <p:spPr bwMode="auto">
          <a:xfrm>
            <a:off x="2590800" y="3657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01" name="Text Box 1245"/>
          <p:cNvSpPr txBox="1">
            <a:spLocks noChangeArrowheads="1"/>
          </p:cNvSpPr>
          <p:nvPr/>
        </p:nvSpPr>
        <p:spPr bwMode="auto">
          <a:xfrm>
            <a:off x="6216650" y="3124200"/>
            <a:ext cx="100806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Corte en</a:t>
            </a:r>
          </a:p>
          <a:p>
            <a:pPr algn="ctr"/>
            <a:r>
              <a:rPr lang="es-ES_tradnl" sz="1600" b="1">
                <a:latin typeface="Arial" charset="0"/>
              </a:rPr>
              <a:t>la fibra</a:t>
            </a:r>
            <a:endParaRPr lang="es-ES" sz="1600" b="1">
              <a:latin typeface="Arial" charset="0"/>
            </a:endParaRPr>
          </a:p>
        </p:txBody>
      </p:sp>
      <p:sp>
        <p:nvSpPr>
          <p:cNvPr id="558302" name="Line 1246"/>
          <p:cNvSpPr>
            <a:spLocks noChangeShapeType="1"/>
          </p:cNvSpPr>
          <p:nvPr/>
        </p:nvSpPr>
        <p:spPr bwMode="auto">
          <a:xfrm>
            <a:off x="6781800" y="3657600"/>
            <a:ext cx="838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03" name="Text Box 1247"/>
          <p:cNvSpPr txBox="1">
            <a:spLocks noChangeArrowheads="1"/>
          </p:cNvSpPr>
          <p:nvPr/>
        </p:nvSpPr>
        <p:spPr bwMode="auto">
          <a:xfrm>
            <a:off x="7924800" y="1219200"/>
            <a:ext cx="1030288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Estación</a:t>
            </a:r>
          </a:p>
          <a:p>
            <a:pPr algn="ctr"/>
            <a:r>
              <a:rPr lang="es-ES_tradnl" sz="1600" b="1">
                <a:latin typeface="Arial" charset="0"/>
              </a:rPr>
              <a:t>aislada</a:t>
            </a:r>
            <a:endParaRPr lang="es-ES" sz="1600" b="1">
              <a:latin typeface="Arial" charset="0"/>
            </a:endParaRPr>
          </a:p>
        </p:txBody>
      </p:sp>
      <p:sp>
        <p:nvSpPr>
          <p:cNvPr id="558304" name="Line 1248"/>
          <p:cNvSpPr>
            <a:spLocks noChangeShapeType="1"/>
          </p:cNvSpPr>
          <p:nvPr/>
        </p:nvSpPr>
        <p:spPr bwMode="auto">
          <a:xfrm>
            <a:off x="8458200" y="19050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05" name="Line 1249"/>
          <p:cNvSpPr>
            <a:spLocks noChangeShapeType="1"/>
          </p:cNvSpPr>
          <p:nvPr/>
        </p:nvSpPr>
        <p:spPr bwMode="auto">
          <a:xfrm>
            <a:off x="3048000" y="5715000"/>
            <a:ext cx="533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06" name="Line 1250"/>
          <p:cNvSpPr>
            <a:spLocks noChangeShapeType="1"/>
          </p:cNvSpPr>
          <p:nvPr/>
        </p:nvSpPr>
        <p:spPr bwMode="auto">
          <a:xfrm>
            <a:off x="3048000" y="60198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07" name="Text Box 1251"/>
          <p:cNvSpPr txBox="1">
            <a:spLocks noChangeArrowheads="1"/>
          </p:cNvSpPr>
          <p:nvPr/>
        </p:nvSpPr>
        <p:spPr bwMode="auto">
          <a:xfrm>
            <a:off x="3582988" y="5530850"/>
            <a:ext cx="15970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Tráfico normal</a:t>
            </a:r>
            <a:endParaRPr lang="es-ES" sz="1600" b="1">
              <a:latin typeface="Arial" charset="0"/>
            </a:endParaRPr>
          </a:p>
        </p:txBody>
      </p:sp>
      <p:sp>
        <p:nvSpPr>
          <p:cNvPr id="558308" name="Text Box 1252"/>
          <p:cNvSpPr txBox="1">
            <a:spLocks noChangeArrowheads="1"/>
          </p:cNvSpPr>
          <p:nvPr/>
        </p:nvSpPr>
        <p:spPr bwMode="auto">
          <a:xfrm>
            <a:off x="3581400" y="5835650"/>
            <a:ext cx="19351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Tráfico de reserva</a:t>
            </a:r>
            <a:endParaRPr lang="es-ES" sz="1600" b="1">
              <a:latin typeface="Arial" charset="0"/>
            </a:endParaRPr>
          </a:p>
        </p:txBody>
      </p:sp>
      <p:sp>
        <p:nvSpPr>
          <p:cNvPr id="558309" name="Line 1253"/>
          <p:cNvSpPr>
            <a:spLocks noChangeShapeType="1"/>
          </p:cNvSpPr>
          <p:nvPr/>
        </p:nvSpPr>
        <p:spPr bwMode="auto">
          <a:xfrm flipV="1">
            <a:off x="1820863" y="4351338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0" name="Line 1254"/>
          <p:cNvSpPr>
            <a:spLocks noChangeShapeType="1"/>
          </p:cNvSpPr>
          <p:nvPr/>
        </p:nvSpPr>
        <p:spPr bwMode="auto">
          <a:xfrm flipV="1">
            <a:off x="1819275" y="4005263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1" name="Line 1255"/>
          <p:cNvSpPr>
            <a:spLocks noChangeShapeType="1"/>
          </p:cNvSpPr>
          <p:nvPr/>
        </p:nvSpPr>
        <p:spPr bwMode="auto">
          <a:xfrm flipV="1">
            <a:off x="3200400" y="2667000"/>
            <a:ext cx="73025" cy="777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2" name="Line 1256"/>
          <p:cNvSpPr>
            <a:spLocks noChangeShapeType="1"/>
          </p:cNvSpPr>
          <p:nvPr/>
        </p:nvSpPr>
        <p:spPr bwMode="auto">
          <a:xfrm rot="5400000" flipV="1">
            <a:off x="1972469" y="2834482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3" name="Line 1257"/>
          <p:cNvSpPr>
            <a:spLocks noChangeShapeType="1"/>
          </p:cNvSpPr>
          <p:nvPr/>
        </p:nvSpPr>
        <p:spPr bwMode="auto">
          <a:xfrm flipV="1">
            <a:off x="3200400" y="2967038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4" name="Line 1258"/>
          <p:cNvSpPr>
            <a:spLocks noChangeShapeType="1"/>
          </p:cNvSpPr>
          <p:nvPr/>
        </p:nvSpPr>
        <p:spPr bwMode="auto">
          <a:xfrm rot="5400000" flipV="1">
            <a:off x="1667669" y="2832894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5" name="Line 1259"/>
          <p:cNvSpPr>
            <a:spLocks noChangeShapeType="1"/>
          </p:cNvSpPr>
          <p:nvPr/>
        </p:nvSpPr>
        <p:spPr bwMode="auto">
          <a:xfrm rot="5400000" flipV="1">
            <a:off x="3356769" y="4201319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6" name="Line 1260"/>
          <p:cNvSpPr>
            <a:spLocks noChangeShapeType="1"/>
          </p:cNvSpPr>
          <p:nvPr/>
        </p:nvSpPr>
        <p:spPr bwMode="auto">
          <a:xfrm rot="5400000" flipV="1">
            <a:off x="3020219" y="4201319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7" name="Line 1261"/>
          <p:cNvSpPr>
            <a:spLocks noChangeShapeType="1"/>
          </p:cNvSpPr>
          <p:nvPr/>
        </p:nvSpPr>
        <p:spPr bwMode="auto">
          <a:xfrm>
            <a:off x="1425575" y="3578225"/>
            <a:ext cx="76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8" name="Line 1262"/>
          <p:cNvSpPr>
            <a:spLocks noChangeShapeType="1"/>
          </p:cNvSpPr>
          <p:nvPr/>
        </p:nvSpPr>
        <p:spPr bwMode="auto">
          <a:xfrm>
            <a:off x="3609975" y="3514725"/>
            <a:ext cx="76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19" name="Line 1263"/>
          <p:cNvSpPr>
            <a:spLocks noChangeShapeType="1"/>
          </p:cNvSpPr>
          <p:nvPr/>
        </p:nvSpPr>
        <p:spPr bwMode="auto">
          <a:xfrm>
            <a:off x="2514600" y="2416175"/>
            <a:ext cx="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0" name="Line 1264"/>
          <p:cNvSpPr>
            <a:spLocks noChangeShapeType="1"/>
          </p:cNvSpPr>
          <p:nvPr/>
        </p:nvSpPr>
        <p:spPr bwMode="auto">
          <a:xfrm>
            <a:off x="2552700" y="4603750"/>
            <a:ext cx="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1" name="Line 1265"/>
          <p:cNvSpPr>
            <a:spLocks noChangeShapeType="1"/>
          </p:cNvSpPr>
          <p:nvPr/>
        </p:nvSpPr>
        <p:spPr bwMode="auto">
          <a:xfrm flipV="1">
            <a:off x="6070600" y="4332288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2" name="Line 1266"/>
          <p:cNvSpPr>
            <a:spLocks noChangeShapeType="1"/>
          </p:cNvSpPr>
          <p:nvPr/>
        </p:nvSpPr>
        <p:spPr bwMode="auto">
          <a:xfrm flipV="1">
            <a:off x="6069013" y="3989388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3" name="Line 1267"/>
          <p:cNvSpPr>
            <a:spLocks noChangeShapeType="1"/>
          </p:cNvSpPr>
          <p:nvPr/>
        </p:nvSpPr>
        <p:spPr bwMode="auto">
          <a:xfrm flipV="1">
            <a:off x="7451725" y="2647950"/>
            <a:ext cx="73025" cy="777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4" name="Line 1268"/>
          <p:cNvSpPr>
            <a:spLocks noChangeShapeType="1"/>
          </p:cNvSpPr>
          <p:nvPr/>
        </p:nvSpPr>
        <p:spPr bwMode="auto">
          <a:xfrm rot="5400000" flipV="1">
            <a:off x="6239669" y="2837657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5" name="Line 1269"/>
          <p:cNvSpPr>
            <a:spLocks noChangeShapeType="1"/>
          </p:cNvSpPr>
          <p:nvPr/>
        </p:nvSpPr>
        <p:spPr bwMode="auto">
          <a:xfrm flipV="1">
            <a:off x="7443788" y="2954338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6" name="Line 1270"/>
          <p:cNvSpPr>
            <a:spLocks noChangeShapeType="1"/>
          </p:cNvSpPr>
          <p:nvPr/>
        </p:nvSpPr>
        <p:spPr bwMode="auto">
          <a:xfrm rot="5400000" flipV="1">
            <a:off x="5934869" y="2831307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7" name="Line 1271"/>
          <p:cNvSpPr>
            <a:spLocks noChangeShapeType="1"/>
          </p:cNvSpPr>
          <p:nvPr/>
        </p:nvSpPr>
        <p:spPr bwMode="auto">
          <a:xfrm rot="5400000" flipV="1">
            <a:off x="7604919" y="4229894"/>
            <a:ext cx="73025" cy="777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8" name="Line 1272"/>
          <p:cNvSpPr>
            <a:spLocks noChangeShapeType="1"/>
          </p:cNvSpPr>
          <p:nvPr/>
        </p:nvSpPr>
        <p:spPr bwMode="auto">
          <a:xfrm rot="5400000" flipV="1">
            <a:off x="7339806" y="4164807"/>
            <a:ext cx="73025" cy="777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29" name="Line 1273"/>
          <p:cNvSpPr>
            <a:spLocks noChangeShapeType="1"/>
          </p:cNvSpPr>
          <p:nvPr/>
        </p:nvSpPr>
        <p:spPr bwMode="auto">
          <a:xfrm>
            <a:off x="5691188" y="3562350"/>
            <a:ext cx="76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30" name="Line 1274"/>
          <p:cNvSpPr>
            <a:spLocks noChangeShapeType="1"/>
          </p:cNvSpPr>
          <p:nvPr/>
        </p:nvSpPr>
        <p:spPr bwMode="auto">
          <a:xfrm>
            <a:off x="7878763" y="3495675"/>
            <a:ext cx="76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31" name="Line 1275"/>
          <p:cNvSpPr>
            <a:spLocks noChangeShapeType="1"/>
          </p:cNvSpPr>
          <p:nvPr/>
        </p:nvSpPr>
        <p:spPr bwMode="auto">
          <a:xfrm>
            <a:off x="6773863" y="2414588"/>
            <a:ext cx="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32" name="Line 1276"/>
          <p:cNvSpPr>
            <a:spLocks noChangeShapeType="1"/>
          </p:cNvSpPr>
          <p:nvPr/>
        </p:nvSpPr>
        <p:spPr bwMode="auto">
          <a:xfrm>
            <a:off x="6800850" y="4600575"/>
            <a:ext cx="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33" name="Line 1277"/>
          <p:cNvSpPr>
            <a:spLocks noChangeShapeType="1"/>
          </p:cNvSpPr>
          <p:nvPr/>
        </p:nvSpPr>
        <p:spPr bwMode="auto">
          <a:xfrm>
            <a:off x="7372350" y="4224338"/>
            <a:ext cx="423863" cy="3952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34" name="Line 1278"/>
          <p:cNvSpPr>
            <a:spLocks noChangeShapeType="1"/>
          </p:cNvSpPr>
          <p:nvPr/>
        </p:nvSpPr>
        <p:spPr bwMode="auto">
          <a:xfrm>
            <a:off x="7399338" y="4184650"/>
            <a:ext cx="454025" cy="411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35" name="Line 1279"/>
          <p:cNvSpPr>
            <a:spLocks noChangeShapeType="1"/>
          </p:cNvSpPr>
          <p:nvPr/>
        </p:nvSpPr>
        <p:spPr bwMode="auto">
          <a:xfrm>
            <a:off x="7629525" y="4292600"/>
            <a:ext cx="352425" cy="3286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36" name="Line 1280"/>
          <p:cNvSpPr>
            <a:spLocks noChangeShapeType="1"/>
          </p:cNvSpPr>
          <p:nvPr/>
        </p:nvSpPr>
        <p:spPr bwMode="auto">
          <a:xfrm>
            <a:off x="7656513" y="4252913"/>
            <a:ext cx="368300" cy="334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58337" name="Group 1281"/>
          <p:cNvGrpSpPr>
            <a:grpSpLocks/>
          </p:cNvGrpSpPr>
          <p:nvPr/>
        </p:nvGrpSpPr>
        <p:grpSpPr bwMode="auto">
          <a:xfrm rot="8100000">
            <a:off x="7700963" y="4343400"/>
            <a:ext cx="528637" cy="681038"/>
            <a:chOff x="627" y="1155"/>
            <a:chExt cx="474" cy="569"/>
          </a:xfrm>
        </p:grpSpPr>
        <p:sp>
          <p:nvSpPr>
            <p:cNvPr id="558338" name="Freeform 1282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39" name="Freeform 1283"/>
            <p:cNvSpPr>
              <a:spLocks/>
            </p:cNvSpPr>
            <p:nvPr/>
          </p:nvSpPr>
          <p:spPr bwMode="auto">
            <a:xfrm>
              <a:off x="639" y="1448"/>
              <a:ext cx="444" cy="54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88" y="0"/>
                </a:cxn>
                <a:cxn ang="0">
                  <a:pos x="1586" y="0"/>
                </a:cxn>
                <a:cxn ang="0">
                  <a:pos x="1774" y="162"/>
                </a:cxn>
                <a:cxn ang="0">
                  <a:pos x="0" y="162"/>
                </a:cxn>
              </a:cxnLst>
              <a:rect l="0" t="0" r="r" b="b"/>
              <a:pathLst>
                <a:path w="1774" h="162">
                  <a:moveTo>
                    <a:pt x="0" y="162"/>
                  </a:moveTo>
                  <a:lnTo>
                    <a:pt x="188" y="0"/>
                  </a:lnTo>
                  <a:lnTo>
                    <a:pt x="1586" y="0"/>
                  </a:lnTo>
                  <a:lnTo>
                    <a:pt x="1774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40" name="Freeform 1284"/>
            <p:cNvSpPr>
              <a:spLocks/>
            </p:cNvSpPr>
            <p:nvPr/>
          </p:nvSpPr>
          <p:spPr bwMode="auto">
            <a:xfrm>
              <a:off x="705" y="1155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41" name="Freeform 1285"/>
            <p:cNvSpPr>
              <a:spLocks/>
            </p:cNvSpPr>
            <p:nvPr/>
          </p:nvSpPr>
          <p:spPr bwMode="auto">
            <a:xfrm>
              <a:off x="706" y="1156"/>
              <a:ext cx="314" cy="4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138" y="0"/>
                </a:cxn>
                <a:cxn ang="0">
                  <a:pos x="1116" y="0"/>
                </a:cxn>
                <a:cxn ang="0">
                  <a:pos x="1255" y="119"/>
                </a:cxn>
                <a:cxn ang="0">
                  <a:pos x="0" y="119"/>
                </a:cxn>
              </a:cxnLst>
              <a:rect l="0" t="0" r="r" b="b"/>
              <a:pathLst>
                <a:path w="1255" h="119">
                  <a:moveTo>
                    <a:pt x="0" y="119"/>
                  </a:moveTo>
                  <a:lnTo>
                    <a:pt x="138" y="0"/>
                  </a:lnTo>
                  <a:lnTo>
                    <a:pt x="1116" y="0"/>
                  </a:lnTo>
                  <a:lnTo>
                    <a:pt x="1255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42" name="Rectangle 1286"/>
            <p:cNvSpPr>
              <a:spLocks noChangeArrowheads="1"/>
            </p:cNvSpPr>
            <p:nvPr/>
          </p:nvSpPr>
          <p:spPr bwMode="auto">
            <a:xfrm>
              <a:off x="705" y="1196"/>
              <a:ext cx="315" cy="28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43" name="Rectangle 1287"/>
            <p:cNvSpPr>
              <a:spLocks noChangeArrowheads="1"/>
            </p:cNvSpPr>
            <p:nvPr/>
          </p:nvSpPr>
          <p:spPr bwMode="auto">
            <a:xfrm>
              <a:off x="640" y="1503"/>
              <a:ext cx="445" cy="128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44" name="Rectangle 1288"/>
            <p:cNvSpPr>
              <a:spLocks noChangeArrowheads="1"/>
            </p:cNvSpPr>
            <p:nvPr/>
          </p:nvSpPr>
          <p:spPr bwMode="auto">
            <a:xfrm>
              <a:off x="733" y="1230"/>
              <a:ext cx="260" cy="2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45" name="Line 1289"/>
            <p:cNvSpPr>
              <a:spLocks noChangeShapeType="1"/>
            </p:cNvSpPr>
            <p:nvPr/>
          </p:nvSpPr>
          <p:spPr bwMode="auto">
            <a:xfrm flipH="1">
              <a:off x="945" y="1552"/>
              <a:ext cx="1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46" name="Freeform 1290"/>
            <p:cNvSpPr>
              <a:spLocks/>
            </p:cNvSpPr>
            <p:nvPr/>
          </p:nvSpPr>
          <p:spPr bwMode="auto">
            <a:xfrm>
              <a:off x="627" y="1640"/>
              <a:ext cx="471" cy="5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47" name="Freeform 1291"/>
            <p:cNvSpPr>
              <a:spLocks/>
            </p:cNvSpPr>
            <p:nvPr/>
          </p:nvSpPr>
          <p:spPr bwMode="auto">
            <a:xfrm>
              <a:off x="627" y="1644"/>
              <a:ext cx="471" cy="5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201" y="0"/>
                </a:cxn>
                <a:cxn ang="0">
                  <a:pos x="1685" y="0"/>
                </a:cxn>
                <a:cxn ang="0">
                  <a:pos x="1886" y="173"/>
                </a:cxn>
                <a:cxn ang="0">
                  <a:pos x="0" y="175"/>
                </a:cxn>
              </a:cxnLst>
              <a:rect l="0" t="0" r="r" b="b"/>
              <a:pathLst>
                <a:path w="1886" h="175">
                  <a:moveTo>
                    <a:pt x="0" y="175"/>
                  </a:moveTo>
                  <a:lnTo>
                    <a:pt x="201" y="0"/>
                  </a:lnTo>
                  <a:lnTo>
                    <a:pt x="1685" y="0"/>
                  </a:lnTo>
                  <a:lnTo>
                    <a:pt x="1886" y="173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B7B79D"/>
            </a:solidFill>
            <a:ln w="3175">
              <a:solidFill>
                <a:srgbClr val="6262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8348" name="Rectangle 1292"/>
            <p:cNvSpPr>
              <a:spLocks noChangeArrowheads="1"/>
            </p:cNvSpPr>
            <p:nvPr/>
          </p:nvSpPr>
          <p:spPr bwMode="auto">
            <a:xfrm>
              <a:off x="627" y="1699"/>
              <a:ext cx="474" cy="25"/>
            </a:xfrm>
            <a:prstGeom prst="rect">
              <a:avLst/>
            </a:prstGeom>
            <a:solidFill>
              <a:srgbClr val="A5A585"/>
            </a:solidFill>
            <a:ln w="3175">
              <a:solidFill>
                <a:srgbClr val="62624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58349" name="Line 1293"/>
          <p:cNvSpPr>
            <a:spLocks noChangeShapeType="1"/>
          </p:cNvSpPr>
          <p:nvPr/>
        </p:nvSpPr>
        <p:spPr bwMode="auto">
          <a:xfrm flipV="1">
            <a:off x="7467600" y="2543175"/>
            <a:ext cx="395288" cy="4238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50" name="Line 1294"/>
          <p:cNvSpPr>
            <a:spLocks noChangeShapeType="1"/>
          </p:cNvSpPr>
          <p:nvPr/>
        </p:nvSpPr>
        <p:spPr bwMode="auto">
          <a:xfrm flipV="1">
            <a:off x="7500938" y="2586038"/>
            <a:ext cx="404812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51" name="Line 1295"/>
          <p:cNvSpPr>
            <a:spLocks noChangeShapeType="1"/>
          </p:cNvSpPr>
          <p:nvPr/>
        </p:nvSpPr>
        <p:spPr bwMode="auto">
          <a:xfrm flipV="1">
            <a:off x="7477125" y="2405063"/>
            <a:ext cx="252413" cy="2476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52" name="Line 1296"/>
          <p:cNvSpPr>
            <a:spLocks noChangeShapeType="1"/>
          </p:cNvSpPr>
          <p:nvPr/>
        </p:nvSpPr>
        <p:spPr bwMode="auto">
          <a:xfrm flipV="1">
            <a:off x="7519988" y="2443163"/>
            <a:ext cx="247650" cy="2428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8353" name="Freeform 1297"/>
          <p:cNvSpPr>
            <a:spLocks/>
          </p:cNvSpPr>
          <p:nvPr/>
        </p:nvSpPr>
        <p:spPr bwMode="auto">
          <a:xfrm>
            <a:off x="7515225" y="2686050"/>
            <a:ext cx="157163" cy="160338"/>
          </a:xfrm>
          <a:custGeom>
            <a:avLst/>
            <a:gdLst/>
            <a:ahLst/>
            <a:cxnLst>
              <a:cxn ang="0">
                <a:pos x="99" y="101"/>
              </a:cxn>
              <a:cxn ang="0">
                <a:pos x="81" y="77"/>
              </a:cxn>
              <a:cxn ang="0">
                <a:pos x="71" y="66"/>
              </a:cxn>
              <a:cxn ang="0">
                <a:pos x="48" y="44"/>
              </a:cxn>
              <a:cxn ang="0">
                <a:pos x="30" y="24"/>
              </a:cxn>
              <a:cxn ang="0">
                <a:pos x="0" y="0"/>
              </a:cxn>
            </a:cxnLst>
            <a:rect l="0" t="0" r="r" b="b"/>
            <a:pathLst>
              <a:path w="99" h="101">
                <a:moveTo>
                  <a:pt x="99" y="101"/>
                </a:moveTo>
                <a:cubicBezTo>
                  <a:pt x="97" y="90"/>
                  <a:pt x="90" y="82"/>
                  <a:pt x="81" y="77"/>
                </a:cubicBezTo>
                <a:cubicBezTo>
                  <a:pt x="78" y="72"/>
                  <a:pt x="76" y="69"/>
                  <a:pt x="71" y="66"/>
                </a:cubicBezTo>
                <a:cubicBezTo>
                  <a:pt x="65" y="58"/>
                  <a:pt x="56" y="49"/>
                  <a:pt x="48" y="44"/>
                </a:cubicBezTo>
                <a:cubicBezTo>
                  <a:pt x="46" y="36"/>
                  <a:pt x="37" y="28"/>
                  <a:pt x="30" y="24"/>
                </a:cubicBezTo>
                <a:cubicBezTo>
                  <a:pt x="22" y="14"/>
                  <a:pt x="9" y="9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1633538" y="5243513"/>
            <a:ext cx="3319462" cy="623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68003" name="Rectangle 3"/>
          <p:cNvSpPr>
            <a:spLocks noChangeArrowheads="1"/>
          </p:cNvSpPr>
          <p:nvPr/>
        </p:nvSpPr>
        <p:spPr bwMode="auto">
          <a:xfrm>
            <a:off x="7459663" y="2727325"/>
            <a:ext cx="752475" cy="615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68004" name="Rectangle 4"/>
          <p:cNvSpPr>
            <a:spLocks noChangeArrowheads="1"/>
          </p:cNvSpPr>
          <p:nvPr/>
        </p:nvSpPr>
        <p:spPr bwMode="auto">
          <a:xfrm>
            <a:off x="1651000" y="2728913"/>
            <a:ext cx="2557463" cy="623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768005" name="Group 5"/>
          <p:cNvGraphicFramePr>
            <a:graphicFrameLocks noGrp="1"/>
          </p:cNvGraphicFramePr>
          <p:nvPr/>
        </p:nvGraphicFramePr>
        <p:xfrm>
          <a:off x="1652588" y="2724150"/>
          <a:ext cx="7339012" cy="627888"/>
        </p:xfrm>
        <a:graphic>
          <a:graphicData uri="http://schemas.openxmlformats.org/drawingml/2006/table">
            <a:tbl>
              <a:tblPr/>
              <a:tblGrid>
                <a:gridCol w="828675"/>
                <a:gridCol w="862012"/>
                <a:gridCol w="862013"/>
                <a:gridCol w="839787"/>
                <a:gridCol w="800100"/>
                <a:gridCol w="833438"/>
                <a:gridCol w="774700"/>
                <a:gridCol w="755650"/>
                <a:gridCol w="7826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Preám-bulo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Delim. Inicio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Trama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Destino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Origen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  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  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Delim.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Final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Trama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027" name="Text Box 27"/>
          <p:cNvSpPr txBox="1">
            <a:spLocks noChangeArrowheads="1"/>
          </p:cNvSpPr>
          <p:nvPr/>
        </p:nvSpPr>
        <p:spPr bwMode="auto">
          <a:xfrm>
            <a:off x="1912938" y="2362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8</a:t>
            </a:r>
            <a:endParaRPr lang="es-ES" sz="1800"/>
          </a:p>
        </p:txBody>
      </p:sp>
      <p:sp>
        <p:nvSpPr>
          <p:cNvPr id="768028" name="Text Box 28"/>
          <p:cNvSpPr txBox="1">
            <a:spLocks noChangeArrowheads="1"/>
          </p:cNvSpPr>
          <p:nvPr/>
        </p:nvSpPr>
        <p:spPr bwMode="auto">
          <a:xfrm>
            <a:off x="2751138" y="2362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8029" name="Text Box 29"/>
          <p:cNvSpPr txBox="1">
            <a:spLocks noChangeArrowheads="1"/>
          </p:cNvSpPr>
          <p:nvPr/>
        </p:nvSpPr>
        <p:spPr bwMode="auto">
          <a:xfrm>
            <a:off x="3589338" y="2362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8030" name="Text Box 30"/>
          <p:cNvSpPr txBox="1">
            <a:spLocks noChangeArrowheads="1"/>
          </p:cNvSpPr>
          <p:nvPr/>
        </p:nvSpPr>
        <p:spPr bwMode="auto">
          <a:xfrm>
            <a:off x="5335588" y="2362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68031" name="Text Box 31"/>
          <p:cNvSpPr txBox="1">
            <a:spLocks noChangeArrowheads="1"/>
          </p:cNvSpPr>
          <p:nvPr/>
        </p:nvSpPr>
        <p:spPr bwMode="auto">
          <a:xfrm>
            <a:off x="4503738" y="2362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68032" name="Text Box 32"/>
          <p:cNvSpPr txBox="1">
            <a:spLocks noChangeArrowheads="1"/>
          </p:cNvSpPr>
          <p:nvPr/>
        </p:nvSpPr>
        <p:spPr bwMode="auto">
          <a:xfrm>
            <a:off x="6054725" y="2362200"/>
            <a:ext cx="423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sym typeface="Symbol" pitchFamily="18" charset="2"/>
              </a:rPr>
              <a:t></a:t>
            </a:r>
            <a:r>
              <a:rPr lang="es-ES_tradnl" sz="1800"/>
              <a:t>0</a:t>
            </a:r>
            <a:endParaRPr lang="es-ES" sz="1800"/>
          </a:p>
        </p:txBody>
      </p:sp>
      <p:sp>
        <p:nvSpPr>
          <p:cNvPr id="768033" name="Text Box 33"/>
          <p:cNvSpPr txBox="1">
            <a:spLocks noChangeArrowheads="1"/>
          </p:cNvSpPr>
          <p:nvPr/>
        </p:nvSpPr>
        <p:spPr bwMode="auto">
          <a:xfrm>
            <a:off x="6942138" y="2362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4</a:t>
            </a:r>
            <a:endParaRPr lang="es-ES" sz="1800"/>
          </a:p>
        </p:txBody>
      </p:sp>
      <p:sp>
        <p:nvSpPr>
          <p:cNvPr id="768034" name="Text Box 34"/>
          <p:cNvSpPr txBox="1">
            <a:spLocks noChangeArrowheads="1"/>
          </p:cNvSpPr>
          <p:nvPr/>
        </p:nvSpPr>
        <p:spPr bwMode="auto">
          <a:xfrm>
            <a:off x="7697788" y="2362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8035" name="Text Box 35"/>
          <p:cNvSpPr txBox="1">
            <a:spLocks noChangeArrowheads="1"/>
          </p:cNvSpPr>
          <p:nvPr/>
        </p:nvSpPr>
        <p:spPr bwMode="auto">
          <a:xfrm>
            <a:off x="8459788" y="2362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sym typeface="Symbol" pitchFamily="18" charset="2"/>
              </a:rPr>
              <a:t>1</a:t>
            </a:r>
            <a:endParaRPr lang="es-ES" sz="1800"/>
          </a:p>
        </p:txBody>
      </p:sp>
      <p:sp>
        <p:nvSpPr>
          <p:cNvPr id="768036" name="Text Box 36"/>
          <p:cNvSpPr txBox="1">
            <a:spLocks noChangeArrowheads="1"/>
          </p:cNvSpPr>
          <p:nvPr/>
        </p:nvSpPr>
        <p:spPr bwMode="auto">
          <a:xfrm>
            <a:off x="1150938" y="457200"/>
            <a:ext cx="696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600"/>
              <a:t>Estructura de trama y token de FDDI</a:t>
            </a:r>
            <a:endParaRPr lang="es-ES" sz="3600"/>
          </a:p>
        </p:txBody>
      </p:sp>
      <p:sp>
        <p:nvSpPr>
          <p:cNvPr id="768037" name="Text Box 37"/>
          <p:cNvSpPr txBox="1">
            <a:spLocks noChangeArrowheads="1"/>
          </p:cNvSpPr>
          <p:nvPr/>
        </p:nvSpPr>
        <p:spPr bwMode="auto">
          <a:xfrm>
            <a:off x="153988" y="2178050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/>
              <a:t>Longitud</a:t>
            </a:r>
          </a:p>
          <a:p>
            <a:pPr algn="ctr"/>
            <a:r>
              <a:rPr lang="es-ES_tradnl" sz="1800"/>
              <a:t>(bytes)</a:t>
            </a:r>
            <a:endParaRPr lang="es-ES" sz="1800"/>
          </a:p>
        </p:txBody>
      </p:sp>
      <p:sp>
        <p:nvSpPr>
          <p:cNvPr id="768038" name="Line 38"/>
          <p:cNvSpPr>
            <a:spLocks noChangeShapeType="1"/>
          </p:cNvSpPr>
          <p:nvPr/>
        </p:nvSpPr>
        <p:spPr bwMode="auto">
          <a:xfrm>
            <a:off x="1112838" y="2514600"/>
            <a:ext cx="41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8039" name="Text Box 39"/>
          <p:cNvSpPr txBox="1">
            <a:spLocks noChangeArrowheads="1"/>
          </p:cNvSpPr>
          <p:nvPr/>
        </p:nvSpPr>
        <p:spPr bwMode="auto">
          <a:xfrm>
            <a:off x="304800" y="1393825"/>
            <a:ext cx="2471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800"/>
              <a:t>Trama de datos:</a:t>
            </a:r>
            <a:endParaRPr lang="es-ES" sz="2800"/>
          </a:p>
        </p:txBody>
      </p:sp>
      <p:sp>
        <p:nvSpPr>
          <p:cNvPr id="768040" name="Text Box 40"/>
          <p:cNvSpPr txBox="1">
            <a:spLocks noChangeArrowheads="1"/>
          </p:cNvSpPr>
          <p:nvPr/>
        </p:nvSpPr>
        <p:spPr bwMode="auto">
          <a:xfrm>
            <a:off x="152400" y="3824288"/>
            <a:ext cx="1190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800"/>
              <a:t>Token:</a:t>
            </a:r>
            <a:endParaRPr lang="es-ES" sz="2800"/>
          </a:p>
        </p:txBody>
      </p:sp>
      <p:graphicFrame>
        <p:nvGraphicFramePr>
          <p:cNvPr id="768041" name="Group 41"/>
          <p:cNvGraphicFramePr>
            <a:graphicFrameLocks noGrp="1"/>
          </p:cNvGraphicFramePr>
          <p:nvPr/>
        </p:nvGraphicFramePr>
        <p:xfrm>
          <a:off x="1651000" y="5238750"/>
          <a:ext cx="3308350" cy="627888"/>
        </p:xfrm>
        <a:graphic>
          <a:graphicData uri="http://schemas.openxmlformats.org/drawingml/2006/table">
            <a:tbl>
              <a:tblPr/>
              <a:tblGrid>
                <a:gridCol w="828675"/>
                <a:gridCol w="862013"/>
                <a:gridCol w="862012"/>
                <a:gridCol w="7556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Preám-bulo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Delim. Inicio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Trama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Delim.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Final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053" name="Text Box 53"/>
          <p:cNvSpPr txBox="1">
            <a:spLocks noChangeArrowheads="1"/>
          </p:cNvSpPr>
          <p:nvPr/>
        </p:nvSpPr>
        <p:spPr bwMode="auto">
          <a:xfrm>
            <a:off x="1911350" y="4876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8</a:t>
            </a:r>
            <a:endParaRPr lang="es-ES" sz="1800"/>
          </a:p>
        </p:txBody>
      </p:sp>
      <p:sp>
        <p:nvSpPr>
          <p:cNvPr id="768054" name="Text Box 54"/>
          <p:cNvSpPr txBox="1">
            <a:spLocks noChangeArrowheads="1"/>
          </p:cNvSpPr>
          <p:nvPr/>
        </p:nvSpPr>
        <p:spPr bwMode="auto">
          <a:xfrm>
            <a:off x="2749550" y="4876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8055" name="Text Box 55"/>
          <p:cNvSpPr txBox="1">
            <a:spLocks noChangeArrowheads="1"/>
          </p:cNvSpPr>
          <p:nvPr/>
        </p:nvSpPr>
        <p:spPr bwMode="auto">
          <a:xfrm>
            <a:off x="3587750" y="4876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8056" name="Text Box 56"/>
          <p:cNvSpPr txBox="1">
            <a:spLocks noChangeArrowheads="1"/>
          </p:cNvSpPr>
          <p:nvPr/>
        </p:nvSpPr>
        <p:spPr bwMode="auto">
          <a:xfrm>
            <a:off x="4419600" y="4876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768057" name="Text Box 57"/>
          <p:cNvSpPr txBox="1">
            <a:spLocks noChangeArrowheads="1"/>
          </p:cNvSpPr>
          <p:nvPr/>
        </p:nvSpPr>
        <p:spPr bwMode="auto">
          <a:xfrm>
            <a:off x="152400" y="4692650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/>
              <a:t>Longitud</a:t>
            </a:r>
          </a:p>
          <a:p>
            <a:pPr algn="ctr"/>
            <a:r>
              <a:rPr lang="es-ES_tradnl" sz="1800"/>
              <a:t>(bytes)</a:t>
            </a:r>
            <a:endParaRPr lang="es-ES" sz="1800"/>
          </a:p>
        </p:txBody>
      </p:sp>
      <p:sp>
        <p:nvSpPr>
          <p:cNvPr id="768058" name="Line 58"/>
          <p:cNvSpPr>
            <a:spLocks noChangeShapeType="1"/>
          </p:cNvSpPr>
          <p:nvPr/>
        </p:nvSpPr>
        <p:spPr bwMode="auto">
          <a:xfrm>
            <a:off x="1111250" y="5029200"/>
            <a:ext cx="41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8059" name="Line 59"/>
          <p:cNvSpPr>
            <a:spLocks noChangeShapeType="1"/>
          </p:cNvSpPr>
          <p:nvPr/>
        </p:nvSpPr>
        <p:spPr bwMode="auto">
          <a:xfrm>
            <a:off x="2057400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8060" name="Line 60"/>
          <p:cNvSpPr>
            <a:spLocks noChangeShapeType="1"/>
          </p:cNvSpPr>
          <p:nvPr/>
        </p:nvSpPr>
        <p:spPr bwMode="auto">
          <a:xfrm>
            <a:off x="2895600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8061" name="Line 61"/>
          <p:cNvSpPr>
            <a:spLocks noChangeShapeType="1"/>
          </p:cNvSpPr>
          <p:nvPr/>
        </p:nvSpPr>
        <p:spPr bwMode="auto">
          <a:xfrm>
            <a:off x="3733800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68062" name="Line 62"/>
          <p:cNvSpPr>
            <a:spLocks noChangeShapeType="1"/>
          </p:cNvSpPr>
          <p:nvPr/>
        </p:nvSpPr>
        <p:spPr bwMode="auto">
          <a:xfrm flipH="1">
            <a:off x="4724400" y="3429000"/>
            <a:ext cx="3048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549275"/>
            <a:ext cx="4427538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9027" name="Text Box 3"/>
          <p:cNvSpPr txBox="1">
            <a:spLocks noChangeArrowheads="1"/>
          </p:cNvSpPr>
          <p:nvPr/>
        </p:nvSpPr>
        <p:spPr bwMode="auto">
          <a:xfrm>
            <a:off x="1293813" y="66675"/>
            <a:ext cx="6610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/>
              <a:t>Funcionamiento de FDDI (siempre usa ETR)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Sumario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Tipos de redes. Relación del modelo OSI con los estándares IEEE 802.x  y ANSI X3Tx</a:t>
            </a:r>
          </a:p>
          <a:p>
            <a:pPr>
              <a:lnSpc>
                <a:spcPct val="90000"/>
              </a:lnSpc>
            </a:pPr>
            <a:r>
              <a:rPr lang="es-ES_tradnl"/>
              <a:t>Protocolos MAC: Antecedentes</a:t>
            </a:r>
          </a:p>
          <a:p>
            <a:pPr>
              <a:lnSpc>
                <a:spcPct val="90000"/>
              </a:lnSpc>
            </a:pPr>
            <a:r>
              <a:rPr lang="es-ES_tradnl"/>
              <a:t>Ethernet (IEEE 802.3)</a:t>
            </a:r>
          </a:p>
          <a:p>
            <a:pPr>
              <a:lnSpc>
                <a:spcPct val="90000"/>
              </a:lnSpc>
            </a:pPr>
            <a:r>
              <a:rPr lang="es-ES_tradnl"/>
              <a:t>Token Ring y FDDI</a:t>
            </a:r>
          </a:p>
          <a:p>
            <a:pPr>
              <a:lnSpc>
                <a:spcPct val="90000"/>
              </a:lnSpc>
            </a:pPr>
            <a:r>
              <a:rPr lang="es-ES_tradnl" b="1">
                <a:solidFill>
                  <a:srgbClr val="FF0000"/>
                </a:solidFill>
              </a:rPr>
              <a:t>LLC (IEEE 802.2)</a:t>
            </a:r>
          </a:p>
          <a:p>
            <a:pPr>
              <a:lnSpc>
                <a:spcPct val="90000"/>
              </a:lnSpc>
            </a:pPr>
            <a:r>
              <a:rPr lang="es-ES_tradnl"/>
              <a:t>Fibre Channel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A64F44C-5927-4BFA-B422-05FDDC570D78}" type="slidenum">
              <a:rPr lang="es-ES" altLang="es-ES"/>
              <a:pPr/>
              <a:t>13</a:t>
            </a:fld>
            <a:endParaRPr lang="es-ES" altLang="es-ES"/>
          </a:p>
        </p:txBody>
      </p:sp>
      <p:sp>
        <p:nvSpPr>
          <p:cNvPr id="791554" name="Rectangle 2"/>
          <p:cNvSpPr>
            <a:spLocks noChangeArrowheads="1"/>
          </p:cNvSpPr>
          <p:nvPr/>
        </p:nvSpPr>
        <p:spPr bwMode="auto">
          <a:xfrm>
            <a:off x="8642350" y="6507163"/>
            <a:ext cx="379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algn="l" eaLnBrk="0" hangingPunct="0"/>
            <a:fld id="{BC880CDA-A00F-42E1-918D-99CCF857FD06}" type="slidenum">
              <a:rPr lang="en-US" altLang="zh-TW" sz="1200" b="1">
                <a:solidFill>
                  <a:srgbClr val="FFFF00"/>
                </a:solidFill>
                <a:latin typeface="Arial Rounded MT Bold" panose="020F07040305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pPr algn="l" eaLnBrk="0" hangingPunct="0"/>
              <a:t>13</a:t>
            </a:fld>
            <a:r>
              <a:rPr lang="en-US" altLang="zh-TW" sz="1200" b="1">
                <a:latin typeface="Arial Rounded MT Bold" panose="020F07040305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200" b="1">
              <a:solidFill>
                <a:srgbClr val="FFFF00"/>
              </a:solidFill>
              <a:latin typeface="Arial Rounded MT Bold" panose="020F07040305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91555" name="Line 3"/>
          <p:cNvSpPr>
            <a:spLocks noChangeShapeType="1"/>
          </p:cNvSpPr>
          <p:nvPr/>
        </p:nvSpPr>
        <p:spPr bwMode="auto">
          <a:xfrm>
            <a:off x="352425" y="6461125"/>
            <a:ext cx="838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791560" name="Picture 8" descr="ALOHA T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50925"/>
            <a:ext cx="7315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1562" name="Rectangle 10"/>
          <p:cNvSpPr>
            <a:spLocks noChangeArrowheads="1"/>
          </p:cNvSpPr>
          <p:nvPr/>
        </p:nvSpPr>
        <p:spPr bwMode="auto">
          <a:xfrm>
            <a:off x="685800" y="11588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ES" sz="3200">
                <a:latin typeface="Arial" panose="020B0604020202020204" pitchFamily="34" charset="0"/>
              </a:rPr>
              <a:t>Terminal Aloha (1971)</a:t>
            </a:r>
          </a:p>
        </p:txBody>
      </p:sp>
    </p:spTree>
    <p:extLst>
      <p:ext uri="{BB962C8B-B14F-4D97-AF65-F5344CB8AC3E}">
        <p14:creationId xmlns:p14="http://schemas.microsoft.com/office/powerpoint/2010/main" val="19674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9106" name="Group 2050"/>
          <p:cNvGraphicFramePr>
            <a:graphicFrameLocks noGrp="1"/>
          </p:cNvGraphicFramePr>
          <p:nvPr/>
        </p:nvGraphicFramePr>
        <p:xfrm>
          <a:off x="473075" y="2401888"/>
          <a:ext cx="3035300" cy="3352801"/>
        </p:xfrm>
        <a:graphic>
          <a:graphicData uri="http://schemas.openxmlformats.org/drawingml/2006/table">
            <a:tbl>
              <a:tblPr/>
              <a:tblGrid>
                <a:gridCol w="303530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Aplicación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Presentación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Sesión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Transporte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Enlace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Física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9125" name="Group 2069"/>
          <p:cNvGraphicFramePr>
            <a:graphicFrameLocks noGrp="1"/>
          </p:cNvGraphicFramePr>
          <p:nvPr/>
        </p:nvGraphicFramePr>
        <p:xfrm>
          <a:off x="4495800" y="2097088"/>
          <a:ext cx="3962400" cy="4126866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Aplicación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Presentación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Sesión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Transporte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LLC (Logical Link Control): 802.2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 (Media Access Control): 802.3, 802.4, 802.5, etc.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Física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9146" name="Line 2090"/>
          <p:cNvSpPr>
            <a:spLocks noChangeShapeType="1"/>
          </p:cNvSpPr>
          <p:nvPr/>
        </p:nvSpPr>
        <p:spPr bwMode="auto">
          <a:xfrm rot="21540000" flipV="1">
            <a:off x="3521075" y="4535488"/>
            <a:ext cx="9842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9147" name="Line 2091"/>
          <p:cNvSpPr>
            <a:spLocks noChangeShapeType="1"/>
          </p:cNvSpPr>
          <p:nvPr/>
        </p:nvSpPr>
        <p:spPr bwMode="auto">
          <a:xfrm>
            <a:off x="3521075" y="5297488"/>
            <a:ext cx="974725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9148" name="Text Box 2092"/>
          <p:cNvSpPr txBox="1">
            <a:spLocks noChangeArrowheads="1"/>
          </p:cNvSpPr>
          <p:nvPr/>
        </p:nvSpPr>
        <p:spPr bwMode="auto">
          <a:xfrm>
            <a:off x="1344613" y="349250"/>
            <a:ext cx="6046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/>
              <a:t>Desdoblamiento de la capa de enlace del </a:t>
            </a:r>
          </a:p>
          <a:p>
            <a:r>
              <a:rPr lang="es-ES_tradnl" sz="2800"/>
              <a:t>modelo OSI en los estándares IEEE 802 </a:t>
            </a:r>
            <a:endParaRPr lang="es-ES" sz="2800"/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1597025" y="3851275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2400300" y="3851275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3197225" y="384810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4006850" y="384810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34" name="Rectangle 6"/>
          <p:cNvSpPr>
            <a:spLocks noChangeArrowheads="1"/>
          </p:cNvSpPr>
          <p:nvPr/>
        </p:nvSpPr>
        <p:spPr bwMode="auto">
          <a:xfrm>
            <a:off x="4803775" y="385445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35" name="Rectangle 7"/>
          <p:cNvSpPr>
            <a:spLocks noChangeArrowheads="1"/>
          </p:cNvSpPr>
          <p:nvPr/>
        </p:nvSpPr>
        <p:spPr bwMode="auto">
          <a:xfrm>
            <a:off x="5626100" y="385445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6442075" y="3856038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37" name="Rectangle 9"/>
          <p:cNvSpPr>
            <a:spLocks noChangeArrowheads="1"/>
          </p:cNvSpPr>
          <p:nvPr/>
        </p:nvSpPr>
        <p:spPr bwMode="auto">
          <a:xfrm>
            <a:off x="7299325" y="386715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38" name="Rectangle 10"/>
          <p:cNvSpPr>
            <a:spLocks noChangeArrowheads="1"/>
          </p:cNvSpPr>
          <p:nvPr/>
        </p:nvSpPr>
        <p:spPr bwMode="auto">
          <a:xfrm>
            <a:off x="1609725" y="3190875"/>
            <a:ext cx="6353175" cy="504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1600200" y="2495550"/>
            <a:ext cx="6353175" cy="50482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40" name="Rectangle 12"/>
          <p:cNvSpPr>
            <a:spLocks noChangeArrowheads="1"/>
          </p:cNvSpPr>
          <p:nvPr/>
        </p:nvSpPr>
        <p:spPr bwMode="auto">
          <a:xfrm>
            <a:off x="1155700" y="2470150"/>
            <a:ext cx="336550" cy="2800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41" name="Rectangle 13"/>
          <p:cNvSpPr>
            <a:spLocks noChangeArrowheads="1"/>
          </p:cNvSpPr>
          <p:nvPr/>
        </p:nvSpPr>
        <p:spPr bwMode="auto">
          <a:xfrm>
            <a:off x="736600" y="2457450"/>
            <a:ext cx="336550" cy="2800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42" name="Rectangle 14"/>
          <p:cNvSpPr>
            <a:spLocks noChangeArrowheads="1"/>
          </p:cNvSpPr>
          <p:nvPr/>
        </p:nvSpPr>
        <p:spPr bwMode="auto">
          <a:xfrm>
            <a:off x="336550" y="2133600"/>
            <a:ext cx="342900" cy="193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0143" name="Line 15"/>
          <p:cNvSpPr>
            <a:spLocks noChangeShapeType="1"/>
          </p:cNvSpPr>
          <p:nvPr/>
        </p:nvSpPr>
        <p:spPr bwMode="auto">
          <a:xfrm>
            <a:off x="8096250" y="52641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0144" name="Line 16"/>
          <p:cNvSpPr>
            <a:spLocks noChangeShapeType="1"/>
          </p:cNvSpPr>
          <p:nvPr/>
        </p:nvSpPr>
        <p:spPr bwMode="auto">
          <a:xfrm>
            <a:off x="8089900" y="45910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0145" name="Line 17"/>
          <p:cNvSpPr>
            <a:spLocks noChangeShapeType="1"/>
          </p:cNvSpPr>
          <p:nvPr/>
        </p:nvSpPr>
        <p:spPr bwMode="auto">
          <a:xfrm>
            <a:off x="8102600" y="24955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0146" name="Text Box 18"/>
          <p:cNvSpPr txBox="1">
            <a:spLocks noChangeArrowheads="1"/>
          </p:cNvSpPr>
          <p:nvPr/>
        </p:nvSpPr>
        <p:spPr bwMode="auto">
          <a:xfrm>
            <a:off x="1498600" y="4222750"/>
            <a:ext cx="9032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802.3:</a:t>
            </a:r>
          </a:p>
          <a:p>
            <a:pPr algn="ctr"/>
            <a:r>
              <a:rPr lang="es-ES_tradnl" sz="1200" b="1">
                <a:latin typeface="Arial" charset="0"/>
              </a:rPr>
              <a:t>CSMA/CD</a:t>
            </a:r>
          </a:p>
          <a:p>
            <a:pPr algn="ctr"/>
            <a:r>
              <a:rPr lang="es-ES_tradnl" sz="1200" b="1">
                <a:latin typeface="Arial" charset="0"/>
              </a:rPr>
              <a:t>(Ethernet)</a:t>
            </a:r>
            <a:endParaRPr lang="es-ES" sz="1200" b="1">
              <a:latin typeface="Arial" charset="0"/>
            </a:endParaRPr>
          </a:p>
        </p:txBody>
      </p:sp>
      <p:sp>
        <p:nvSpPr>
          <p:cNvPr id="560147" name="Text Box 19"/>
          <p:cNvSpPr txBox="1">
            <a:spLocks noChangeArrowheads="1"/>
          </p:cNvSpPr>
          <p:nvPr/>
        </p:nvSpPr>
        <p:spPr bwMode="auto">
          <a:xfrm>
            <a:off x="6399213" y="4206875"/>
            <a:ext cx="784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802.12:</a:t>
            </a:r>
          </a:p>
          <a:p>
            <a:pPr algn="ctr"/>
            <a:r>
              <a:rPr lang="es-ES_tradnl" sz="1200" b="1">
                <a:latin typeface="Arial" charset="0"/>
              </a:rPr>
              <a:t>Demand</a:t>
            </a:r>
          </a:p>
          <a:p>
            <a:pPr algn="ctr"/>
            <a:r>
              <a:rPr lang="es-ES_tradnl" sz="1200" b="1">
                <a:latin typeface="Arial" charset="0"/>
              </a:rPr>
              <a:t>Priority</a:t>
            </a:r>
            <a:endParaRPr lang="es-ES" sz="1200" b="1">
              <a:latin typeface="Arial" charset="0"/>
            </a:endParaRPr>
          </a:p>
        </p:txBody>
      </p:sp>
      <p:sp>
        <p:nvSpPr>
          <p:cNvPr id="560148" name="Text Box 20"/>
          <p:cNvSpPr txBox="1">
            <a:spLocks noChangeArrowheads="1"/>
          </p:cNvSpPr>
          <p:nvPr/>
        </p:nvSpPr>
        <p:spPr bwMode="auto">
          <a:xfrm>
            <a:off x="4775200" y="4206875"/>
            <a:ext cx="801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802.9:</a:t>
            </a:r>
          </a:p>
          <a:p>
            <a:pPr algn="ctr"/>
            <a:r>
              <a:rPr lang="es-ES_tradnl" sz="1200" b="1">
                <a:latin typeface="Arial" charset="0"/>
              </a:rPr>
              <a:t>Iso-</a:t>
            </a:r>
          </a:p>
          <a:p>
            <a:pPr algn="ctr"/>
            <a:r>
              <a:rPr lang="es-ES_tradnl" sz="1200" b="1">
                <a:latin typeface="Arial" charset="0"/>
              </a:rPr>
              <a:t>Ethernet</a:t>
            </a:r>
            <a:endParaRPr lang="es-ES" sz="1200" b="1">
              <a:latin typeface="Arial" charset="0"/>
            </a:endParaRPr>
          </a:p>
        </p:txBody>
      </p:sp>
      <p:sp>
        <p:nvSpPr>
          <p:cNvPr id="560149" name="Text Box 21"/>
          <p:cNvSpPr txBox="1">
            <a:spLocks noChangeArrowheads="1"/>
          </p:cNvSpPr>
          <p:nvPr/>
        </p:nvSpPr>
        <p:spPr bwMode="auto">
          <a:xfrm>
            <a:off x="4035425" y="4206875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802.6:</a:t>
            </a:r>
          </a:p>
          <a:p>
            <a:pPr algn="ctr"/>
            <a:r>
              <a:rPr lang="es-ES_tradnl" sz="1200" b="1">
                <a:latin typeface="Arial" charset="0"/>
              </a:rPr>
              <a:t>DQDB</a:t>
            </a:r>
            <a:endParaRPr lang="es-ES" sz="1200" b="1">
              <a:latin typeface="Arial" charset="0"/>
            </a:endParaRPr>
          </a:p>
        </p:txBody>
      </p:sp>
      <p:sp>
        <p:nvSpPr>
          <p:cNvPr id="560150" name="Text Box 22"/>
          <p:cNvSpPr txBox="1">
            <a:spLocks noChangeArrowheads="1"/>
          </p:cNvSpPr>
          <p:nvPr/>
        </p:nvSpPr>
        <p:spPr bwMode="auto">
          <a:xfrm>
            <a:off x="3197225" y="4206875"/>
            <a:ext cx="6334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802.5:</a:t>
            </a:r>
          </a:p>
          <a:p>
            <a:pPr algn="ctr"/>
            <a:r>
              <a:rPr lang="es-ES_tradnl" sz="1200" b="1">
                <a:latin typeface="Arial" charset="0"/>
              </a:rPr>
              <a:t>Token</a:t>
            </a:r>
          </a:p>
          <a:p>
            <a:pPr algn="ctr"/>
            <a:r>
              <a:rPr lang="es-ES_tradnl" sz="1200" b="1">
                <a:latin typeface="Arial" charset="0"/>
              </a:rPr>
              <a:t>Ring</a:t>
            </a:r>
            <a:endParaRPr lang="es-ES" sz="1200" b="1">
              <a:latin typeface="Arial" charset="0"/>
            </a:endParaRPr>
          </a:p>
        </p:txBody>
      </p:sp>
      <p:sp>
        <p:nvSpPr>
          <p:cNvPr id="560151" name="Text Box 23"/>
          <p:cNvSpPr txBox="1">
            <a:spLocks noChangeArrowheads="1"/>
          </p:cNvSpPr>
          <p:nvPr/>
        </p:nvSpPr>
        <p:spPr bwMode="auto">
          <a:xfrm>
            <a:off x="2419350" y="4206875"/>
            <a:ext cx="6334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802.4:</a:t>
            </a:r>
          </a:p>
          <a:p>
            <a:pPr algn="ctr"/>
            <a:r>
              <a:rPr lang="es-ES_tradnl" sz="1200" b="1">
                <a:latin typeface="Arial" charset="0"/>
              </a:rPr>
              <a:t>Token</a:t>
            </a:r>
          </a:p>
          <a:p>
            <a:pPr algn="ctr"/>
            <a:r>
              <a:rPr lang="es-ES_tradnl" sz="1200" b="1">
                <a:latin typeface="Arial" charset="0"/>
              </a:rPr>
              <a:t>Bus</a:t>
            </a:r>
            <a:endParaRPr lang="es-ES" sz="1200" b="1">
              <a:latin typeface="Arial" charset="0"/>
            </a:endParaRPr>
          </a:p>
        </p:txBody>
      </p:sp>
      <p:sp>
        <p:nvSpPr>
          <p:cNvPr id="560152" name="Text Box 24"/>
          <p:cNvSpPr txBox="1">
            <a:spLocks noChangeArrowheads="1"/>
          </p:cNvSpPr>
          <p:nvPr/>
        </p:nvSpPr>
        <p:spPr bwMode="auto">
          <a:xfrm>
            <a:off x="5656263" y="4206875"/>
            <a:ext cx="717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802.11:</a:t>
            </a:r>
          </a:p>
          <a:p>
            <a:pPr algn="ctr"/>
            <a:r>
              <a:rPr lang="es-ES_tradnl" sz="1200" b="1">
                <a:latin typeface="Arial" charset="0"/>
              </a:rPr>
              <a:t>LANs</a:t>
            </a:r>
          </a:p>
          <a:p>
            <a:pPr algn="ctr"/>
            <a:r>
              <a:rPr lang="es-ES_tradnl" sz="1200" b="1">
                <a:latin typeface="Arial" charset="0"/>
              </a:rPr>
              <a:t>Inalám-</a:t>
            </a:r>
          </a:p>
          <a:p>
            <a:pPr algn="ctr"/>
            <a:r>
              <a:rPr lang="es-ES_tradnl" sz="1200" b="1">
                <a:latin typeface="Arial" charset="0"/>
              </a:rPr>
              <a:t>bricas</a:t>
            </a:r>
            <a:endParaRPr lang="es-ES" sz="1200" b="1">
              <a:latin typeface="Arial" charset="0"/>
            </a:endParaRPr>
          </a:p>
        </p:txBody>
      </p:sp>
      <p:sp>
        <p:nvSpPr>
          <p:cNvPr id="560153" name="Text Box 25"/>
          <p:cNvSpPr txBox="1">
            <a:spLocks noChangeArrowheads="1"/>
          </p:cNvSpPr>
          <p:nvPr/>
        </p:nvSpPr>
        <p:spPr bwMode="auto">
          <a:xfrm>
            <a:off x="7278688" y="4206875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802.14:</a:t>
            </a:r>
          </a:p>
          <a:p>
            <a:pPr algn="ctr"/>
            <a:r>
              <a:rPr lang="es-ES_tradnl" sz="1200" b="1">
                <a:latin typeface="Arial" charset="0"/>
              </a:rPr>
              <a:t>CATV</a:t>
            </a:r>
            <a:endParaRPr lang="es-ES" sz="1200" b="1">
              <a:latin typeface="Arial" charset="0"/>
            </a:endParaRPr>
          </a:p>
        </p:txBody>
      </p:sp>
      <p:sp>
        <p:nvSpPr>
          <p:cNvPr id="560154" name="Text Box 26"/>
          <p:cNvSpPr txBox="1">
            <a:spLocks noChangeArrowheads="1"/>
          </p:cNvSpPr>
          <p:nvPr/>
        </p:nvSpPr>
        <p:spPr bwMode="auto">
          <a:xfrm>
            <a:off x="3729038" y="3302000"/>
            <a:ext cx="233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802.1: Puentes Transparentes</a:t>
            </a:r>
            <a:endParaRPr lang="es-ES" sz="1200" b="1">
              <a:latin typeface="Arial" charset="0"/>
            </a:endParaRPr>
          </a:p>
        </p:txBody>
      </p:sp>
      <p:sp>
        <p:nvSpPr>
          <p:cNvPr id="560155" name="Text Box 27"/>
          <p:cNvSpPr txBox="1">
            <a:spLocks noChangeArrowheads="1"/>
          </p:cNvSpPr>
          <p:nvPr/>
        </p:nvSpPr>
        <p:spPr bwMode="auto">
          <a:xfrm>
            <a:off x="3598863" y="2593975"/>
            <a:ext cx="2576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802.2: LLC (Logical Link Control)</a:t>
            </a:r>
            <a:endParaRPr lang="es-ES" sz="1200" b="1">
              <a:latin typeface="Arial" charset="0"/>
            </a:endParaRPr>
          </a:p>
        </p:txBody>
      </p:sp>
      <p:sp>
        <p:nvSpPr>
          <p:cNvPr id="560156" name="Text Box 28"/>
          <p:cNvSpPr txBox="1">
            <a:spLocks noChangeArrowheads="1"/>
          </p:cNvSpPr>
          <p:nvPr/>
        </p:nvSpPr>
        <p:spPr bwMode="auto">
          <a:xfrm>
            <a:off x="8116888" y="4699000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Capa</a:t>
            </a:r>
          </a:p>
          <a:p>
            <a:pPr algn="ctr"/>
            <a:r>
              <a:rPr lang="es-ES_tradnl" sz="1200" b="1">
                <a:latin typeface="Arial" charset="0"/>
              </a:rPr>
              <a:t>Física</a:t>
            </a:r>
            <a:endParaRPr lang="es-ES" sz="1200" b="1">
              <a:latin typeface="Arial" charset="0"/>
            </a:endParaRPr>
          </a:p>
        </p:txBody>
      </p:sp>
      <p:sp>
        <p:nvSpPr>
          <p:cNvPr id="560157" name="Text Box 29"/>
          <p:cNvSpPr txBox="1">
            <a:spLocks noChangeArrowheads="1"/>
          </p:cNvSpPr>
          <p:nvPr/>
        </p:nvSpPr>
        <p:spPr bwMode="auto">
          <a:xfrm>
            <a:off x="8015288" y="25654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Subcapa</a:t>
            </a:r>
          </a:p>
          <a:p>
            <a:pPr algn="ctr"/>
            <a:r>
              <a:rPr lang="es-ES_tradnl" sz="1200" b="1">
                <a:latin typeface="Arial" charset="0"/>
              </a:rPr>
              <a:t>LLC</a:t>
            </a:r>
            <a:endParaRPr lang="es-ES" sz="1200" b="1">
              <a:latin typeface="Arial" charset="0"/>
            </a:endParaRPr>
          </a:p>
        </p:txBody>
      </p:sp>
      <p:sp>
        <p:nvSpPr>
          <p:cNvPr id="560158" name="Line 30"/>
          <p:cNvSpPr>
            <a:spLocks noChangeShapeType="1"/>
          </p:cNvSpPr>
          <p:nvPr/>
        </p:nvSpPr>
        <p:spPr bwMode="auto">
          <a:xfrm>
            <a:off x="8108950" y="308610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0159" name="Text Box 31"/>
          <p:cNvSpPr txBox="1">
            <a:spLocks noChangeArrowheads="1"/>
          </p:cNvSpPr>
          <p:nvPr/>
        </p:nvSpPr>
        <p:spPr bwMode="auto">
          <a:xfrm>
            <a:off x="8015288" y="3387725"/>
            <a:ext cx="819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Subcapa</a:t>
            </a:r>
          </a:p>
          <a:p>
            <a:pPr algn="ctr"/>
            <a:r>
              <a:rPr lang="es-ES_tradnl" sz="1200" b="1">
                <a:latin typeface="Arial" charset="0"/>
              </a:rPr>
              <a:t>MAC</a:t>
            </a:r>
          </a:p>
          <a:p>
            <a:pPr algn="ctr"/>
            <a:r>
              <a:rPr lang="es-ES_tradnl" sz="1200" b="1">
                <a:latin typeface="Arial" charset="0"/>
              </a:rPr>
              <a:t>(Media</a:t>
            </a:r>
          </a:p>
          <a:p>
            <a:pPr algn="ctr"/>
            <a:r>
              <a:rPr lang="es-ES_tradnl" sz="1200" b="1">
                <a:latin typeface="Arial" charset="0"/>
              </a:rPr>
              <a:t>Access</a:t>
            </a:r>
          </a:p>
          <a:p>
            <a:pPr algn="ctr"/>
            <a:r>
              <a:rPr lang="es-ES_tradnl" sz="1200" b="1">
                <a:latin typeface="Arial" charset="0"/>
              </a:rPr>
              <a:t>Control)</a:t>
            </a:r>
            <a:endParaRPr lang="es-ES" sz="1200" b="1">
              <a:latin typeface="Arial" charset="0"/>
            </a:endParaRPr>
          </a:p>
        </p:txBody>
      </p:sp>
      <p:sp>
        <p:nvSpPr>
          <p:cNvPr id="560160" name="Text Box 32"/>
          <p:cNvSpPr txBox="1">
            <a:spLocks noChangeArrowheads="1"/>
          </p:cNvSpPr>
          <p:nvPr/>
        </p:nvSpPr>
        <p:spPr bwMode="auto">
          <a:xfrm rot="16200000">
            <a:off x="700882" y="3793331"/>
            <a:ext cx="1225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802.1: Gestión</a:t>
            </a:r>
            <a:endParaRPr lang="es-ES" sz="1200" b="1">
              <a:latin typeface="Arial" charset="0"/>
            </a:endParaRPr>
          </a:p>
        </p:txBody>
      </p:sp>
      <p:sp>
        <p:nvSpPr>
          <p:cNvPr id="560161" name="Text Box 33"/>
          <p:cNvSpPr txBox="1">
            <a:spLocks noChangeArrowheads="1"/>
          </p:cNvSpPr>
          <p:nvPr/>
        </p:nvSpPr>
        <p:spPr bwMode="auto">
          <a:xfrm rot="16200000">
            <a:off x="-400843" y="3699669"/>
            <a:ext cx="2584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802.1: Perspectiva y Arquitectura</a:t>
            </a:r>
            <a:endParaRPr lang="es-ES" sz="1200" b="1">
              <a:latin typeface="Arial" charset="0"/>
            </a:endParaRPr>
          </a:p>
        </p:txBody>
      </p:sp>
      <p:sp>
        <p:nvSpPr>
          <p:cNvPr id="560162" name="Text Box 34"/>
          <p:cNvSpPr txBox="1">
            <a:spLocks noChangeArrowheads="1"/>
          </p:cNvSpPr>
          <p:nvPr/>
        </p:nvSpPr>
        <p:spPr bwMode="auto">
          <a:xfrm rot="16200000">
            <a:off x="-266700" y="2981325"/>
            <a:ext cx="1487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802.10: Seguridad</a:t>
            </a:r>
            <a:endParaRPr lang="es-ES" sz="1200" b="1">
              <a:latin typeface="Arial" charset="0"/>
            </a:endParaRPr>
          </a:p>
        </p:txBody>
      </p:sp>
      <p:sp>
        <p:nvSpPr>
          <p:cNvPr id="560163" name="Rectangle 35"/>
          <p:cNvSpPr>
            <a:spLocks noChangeArrowheads="1"/>
          </p:cNvSpPr>
          <p:nvPr/>
        </p:nvSpPr>
        <p:spPr bwMode="auto">
          <a:xfrm>
            <a:off x="304800" y="533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600">
                <a:solidFill>
                  <a:schemeClr val="tx2"/>
                </a:solidFill>
              </a:rPr>
              <a:t>La subcapa LLC en la arquitectura IEEE 802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Diferencia entre Ethernet DIX e IEEE 802.3</a:t>
            </a:r>
            <a:endParaRPr lang="es-ES" sz="360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Cuando IEEE aprobó 802.3 en 1983 introdujo</a:t>
            </a:r>
            <a:r>
              <a:rPr lang="es-ES" sz="2800"/>
              <a:t> una ‘pequeña’ modificación respecto a DIX: </a:t>
            </a:r>
            <a:r>
              <a:rPr lang="es-ES_tradnl" sz="2800"/>
              <a:t>el ca</a:t>
            </a:r>
            <a:r>
              <a:rPr lang="es-ES" sz="2800"/>
              <a:t>mpo </a:t>
            </a:r>
            <a:r>
              <a:rPr lang="es-ES_tradnl" sz="2800" i="1"/>
              <a:t>protocolo</a:t>
            </a:r>
            <a:r>
              <a:rPr lang="es-ES" sz="2800"/>
              <a:t> </a:t>
            </a:r>
            <a:r>
              <a:rPr lang="es-ES_tradnl" sz="2800"/>
              <a:t>(Ethertype)</a:t>
            </a:r>
            <a:r>
              <a:rPr lang="es-ES" sz="2800"/>
              <a:t> </a:t>
            </a:r>
            <a:r>
              <a:rPr lang="es-ES_tradnl" sz="2800"/>
              <a:t>fue </a:t>
            </a:r>
            <a:r>
              <a:rPr lang="es-ES" sz="2800"/>
              <a:t>reemplazado por </a:t>
            </a:r>
            <a:r>
              <a:rPr lang="es-ES" sz="2800" i="1"/>
              <a:t>longitud</a:t>
            </a:r>
            <a:r>
              <a:rPr lang="es-ES_tradnl" sz="2800" i="1"/>
              <a:t> </a:t>
            </a:r>
            <a:r>
              <a:rPr lang="es-ES_tradnl" sz="2800"/>
              <a:t>(indica longitud de la trama)</a:t>
            </a:r>
            <a:endParaRPr lang="es-ES" sz="2800" i="1"/>
          </a:p>
          <a:p>
            <a:r>
              <a:rPr lang="es-ES_tradnl" sz="2800"/>
              <a:t>Para mantener compatibilidad </a:t>
            </a:r>
            <a:r>
              <a:rPr lang="es-ES" sz="2800"/>
              <a:t>Xerox desplaz</a:t>
            </a:r>
            <a:r>
              <a:rPr lang="es-ES_tradnl" sz="2800"/>
              <a:t>ó el</a:t>
            </a:r>
            <a:r>
              <a:rPr lang="es-ES" sz="2800"/>
              <a:t> campo </a:t>
            </a:r>
            <a:r>
              <a:rPr lang="es-ES_tradnl" sz="2800"/>
              <a:t>Ethertype</a:t>
            </a:r>
            <a:r>
              <a:rPr lang="es-ES" sz="2800"/>
              <a:t> </a:t>
            </a:r>
            <a:r>
              <a:rPr lang="es-ES_tradnl" sz="2800"/>
              <a:t>a valores por encima de </a:t>
            </a:r>
            <a:r>
              <a:rPr lang="es-ES" sz="2800"/>
              <a:t>1536 para que </a:t>
            </a:r>
            <a:r>
              <a:rPr lang="es-ES_tradnl" sz="2800"/>
              <a:t>DIX </a:t>
            </a:r>
            <a:r>
              <a:rPr lang="es-ES" sz="2800"/>
              <a:t>pu</a:t>
            </a:r>
            <a:r>
              <a:rPr lang="es-ES_tradnl" sz="2800"/>
              <a:t>diera</a:t>
            </a:r>
            <a:r>
              <a:rPr lang="es-ES" sz="2800"/>
              <a:t> coexistir con </a:t>
            </a:r>
            <a:r>
              <a:rPr lang="es-ES_tradnl" sz="2800"/>
              <a:t>IEEE </a:t>
            </a:r>
            <a:r>
              <a:rPr lang="es-ES" sz="2800"/>
              <a:t>802.3</a:t>
            </a:r>
          </a:p>
          <a:p>
            <a:r>
              <a:rPr lang="es-ES" sz="2800"/>
              <a:t>En 802.3 </a:t>
            </a:r>
            <a:r>
              <a:rPr lang="es-ES_tradnl" sz="2800"/>
              <a:t>el protocolo de red</a:t>
            </a:r>
            <a:r>
              <a:rPr lang="es-ES" sz="2800"/>
              <a:t> </a:t>
            </a:r>
            <a:r>
              <a:rPr lang="es-ES_tradnl" sz="2800"/>
              <a:t>se </a:t>
            </a:r>
            <a:r>
              <a:rPr lang="es-ES" sz="2800"/>
              <a:t>especifica en </a:t>
            </a:r>
            <a:r>
              <a:rPr lang="es-ES_tradnl" sz="2800"/>
              <a:t>una nueva </a:t>
            </a:r>
            <a:r>
              <a:rPr lang="es-ES" sz="2800"/>
              <a:t>cabecera LLC (802.2)</a:t>
            </a:r>
            <a:r>
              <a:rPr lang="es-ES_tradnl" sz="2800"/>
              <a:t> en la parte de datos</a:t>
            </a:r>
            <a:r>
              <a:rPr lang="es-ES" sz="2800"/>
              <a:t>.</a:t>
            </a: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1074" name="Group 2"/>
          <p:cNvGraphicFramePr>
            <a:graphicFrameLocks noGrp="1"/>
          </p:cNvGraphicFramePr>
          <p:nvPr/>
        </p:nvGraphicFramePr>
        <p:xfrm>
          <a:off x="1651000" y="2057400"/>
          <a:ext cx="6731000" cy="1243584"/>
        </p:xfrm>
        <a:graphic>
          <a:graphicData uri="http://schemas.openxmlformats.org/drawingml/2006/table">
            <a:tbl>
              <a:tblPr/>
              <a:tblGrid>
                <a:gridCol w="1085850"/>
                <a:gridCol w="1085850"/>
                <a:gridCol w="1073150"/>
                <a:gridCol w="1720850"/>
                <a:gridCol w="1123950"/>
                <a:gridCol w="6413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Destino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Origen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Protocolo o Ethertype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(&gt;1536)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Relleno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(opcional)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1090" name="Text Box 18"/>
          <p:cNvSpPr txBox="1">
            <a:spLocks noChangeArrowheads="1"/>
          </p:cNvSpPr>
          <p:nvPr/>
        </p:nvSpPr>
        <p:spPr bwMode="auto">
          <a:xfrm>
            <a:off x="1981200" y="1538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71091" name="Text Box 19"/>
          <p:cNvSpPr txBox="1">
            <a:spLocks noChangeArrowheads="1"/>
          </p:cNvSpPr>
          <p:nvPr/>
        </p:nvSpPr>
        <p:spPr bwMode="auto">
          <a:xfrm>
            <a:off x="4191000" y="1524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2</a:t>
            </a:r>
            <a:endParaRPr lang="es-ES" sz="1800"/>
          </a:p>
        </p:txBody>
      </p:sp>
      <p:sp>
        <p:nvSpPr>
          <p:cNvPr id="771092" name="Text Box 20"/>
          <p:cNvSpPr txBox="1">
            <a:spLocks noChangeArrowheads="1"/>
          </p:cNvSpPr>
          <p:nvPr/>
        </p:nvSpPr>
        <p:spPr bwMode="auto">
          <a:xfrm>
            <a:off x="3130550" y="1524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71093" name="Text Box 21"/>
          <p:cNvSpPr txBox="1">
            <a:spLocks noChangeArrowheads="1"/>
          </p:cNvSpPr>
          <p:nvPr/>
        </p:nvSpPr>
        <p:spPr bwMode="auto">
          <a:xfrm>
            <a:off x="5334000" y="1524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0-1500</a:t>
            </a:r>
            <a:endParaRPr lang="es-ES" sz="1800"/>
          </a:p>
        </p:txBody>
      </p:sp>
      <p:sp>
        <p:nvSpPr>
          <p:cNvPr id="771094" name="Text Box 22"/>
          <p:cNvSpPr txBox="1">
            <a:spLocks noChangeArrowheads="1"/>
          </p:cNvSpPr>
          <p:nvPr/>
        </p:nvSpPr>
        <p:spPr bwMode="auto">
          <a:xfrm>
            <a:off x="6788150" y="15240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0-46</a:t>
            </a:r>
            <a:endParaRPr lang="es-ES" sz="1800"/>
          </a:p>
        </p:txBody>
      </p:sp>
      <p:sp>
        <p:nvSpPr>
          <p:cNvPr id="771095" name="Text Box 23"/>
          <p:cNvSpPr txBox="1">
            <a:spLocks noChangeArrowheads="1"/>
          </p:cNvSpPr>
          <p:nvPr/>
        </p:nvSpPr>
        <p:spPr bwMode="auto">
          <a:xfrm>
            <a:off x="7854950" y="1524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4</a:t>
            </a:r>
            <a:endParaRPr lang="es-ES" sz="1800"/>
          </a:p>
        </p:txBody>
      </p:sp>
      <p:sp>
        <p:nvSpPr>
          <p:cNvPr id="771096" name="Text Box 24"/>
          <p:cNvSpPr txBox="1">
            <a:spLocks noChangeArrowheads="1"/>
          </p:cNvSpPr>
          <p:nvPr/>
        </p:nvSpPr>
        <p:spPr bwMode="auto">
          <a:xfrm>
            <a:off x="96838" y="598488"/>
            <a:ext cx="3659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Trama Ethernet DIX:</a:t>
            </a:r>
            <a:endParaRPr lang="es-ES" sz="3200"/>
          </a:p>
        </p:txBody>
      </p:sp>
      <p:sp>
        <p:nvSpPr>
          <p:cNvPr id="771097" name="Text Box 25"/>
          <p:cNvSpPr txBox="1">
            <a:spLocks noChangeArrowheads="1"/>
          </p:cNvSpPr>
          <p:nvPr/>
        </p:nvSpPr>
        <p:spPr bwMode="auto">
          <a:xfrm>
            <a:off x="304800" y="1371600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/>
              <a:t>Longitud</a:t>
            </a:r>
          </a:p>
          <a:p>
            <a:pPr algn="ctr"/>
            <a:r>
              <a:rPr lang="es-ES_tradnl" sz="1800"/>
              <a:t>(bytes)</a:t>
            </a:r>
            <a:endParaRPr lang="es-ES" sz="1800"/>
          </a:p>
        </p:txBody>
      </p:sp>
      <p:sp>
        <p:nvSpPr>
          <p:cNvPr id="771098" name="Line 26"/>
          <p:cNvSpPr>
            <a:spLocks noChangeShapeType="1"/>
          </p:cNvSpPr>
          <p:nvPr/>
        </p:nvSpPr>
        <p:spPr bwMode="auto">
          <a:xfrm>
            <a:off x="1219200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771099" name="Group 27"/>
          <p:cNvGraphicFramePr>
            <a:graphicFrameLocks noGrp="1"/>
          </p:cNvGraphicFramePr>
          <p:nvPr/>
        </p:nvGraphicFramePr>
        <p:xfrm>
          <a:off x="1651000" y="5146675"/>
          <a:ext cx="6794500" cy="1024128"/>
        </p:xfrm>
        <a:graphic>
          <a:graphicData uri="http://schemas.openxmlformats.org/drawingml/2006/table">
            <a:tbl>
              <a:tblPr/>
              <a:tblGrid>
                <a:gridCol w="1085850"/>
                <a:gridCol w="1085850"/>
                <a:gridCol w="1073150"/>
                <a:gridCol w="615950"/>
                <a:gridCol w="1117600"/>
                <a:gridCol w="1155700"/>
                <a:gridCol w="660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Destino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Origen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Longitud (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1536)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Cab.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LLC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Relleno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(opcional)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1117" name="Text Box 45"/>
          <p:cNvSpPr txBox="1">
            <a:spLocks noChangeArrowheads="1"/>
          </p:cNvSpPr>
          <p:nvPr/>
        </p:nvSpPr>
        <p:spPr bwMode="auto">
          <a:xfrm>
            <a:off x="1981200" y="46275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71118" name="Text Box 46"/>
          <p:cNvSpPr txBox="1">
            <a:spLocks noChangeArrowheads="1"/>
          </p:cNvSpPr>
          <p:nvPr/>
        </p:nvSpPr>
        <p:spPr bwMode="auto">
          <a:xfrm>
            <a:off x="4191000" y="4613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2</a:t>
            </a:r>
            <a:endParaRPr lang="es-ES" sz="1800"/>
          </a:p>
        </p:txBody>
      </p:sp>
      <p:sp>
        <p:nvSpPr>
          <p:cNvPr id="771119" name="Text Box 47"/>
          <p:cNvSpPr txBox="1">
            <a:spLocks noChangeArrowheads="1"/>
          </p:cNvSpPr>
          <p:nvPr/>
        </p:nvSpPr>
        <p:spPr bwMode="auto">
          <a:xfrm>
            <a:off x="3130550" y="4613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71120" name="Text Box 48"/>
          <p:cNvSpPr txBox="1">
            <a:spLocks noChangeArrowheads="1"/>
          </p:cNvSpPr>
          <p:nvPr/>
        </p:nvSpPr>
        <p:spPr bwMode="auto">
          <a:xfrm>
            <a:off x="5645150" y="46132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0-1492</a:t>
            </a:r>
            <a:endParaRPr lang="es-ES" sz="1800"/>
          </a:p>
        </p:txBody>
      </p:sp>
      <p:sp>
        <p:nvSpPr>
          <p:cNvPr id="771121" name="Text Box 49"/>
          <p:cNvSpPr txBox="1">
            <a:spLocks noChangeArrowheads="1"/>
          </p:cNvSpPr>
          <p:nvPr/>
        </p:nvSpPr>
        <p:spPr bwMode="auto">
          <a:xfrm>
            <a:off x="6788150" y="4613275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0-38</a:t>
            </a:r>
            <a:endParaRPr lang="es-ES" sz="1800"/>
          </a:p>
        </p:txBody>
      </p:sp>
      <p:sp>
        <p:nvSpPr>
          <p:cNvPr id="771122" name="Text Box 50"/>
          <p:cNvSpPr txBox="1">
            <a:spLocks noChangeArrowheads="1"/>
          </p:cNvSpPr>
          <p:nvPr/>
        </p:nvSpPr>
        <p:spPr bwMode="auto">
          <a:xfrm>
            <a:off x="7854950" y="4613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4</a:t>
            </a:r>
            <a:endParaRPr lang="es-ES" sz="1800"/>
          </a:p>
        </p:txBody>
      </p:sp>
      <p:sp>
        <p:nvSpPr>
          <p:cNvPr id="771123" name="Text Box 51"/>
          <p:cNvSpPr txBox="1">
            <a:spLocks noChangeArrowheads="1"/>
          </p:cNvSpPr>
          <p:nvPr/>
        </p:nvSpPr>
        <p:spPr bwMode="auto">
          <a:xfrm>
            <a:off x="20638" y="3687763"/>
            <a:ext cx="4830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Trama Ethernet IEEE 802.3:</a:t>
            </a:r>
            <a:endParaRPr lang="es-ES" sz="3200"/>
          </a:p>
        </p:txBody>
      </p:sp>
      <p:sp>
        <p:nvSpPr>
          <p:cNvPr id="771124" name="Text Box 52"/>
          <p:cNvSpPr txBox="1">
            <a:spLocks noChangeArrowheads="1"/>
          </p:cNvSpPr>
          <p:nvPr/>
        </p:nvSpPr>
        <p:spPr bwMode="auto">
          <a:xfrm>
            <a:off x="304800" y="4460875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/>
              <a:t>Longitud</a:t>
            </a:r>
          </a:p>
          <a:p>
            <a:pPr algn="ctr"/>
            <a:r>
              <a:rPr lang="es-ES_tradnl" sz="1800"/>
              <a:t>(bytes)</a:t>
            </a:r>
            <a:endParaRPr lang="es-ES" sz="1800"/>
          </a:p>
        </p:txBody>
      </p:sp>
      <p:sp>
        <p:nvSpPr>
          <p:cNvPr id="771125" name="Line 53"/>
          <p:cNvSpPr>
            <a:spLocks noChangeShapeType="1"/>
          </p:cNvSpPr>
          <p:nvPr/>
        </p:nvSpPr>
        <p:spPr bwMode="auto">
          <a:xfrm>
            <a:off x="1219200" y="47656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71126" name="Text Box 54"/>
          <p:cNvSpPr txBox="1">
            <a:spLocks noChangeArrowheads="1"/>
          </p:cNvSpPr>
          <p:nvPr/>
        </p:nvSpPr>
        <p:spPr bwMode="auto">
          <a:xfrm>
            <a:off x="5029200" y="46482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8</a:t>
            </a:r>
            <a:endParaRPr lang="es-ES" sz="1800"/>
          </a:p>
        </p:txBody>
      </p:sp>
      <p:sp>
        <p:nvSpPr>
          <p:cNvPr id="771127" name="Line 55"/>
          <p:cNvSpPr>
            <a:spLocks noChangeShapeType="1"/>
          </p:cNvSpPr>
          <p:nvPr/>
        </p:nvSpPr>
        <p:spPr bwMode="auto">
          <a:xfrm>
            <a:off x="4900613" y="335756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71128" name="Line 56"/>
          <p:cNvSpPr>
            <a:spLocks noChangeShapeType="1"/>
          </p:cNvSpPr>
          <p:nvPr/>
        </p:nvSpPr>
        <p:spPr bwMode="auto">
          <a:xfrm>
            <a:off x="6629400" y="3352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02" name="Group 2"/>
          <p:cNvGraphicFramePr>
            <a:graphicFrameLocks noGrp="1"/>
          </p:cNvGraphicFramePr>
          <p:nvPr/>
        </p:nvGraphicFramePr>
        <p:xfrm>
          <a:off x="762000" y="1468438"/>
          <a:ext cx="7772400" cy="3640456"/>
        </p:xfrm>
        <a:graphic>
          <a:graphicData uri="http://schemas.openxmlformats.org/drawingml/2006/table">
            <a:tbl>
              <a:tblPr/>
              <a:tblGrid>
                <a:gridCol w="2209800"/>
                <a:gridCol w="2667000"/>
                <a:gridCol w="2895600"/>
              </a:tblGrid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Especificación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Formato DIX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Formato IEEE 802.3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Protocolo de red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Campo Ethertype en cabecera MAC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 cabecera 802.2 (LLC)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Longitud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Explícita en campo longitud de cabecera de paquete a nivel de red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Explícita en el campo longitud de cabecera MAC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Formatos DIX y 802.3</a:t>
            </a:r>
            <a:endParaRPr lang="es-ES" sz="400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400"/>
              <a:t>En </a:t>
            </a:r>
            <a:r>
              <a:rPr lang="es-ES" sz="2400"/>
              <a:t>1997 </a:t>
            </a:r>
            <a:r>
              <a:rPr lang="es-ES_tradnl" sz="2400"/>
              <a:t>el IEEE aprobó el doble significado (tipo/longitud) siguiendo el uso habitual de distinguir según el valor del Ethertype. </a:t>
            </a:r>
            <a:r>
              <a:rPr lang="es-ES" sz="2400"/>
              <a:t>La asignación de </a:t>
            </a:r>
            <a:r>
              <a:rPr lang="es-ES_tradnl" sz="2400"/>
              <a:t>Ethertypes</a:t>
            </a:r>
            <a:r>
              <a:rPr lang="es-ES" sz="2400"/>
              <a:t> pas</a:t>
            </a:r>
            <a:r>
              <a:rPr lang="es-ES_tradnl" sz="2400"/>
              <a:t>ó</a:t>
            </a:r>
            <a:r>
              <a:rPr lang="es-ES" sz="2400"/>
              <a:t> </a:t>
            </a:r>
            <a:r>
              <a:rPr lang="es-ES_tradnl" sz="2400"/>
              <a:t>entonces </a:t>
            </a:r>
            <a:r>
              <a:rPr lang="es-ES" sz="2400"/>
              <a:t>de Xerox a IEE</a:t>
            </a:r>
            <a:r>
              <a:rPr lang="es-ES_tradnl" sz="2400"/>
              <a:t>E</a:t>
            </a:r>
          </a:p>
          <a:p>
            <a:pPr>
              <a:lnSpc>
                <a:spcPct val="90000"/>
              </a:lnSpc>
            </a:pPr>
            <a:r>
              <a:rPr lang="es-ES_tradnl" sz="2400"/>
              <a:t>Los Ethertypes  pueden consultarse en www.iana.org/numbers.html</a:t>
            </a:r>
          </a:p>
          <a:p>
            <a:pPr>
              <a:lnSpc>
                <a:spcPct val="90000"/>
              </a:lnSpc>
            </a:pPr>
            <a:r>
              <a:rPr lang="es-ES_tradnl" sz="2400"/>
              <a:t>Ejemplos de protocolos que usan formato </a:t>
            </a:r>
            <a:r>
              <a:rPr lang="es-ES" sz="2400"/>
              <a:t>DIX: 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TCP/IP, DECNET Fase IV, LAT (Local Area Transport), IPX</a:t>
            </a:r>
            <a:endParaRPr lang="es-ES_tradnl" sz="2400"/>
          </a:p>
          <a:p>
            <a:pPr>
              <a:lnSpc>
                <a:spcPct val="90000"/>
              </a:lnSpc>
            </a:pPr>
            <a:r>
              <a:rPr lang="es-ES_tradnl" sz="2400"/>
              <a:t>Ejemplos de protocolos que usan formato </a:t>
            </a:r>
            <a:r>
              <a:rPr lang="es-ES" sz="2400"/>
              <a:t>802.3/LLC: 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Appletalk Fase 2, NetBIOS, IPX</a:t>
            </a: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LLC (Logical Link Control, 802.2)</a:t>
            </a:r>
            <a:endParaRPr lang="es-ES" sz="400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s-ES_tradnl" sz="2800"/>
              <a:t>Es la interfaz entre el nivel de red y el subnivel MAC.</a:t>
            </a:r>
          </a:p>
          <a:p>
            <a:r>
              <a:rPr lang="es-ES_tradnl" sz="2800"/>
              <a:t>Tres tipos de servicio:</a:t>
            </a:r>
          </a:p>
          <a:p>
            <a:pPr lvl="1"/>
            <a:r>
              <a:rPr lang="es-ES_tradnl" sz="2400"/>
              <a:t>LLC Tipo 1: Datagramas sin acuse de recibo (como PPP pero sin comprobar CRC); el mas extendido.</a:t>
            </a:r>
          </a:p>
          <a:p>
            <a:pPr lvl="1"/>
            <a:r>
              <a:rPr lang="es-ES_tradnl" sz="2400"/>
              <a:t>LLC Tipo 2: Servicio CONS fiable tipo HDLC. Muy poco utilizado.</a:t>
            </a:r>
          </a:p>
          <a:p>
            <a:pPr lvl="1"/>
            <a:r>
              <a:rPr lang="es-ES_tradnl" sz="2400"/>
              <a:t>LLC Tipo 3: datagramas con acuse de recibo (intermedio entre los dos anteriores). Aun menos utilizado que tipo 2.</a:t>
            </a:r>
            <a:endParaRPr lang="es-ES" sz="2400"/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LLC</a:t>
            </a:r>
            <a:endParaRPr lang="es-ES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Dada la elevada fiabilidad de las LANs (</a:t>
            </a:r>
            <a:r>
              <a:rPr lang="es-ES" sz="2800"/>
              <a:t>BER </a:t>
            </a:r>
            <a:r>
              <a:rPr lang="es-ES_tradnl" sz="2800"/>
              <a:t>típico</a:t>
            </a:r>
            <a:r>
              <a:rPr lang="es-ES" sz="2800"/>
              <a:t> &lt;10</a:t>
            </a:r>
            <a:r>
              <a:rPr lang="es-ES" sz="2800" baseline="30000"/>
              <a:t>-</a:t>
            </a:r>
            <a:r>
              <a:rPr lang="es-ES_tradnl" sz="2800" baseline="30000"/>
              <a:t>12</a:t>
            </a:r>
            <a:r>
              <a:rPr lang="es-ES_tradnl" sz="2800"/>
              <a:t>) se usa LLC Tipo 1</a:t>
            </a:r>
          </a:p>
          <a:p>
            <a:pPr>
              <a:lnSpc>
                <a:spcPct val="90000"/>
              </a:lnSpc>
            </a:pPr>
            <a:r>
              <a:rPr lang="es-ES" sz="2800" b="1"/>
              <a:t>Pero</a:t>
            </a:r>
            <a:r>
              <a:rPr lang="es-ES" sz="2800"/>
              <a:t> si hay errores/problemas </a:t>
            </a:r>
            <a:r>
              <a:rPr lang="es-ES_tradnl" sz="2800"/>
              <a:t>(colisiones excesivas o no detectadas) </a:t>
            </a:r>
            <a:r>
              <a:rPr lang="es-ES" sz="2800"/>
              <a:t>el rendimiento decae con rapidez. </a:t>
            </a:r>
            <a:endParaRPr lang="es-ES_tradnl" sz="2800"/>
          </a:p>
          <a:p>
            <a:pPr>
              <a:lnSpc>
                <a:spcPct val="90000"/>
              </a:lnSpc>
            </a:pPr>
            <a:r>
              <a:rPr lang="es-ES_tradnl" sz="2800"/>
              <a:t>En Ethernet DIX la subcapa LLC no existe. </a:t>
            </a:r>
          </a:p>
          <a:p>
            <a:pPr>
              <a:lnSpc>
                <a:spcPct val="90000"/>
              </a:lnSpc>
            </a:pPr>
            <a:r>
              <a:rPr lang="es-ES_tradnl" sz="2800"/>
              <a:t>En Ethernet 802.3 y otras LANs (Token Ring, FDDI, etc.) la subcapa LLC da el soporte multiprotocolo.</a:t>
            </a:r>
            <a:endParaRPr lang="es-ES" sz="2800"/>
          </a:p>
          <a:p>
            <a:pPr>
              <a:lnSpc>
                <a:spcPct val="90000"/>
              </a:lnSpc>
            </a:pPr>
            <a:endParaRPr lang="es-ES" sz="2800" baseline="30000"/>
          </a:p>
          <a:p>
            <a:pPr>
              <a:lnSpc>
                <a:spcPct val="90000"/>
              </a:lnSpc>
            </a:pPr>
            <a:endParaRPr lang="es-ES" sz="2800"/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_tradnl" sz="3600"/>
              <a:t>Estructura de trama LLC SAP (Service Access Point)</a:t>
            </a:r>
            <a:endParaRPr lang="es-ES" sz="3600"/>
          </a:p>
        </p:txBody>
      </p:sp>
      <p:graphicFrame>
        <p:nvGraphicFramePr>
          <p:cNvPr id="567299" name="Group 3"/>
          <p:cNvGraphicFramePr>
            <a:graphicFrameLocks noGrp="1"/>
          </p:cNvGraphicFramePr>
          <p:nvPr/>
        </p:nvGraphicFramePr>
        <p:xfrm>
          <a:off x="914400" y="2713038"/>
          <a:ext cx="7391400" cy="91440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611313"/>
                <a:gridCol w="364648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DSAP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SSAP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LLC Control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 (Paquete de nivel de red)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7311" name="Text Box 15"/>
          <p:cNvSpPr txBox="1">
            <a:spLocks noChangeArrowheads="1"/>
          </p:cNvSpPr>
          <p:nvPr/>
        </p:nvSpPr>
        <p:spPr bwMode="auto">
          <a:xfrm>
            <a:off x="152400" y="2117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Bytes</a:t>
            </a:r>
            <a:endParaRPr lang="es-ES"/>
          </a:p>
        </p:txBody>
      </p:sp>
      <p:sp>
        <p:nvSpPr>
          <p:cNvPr id="567312" name="Text Box 16"/>
          <p:cNvSpPr txBox="1">
            <a:spLocks noChangeArrowheads="1"/>
          </p:cNvSpPr>
          <p:nvPr/>
        </p:nvSpPr>
        <p:spPr bwMode="auto">
          <a:xfrm>
            <a:off x="1295400" y="2133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567313" name="Text Box 17"/>
          <p:cNvSpPr txBox="1">
            <a:spLocks noChangeArrowheads="1"/>
          </p:cNvSpPr>
          <p:nvPr/>
        </p:nvSpPr>
        <p:spPr bwMode="auto">
          <a:xfrm>
            <a:off x="2362200" y="2133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567314" name="Text Box 18"/>
          <p:cNvSpPr txBox="1">
            <a:spLocks noChangeArrowheads="1"/>
          </p:cNvSpPr>
          <p:nvPr/>
        </p:nvSpPr>
        <p:spPr bwMode="auto">
          <a:xfrm>
            <a:off x="3505200" y="21336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 ó 2</a:t>
            </a:r>
            <a:endParaRPr lang="es-ES"/>
          </a:p>
        </p:txBody>
      </p:sp>
      <p:sp>
        <p:nvSpPr>
          <p:cNvPr id="567315" name="Text Box 19"/>
          <p:cNvSpPr txBox="1">
            <a:spLocks noChangeArrowheads="1"/>
          </p:cNvSpPr>
          <p:nvPr/>
        </p:nvSpPr>
        <p:spPr bwMode="auto">
          <a:xfrm>
            <a:off x="5791200" y="2117725"/>
            <a:ext cx="105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Variable</a:t>
            </a:r>
            <a:endParaRPr lang="es-ES"/>
          </a:p>
        </p:txBody>
      </p:sp>
      <p:sp>
        <p:nvSpPr>
          <p:cNvPr id="567316" name="Text Box 20"/>
          <p:cNvSpPr txBox="1">
            <a:spLocks noChangeArrowheads="1"/>
          </p:cNvSpPr>
          <p:nvPr/>
        </p:nvSpPr>
        <p:spPr bwMode="auto">
          <a:xfrm>
            <a:off x="990600" y="4098925"/>
            <a:ext cx="7086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DSAP: Destination Service Access Point (protocolo de origen)</a:t>
            </a:r>
          </a:p>
          <a:p>
            <a:pPr>
              <a:spcBef>
                <a:spcPct val="50000"/>
              </a:spcBef>
            </a:pPr>
            <a:r>
              <a:rPr lang="es-ES_tradnl"/>
              <a:t>SSAP: Source Service Access Point (protocolo de destino)</a:t>
            </a:r>
          </a:p>
          <a:p>
            <a:pPr>
              <a:spcBef>
                <a:spcPct val="50000"/>
              </a:spcBef>
            </a:pPr>
            <a:r>
              <a:rPr lang="es-ES_tradnl"/>
              <a:t>En DSAP y SSAP los dos primeros bits tienen el significado Individual/Grupo y Local/Global (como en las direcciones MAC). Esto deja solo 6 bits para el protocolo (64 posibilidades).</a:t>
            </a:r>
            <a:endParaRPr lang="es-ES"/>
          </a:p>
        </p:txBody>
      </p:sp>
      <p:sp>
        <p:nvSpPr>
          <p:cNvPr id="567317" name="Text Box 21"/>
          <p:cNvSpPr txBox="1">
            <a:spLocks noChangeArrowheads="1"/>
          </p:cNvSpPr>
          <p:nvPr/>
        </p:nvSpPr>
        <p:spPr bwMode="auto">
          <a:xfrm>
            <a:off x="838200" y="3140075"/>
            <a:ext cx="441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/>
              <a:t>I L</a:t>
            </a:r>
          </a:p>
          <a:p>
            <a:pPr algn="ctr"/>
            <a:r>
              <a:rPr lang="es-ES_tradnl" sz="1400"/>
              <a:t>GG</a:t>
            </a:r>
            <a:endParaRPr lang="es-ES" sz="1400"/>
          </a:p>
        </p:txBody>
      </p:sp>
      <p:sp>
        <p:nvSpPr>
          <p:cNvPr id="567318" name="Text Box 22"/>
          <p:cNvSpPr txBox="1">
            <a:spLocks noChangeArrowheads="1"/>
          </p:cNvSpPr>
          <p:nvPr/>
        </p:nvSpPr>
        <p:spPr bwMode="auto">
          <a:xfrm>
            <a:off x="1920875" y="3124200"/>
            <a:ext cx="441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/>
              <a:t>I L</a:t>
            </a:r>
          </a:p>
          <a:p>
            <a:pPr algn="ctr"/>
            <a:r>
              <a:rPr lang="es-ES_tradnl" sz="1400"/>
              <a:t>GG</a:t>
            </a:r>
            <a:endParaRPr lang="es-ES" sz="1400"/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_tradnl" sz="3600"/>
              <a:t>Estructura de trama LLC SNAP SAP (SNAP = SubNetwork Access Protocol)</a:t>
            </a:r>
            <a:endParaRPr lang="es-ES" sz="3600"/>
          </a:p>
        </p:txBody>
      </p:sp>
      <p:graphicFrame>
        <p:nvGraphicFramePr>
          <p:cNvPr id="568323" name="Group 3"/>
          <p:cNvGraphicFramePr>
            <a:graphicFrameLocks noGrp="1"/>
          </p:cNvGraphicFramePr>
          <p:nvPr/>
        </p:nvGraphicFramePr>
        <p:xfrm>
          <a:off x="762000" y="2713038"/>
          <a:ext cx="7848600" cy="792162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1143000"/>
                <a:gridCol w="1143000"/>
                <a:gridCol w="1143000"/>
                <a:gridCol w="25146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X’AA’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SSAP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X’AA’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LLC Ctl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X’03’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OUI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Paquete nivel de red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8339" name="Text Box 19"/>
          <p:cNvSpPr txBox="1">
            <a:spLocks noChangeArrowheads="1"/>
          </p:cNvSpPr>
          <p:nvPr/>
        </p:nvSpPr>
        <p:spPr bwMode="auto">
          <a:xfrm>
            <a:off x="76200" y="2117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Bytes</a:t>
            </a:r>
            <a:endParaRPr lang="es-ES"/>
          </a:p>
        </p:txBody>
      </p:sp>
      <p:sp>
        <p:nvSpPr>
          <p:cNvPr id="568340" name="Text Box 20"/>
          <p:cNvSpPr txBox="1">
            <a:spLocks noChangeArrowheads="1"/>
          </p:cNvSpPr>
          <p:nvPr/>
        </p:nvSpPr>
        <p:spPr bwMode="auto">
          <a:xfrm>
            <a:off x="1066800" y="2133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568341" name="Text Box 21"/>
          <p:cNvSpPr txBox="1">
            <a:spLocks noChangeArrowheads="1"/>
          </p:cNvSpPr>
          <p:nvPr/>
        </p:nvSpPr>
        <p:spPr bwMode="auto">
          <a:xfrm>
            <a:off x="2057400" y="2133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568342" name="Text Box 22"/>
          <p:cNvSpPr txBox="1">
            <a:spLocks noChangeArrowheads="1"/>
          </p:cNvSpPr>
          <p:nvPr/>
        </p:nvSpPr>
        <p:spPr bwMode="auto">
          <a:xfrm>
            <a:off x="2971800" y="2133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568343" name="Text Box 23"/>
          <p:cNvSpPr txBox="1">
            <a:spLocks noChangeArrowheads="1"/>
          </p:cNvSpPr>
          <p:nvPr/>
        </p:nvSpPr>
        <p:spPr bwMode="auto">
          <a:xfrm>
            <a:off x="6791325" y="2117725"/>
            <a:ext cx="105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Variable</a:t>
            </a:r>
            <a:endParaRPr lang="es-ES"/>
          </a:p>
        </p:txBody>
      </p:sp>
      <p:sp>
        <p:nvSpPr>
          <p:cNvPr id="568344" name="Text Box 24"/>
          <p:cNvSpPr txBox="1">
            <a:spLocks noChangeArrowheads="1"/>
          </p:cNvSpPr>
          <p:nvPr/>
        </p:nvSpPr>
        <p:spPr bwMode="auto">
          <a:xfrm>
            <a:off x="990600" y="4098925"/>
            <a:ext cx="7086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OUI: Organizationally Unique Identifier. Un prefijo que identifica el ‘fabricante’ del protocolo (coincide con el de las direcciones MAC).</a:t>
            </a:r>
          </a:p>
          <a:p>
            <a:pPr>
              <a:spcBef>
                <a:spcPct val="50000"/>
              </a:spcBef>
            </a:pPr>
            <a:r>
              <a:rPr lang="es-ES_tradnl"/>
              <a:t>Tipo: el protocolo para un OUI dado</a:t>
            </a:r>
          </a:p>
          <a:p>
            <a:pPr>
              <a:spcBef>
                <a:spcPct val="50000"/>
              </a:spcBef>
            </a:pPr>
            <a:r>
              <a:rPr lang="es-ES_tradnl"/>
              <a:t>Si el OUI es X’000000’ el significado de Tipo es ‘Ethertype’</a:t>
            </a:r>
            <a:endParaRPr lang="es-ES"/>
          </a:p>
        </p:txBody>
      </p:sp>
      <p:sp>
        <p:nvSpPr>
          <p:cNvPr id="568345" name="Text Box 25"/>
          <p:cNvSpPr txBox="1">
            <a:spLocks noChangeArrowheads="1"/>
          </p:cNvSpPr>
          <p:nvPr/>
        </p:nvSpPr>
        <p:spPr bwMode="auto">
          <a:xfrm>
            <a:off x="4260850" y="2133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3</a:t>
            </a:r>
            <a:endParaRPr lang="es-ES"/>
          </a:p>
        </p:txBody>
      </p:sp>
      <p:sp>
        <p:nvSpPr>
          <p:cNvPr id="568346" name="Text Box 26"/>
          <p:cNvSpPr txBox="1">
            <a:spLocks noChangeArrowheads="1"/>
          </p:cNvSpPr>
          <p:nvPr/>
        </p:nvSpPr>
        <p:spPr bwMode="auto">
          <a:xfrm>
            <a:off x="5327650" y="21177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Optimización de Aloha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Aloha puro: los tiempos de transmisión son aleatorios.</a:t>
            </a:r>
          </a:p>
          <a:p>
            <a:r>
              <a:rPr lang="es-ES_tradnl" sz="2800"/>
              <a:t>Aloha ranurado: las estaciones están sincronizadas, el tiempo se divide en intervalos y cada trama se transmite en uno y solo un intervalo. En Aloha puro los tiempos son aleatorios.</a:t>
            </a:r>
          </a:p>
          <a:p>
            <a:r>
              <a:rPr lang="es-ES_tradnl" sz="2800"/>
              <a:t>En Aloha ranurado las estaciones están sincronizadas, el tiempo se divide en intervalos y las tramas se transmiten en un solo intervalo. </a:t>
            </a: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6988"/>
            <a:ext cx="8382000" cy="914401"/>
          </a:xfrm>
        </p:spPr>
        <p:txBody>
          <a:bodyPr/>
          <a:lstStyle/>
          <a:p>
            <a:r>
              <a:rPr lang="es-ES_tradnl" sz="3600"/>
              <a:t>Comparación de Ethernet DIX y 802.2/LLC</a:t>
            </a:r>
            <a:endParaRPr lang="es-ES" sz="3600"/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304800" y="111601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DIX</a:t>
            </a:r>
            <a:endParaRPr lang="es-ES" sz="2400"/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533400" y="155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1295400" y="155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2057400" y="15573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569351" name="Text Box 7"/>
          <p:cNvSpPr txBox="1">
            <a:spLocks noChangeArrowheads="1"/>
          </p:cNvSpPr>
          <p:nvPr/>
        </p:nvSpPr>
        <p:spPr bwMode="auto">
          <a:xfrm>
            <a:off x="5029200" y="1557338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46-1500</a:t>
            </a:r>
            <a:endParaRPr lang="es-ES"/>
          </a:p>
        </p:txBody>
      </p: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457200" y="39941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569353" name="Text Box 9"/>
          <p:cNvSpPr txBox="1">
            <a:spLocks noChangeArrowheads="1"/>
          </p:cNvSpPr>
          <p:nvPr/>
        </p:nvSpPr>
        <p:spPr bwMode="auto">
          <a:xfrm>
            <a:off x="1143000" y="39941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graphicFrame>
        <p:nvGraphicFramePr>
          <p:cNvPr id="569354" name="Group 10"/>
          <p:cNvGraphicFramePr>
            <a:graphicFrameLocks noGrp="1"/>
          </p:cNvGraphicFramePr>
          <p:nvPr/>
        </p:nvGraphicFramePr>
        <p:xfrm>
          <a:off x="304800" y="4376738"/>
          <a:ext cx="8382000" cy="639762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806450"/>
                <a:gridCol w="666750"/>
                <a:gridCol w="666750"/>
                <a:gridCol w="565150"/>
                <a:gridCol w="1022350"/>
                <a:gridCol w="755650"/>
                <a:gridCol w="25781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Dir.Dest.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Dir.Orig.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Longi-tud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’AA’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’AA’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’03’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‘000000’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Ether-type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Paquete a nivel de red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9376" name="Text Box 32"/>
          <p:cNvSpPr txBox="1">
            <a:spLocks noChangeArrowheads="1"/>
          </p:cNvSpPr>
          <p:nvPr/>
        </p:nvSpPr>
        <p:spPr bwMode="auto">
          <a:xfrm>
            <a:off x="381000" y="3492500"/>
            <a:ext cx="152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802.2/LLC</a:t>
            </a:r>
            <a:endParaRPr lang="es-ES" sz="2400"/>
          </a:p>
        </p:txBody>
      </p:sp>
      <p:sp>
        <p:nvSpPr>
          <p:cNvPr id="569377" name="Text Box 33"/>
          <p:cNvSpPr txBox="1">
            <a:spLocks noChangeArrowheads="1"/>
          </p:cNvSpPr>
          <p:nvPr/>
        </p:nvSpPr>
        <p:spPr bwMode="auto">
          <a:xfrm>
            <a:off x="1905000" y="39941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569378" name="Text Box 34"/>
          <p:cNvSpPr txBox="1">
            <a:spLocks noChangeArrowheads="1"/>
          </p:cNvSpPr>
          <p:nvPr/>
        </p:nvSpPr>
        <p:spPr bwMode="auto">
          <a:xfrm>
            <a:off x="3886200" y="39941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569379" name="Text Box 35"/>
          <p:cNvSpPr txBox="1">
            <a:spLocks noChangeArrowheads="1"/>
          </p:cNvSpPr>
          <p:nvPr/>
        </p:nvSpPr>
        <p:spPr bwMode="auto">
          <a:xfrm>
            <a:off x="2590800" y="39941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569380" name="Text Box 36"/>
          <p:cNvSpPr txBox="1">
            <a:spLocks noChangeArrowheads="1"/>
          </p:cNvSpPr>
          <p:nvPr/>
        </p:nvSpPr>
        <p:spPr bwMode="auto">
          <a:xfrm>
            <a:off x="3276600" y="39941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569381" name="Text Box 37"/>
          <p:cNvSpPr txBox="1">
            <a:spLocks noChangeArrowheads="1"/>
          </p:cNvSpPr>
          <p:nvPr/>
        </p:nvSpPr>
        <p:spPr bwMode="auto">
          <a:xfrm>
            <a:off x="4648200" y="39941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3</a:t>
            </a:r>
            <a:endParaRPr lang="es-ES"/>
          </a:p>
        </p:txBody>
      </p:sp>
      <p:sp>
        <p:nvSpPr>
          <p:cNvPr id="569382" name="Text Box 38"/>
          <p:cNvSpPr txBox="1">
            <a:spLocks noChangeArrowheads="1"/>
          </p:cNvSpPr>
          <p:nvPr/>
        </p:nvSpPr>
        <p:spPr bwMode="auto">
          <a:xfrm>
            <a:off x="5556250" y="40100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569383" name="Text Box 39"/>
          <p:cNvSpPr txBox="1">
            <a:spLocks noChangeArrowheads="1"/>
          </p:cNvSpPr>
          <p:nvPr/>
        </p:nvSpPr>
        <p:spPr bwMode="auto">
          <a:xfrm>
            <a:off x="6781800" y="4010025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38-1492</a:t>
            </a:r>
            <a:endParaRPr lang="es-ES"/>
          </a:p>
        </p:txBody>
      </p:sp>
      <p:graphicFrame>
        <p:nvGraphicFramePr>
          <p:cNvPr id="569384" name="Group 40"/>
          <p:cNvGraphicFramePr>
            <a:graphicFrameLocks noGrp="1"/>
          </p:cNvGraphicFramePr>
          <p:nvPr/>
        </p:nvGraphicFramePr>
        <p:xfrm>
          <a:off x="304800" y="1954213"/>
          <a:ext cx="8223250" cy="639762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55650"/>
                <a:gridCol w="5943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Ether-type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Paquete a nivel de red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9396" name="Line 52"/>
          <p:cNvSpPr>
            <a:spLocks noChangeShapeType="1"/>
          </p:cNvSpPr>
          <p:nvPr/>
        </p:nvSpPr>
        <p:spPr bwMode="auto">
          <a:xfrm>
            <a:off x="2286000" y="2640013"/>
            <a:ext cx="32766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9397" name="Text Box 53"/>
          <p:cNvSpPr txBox="1">
            <a:spLocks noChangeArrowheads="1"/>
          </p:cNvSpPr>
          <p:nvPr/>
        </p:nvSpPr>
        <p:spPr bwMode="auto">
          <a:xfrm>
            <a:off x="2743200" y="5900738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Para protocolo IP Ethertype = X’0800’</a:t>
            </a:r>
            <a:endParaRPr lang="es-ES"/>
          </a:p>
        </p:txBody>
      </p:sp>
      <p:sp>
        <p:nvSpPr>
          <p:cNvPr id="569398" name="AutoShape 54"/>
          <p:cNvSpPr>
            <a:spLocks/>
          </p:cNvSpPr>
          <p:nvPr/>
        </p:nvSpPr>
        <p:spPr bwMode="auto">
          <a:xfrm rot="16200000">
            <a:off x="1371600" y="1649413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9399" name="Text Box 55"/>
          <p:cNvSpPr txBox="1">
            <a:spLocks noChangeArrowheads="1"/>
          </p:cNvSpPr>
          <p:nvPr/>
        </p:nvSpPr>
        <p:spPr bwMode="auto">
          <a:xfrm>
            <a:off x="609600" y="2868613"/>
            <a:ext cx="161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Cabecera MAC</a:t>
            </a:r>
            <a:endParaRPr lang="es-ES" sz="1800"/>
          </a:p>
        </p:txBody>
      </p:sp>
      <p:sp>
        <p:nvSpPr>
          <p:cNvPr id="569400" name="AutoShape 56"/>
          <p:cNvSpPr>
            <a:spLocks/>
          </p:cNvSpPr>
          <p:nvPr/>
        </p:nvSpPr>
        <p:spPr bwMode="auto">
          <a:xfrm rot="16200000">
            <a:off x="1219200" y="4178300"/>
            <a:ext cx="228600" cy="20574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9401" name="Text Box 57"/>
          <p:cNvSpPr txBox="1">
            <a:spLocks noChangeArrowheads="1"/>
          </p:cNvSpPr>
          <p:nvPr/>
        </p:nvSpPr>
        <p:spPr bwMode="auto">
          <a:xfrm>
            <a:off x="533400" y="5245100"/>
            <a:ext cx="161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Cabecera MAC</a:t>
            </a:r>
            <a:endParaRPr lang="es-ES" sz="1800"/>
          </a:p>
        </p:txBody>
      </p:sp>
      <p:sp>
        <p:nvSpPr>
          <p:cNvPr id="569402" name="AutoShape 58"/>
          <p:cNvSpPr>
            <a:spLocks/>
          </p:cNvSpPr>
          <p:nvPr/>
        </p:nvSpPr>
        <p:spPr bwMode="auto">
          <a:xfrm rot="16200000">
            <a:off x="4191000" y="3416300"/>
            <a:ext cx="228600" cy="3581400"/>
          </a:xfrm>
          <a:prstGeom prst="leftBrace">
            <a:avLst>
              <a:gd name="adj1" fmla="val 1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9403" name="Text Box 59"/>
          <p:cNvSpPr txBox="1">
            <a:spLocks noChangeArrowheads="1"/>
          </p:cNvSpPr>
          <p:nvPr/>
        </p:nvSpPr>
        <p:spPr bwMode="auto">
          <a:xfrm>
            <a:off x="3581400" y="52451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Cabecera LLC</a:t>
            </a:r>
            <a:endParaRPr lang="es-ES" sz="1800"/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2" name="Group 4"/>
          <p:cNvGraphicFramePr>
            <a:graphicFrameLocks noGrp="1"/>
          </p:cNvGraphicFramePr>
          <p:nvPr/>
        </p:nvGraphicFramePr>
        <p:xfrm>
          <a:off x="520700" y="5565775"/>
          <a:ext cx="914400" cy="515938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MAC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138" name="Group 10"/>
          <p:cNvGraphicFramePr>
            <a:graphicFrameLocks noGrp="1"/>
          </p:cNvGraphicFramePr>
          <p:nvPr/>
        </p:nvGraphicFramePr>
        <p:xfrm>
          <a:off x="2349500" y="3873500"/>
          <a:ext cx="908050" cy="515938"/>
        </p:xfrm>
        <a:graphic>
          <a:graphicData uri="http://schemas.openxmlformats.org/drawingml/2006/table">
            <a:tbl>
              <a:tblPr/>
              <a:tblGrid>
                <a:gridCol w="90805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red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144" name="Group 16"/>
          <p:cNvGraphicFramePr>
            <a:graphicFrameLocks noGrp="1"/>
          </p:cNvGraphicFramePr>
          <p:nvPr/>
        </p:nvGraphicFramePr>
        <p:xfrm>
          <a:off x="3263900" y="3052763"/>
          <a:ext cx="908050" cy="515937"/>
        </p:xfrm>
        <a:graphic>
          <a:graphicData uri="http://schemas.openxmlformats.org/drawingml/2006/table">
            <a:tbl>
              <a:tblPr/>
              <a:tblGrid>
                <a:gridCol w="9080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 transp.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944150" name="Text Box 22"/>
          <p:cNvSpPr txBox="1">
            <a:spLocks noChangeArrowheads="1"/>
          </p:cNvSpPr>
          <p:nvPr/>
        </p:nvSpPr>
        <p:spPr bwMode="auto">
          <a:xfrm>
            <a:off x="2273300" y="673100"/>
            <a:ext cx="552767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3200"/>
              <a:t>Elementos de datos de cada capa</a:t>
            </a:r>
          </a:p>
          <a:p>
            <a:pPr algn="ctr" eaLnBrk="0" hangingPunct="0"/>
            <a:r>
              <a:rPr lang="es-ES_tradnl" sz="3200"/>
              <a:t>en el modelo híbrido</a:t>
            </a:r>
            <a:endParaRPr lang="es-ES" sz="3200"/>
          </a:p>
        </p:txBody>
      </p:sp>
      <p:sp>
        <p:nvSpPr>
          <p:cNvPr id="944151" name="Text Box 23"/>
          <p:cNvSpPr txBox="1">
            <a:spLocks noChangeArrowheads="1"/>
          </p:cNvSpPr>
          <p:nvPr/>
        </p:nvSpPr>
        <p:spPr bwMode="auto">
          <a:xfrm>
            <a:off x="7888288" y="3111500"/>
            <a:ext cx="1166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>
                <a:latin typeface="Arial" charset="0"/>
              </a:rPr>
              <a:t>Transporte</a:t>
            </a:r>
            <a:endParaRPr lang="es-ES" sz="1600">
              <a:latin typeface="Arial" charset="0"/>
            </a:endParaRPr>
          </a:p>
        </p:txBody>
      </p:sp>
      <p:sp>
        <p:nvSpPr>
          <p:cNvPr id="944152" name="Text Box 24"/>
          <p:cNvSpPr txBox="1">
            <a:spLocks noChangeArrowheads="1"/>
          </p:cNvSpPr>
          <p:nvPr/>
        </p:nvSpPr>
        <p:spPr bwMode="auto">
          <a:xfrm>
            <a:off x="7956550" y="3949700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>
                <a:latin typeface="Arial" charset="0"/>
              </a:rPr>
              <a:t>Red</a:t>
            </a:r>
            <a:endParaRPr lang="es-ES" sz="1600">
              <a:latin typeface="Arial" charset="0"/>
            </a:endParaRPr>
          </a:p>
        </p:txBody>
      </p:sp>
      <p:sp>
        <p:nvSpPr>
          <p:cNvPr id="944153" name="Text Box 25"/>
          <p:cNvSpPr txBox="1">
            <a:spLocks noChangeArrowheads="1"/>
          </p:cNvSpPr>
          <p:nvPr/>
        </p:nvSpPr>
        <p:spPr bwMode="auto">
          <a:xfrm>
            <a:off x="7988300" y="5626100"/>
            <a:ext cx="635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>
                <a:latin typeface="Arial" charset="0"/>
              </a:rPr>
              <a:t>MAC</a:t>
            </a:r>
            <a:endParaRPr lang="es-ES" sz="1600">
              <a:latin typeface="Arial" charset="0"/>
            </a:endParaRPr>
          </a:p>
        </p:txBody>
      </p:sp>
      <p:graphicFrame>
        <p:nvGraphicFramePr>
          <p:cNvPr id="944154" name="Group 26"/>
          <p:cNvGraphicFramePr>
            <a:graphicFrameLocks noGrp="1"/>
          </p:cNvGraphicFramePr>
          <p:nvPr/>
        </p:nvGraphicFramePr>
        <p:xfrm>
          <a:off x="4171950" y="2214563"/>
          <a:ext cx="2673350" cy="515937"/>
        </p:xfrm>
        <a:graphic>
          <a:graphicData uri="http://schemas.openxmlformats.org/drawingml/2006/table">
            <a:tbl>
              <a:tblPr/>
              <a:tblGrid>
                <a:gridCol w="2673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Datos                                aplicación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160" name="Group 32"/>
          <p:cNvGraphicFramePr>
            <a:graphicFrameLocks noGrp="1"/>
          </p:cNvGraphicFramePr>
          <p:nvPr/>
        </p:nvGraphicFramePr>
        <p:xfrm>
          <a:off x="1435100" y="4711700"/>
          <a:ext cx="914400" cy="515938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LLC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sp>
        <p:nvSpPr>
          <p:cNvPr id="944166" name="Line 38"/>
          <p:cNvSpPr>
            <a:spLocks noChangeShapeType="1"/>
          </p:cNvSpPr>
          <p:nvPr/>
        </p:nvSpPr>
        <p:spPr bwMode="auto">
          <a:xfrm>
            <a:off x="6845300" y="21971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4167" name="Line 39"/>
          <p:cNvSpPr>
            <a:spLocks noChangeShapeType="1"/>
          </p:cNvSpPr>
          <p:nvPr/>
        </p:nvSpPr>
        <p:spPr bwMode="auto">
          <a:xfrm>
            <a:off x="4178300" y="22733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4168" name="Line 40"/>
          <p:cNvSpPr>
            <a:spLocks noChangeShapeType="1"/>
          </p:cNvSpPr>
          <p:nvPr/>
        </p:nvSpPr>
        <p:spPr bwMode="auto">
          <a:xfrm>
            <a:off x="3263900" y="31877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4169" name="Line 41"/>
          <p:cNvSpPr>
            <a:spLocks noChangeShapeType="1"/>
          </p:cNvSpPr>
          <p:nvPr/>
        </p:nvSpPr>
        <p:spPr bwMode="auto">
          <a:xfrm>
            <a:off x="2349500" y="43307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4170" name="Line 42"/>
          <p:cNvSpPr>
            <a:spLocks noChangeShapeType="1"/>
          </p:cNvSpPr>
          <p:nvPr/>
        </p:nvSpPr>
        <p:spPr bwMode="auto">
          <a:xfrm>
            <a:off x="1435100" y="51689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4171" name="Text Box 43"/>
          <p:cNvSpPr txBox="1">
            <a:spLocks noChangeArrowheads="1"/>
          </p:cNvSpPr>
          <p:nvPr/>
        </p:nvSpPr>
        <p:spPr bwMode="auto">
          <a:xfrm>
            <a:off x="7988300" y="4756150"/>
            <a:ext cx="555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>
                <a:latin typeface="Arial" charset="0"/>
              </a:rPr>
              <a:t>LLC</a:t>
            </a:r>
            <a:endParaRPr lang="es-ES" sz="1600">
              <a:latin typeface="Arial" charset="0"/>
            </a:endParaRPr>
          </a:p>
        </p:txBody>
      </p:sp>
      <p:graphicFrame>
        <p:nvGraphicFramePr>
          <p:cNvPr id="944172" name="Group 44"/>
          <p:cNvGraphicFramePr>
            <a:graphicFrameLocks noGrp="1"/>
          </p:cNvGraphicFramePr>
          <p:nvPr/>
        </p:nvGraphicFramePr>
        <p:xfrm>
          <a:off x="6864350" y="5567363"/>
          <a:ext cx="971550" cy="515937"/>
        </p:xfrm>
        <a:graphic>
          <a:graphicData uri="http://schemas.openxmlformats.org/drawingml/2006/table">
            <a:tbl>
              <a:tblPr/>
              <a:tblGrid>
                <a:gridCol w="9715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Cola      MAC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178" name="Group 50"/>
          <p:cNvGraphicFramePr>
            <a:graphicFrameLocks noGrp="1"/>
          </p:cNvGraphicFramePr>
          <p:nvPr/>
        </p:nvGraphicFramePr>
        <p:xfrm>
          <a:off x="4178300" y="3052763"/>
          <a:ext cx="2673350" cy="515937"/>
        </p:xfrm>
        <a:graphic>
          <a:graphicData uri="http://schemas.openxmlformats.org/drawingml/2006/table">
            <a:tbl>
              <a:tblPr/>
              <a:tblGrid>
                <a:gridCol w="2673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Datos                                aplicación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184" name="Group 56"/>
          <p:cNvGraphicFramePr>
            <a:graphicFrameLocks noGrp="1"/>
          </p:cNvGraphicFramePr>
          <p:nvPr/>
        </p:nvGraphicFramePr>
        <p:xfrm>
          <a:off x="3263900" y="3873500"/>
          <a:ext cx="908050" cy="515938"/>
        </p:xfrm>
        <a:graphic>
          <a:graphicData uri="http://schemas.openxmlformats.org/drawingml/2006/table">
            <a:tbl>
              <a:tblPr/>
              <a:tblGrid>
                <a:gridCol w="9080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 transp.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190" name="Group 62"/>
          <p:cNvGraphicFramePr>
            <a:graphicFrameLocks noGrp="1"/>
          </p:cNvGraphicFramePr>
          <p:nvPr/>
        </p:nvGraphicFramePr>
        <p:xfrm>
          <a:off x="4178300" y="3873500"/>
          <a:ext cx="2673350" cy="515938"/>
        </p:xfrm>
        <a:graphic>
          <a:graphicData uri="http://schemas.openxmlformats.org/drawingml/2006/table">
            <a:tbl>
              <a:tblPr/>
              <a:tblGrid>
                <a:gridCol w="2673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Datos                                aplicación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196" name="Group 68"/>
          <p:cNvGraphicFramePr>
            <a:graphicFrameLocks noGrp="1"/>
          </p:cNvGraphicFramePr>
          <p:nvPr/>
        </p:nvGraphicFramePr>
        <p:xfrm>
          <a:off x="2349500" y="4711700"/>
          <a:ext cx="908050" cy="515938"/>
        </p:xfrm>
        <a:graphic>
          <a:graphicData uri="http://schemas.openxmlformats.org/drawingml/2006/table">
            <a:tbl>
              <a:tblPr/>
              <a:tblGrid>
                <a:gridCol w="90805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red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202" name="Group 74"/>
          <p:cNvGraphicFramePr>
            <a:graphicFrameLocks noGrp="1"/>
          </p:cNvGraphicFramePr>
          <p:nvPr/>
        </p:nvGraphicFramePr>
        <p:xfrm>
          <a:off x="3263900" y="4711700"/>
          <a:ext cx="908050" cy="515938"/>
        </p:xfrm>
        <a:graphic>
          <a:graphicData uri="http://schemas.openxmlformats.org/drawingml/2006/table">
            <a:tbl>
              <a:tblPr/>
              <a:tblGrid>
                <a:gridCol w="9080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 transp.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208" name="Group 80"/>
          <p:cNvGraphicFramePr>
            <a:graphicFrameLocks noGrp="1"/>
          </p:cNvGraphicFramePr>
          <p:nvPr/>
        </p:nvGraphicFramePr>
        <p:xfrm>
          <a:off x="4178300" y="4711700"/>
          <a:ext cx="2673350" cy="515938"/>
        </p:xfrm>
        <a:graphic>
          <a:graphicData uri="http://schemas.openxmlformats.org/drawingml/2006/table">
            <a:tbl>
              <a:tblPr/>
              <a:tblGrid>
                <a:gridCol w="2673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Datos                                aplicación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214" name="Group 86"/>
          <p:cNvGraphicFramePr>
            <a:graphicFrameLocks noGrp="1"/>
          </p:cNvGraphicFramePr>
          <p:nvPr/>
        </p:nvGraphicFramePr>
        <p:xfrm>
          <a:off x="1435100" y="5567363"/>
          <a:ext cx="914400" cy="515937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LLC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220" name="Group 92"/>
          <p:cNvGraphicFramePr>
            <a:graphicFrameLocks noGrp="1"/>
          </p:cNvGraphicFramePr>
          <p:nvPr/>
        </p:nvGraphicFramePr>
        <p:xfrm>
          <a:off x="2349500" y="5567363"/>
          <a:ext cx="908050" cy="515937"/>
        </p:xfrm>
        <a:graphic>
          <a:graphicData uri="http://schemas.openxmlformats.org/drawingml/2006/table">
            <a:tbl>
              <a:tblPr/>
              <a:tblGrid>
                <a:gridCol w="90805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red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226" name="Group 98"/>
          <p:cNvGraphicFramePr>
            <a:graphicFrameLocks noGrp="1"/>
          </p:cNvGraphicFramePr>
          <p:nvPr/>
        </p:nvGraphicFramePr>
        <p:xfrm>
          <a:off x="3263900" y="5567363"/>
          <a:ext cx="908050" cy="515937"/>
        </p:xfrm>
        <a:graphic>
          <a:graphicData uri="http://schemas.openxmlformats.org/drawingml/2006/table">
            <a:tbl>
              <a:tblPr/>
              <a:tblGrid>
                <a:gridCol w="9080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Cabec.  transp.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4232" name="Group 104"/>
          <p:cNvGraphicFramePr>
            <a:graphicFrameLocks noGrp="1"/>
          </p:cNvGraphicFramePr>
          <p:nvPr/>
        </p:nvGraphicFramePr>
        <p:xfrm>
          <a:off x="4178300" y="5567363"/>
          <a:ext cx="2673350" cy="515937"/>
        </p:xfrm>
        <a:graphic>
          <a:graphicData uri="http://schemas.openxmlformats.org/drawingml/2006/table">
            <a:tbl>
              <a:tblPr/>
              <a:tblGrid>
                <a:gridCol w="2673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Datos                                aplicación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944238" name="Text Box 110"/>
          <p:cNvSpPr txBox="1">
            <a:spLocks noChangeArrowheads="1"/>
          </p:cNvSpPr>
          <p:nvPr/>
        </p:nvSpPr>
        <p:spPr bwMode="auto">
          <a:xfrm>
            <a:off x="7872413" y="2317750"/>
            <a:ext cx="11064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600">
                <a:latin typeface="Arial" charset="0"/>
              </a:rPr>
              <a:t>Aplicación</a:t>
            </a:r>
            <a:endParaRPr lang="es-ES" sz="16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Funciones de la subcapa LLC</a:t>
            </a:r>
            <a:endParaRPr lang="es-E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Especificación de protocolo de red en tramas Ethernet 802.2/LLC y en las demás LANs</a:t>
            </a:r>
          </a:p>
          <a:p>
            <a:r>
              <a:rPr lang="es-ES_tradnl" sz="2800"/>
              <a:t>Si se usara LLC Tipo 2 daría un servicio CONS (numeración de tramas y envío de ACK) como HDLC. Inapropiado para LANs.</a:t>
            </a:r>
          </a:p>
          <a:p>
            <a:r>
              <a:rPr lang="es-ES_tradnl" sz="2800"/>
              <a:t>Las cosas habrían sido más sencillas si todas las LANs hubieran incorporado algo equivalente al Ethertype y no existiera subcapa LLC. </a:t>
            </a:r>
            <a:endParaRPr lang="es-ES" sz="2800"/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Sumario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Tipos de redes. Relación del modelo OSI con los estándares IEEE 802.x  y ANSI X3Tx</a:t>
            </a:r>
          </a:p>
          <a:p>
            <a:pPr>
              <a:lnSpc>
                <a:spcPct val="90000"/>
              </a:lnSpc>
            </a:pPr>
            <a:r>
              <a:rPr lang="es-ES_tradnl"/>
              <a:t>Protocolos MAC: Antecedentes</a:t>
            </a:r>
          </a:p>
          <a:p>
            <a:pPr>
              <a:lnSpc>
                <a:spcPct val="90000"/>
              </a:lnSpc>
            </a:pPr>
            <a:r>
              <a:rPr lang="es-ES_tradnl"/>
              <a:t>Ethernet (IEEE 802.3)</a:t>
            </a:r>
          </a:p>
          <a:p>
            <a:pPr>
              <a:lnSpc>
                <a:spcPct val="90000"/>
              </a:lnSpc>
            </a:pPr>
            <a:r>
              <a:rPr lang="es-ES_tradnl"/>
              <a:t>Token Ring y FDDI </a:t>
            </a:r>
          </a:p>
          <a:p>
            <a:pPr>
              <a:lnSpc>
                <a:spcPct val="90000"/>
              </a:lnSpc>
            </a:pPr>
            <a:r>
              <a:rPr lang="es-ES_tradnl"/>
              <a:t>LLC (IEEE 802.2)</a:t>
            </a:r>
          </a:p>
          <a:p>
            <a:pPr>
              <a:lnSpc>
                <a:spcPct val="90000"/>
              </a:lnSpc>
            </a:pPr>
            <a:r>
              <a:rPr lang="es-ES_tradnl" b="1">
                <a:solidFill>
                  <a:srgbClr val="FF0000"/>
                </a:solidFill>
              </a:rPr>
              <a:t>Fibre Channel</a:t>
            </a:r>
            <a:endParaRPr lang="es-ES_tradnl"/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Fibre Channel (ANSI X3T11)</a:t>
            </a:r>
            <a:endParaRPr lang="es-ES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Versión elaborada de HIPPI. Estándar aprobado en 1994.</a:t>
            </a:r>
          </a:p>
          <a:p>
            <a:r>
              <a:rPr lang="es-ES_tradnl" sz="2800"/>
              <a:t>Funciona normalmente con conmutadores (medio dedicado) pero también puede funcionar con concentradores o anillos (medio compartido).</a:t>
            </a:r>
          </a:p>
          <a:p>
            <a:r>
              <a:rPr lang="es-ES_tradnl" sz="2800"/>
              <a:t>Se emplea como sistema de red local y también para la conexión de periféricos potentes, arrays de discos, etc. Competidor de SCSI.</a:t>
            </a:r>
            <a:endParaRPr lang="es-ES" sz="2800"/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Line 2050"/>
          <p:cNvSpPr>
            <a:spLocks noChangeShapeType="1"/>
          </p:cNvSpPr>
          <p:nvPr/>
        </p:nvSpPr>
        <p:spPr bwMode="auto">
          <a:xfrm>
            <a:off x="1028700" y="1625600"/>
            <a:ext cx="812800" cy="3683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79" name="Line 2051"/>
          <p:cNvSpPr>
            <a:spLocks noChangeShapeType="1"/>
          </p:cNvSpPr>
          <p:nvPr/>
        </p:nvSpPr>
        <p:spPr bwMode="auto">
          <a:xfrm flipH="1">
            <a:off x="2603500" y="1638300"/>
            <a:ext cx="9906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0" name="Line 2052"/>
          <p:cNvSpPr>
            <a:spLocks noChangeShapeType="1"/>
          </p:cNvSpPr>
          <p:nvPr/>
        </p:nvSpPr>
        <p:spPr bwMode="auto">
          <a:xfrm>
            <a:off x="2654300" y="2451100"/>
            <a:ext cx="977900" cy="469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1" name="Line 2053"/>
          <p:cNvSpPr>
            <a:spLocks noChangeShapeType="1"/>
          </p:cNvSpPr>
          <p:nvPr/>
        </p:nvSpPr>
        <p:spPr bwMode="auto">
          <a:xfrm flipH="1">
            <a:off x="1079500" y="2435225"/>
            <a:ext cx="1130300" cy="473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2" name="Line 2054"/>
          <p:cNvSpPr>
            <a:spLocks noChangeShapeType="1"/>
          </p:cNvSpPr>
          <p:nvPr/>
        </p:nvSpPr>
        <p:spPr bwMode="auto">
          <a:xfrm flipV="1">
            <a:off x="5200650" y="4457700"/>
            <a:ext cx="1473200" cy="8255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3" name="Line 2055"/>
          <p:cNvSpPr>
            <a:spLocks noChangeShapeType="1"/>
          </p:cNvSpPr>
          <p:nvPr/>
        </p:nvSpPr>
        <p:spPr bwMode="auto">
          <a:xfrm>
            <a:off x="6686550" y="4457700"/>
            <a:ext cx="1358900" cy="8255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4" name="Line 2056"/>
          <p:cNvSpPr>
            <a:spLocks noChangeShapeType="1"/>
          </p:cNvSpPr>
          <p:nvPr/>
        </p:nvSpPr>
        <p:spPr bwMode="auto">
          <a:xfrm flipH="1">
            <a:off x="7385050" y="5283200"/>
            <a:ext cx="673100" cy="4318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5" name="Line 2057"/>
          <p:cNvSpPr>
            <a:spLocks noChangeShapeType="1"/>
          </p:cNvSpPr>
          <p:nvPr/>
        </p:nvSpPr>
        <p:spPr bwMode="auto">
          <a:xfrm>
            <a:off x="5200650" y="5295900"/>
            <a:ext cx="723900" cy="4318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6" name="Line 2058"/>
          <p:cNvSpPr>
            <a:spLocks noChangeShapeType="1"/>
          </p:cNvSpPr>
          <p:nvPr/>
        </p:nvSpPr>
        <p:spPr bwMode="auto">
          <a:xfrm>
            <a:off x="5924550" y="5727700"/>
            <a:ext cx="14605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7" name="Line 2059"/>
          <p:cNvSpPr>
            <a:spLocks noChangeShapeType="1"/>
          </p:cNvSpPr>
          <p:nvPr/>
        </p:nvSpPr>
        <p:spPr bwMode="auto">
          <a:xfrm>
            <a:off x="6673850" y="4495800"/>
            <a:ext cx="0" cy="1016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8" name="Line 2060"/>
          <p:cNvSpPr>
            <a:spLocks noChangeShapeType="1"/>
          </p:cNvSpPr>
          <p:nvPr/>
        </p:nvSpPr>
        <p:spPr bwMode="auto">
          <a:xfrm flipH="1">
            <a:off x="5276850" y="5283200"/>
            <a:ext cx="2819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89" name="Line 2061"/>
          <p:cNvSpPr>
            <a:spLocks noChangeShapeType="1"/>
          </p:cNvSpPr>
          <p:nvPr/>
        </p:nvSpPr>
        <p:spPr bwMode="auto">
          <a:xfrm>
            <a:off x="5715000" y="2406650"/>
            <a:ext cx="1828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90" name="Line 2062"/>
          <p:cNvSpPr>
            <a:spLocks noChangeShapeType="1"/>
          </p:cNvSpPr>
          <p:nvPr/>
        </p:nvSpPr>
        <p:spPr bwMode="auto">
          <a:xfrm flipH="1">
            <a:off x="1322388" y="4533900"/>
            <a:ext cx="850900" cy="1016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91" name="Line 2063"/>
          <p:cNvSpPr>
            <a:spLocks noChangeShapeType="1"/>
          </p:cNvSpPr>
          <p:nvPr/>
        </p:nvSpPr>
        <p:spPr bwMode="auto">
          <a:xfrm>
            <a:off x="1462088" y="5600700"/>
            <a:ext cx="172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3392" name="Line 2064"/>
          <p:cNvSpPr>
            <a:spLocks noChangeShapeType="1"/>
          </p:cNvSpPr>
          <p:nvPr/>
        </p:nvSpPr>
        <p:spPr bwMode="auto">
          <a:xfrm>
            <a:off x="2414588" y="4533900"/>
            <a:ext cx="774700" cy="838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13393" name="Picture 206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1879600"/>
            <a:ext cx="1066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3394" name="Text Box 2066"/>
          <p:cNvSpPr txBox="1">
            <a:spLocks noChangeArrowheads="1"/>
          </p:cNvSpPr>
          <p:nvPr/>
        </p:nvSpPr>
        <p:spPr bwMode="auto">
          <a:xfrm>
            <a:off x="1700213" y="2286000"/>
            <a:ext cx="1128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/>
              <a:t>Fibre Channel</a:t>
            </a:r>
          </a:p>
        </p:txBody>
      </p:sp>
      <p:pic>
        <p:nvPicPr>
          <p:cNvPr id="613395" name="Picture 206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873250"/>
            <a:ext cx="6540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396" name="Picture 206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949450"/>
            <a:ext cx="487363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3397" name="Text Box 2069"/>
          <p:cNvSpPr txBox="1">
            <a:spLocks noChangeArrowheads="1"/>
          </p:cNvSpPr>
          <p:nvPr/>
        </p:nvSpPr>
        <p:spPr bwMode="auto">
          <a:xfrm>
            <a:off x="5842000" y="3016250"/>
            <a:ext cx="154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Punto a punto</a:t>
            </a:r>
          </a:p>
        </p:txBody>
      </p:sp>
      <p:pic>
        <p:nvPicPr>
          <p:cNvPr id="613398" name="Picture 207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188" y="5029200"/>
            <a:ext cx="6540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399" name="Picture 207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2788" y="3962400"/>
            <a:ext cx="6540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400" name="Picture 207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9588" y="5029200"/>
            <a:ext cx="487362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3401" name="Text Box 2073"/>
          <p:cNvSpPr txBox="1">
            <a:spLocks noChangeArrowheads="1"/>
          </p:cNvSpPr>
          <p:nvPr/>
        </p:nvSpPr>
        <p:spPr bwMode="auto">
          <a:xfrm>
            <a:off x="717550" y="5988050"/>
            <a:ext cx="3349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latin typeface="Arial" charset="0"/>
              </a:rPr>
              <a:t>Bucle arbitrado (arbitrated loop) </a:t>
            </a:r>
          </a:p>
          <a:p>
            <a:pPr algn="ctr"/>
            <a:r>
              <a:rPr lang="es-ES" sz="1600" b="1">
                <a:latin typeface="Arial" charset="0"/>
              </a:rPr>
              <a:t>sin concentrador</a:t>
            </a:r>
          </a:p>
        </p:txBody>
      </p:sp>
      <p:sp>
        <p:nvSpPr>
          <p:cNvPr id="613402" name="Text Box 2074"/>
          <p:cNvSpPr txBox="1">
            <a:spLocks noChangeArrowheads="1"/>
          </p:cNvSpPr>
          <p:nvPr/>
        </p:nvSpPr>
        <p:spPr bwMode="auto">
          <a:xfrm>
            <a:off x="4911725" y="5972175"/>
            <a:ext cx="3349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latin typeface="Arial" charset="0"/>
              </a:rPr>
              <a:t>Bucle arbitrado (arbitrated loop) </a:t>
            </a:r>
          </a:p>
          <a:p>
            <a:pPr algn="ctr"/>
            <a:r>
              <a:rPr lang="es-ES" sz="1600" b="1">
                <a:latin typeface="Arial" charset="0"/>
              </a:rPr>
              <a:t>con concentrador</a:t>
            </a:r>
          </a:p>
        </p:txBody>
      </p:sp>
      <p:pic>
        <p:nvPicPr>
          <p:cNvPr id="613403" name="Picture 207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1588" y="3949700"/>
            <a:ext cx="6540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404" name="Picture 207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088" y="4762500"/>
            <a:ext cx="6540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405" name="Picture 207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8288" y="4870450"/>
            <a:ext cx="487362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406" name="Picture 207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3650" y="5003800"/>
            <a:ext cx="812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407" name="Picture 207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0" y="2425700"/>
            <a:ext cx="65405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408" name="Picture 208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6540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409" name="Picture 208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200" y="1079500"/>
            <a:ext cx="6540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3410" name="Picture 208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" y="2552700"/>
            <a:ext cx="487363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3411" name="Text Box 2083"/>
          <p:cNvSpPr txBox="1">
            <a:spLocks noChangeArrowheads="1"/>
          </p:cNvSpPr>
          <p:nvPr/>
        </p:nvSpPr>
        <p:spPr bwMode="auto">
          <a:xfrm>
            <a:off x="1581150" y="3092450"/>
            <a:ext cx="1390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Conmutador</a:t>
            </a:r>
          </a:p>
        </p:txBody>
      </p:sp>
      <p:sp>
        <p:nvSpPr>
          <p:cNvPr id="613412" name="Text Box 2084"/>
          <p:cNvSpPr txBox="1">
            <a:spLocks noChangeArrowheads="1"/>
          </p:cNvSpPr>
          <p:nvPr/>
        </p:nvSpPr>
        <p:spPr bwMode="auto">
          <a:xfrm>
            <a:off x="1770063" y="323850"/>
            <a:ext cx="6078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/>
              <a:t>Topologías típicas de Fibre Channel</a:t>
            </a:r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Fibre Channel (ANSI X3T11)</a:t>
            </a:r>
            <a:endParaRPr lang="es-E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Admite diversos medios físicos: Fibra óptica MM y SM, cable coaxial o STP (cable de pares apantallado, Shielded Twisted Pair)</a:t>
            </a:r>
          </a:p>
          <a:p>
            <a:r>
              <a:rPr lang="es-ES_tradnl"/>
              <a:t>Velocidades de 100, 200, 400, 800, 1600 y 3200 Mb/s (en la práctica solo se ha implementado hasta 800 Mb/s)</a:t>
            </a:r>
            <a:endParaRPr lang="es-ES"/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1981200" y="511175"/>
            <a:ext cx="5140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/>
              <a:t>Arquitectura de Fibre Channel</a:t>
            </a:r>
            <a:endParaRPr lang="es-ES" sz="3200"/>
          </a:p>
        </p:txBody>
      </p:sp>
      <p:sp>
        <p:nvSpPr>
          <p:cNvPr id="615427" name="Rectangle 3"/>
          <p:cNvSpPr>
            <a:spLocks noChangeArrowheads="1"/>
          </p:cNvSpPr>
          <p:nvPr/>
        </p:nvSpPr>
        <p:spPr bwMode="auto">
          <a:xfrm>
            <a:off x="1168400" y="4962525"/>
            <a:ext cx="6565900" cy="102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1155700" y="4276725"/>
            <a:ext cx="6578600" cy="469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1155700" y="3603625"/>
            <a:ext cx="6591300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430" name="Rectangle 6"/>
          <p:cNvSpPr>
            <a:spLocks noChangeArrowheads="1"/>
          </p:cNvSpPr>
          <p:nvPr/>
        </p:nvSpPr>
        <p:spPr bwMode="auto">
          <a:xfrm>
            <a:off x="1155700" y="2930525"/>
            <a:ext cx="6591300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431" name="Rectangle 7"/>
          <p:cNvSpPr>
            <a:spLocks noChangeArrowheads="1"/>
          </p:cNvSpPr>
          <p:nvPr/>
        </p:nvSpPr>
        <p:spPr bwMode="auto">
          <a:xfrm>
            <a:off x="1168400" y="1787525"/>
            <a:ext cx="6565900" cy="901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432" name="Text Box 8"/>
          <p:cNvSpPr txBox="1">
            <a:spLocks noChangeArrowheads="1"/>
          </p:cNvSpPr>
          <p:nvPr/>
        </p:nvSpPr>
        <p:spPr bwMode="auto">
          <a:xfrm>
            <a:off x="428625" y="52038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FC-0</a:t>
            </a:r>
          </a:p>
        </p:txBody>
      </p:sp>
      <p:sp>
        <p:nvSpPr>
          <p:cNvPr id="615433" name="Text Box 9"/>
          <p:cNvSpPr txBox="1">
            <a:spLocks noChangeArrowheads="1"/>
          </p:cNvSpPr>
          <p:nvPr/>
        </p:nvSpPr>
        <p:spPr bwMode="auto">
          <a:xfrm>
            <a:off x="428625" y="20796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FC-4</a:t>
            </a:r>
          </a:p>
        </p:txBody>
      </p:sp>
      <p:sp>
        <p:nvSpPr>
          <p:cNvPr id="615434" name="Text Box 10"/>
          <p:cNvSpPr txBox="1">
            <a:spLocks noChangeArrowheads="1"/>
          </p:cNvSpPr>
          <p:nvPr/>
        </p:nvSpPr>
        <p:spPr bwMode="auto">
          <a:xfrm>
            <a:off x="428625" y="29686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FC-3</a:t>
            </a:r>
          </a:p>
        </p:txBody>
      </p:sp>
      <p:sp>
        <p:nvSpPr>
          <p:cNvPr id="615435" name="Text Box 11"/>
          <p:cNvSpPr txBox="1">
            <a:spLocks noChangeArrowheads="1"/>
          </p:cNvSpPr>
          <p:nvPr/>
        </p:nvSpPr>
        <p:spPr bwMode="auto">
          <a:xfrm>
            <a:off x="428625" y="36417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FC-2</a:t>
            </a:r>
          </a:p>
        </p:txBody>
      </p:sp>
      <p:sp>
        <p:nvSpPr>
          <p:cNvPr id="615436" name="Text Box 12"/>
          <p:cNvSpPr txBox="1">
            <a:spLocks noChangeArrowheads="1"/>
          </p:cNvSpPr>
          <p:nvPr/>
        </p:nvSpPr>
        <p:spPr bwMode="auto">
          <a:xfrm>
            <a:off x="415925" y="43275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FC-1</a:t>
            </a:r>
          </a:p>
        </p:txBody>
      </p:sp>
      <p:sp>
        <p:nvSpPr>
          <p:cNvPr id="615437" name="Text Box 13"/>
          <p:cNvSpPr txBox="1">
            <a:spLocks noChangeArrowheads="1"/>
          </p:cNvSpPr>
          <p:nvPr/>
        </p:nvSpPr>
        <p:spPr bwMode="auto">
          <a:xfrm>
            <a:off x="2895600" y="4975225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Medios e interfaces físicas</a:t>
            </a:r>
          </a:p>
        </p:txBody>
      </p:sp>
      <p:sp>
        <p:nvSpPr>
          <p:cNvPr id="615438" name="Text Box 14"/>
          <p:cNvSpPr txBox="1">
            <a:spLocks noChangeArrowheads="1"/>
          </p:cNvSpPr>
          <p:nvPr/>
        </p:nvSpPr>
        <p:spPr bwMode="auto">
          <a:xfrm>
            <a:off x="1371600" y="4316413"/>
            <a:ext cx="615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Protocolo de transmisión (codificación/decodificación)</a:t>
            </a:r>
          </a:p>
        </p:txBody>
      </p:sp>
      <p:sp>
        <p:nvSpPr>
          <p:cNvPr id="615439" name="Text Box 15"/>
          <p:cNvSpPr txBox="1">
            <a:spLocks noChangeArrowheads="1"/>
          </p:cNvSpPr>
          <p:nvPr/>
        </p:nvSpPr>
        <p:spPr bwMode="auto">
          <a:xfrm>
            <a:off x="1327150" y="3630613"/>
            <a:ext cx="629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Protocolo de señalización (entramado y control de flujo)</a:t>
            </a:r>
          </a:p>
        </p:txBody>
      </p:sp>
      <p:sp>
        <p:nvSpPr>
          <p:cNvPr id="615440" name="Text Box 16"/>
          <p:cNvSpPr txBox="1">
            <a:spLocks noChangeArrowheads="1"/>
          </p:cNvSpPr>
          <p:nvPr/>
        </p:nvSpPr>
        <p:spPr bwMode="auto">
          <a:xfrm>
            <a:off x="3219450" y="300672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Servicios comunes</a:t>
            </a:r>
          </a:p>
        </p:txBody>
      </p:sp>
      <p:sp>
        <p:nvSpPr>
          <p:cNvPr id="615441" name="Text Box 17"/>
          <p:cNvSpPr txBox="1">
            <a:spLocks noChangeArrowheads="1"/>
          </p:cNvSpPr>
          <p:nvPr/>
        </p:nvSpPr>
        <p:spPr bwMode="auto">
          <a:xfrm>
            <a:off x="1406525" y="5332413"/>
            <a:ext cx="7143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latin typeface="Arial" charset="0"/>
              </a:rPr>
              <a:t>100 Mb/s</a:t>
            </a:r>
          </a:p>
        </p:txBody>
      </p:sp>
      <p:sp>
        <p:nvSpPr>
          <p:cNvPr id="615442" name="Text Box 18"/>
          <p:cNvSpPr txBox="1">
            <a:spLocks noChangeArrowheads="1"/>
          </p:cNvSpPr>
          <p:nvPr/>
        </p:nvSpPr>
        <p:spPr bwMode="auto">
          <a:xfrm>
            <a:off x="2486025" y="5332413"/>
            <a:ext cx="7143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latin typeface="Arial" charset="0"/>
              </a:rPr>
              <a:t>200 Mb/s</a:t>
            </a:r>
          </a:p>
        </p:txBody>
      </p:sp>
      <p:sp>
        <p:nvSpPr>
          <p:cNvPr id="615443" name="Text Box 19"/>
          <p:cNvSpPr txBox="1">
            <a:spLocks noChangeArrowheads="1"/>
          </p:cNvSpPr>
          <p:nvPr/>
        </p:nvSpPr>
        <p:spPr bwMode="auto">
          <a:xfrm>
            <a:off x="3565525" y="5330825"/>
            <a:ext cx="7143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latin typeface="Arial" charset="0"/>
              </a:rPr>
              <a:t>400 Mb/s</a:t>
            </a:r>
          </a:p>
        </p:txBody>
      </p:sp>
      <p:sp>
        <p:nvSpPr>
          <p:cNvPr id="615444" name="Text Box 20"/>
          <p:cNvSpPr txBox="1">
            <a:spLocks noChangeArrowheads="1"/>
          </p:cNvSpPr>
          <p:nvPr/>
        </p:nvSpPr>
        <p:spPr bwMode="auto">
          <a:xfrm>
            <a:off x="4645025" y="5332413"/>
            <a:ext cx="7143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latin typeface="Arial" charset="0"/>
              </a:rPr>
              <a:t>800 Mb/s</a:t>
            </a:r>
          </a:p>
        </p:txBody>
      </p:sp>
      <p:sp>
        <p:nvSpPr>
          <p:cNvPr id="615445" name="Text Box 21"/>
          <p:cNvSpPr txBox="1">
            <a:spLocks noChangeArrowheads="1"/>
          </p:cNvSpPr>
          <p:nvPr/>
        </p:nvSpPr>
        <p:spPr bwMode="auto">
          <a:xfrm>
            <a:off x="5724525" y="5332413"/>
            <a:ext cx="7143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latin typeface="Arial" charset="0"/>
              </a:rPr>
              <a:t>1,6 Gb/s</a:t>
            </a:r>
          </a:p>
        </p:txBody>
      </p:sp>
      <p:sp>
        <p:nvSpPr>
          <p:cNvPr id="615446" name="Text Box 22"/>
          <p:cNvSpPr txBox="1">
            <a:spLocks noChangeArrowheads="1"/>
          </p:cNvSpPr>
          <p:nvPr/>
        </p:nvSpPr>
        <p:spPr bwMode="auto">
          <a:xfrm>
            <a:off x="6804025" y="5330825"/>
            <a:ext cx="7143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latin typeface="Arial" charset="0"/>
              </a:rPr>
              <a:t>3,2 Gb/s</a:t>
            </a:r>
          </a:p>
        </p:txBody>
      </p:sp>
      <p:sp>
        <p:nvSpPr>
          <p:cNvPr id="615447" name="Text Box 23"/>
          <p:cNvSpPr txBox="1">
            <a:spLocks noChangeArrowheads="1"/>
          </p:cNvSpPr>
          <p:nvPr/>
        </p:nvSpPr>
        <p:spPr bwMode="auto">
          <a:xfrm>
            <a:off x="1365250" y="2139950"/>
            <a:ext cx="7683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Audio</a:t>
            </a:r>
          </a:p>
        </p:txBody>
      </p:sp>
      <p:sp>
        <p:nvSpPr>
          <p:cNvPr id="615448" name="Text Box 24"/>
          <p:cNvSpPr txBox="1">
            <a:spLocks noChangeArrowheads="1"/>
          </p:cNvSpPr>
          <p:nvPr/>
        </p:nvSpPr>
        <p:spPr bwMode="auto">
          <a:xfrm>
            <a:off x="2378075" y="2139950"/>
            <a:ext cx="74612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Video</a:t>
            </a:r>
          </a:p>
        </p:txBody>
      </p:sp>
      <p:sp>
        <p:nvSpPr>
          <p:cNvPr id="615449" name="Text Box 25"/>
          <p:cNvSpPr txBox="1">
            <a:spLocks noChangeArrowheads="1"/>
          </p:cNvSpPr>
          <p:nvPr/>
        </p:nvSpPr>
        <p:spPr bwMode="auto">
          <a:xfrm>
            <a:off x="3519488" y="2139950"/>
            <a:ext cx="44291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IPI</a:t>
            </a:r>
          </a:p>
        </p:txBody>
      </p:sp>
      <p:sp>
        <p:nvSpPr>
          <p:cNvPr id="615450" name="Text Box 26"/>
          <p:cNvSpPr txBox="1">
            <a:spLocks noChangeArrowheads="1"/>
          </p:cNvSpPr>
          <p:nvPr/>
        </p:nvSpPr>
        <p:spPr bwMode="auto">
          <a:xfrm>
            <a:off x="4225925" y="2139950"/>
            <a:ext cx="6667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SCSI</a:t>
            </a:r>
          </a:p>
        </p:txBody>
      </p:sp>
      <p:sp>
        <p:nvSpPr>
          <p:cNvPr id="615451" name="Text Box 27"/>
          <p:cNvSpPr txBox="1">
            <a:spLocks noChangeArrowheads="1"/>
          </p:cNvSpPr>
          <p:nvPr/>
        </p:nvSpPr>
        <p:spPr bwMode="auto">
          <a:xfrm>
            <a:off x="5181600" y="2139950"/>
            <a:ext cx="7239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HIPPI</a:t>
            </a:r>
          </a:p>
        </p:txBody>
      </p:sp>
      <p:sp>
        <p:nvSpPr>
          <p:cNvPr id="615452" name="Text Box 28"/>
          <p:cNvSpPr txBox="1">
            <a:spLocks noChangeArrowheads="1"/>
          </p:cNvSpPr>
          <p:nvPr/>
        </p:nvSpPr>
        <p:spPr bwMode="auto">
          <a:xfrm>
            <a:off x="6319838" y="2181225"/>
            <a:ext cx="38576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IP</a:t>
            </a:r>
          </a:p>
        </p:txBody>
      </p:sp>
      <p:sp>
        <p:nvSpPr>
          <p:cNvPr id="615453" name="Text Box 29"/>
          <p:cNvSpPr txBox="1">
            <a:spLocks noChangeArrowheads="1"/>
          </p:cNvSpPr>
          <p:nvPr/>
        </p:nvSpPr>
        <p:spPr bwMode="auto">
          <a:xfrm>
            <a:off x="6951663" y="2035175"/>
            <a:ext cx="655637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latin typeface="Arial" charset="0"/>
              </a:rPr>
              <a:t>IEEE</a:t>
            </a:r>
          </a:p>
          <a:p>
            <a:pPr algn="ctr"/>
            <a:r>
              <a:rPr lang="es-ES" sz="1600" b="1">
                <a:latin typeface="Arial" charset="0"/>
              </a:rPr>
              <a:t>802</a:t>
            </a:r>
          </a:p>
        </p:txBody>
      </p:sp>
      <p:sp>
        <p:nvSpPr>
          <p:cNvPr id="615454" name="Line 30"/>
          <p:cNvSpPr>
            <a:spLocks noChangeShapeType="1"/>
          </p:cNvSpPr>
          <p:nvPr/>
        </p:nvSpPr>
        <p:spPr bwMode="auto">
          <a:xfrm>
            <a:off x="3321050" y="1787525"/>
            <a:ext cx="0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5455" name="Line 31"/>
          <p:cNvSpPr>
            <a:spLocks noChangeShapeType="1"/>
          </p:cNvSpPr>
          <p:nvPr/>
        </p:nvSpPr>
        <p:spPr bwMode="auto">
          <a:xfrm>
            <a:off x="6089650" y="1793875"/>
            <a:ext cx="0" cy="89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5456" name="Text Box 32"/>
          <p:cNvSpPr txBox="1">
            <a:spLocks noChangeArrowheads="1"/>
          </p:cNvSpPr>
          <p:nvPr/>
        </p:nvSpPr>
        <p:spPr bwMode="auto">
          <a:xfrm>
            <a:off x="1647825" y="1755775"/>
            <a:ext cx="1247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Multimedia</a:t>
            </a:r>
          </a:p>
        </p:txBody>
      </p:sp>
      <p:sp>
        <p:nvSpPr>
          <p:cNvPr id="615457" name="Text Box 33"/>
          <p:cNvSpPr txBox="1">
            <a:spLocks noChangeArrowheads="1"/>
          </p:cNvSpPr>
          <p:nvPr/>
        </p:nvSpPr>
        <p:spPr bwMode="auto">
          <a:xfrm>
            <a:off x="4143375" y="1755775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Canales</a:t>
            </a:r>
          </a:p>
        </p:txBody>
      </p:sp>
      <p:sp>
        <p:nvSpPr>
          <p:cNvPr id="615458" name="Text Box 34"/>
          <p:cNvSpPr txBox="1">
            <a:spLocks noChangeArrowheads="1"/>
          </p:cNvSpPr>
          <p:nvPr/>
        </p:nvSpPr>
        <p:spPr bwMode="auto">
          <a:xfrm>
            <a:off x="6429375" y="1755775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Redes</a:t>
            </a:r>
          </a:p>
        </p:txBody>
      </p:sp>
      <p:sp>
        <p:nvSpPr>
          <p:cNvPr id="615459" name="AutoShape 35"/>
          <p:cNvSpPr>
            <a:spLocks/>
          </p:cNvSpPr>
          <p:nvPr/>
        </p:nvSpPr>
        <p:spPr bwMode="auto">
          <a:xfrm>
            <a:off x="7810500" y="3590925"/>
            <a:ext cx="406400" cy="2387600"/>
          </a:xfrm>
          <a:prstGeom prst="rightBrace">
            <a:avLst>
              <a:gd name="adj1" fmla="val 489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460" name="Text Box 36"/>
          <p:cNvSpPr txBox="1">
            <a:spLocks noChangeArrowheads="1"/>
          </p:cNvSpPr>
          <p:nvPr/>
        </p:nvSpPr>
        <p:spPr bwMode="auto">
          <a:xfrm>
            <a:off x="8181975" y="4530725"/>
            <a:ext cx="771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latin typeface="Arial" charset="0"/>
              </a:rPr>
              <a:t>Nivel</a:t>
            </a:r>
          </a:p>
          <a:p>
            <a:pPr algn="ctr"/>
            <a:r>
              <a:rPr lang="es-ES" sz="1600" b="1">
                <a:latin typeface="Arial" charset="0"/>
              </a:rPr>
              <a:t>Físico</a:t>
            </a:r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s-ES_tradnl" sz="4000"/>
              <a:t>Fibre Channel, medios físicos</a:t>
            </a:r>
            <a:endParaRPr lang="es-ES" sz="4000"/>
          </a:p>
        </p:txBody>
      </p:sp>
      <p:graphicFrame>
        <p:nvGraphicFramePr>
          <p:cNvPr id="616451" name="Group 3"/>
          <p:cNvGraphicFramePr>
            <a:graphicFrameLocks noGrp="1"/>
          </p:cNvGraphicFramePr>
          <p:nvPr/>
        </p:nvGraphicFramePr>
        <p:xfrm>
          <a:off x="533400" y="1803400"/>
          <a:ext cx="8077200" cy="4064000"/>
        </p:xfrm>
        <a:graphic>
          <a:graphicData uri="http://schemas.openxmlformats.org/drawingml/2006/table">
            <a:tbl>
              <a:tblPr/>
              <a:tblGrid>
                <a:gridCol w="2441575"/>
                <a:gridCol w="1409700"/>
                <a:gridCol w="1408113"/>
                <a:gridCol w="1409700"/>
                <a:gridCol w="1408112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 Mb/s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 Mb/s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 Mb/s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Mb/s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Fibra SM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Km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Km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Km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Fibra MM 50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Km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Km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Fibra MM 62,5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175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 Km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 Km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Cable coax. video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Cable coax. mini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Cable STP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Line 2"/>
          <p:cNvSpPr>
            <a:spLocks noChangeShapeType="1"/>
          </p:cNvSpPr>
          <p:nvPr/>
        </p:nvSpPr>
        <p:spPr bwMode="auto">
          <a:xfrm flipV="1">
            <a:off x="5715000" y="4684713"/>
            <a:ext cx="622300" cy="1028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75" name="Line 3"/>
          <p:cNvSpPr>
            <a:spLocks noChangeShapeType="1"/>
          </p:cNvSpPr>
          <p:nvPr/>
        </p:nvSpPr>
        <p:spPr bwMode="auto">
          <a:xfrm>
            <a:off x="6438900" y="4773613"/>
            <a:ext cx="1333500" cy="72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76" name="Line 4"/>
          <p:cNvSpPr>
            <a:spLocks noChangeShapeType="1"/>
          </p:cNvSpPr>
          <p:nvPr/>
        </p:nvSpPr>
        <p:spPr bwMode="auto">
          <a:xfrm flipV="1">
            <a:off x="6375400" y="4316413"/>
            <a:ext cx="14986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77" name="Line 5"/>
          <p:cNvSpPr>
            <a:spLocks noChangeShapeType="1"/>
          </p:cNvSpPr>
          <p:nvPr/>
        </p:nvSpPr>
        <p:spPr bwMode="auto">
          <a:xfrm>
            <a:off x="6311900" y="4684713"/>
            <a:ext cx="317500" cy="95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78" name="Line 6"/>
          <p:cNvSpPr>
            <a:spLocks noChangeShapeType="1"/>
          </p:cNvSpPr>
          <p:nvPr/>
        </p:nvSpPr>
        <p:spPr bwMode="auto">
          <a:xfrm flipH="1" flipV="1">
            <a:off x="5029200" y="3733800"/>
            <a:ext cx="12827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79" name="Line 7"/>
          <p:cNvSpPr>
            <a:spLocks noChangeShapeType="1"/>
          </p:cNvSpPr>
          <p:nvPr/>
        </p:nvSpPr>
        <p:spPr bwMode="auto">
          <a:xfrm flipH="1">
            <a:off x="3302000" y="3810000"/>
            <a:ext cx="965200" cy="74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0" name="Line 8"/>
          <p:cNvSpPr>
            <a:spLocks noChangeShapeType="1"/>
          </p:cNvSpPr>
          <p:nvPr/>
        </p:nvSpPr>
        <p:spPr bwMode="auto">
          <a:xfrm flipH="1">
            <a:off x="2489200" y="4635500"/>
            <a:ext cx="48260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1" name="Line 9"/>
          <p:cNvSpPr>
            <a:spLocks noChangeShapeType="1"/>
          </p:cNvSpPr>
          <p:nvPr/>
        </p:nvSpPr>
        <p:spPr bwMode="auto">
          <a:xfrm>
            <a:off x="2971800" y="4635500"/>
            <a:ext cx="457200" cy="1155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2" name="Line 10"/>
          <p:cNvSpPr>
            <a:spLocks noChangeShapeType="1"/>
          </p:cNvSpPr>
          <p:nvPr/>
        </p:nvSpPr>
        <p:spPr bwMode="auto">
          <a:xfrm flipH="1">
            <a:off x="889000" y="4724400"/>
            <a:ext cx="208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3" name="Line 11"/>
          <p:cNvSpPr>
            <a:spLocks noChangeShapeType="1"/>
          </p:cNvSpPr>
          <p:nvPr/>
        </p:nvSpPr>
        <p:spPr bwMode="auto">
          <a:xfrm flipV="1">
            <a:off x="914400" y="4724400"/>
            <a:ext cx="107315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4" name="Line 12"/>
          <p:cNvSpPr>
            <a:spLocks noChangeShapeType="1"/>
          </p:cNvSpPr>
          <p:nvPr/>
        </p:nvSpPr>
        <p:spPr bwMode="auto">
          <a:xfrm flipV="1">
            <a:off x="4914900" y="2260600"/>
            <a:ext cx="952500" cy="116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5" name="Line 13"/>
          <p:cNvSpPr>
            <a:spLocks noChangeShapeType="1"/>
          </p:cNvSpPr>
          <p:nvPr/>
        </p:nvSpPr>
        <p:spPr bwMode="auto">
          <a:xfrm>
            <a:off x="5930900" y="2303463"/>
            <a:ext cx="185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6" name="Line 14"/>
          <p:cNvSpPr>
            <a:spLocks noChangeShapeType="1"/>
          </p:cNvSpPr>
          <p:nvPr/>
        </p:nvSpPr>
        <p:spPr bwMode="auto">
          <a:xfrm flipV="1">
            <a:off x="5943600" y="1312863"/>
            <a:ext cx="3683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7" name="Line 15"/>
          <p:cNvSpPr>
            <a:spLocks noChangeShapeType="1"/>
          </p:cNvSpPr>
          <p:nvPr/>
        </p:nvSpPr>
        <p:spPr bwMode="auto">
          <a:xfrm flipH="1" flipV="1">
            <a:off x="6578600" y="1147763"/>
            <a:ext cx="1206500" cy="113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8" name="Line 16"/>
          <p:cNvSpPr>
            <a:spLocks noChangeShapeType="1"/>
          </p:cNvSpPr>
          <p:nvPr/>
        </p:nvSpPr>
        <p:spPr bwMode="auto">
          <a:xfrm flipV="1">
            <a:off x="7785100" y="1516063"/>
            <a:ext cx="546100" cy="74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89" name="Line 17"/>
          <p:cNvSpPr>
            <a:spLocks noChangeShapeType="1"/>
          </p:cNvSpPr>
          <p:nvPr/>
        </p:nvSpPr>
        <p:spPr bwMode="auto">
          <a:xfrm>
            <a:off x="5943600" y="2316163"/>
            <a:ext cx="6096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90" name="Line 18"/>
          <p:cNvSpPr>
            <a:spLocks noChangeShapeType="1"/>
          </p:cNvSpPr>
          <p:nvPr/>
        </p:nvSpPr>
        <p:spPr bwMode="auto">
          <a:xfrm>
            <a:off x="7759700" y="2278063"/>
            <a:ext cx="698500" cy="465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91" name="Line 19"/>
          <p:cNvSpPr>
            <a:spLocks noChangeShapeType="1"/>
          </p:cNvSpPr>
          <p:nvPr/>
        </p:nvSpPr>
        <p:spPr bwMode="auto">
          <a:xfrm>
            <a:off x="2921000" y="2895600"/>
            <a:ext cx="13843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92" name="Line 20"/>
          <p:cNvSpPr>
            <a:spLocks noChangeShapeType="1"/>
          </p:cNvSpPr>
          <p:nvPr/>
        </p:nvSpPr>
        <p:spPr bwMode="auto">
          <a:xfrm flipV="1">
            <a:off x="1143000" y="2894013"/>
            <a:ext cx="10922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93" name="Line 21"/>
          <p:cNvSpPr>
            <a:spLocks noChangeShapeType="1"/>
          </p:cNvSpPr>
          <p:nvPr/>
        </p:nvSpPr>
        <p:spPr bwMode="auto">
          <a:xfrm flipV="1">
            <a:off x="2438400" y="2743200"/>
            <a:ext cx="1143000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94" name="Line 22"/>
          <p:cNvSpPr>
            <a:spLocks noChangeShapeType="1"/>
          </p:cNvSpPr>
          <p:nvPr/>
        </p:nvSpPr>
        <p:spPr bwMode="auto">
          <a:xfrm flipH="1" flipV="1">
            <a:off x="1066800" y="1752600"/>
            <a:ext cx="16002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95" name="Line 23"/>
          <p:cNvSpPr>
            <a:spLocks noChangeShapeType="1"/>
          </p:cNvSpPr>
          <p:nvPr/>
        </p:nvSpPr>
        <p:spPr bwMode="auto">
          <a:xfrm>
            <a:off x="1143000" y="1828800"/>
            <a:ext cx="1016000" cy="354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96" name="Line 24"/>
          <p:cNvSpPr>
            <a:spLocks noChangeShapeType="1"/>
          </p:cNvSpPr>
          <p:nvPr/>
        </p:nvSpPr>
        <p:spPr bwMode="auto">
          <a:xfrm flipV="1">
            <a:off x="2349500" y="1598613"/>
            <a:ext cx="38100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7497" name="Line 25"/>
          <p:cNvSpPr>
            <a:spLocks noChangeShapeType="1"/>
          </p:cNvSpPr>
          <p:nvPr/>
        </p:nvSpPr>
        <p:spPr bwMode="auto">
          <a:xfrm flipV="1">
            <a:off x="2362200" y="1992313"/>
            <a:ext cx="10541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17498" name="Picture 2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17550" cy="839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499" name="Picture 2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957263"/>
            <a:ext cx="1460500" cy="7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00" name="Picture 2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124200"/>
            <a:ext cx="1066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7501" name="Text Box 29"/>
          <p:cNvSpPr txBox="1">
            <a:spLocks noChangeArrowheads="1"/>
          </p:cNvSpPr>
          <p:nvPr/>
        </p:nvSpPr>
        <p:spPr bwMode="auto">
          <a:xfrm>
            <a:off x="4049713" y="3530600"/>
            <a:ext cx="1128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/>
              <a:t>Fibre Channel</a:t>
            </a:r>
          </a:p>
        </p:txBody>
      </p:sp>
      <p:pic>
        <p:nvPicPr>
          <p:cNvPr id="617502" name="Picture 3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570413"/>
            <a:ext cx="67945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03" name="Picture 3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601913"/>
            <a:ext cx="7112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04" name="Picture 3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343400"/>
            <a:ext cx="887413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05" name="Picture 3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1800" y="2009775"/>
            <a:ext cx="887413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06" name="Picture 3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905000"/>
            <a:ext cx="887413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617507" name="Group 35"/>
          <p:cNvGrpSpPr>
            <a:grpSpLocks/>
          </p:cNvGrpSpPr>
          <p:nvPr/>
        </p:nvGrpSpPr>
        <p:grpSpPr bwMode="auto">
          <a:xfrm>
            <a:off x="8026400" y="881063"/>
            <a:ext cx="679450" cy="762000"/>
            <a:chOff x="4800" y="840"/>
            <a:chExt cx="428" cy="480"/>
          </a:xfrm>
        </p:grpSpPr>
        <p:pic>
          <p:nvPicPr>
            <p:cNvPr id="617508" name="Picture 36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44" y="840"/>
              <a:ext cx="188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09" name="Picture 3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96" y="936"/>
              <a:ext cx="2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10" name="Picture 3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00" y="1032"/>
              <a:ext cx="4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7511" name="Picture 3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2900" y="5484813"/>
            <a:ext cx="673100" cy="68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12" name="Picture 4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93000" y="5229225"/>
            <a:ext cx="673100" cy="68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13" name="Picture 4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7300" y="4111625"/>
            <a:ext cx="673100" cy="68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14" name="Picture 4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2750" y="4572000"/>
            <a:ext cx="67945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15" name="Picture 4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8200" y="5522913"/>
            <a:ext cx="673100" cy="68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16" name="Picture 4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5562600"/>
            <a:ext cx="673100" cy="68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617517" name="Group 45"/>
          <p:cNvGrpSpPr>
            <a:grpSpLocks/>
          </p:cNvGrpSpPr>
          <p:nvPr/>
        </p:nvGrpSpPr>
        <p:grpSpPr bwMode="auto">
          <a:xfrm>
            <a:off x="692150" y="4191000"/>
            <a:ext cx="679450" cy="762000"/>
            <a:chOff x="288" y="2592"/>
            <a:chExt cx="428" cy="480"/>
          </a:xfrm>
        </p:grpSpPr>
        <p:pic>
          <p:nvPicPr>
            <p:cNvPr id="617518" name="Picture 46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" y="2592"/>
              <a:ext cx="188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19" name="Picture 4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4" y="2688"/>
              <a:ext cx="2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20" name="Picture 4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" y="2784"/>
              <a:ext cx="4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17521" name="Group 49"/>
          <p:cNvGrpSpPr>
            <a:grpSpLocks/>
          </p:cNvGrpSpPr>
          <p:nvPr/>
        </p:nvGrpSpPr>
        <p:grpSpPr bwMode="auto">
          <a:xfrm>
            <a:off x="533400" y="5105400"/>
            <a:ext cx="679450" cy="762000"/>
            <a:chOff x="240" y="3312"/>
            <a:chExt cx="428" cy="480"/>
          </a:xfrm>
        </p:grpSpPr>
        <p:pic>
          <p:nvPicPr>
            <p:cNvPr id="617522" name="Picture 5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4" y="3312"/>
              <a:ext cx="188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23" name="Picture 51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6" y="3408"/>
              <a:ext cx="2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24" name="Picture 52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0" y="3504"/>
              <a:ext cx="4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7525" name="Picture 53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3400" y="2514600"/>
            <a:ext cx="4826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26" name="Picture 54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0300" y="2595563"/>
            <a:ext cx="560388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27" name="Picture 5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601913"/>
            <a:ext cx="887413" cy="48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28" name="Picture 5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955800"/>
            <a:ext cx="67945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7529" name="Picture 5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2286000"/>
            <a:ext cx="673100" cy="68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617530" name="Group 58"/>
          <p:cNvGrpSpPr>
            <a:grpSpLocks/>
          </p:cNvGrpSpPr>
          <p:nvPr/>
        </p:nvGrpSpPr>
        <p:grpSpPr bwMode="auto">
          <a:xfrm>
            <a:off x="3124200" y="1458913"/>
            <a:ext cx="679450" cy="762000"/>
            <a:chOff x="2160" y="1063"/>
            <a:chExt cx="428" cy="480"/>
          </a:xfrm>
        </p:grpSpPr>
        <p:pic>
          <p:nvPicPr>
            <p:cNvPr id="617531" name="Picture 59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1063"/>
              <a:ext cx="188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32" name="Picture 6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56" y="1159"/>
              <a:ext cx="2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33" name="Picture 61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60" y="1255"/>
              <a:ext cx="4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17534" name="Group 62"/>
          <p:cNvGrpSpPr>
            <a:grpSpLocks/>
          </p:cNvGrpSpPr>
          <p:nvPr/>
        </p:nvGrpSpPr>
        <p:grpSpPr bwMode="auto">
          <a:xfrm>
            <a:off x="2438400" y="1001713"/>
            <a:ext cx="679450" cy="762000"/>
            <a:chOff x="1728" y="775"/>
            <a:chExt cx="428" cy="480"/>
          </a:xfrm>
        </p:grpSpPr>
        <p:pic>
          <p:nvPicPr>
            <p:cNvPr id="617535" name="Picture 63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72" y="775"/>
              <a:ext cx="188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36" name="Picture 6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24" y="871"/>
              <a:ext cx="2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617537" name="Picture 6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28" y="967"/>
              <a:ext cx="4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617538" name="Rectangle 66"/>
          <p:cNvSpPr>
            <a:spLocks noChangeArrowheads="1"/>
          </p:cNvSpPr>
          <p:nvPr/>
        </p:nvSpPr>
        <p:spPr bwMode="auto">
          <a:xfrm>
            <a:off x="304800" y="838200"/>
            <a:ext cx="3733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7539" name="Rectangle 67"/>
          <p:cNvSpPr>
            <a:spLocks noChangeArrowheads="1"/>
          </p:cNvSpPr>
          <p:nvPr/>
        </p:nvSpPr>
        <p:spPr bwMode="auto">
          <a:xfrm>
            <a:off x="5410200" y="838200"/>
            <a:ext cx="3429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7540" name="Rectangle 68"/>
          <p:cNvSpPr>
            <a:spLocks noChangeArrowheads="1"/>
          </p:cNvSpPr>
          <p:nvPr/>
        </p:nvSpPr>
        <p:spPr bwMode="auto">
          <a:xfrm>
            <a:off x="304800" y="4038600"/>
            <a:ext cx="3581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7541" name="Rectangle 69"/>
          <p:cNvSpPr>
            <a:spLocks noChangeArrowheads="1"/>
          </p:cNvSpPr>
          <p:nvPr/>
        </p:nvSpPr>
        <p:spPr bwMode="auto">
          <a:xfrm>
            <a:off x="5334000" y="3962400"/>
            <a:ext cx="3276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7542" name="Text Box 70"/>
          <p:cNvSpPr txBox="1">
            <a:spLocks noChangeArrowheads="1"/>
          </p:cNvSpPr>
          <p:nvPr/>
        </p:nvSpPr>
        <p:spPr bwMode="auto">
          <a:xfrm>
            <a:off x="609600" y="152400"/>
            <a:ext cx="7658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/>
              <a:t>Topología de una red Fibre Channel compleja</a:t>
            </a:r>
          </a:p>
        </p:txBody>
      </p:sp>
      <p:sp>
        <p:nvSpPr>
          <p:cNvPr id="617543" name="Text Box 71"/>
          <p:cNvSpPr txBox="1">
            <a:spLocks noChangeArrowheads="1"/>
          </p:cNvSpPr>
          <p:nvPr/>
        </p:nvSpPr>
        <p:spPr bwMode="auto">
          <a:xfrm>
            <a:off x="728663" y="3429000"/>
            <a:ext cx="300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Centro de supercomputación</a:t>
            </a:r>
          </a:p>
        </p:txBody>
      </p:sp>
      <p:sp>
        <p:nvSpPr>
          <p:cNvPr id="617544" name="Text Box 72"/>
          <p:cNvSpPr txBox="1">
            <a:spLocks noChangeArrowheads="1"/>
          </p:cNvSpPr>
          <p:nvPr/>
        </p:nvSpPr>
        <p:spPr bwMode="auto">
          <a:xfrm>
            <a:off x="5740400" y="3429000"/>
            <a:ext cx="287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Centro de proceso de datos</a:t>
            </a:r>
          </a:p>
        </p:txBody>
      </p:sp>
      <p:sp>
        <p:nvSpPr>
          <p:cNvPr id="617545" name="Text Box 73"/>
          <p:cNvSpPr txBox="1">
            <a:spLocks noChangeArrowheads="1"/>
          </p:cNvSpPr>
          <p:nvPr/>
        </p:nvSpPr>
        <p:spPr bwMode="auto">
          <a:xfrm>
            <a:off x="6070600" y="6292850"/>
            <a:ext cx="154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Departamento</a:t>
            </a:r>
          </a:p>
        </p:txBody>
      </p:sp>
      <p:sp>
        <p:nvSpPr>
          <p:cNvPr id="617546" name="Text Box 74"/>
          <p:cNvSpPr txBox="1">
            <a:spLocks noChangeArrowheads="1"/>
          </p:cNvSpPr>
          <p:nvPr/>
        </p:nvSpPr>
        <p:spPr bwMode="auto">
          <a:xfrm>
            <a:off x="1128713" y="6248400"/>
            <a:ext cx="1843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Centro de diseño</a:t>
            </a:r>
          </a:p>
        </p:txBody>
      </p:sp>
      <p:sp>
        <p:nvSpPr>
          <p:cNvPr id="617547" name="Text Box 75"/>
          <p:cNvSpPr txBox="1">
            <a:spLocks noChangeArrowheads="1"/>
          </p:cNvSpPr>
          <p:nvPr/>
        </p:nvSpPr>
        <p:spPr bwMode="auto">
          <a:xfrm>
            <a:off x="4092575" y="4087813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Conmutador</a:t>
            </a:r>
          </a:p>
          <a:p>
            <a:pPr algn="ctr"/>
            <a:r>
              <a:rPr lang="es-ES" sz="1200" b="1">
                <a:latin typeface="Arial" charset="0"/>
              </a:rPr>
              <a:t>principal</a:t>
            </a:r>
          </a:p>
        </p:txBody>
      </p:sp>
      <p:sp>
        <p:nvSpPr>
          <p:cNvPr id="617548" name="Text Box 76"/>
          <p:cNvSpPr txBox="1">
            <a:spLocks noChangeArrowheads="1"/>
          </p:cNvSpPr>
          <p:nvPr/>
        </p:nvSpPr>
        <p:spPr bwMode="auto">
          <a:xfrm>
            <a:off x="762000" y="27432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Front</a:t>
            </a:r>
          </a:p>
          <a:p>
            <a:pPr algn="ctr"/>
            <a:r>
              <a:rPr lang="es-ES" sz="1200" b="1">
                <a:latin typeface="Arial" charset="0"/>
              </a:rPr>
              <a:t>End</a:t>
            </a:r>
          </a:p>
        </p:txBody>
      </p:sp>
      <p:sp>
        <p:nvSpPr>
          <p:cNvPr id="617549" name="Text Box 77"/>
          <p:cNvSpPr txBox="1">
            <a:spLocks noChangeArrowheads="1"/>
          </p:cNvSpPr>
          <p:nvPr/>
        </p:nvSpPr>
        <p:spPr bwMode="auto">
          <a:xfrm>
            <a:off x="255588" y="2133600"/>
            <a:ext cx="149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Supercomputador</a:t>
            </a:r>
          </a:p>
        </p:txBody>
      </p:sp>
      <p:sp>
        <p:nvSpPr>
          <p:cNvPr id="617550" name="Text Box 78"/>
          <p:cNvSpPr txBox="1">
            <a:spLocks noChangeArrowheads="1"/>
          </p:cNvSpPr>
          <p:nvPr/>
        </p:nvSpPr>
        <p:spPr bwMode="auto">
          <a:xfrm>
            <a:off x="234950" y="5867400"/>
            <a:ext cx="1412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Granja de discos</a:t>
            </a:r>
          </a:p>
        </p:txBody>
      </p:sp>
      <p:sp>
        <p:nvSpPr>
          <p:cNvPr id="617551" name="Text Box 79"/>
          <p:cNvSpPr txBox="1">
            <a:spLocks noChangeArrowheads="1"/>
          </p:cNvSpPr>
          <p:nvPr/>
        </p:nvSpPr>
        <p:spPr bwMode="auto">
          <a:xfrm>
            <a:off x="6140450" y="1676400"/>
            <a:ext cx="944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Mainframe</a:t>
            </a:r>
          </a:p>
        </p:txBody>
      </p:sp>
      <p:sp>
        <p:nvSpPr>
          <p:cNvPr id="617552" name="Text Box 80"/>
          <p:cNvSpPr txBox="1">
            <a:spLocks noChangeArrowheads="1"/>
          </p:cNvSpPr>
          <p:nvPr/>
        </p:nvSpPr>
        <p:spPr bwMode="auto">
          <a:xfrm>
            <a:off x="5873750" y="3175000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Miniordenador</a:t>
            </a:r>
          </a:p>
        </p:txBody>
      </p:sp>
      <p:pic>
        <p:nvPicPr>
          <p:cNvPr id="617553" name="Picture 8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5257800"/>
            <a:ext cx="487363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7554" name="Text Box 82"/>
          <p:cNvSpPr txBox="1">
            <a:spLocks noChangeArrowheads="1"/>
          </p:cNvSpPr>
          <p:nvPr/>
        </p:nvSpPr>
        <p:spPr bwMode="auto">
          <a:xfrm>
            <a:off x="6364288" y="5973763"/>
            <a:ext cx="801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Servidor</a:t>
            </a:r>
          </a:p>
        </p:txBody>
      </p:sp>
      <p:sp>
        <p:nvSpPr>
          <p:cNvPr id="617555" name="Text Box 83"/>
          <p:cNvSpPr txBox="1">
            <a:spLocks noChangeArrowheads="1"/>
          </p:cNvSpPr>
          <p:nvPr/>
        </p:nvSpPr>
        <p:spPr bwMode="auto">
          <a:xfrm>
            <a:off x="7313613" y="5910263"/>
            <a:ext cx="1065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Workstation</a:t>
            </a:r>
          </a:p>
        </p:txBody>
      </p:sp>
      <p:sp>
        <p:nvSpPr>
          <p:cNvPr id="617556" name="Text Box 84"/>
          <p:cNvSpPr txBox="1">
            <a:spLocks noChangeArrowheads="1"/>
          </p:cNvSpPr>
          <p:nvPr/>
        </p:nvSpPr>
        <p:spPr bwMode="auto">
          <a:xfrm>
            <a:off x="7875588" y="29718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Ordenador</a:t>
            </a:r>
          </a:p>
          <a:p>
            <a:pPr algn="ctr"/>
            <a:r>
              <a:rPr lang="es-ES" sz="1200" b="1">
                <a:latin typeface="Arial" charset="0"/>
              </a:rPr>
              <a:t>personal</a:t>
            </a:r>
          </a:p>
        </p:txBody>
      </p:sp>
      <p:sp>
        <p:nvSpPr>
          <p:cNvPr id="617557" name="Text Box 85"/>
          <p:cNvSpPr txBox="1">
            <a:spLocks noChangeArrowheads="1"/>
          </p:cNvSpPr>
          <p:nvPr/>
        </p:nvSpPr>
        <p:spPr bwMode="auto">
          <a:xfrm>
            <a:off x="5848350" y="4229100"/>
            <a:ext cx="1182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Concentrador</a:t>
            </a:r>
          </a:p>
        </p:txBody>
      </p:sp>
      <p:sp>
        <p:nvSpPr>
          <p:cNvPr id="617558" name="Text Box 86"/>
          <p:cNvSpPr txBox="1">
            <a:spLocks noChangeArrowheads="1"/>
          </p:cNvSpPr>
          <p:nvPr/>
        </p:nvSpPr>
        <p:spPr bwMode="auto">
          <a:xfrm>
            <a:off x="1946275" y="3097213"/>
            <a:ext cx="1090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Conmutador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7" name="Rectangle 1061"/>
          <p:cNvSpPr>
            <a:spLocks noChangeArrowheads="1"/>
          </p:cNvSpPr>
          <p:nvPr/>
        </p:nvSpPr>
        <p:spPr bwMode="auto">
          <a:xfrm>
            <a:off x="4991100" y="2127250"/>
            <a:ext cx="800100" cy="38100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96" name="Rectangle 1060"/>
          <p:cNvSpPr>
            <a:spLocks noChangeArrowheads="1"/>
          </p:cNvSpPr>
          <p:nvPr/>
        </p:nvSpPr>
        <p:spPr bwMode="auto">
          <a:xfrm>
            <a:off x="2209800" y="2146300"/>
            <a:ext cx="1524000" cy="38100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63" name="Line 1027"/>
          <p:cNvSpPr>
            <a:spLocks noChangeShapeType="1"/>
          </p:cNvSpPr>
          <p:nvPr/>
        </p:nvSpPr>
        <p:spPr bwMode="auto">
          <a:xfrm>
            <a:off x="1704975" y="264318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64" name="Line 1028"/>
          <p:cNvSpPr>
            <a:spLocks noChangeShapeType="1"/>
          </p:cNvSpPr>
          <p:nvPr/>
        </p:nvSpPr>
        <p:spPr bwMode="auto">
          <a:xfrm>
            <a:off x="1695450" y="329088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65" name="Line 1029"/>
          <p:cNvSpPr>
            <a:spLocks noChangeShapeType="1"/>
          </p:cNvSpPr>
          <p:nvPr/>
        </p:nvSpPr>
        <p:spPr bwMode="auto">
          <a:xfrm>
            <a:off x="1704975" y="392906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66" name="Line 1030"/>
          <p:cNvSpPr>
            <a:spLocks noChangeShapeType="1"/>
          </p:cNvSpPr>
          <p:nvPr/>
        </p:nvSpPr>
        <p:spPr bwMode="auto">
          <a:xfrm>
            <a:off x="1714500" y="457676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67" name="Line 1031"/>
          <p:cNvSpPr>
            <a:spLocks noChangeShapeType="1"/>
          </p:cNvSpPr>
          <p:nvPr/>
        </p:nvSpPr>
        <p:spPr bwMode="auto">
          <a:xfrm>
            <a:off x="1714500" y="521493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68" name="Line 1032"/>
          <p:cNvSpPr>
            <a:spLocks noChangeShapeType="1"/>
          </p:cNvSpPr>
          <p:nvPr/>
        </p:nvSpPr>
        <p:spPr bwMode="auto">
          <a:xfrm>
            <a:off x="1714500" y="58531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69" name="Rectangle 1033"/>
          <p:cNvSpPr>
            <a:spLocks noChangeArrowheads="1"/>
          </p:cNvSpPr>
          <p:nvPr/>
        </p:nvSpPr>
        <p:spPr bwMode="auto">
          <a:xfrm>
            <a:off x="2762250" y="28336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0" name="Rectangle 1034"/>
          <p:cNvSpPr>
            <a:spLocks noChangeArrowheads="1"/>
          </p:cNvSpPr>
          <p:nvPr/>
        </p:nvSpPr>
        <p:spPr bwMode="auto">
          <a:xfrm>
            <a:off x="3810000" y="28336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1" name="Rectangle 1035"/>
          <p:cNvSpPr>
            <a:spLocks noChangeArrowheads="1"/>
          </p:cNvSpPr>
          <p:nvPr/>
        </p:nvSpPr>
        <p:spPr bwMode="auto">
          <a:xfrm>
            <a:off x="7429500" y="34813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2" name="Rectangle 1036"/>
          <p:cNvSpPr>
            <a:spLocks noChangeArrowheads="1"/>
          </p:cNvSpPr>
          <p:nvPr/>
        </p:nvSpPr>
        <p:spPr bwMode="auto">
          <a:xfrm>
            <a:off x="4381500" y="41386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3" name="Rectangle 1037"/>
          <p:cNvSpPr>
            <a:spLocks noChangeArrowheads="1"/>
          </p:cNvSpPr>
          <p:nvPr/>
        </p:nvSpPr>
        <p:spPr bwMode="auto">
          <a:xfrm>
            <a:off x="2552700" y="41386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4" name="Rectangle 1038"/>
          <p:cNvSpPr>
            <a:spLocks noChangeArrowheads="1"/>
          </p:cNvSpPr>
          <p:nvPr/>
        </p:nvSpPr>
        <p:spPr bwMode="auto">
          <a:xfrm>
            <a:off x="2209800" y="476726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5" name="Rectangle 1039"/>
          <p:cNvSpPr>
            <a:spLocks noChangeArrowheads="1"/>
          </p:cNvSpPr>
          <p:nvPr/>
        </p:nvSpPr>
        <p:spPr bwMode="auto">
          <a:xfrm>
            <a:off x="2971800" y="47767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7" name="Rectangle 1041"/>
          <p:cNvSpPr>
            <a:spLocks noChangeArrowheads="1"/>
          </p:cNvSpPr>
          <p:nvPr/>
        </p:nvSpPr>
        <p:spPr bwMode="auto">
          <a:xfrm>
            <a:off x="6800850" y="47767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8" name="Rectangle 1042"/>
          <p:cNvSpPr>
            <a:spLocks noChangeArrowheads="1"/>
          </p:cNvSpPr>
          <p:nvPr/>
        </p:nvSpPr>
        <p:spPr bwMode="auto">
          <a:xfrm>
            <a:off x="5372100" y="47767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79" name="Rectangle 1043"/>
          <p:cNvSpPr>
            <a:spLocks noChangeArrowheads="1"/>
          </p:cNvSpPr>
          <p:nvPr/>
        </p:nvSpPr>
        <p:spPr bwMode="auto">
          <a:xfrm>
            <a:off x="6143625" y="54244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80" name="Rectangle 1044"/>
          <p:cNvSpPr>
            <a:spLocks noChangeArrowheads="1"/>
          </p:cNvSpPr>
          <p:nvPr/>
        </p:nvSpPr>
        <p:spPr bwMode="auto">
          <a:xfrm>
            <a:off x="4991100" y="541496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81" name="Rectangle 1045"/>
          <p:cNvSpPr>
            <a:spLocks noChangeArrowheads="1"/>
          </p:cNvSpPr>
          <p:nvPr/>
        </p:nvSpPr>
        <p:spPr bwMode="auto">
          <a:xfrm>
            <a:off x="3314700" y="54244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82" name="Rectangle 1046"/>
          <p:cNvSpPr>
            <a:spLocks noChangeArrowheads="1"/>
          </p:cNvSpPr>
          <p:nvPr/>
        </p:nvSpPr>
        <p:spPr bwMode="auto">
          <a:xfrm>
            <a:off x="1704975" y="541496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583" name="Text Box 1047"/>
          <p:cNvSpPr txBox="1">
            <a:spLocks noChangeArrowheads="1"/>
          </p:cNvSpPr>
          <p:nvPr/>
        </p:nvSpPr>
        <p:spPr bwMode="auto">
          <a:xfrm>
            <a:off x="609600" y="2205038"/>
            <a:ext cx="1030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Estación</a:t>
            </a:r>
          </a:p>
        </p:txBody>
      </p:sp>
      <p:sp>
        <p:nvSpPr>
          <p:cNvPr id="66584" name="Text Box 1048"/>
          <p:cNvSpPr txBox="1">
            <a:spLocks noChangeArrowheads="1"/>
          </p:cNvSpPr>
          <p:nvPr/>
        </p:nvSpPr>
        <p:spPr bwMode="auto">
          <a:xfrm>
            <a:off x="1212850" y="28051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A</a:t>
            </a:r>
          </a:p>
        </p:txBody>
      </p:sp>
      <p:sp>
        <p:nvSpPr>
          <p:cNvPr id="66585" name="Text Box 1049"/>
          <p:cNvSpPr txBox="1">
            <a:spLocks noChangeArrowheads="1"/>
          </p:cNvSpPr>
          <p:nvPr/>
        </p:nvSpPr>
        <p:spPr bwMode="auto">
          <a:xfrm>
            <a:off x="1212850" y="5357813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E</a:t>
            </a:r>
          </a:p>
        </p:txBody>
      </p:sp>
      <p:sp>
        <p:nvSpPr>
          <p:cNvPr id="66586" name="Text Box 1050"/>
          <p:cNvSpPr txBox="1">
            <a:spLocks noChangeArrowheads="1"/>
          </p:cNvSpPr>
          <p:nvPr/>
        </p:nvSpPr>
        <p:spPr bwMode="auto">
          <a:xfrm>
            <a:off x="1184275" y="47291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D</a:t>
            </a:r>
          </a:p>
        </p:txBody>
      </p:sp>
      <p:sp>
        <p:nvSpPr>
          <p:cNvPr id="66587" name="Text Box 1051"/>
          <p:cNvSpPr txBox="1">
            <a:spLocks noChangeArrowheads="1"/>
          </p:cNvSpPr>
          <p:nvPr/>
        </p:nvSpPr>
        <p:spPr bwMode="auto">
          <a:xfrm>
            <a:off x="1184275" y="41005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C</a:t>
            </a:r>
          </a:p>
        </p:txBody>
      </p:sp>
      <p:sp>
        <p:nvSpPr>
          <p:cNvPr id="66588" name="Text Box 1052"/>
          <p:cNvSpPr txBox="1">
            <a:spLocks noChangeArrowheads="1"/>
          </p:cNvSpPr>
          <p:nvPr/>
        </p:nvSpPr>
        <p:spPr bwMode="auto">
          <a:xfrm>
            <a:off x="1203325" y="342423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B</a:t>
            </a:r>
          </a:p>
        </p:txBody>
      </p:sp>
      <p:sp>
        <p:nvSpPr>
          <p:cNvPr id="66589" name="Text Box 1053"/>
          <p:cNvSpPr txBox="1">
            <a:spLocks noChangeArrowheads="1"/>
          </p:cNvSpPr>
          <p:nvPr/>
        </p:nvSpPr>
        <p:spPr bwMode="auto">
          <a:xfrm>
            <a:off x="3898900" y="59817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Tiempo</a:t>
            </a:r>
          </a:p>
        </p:txBody>
      </p:sp>
      <p:sp>
        <p:nvSpPr>
          <p:cNvPr id="66590" name="Line 1054"/>
          <p:cNvSpPr>
            <a:spLocks noChangeShapeType="1"/>
          </p:cNvSpPr>
          <p:nvPr/>
        </p:nvSpPr>
        <p:spPr bwMode="auto">
          <a:xfrm>
            <a:off x="5057775" y="61674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91" name="Text Box 1055"/>
          <p:cNvSpPr txBox="1">
            <a:spLocks noChangeArrowheads="1"/>
          </p:cNvSpPr>
          <p:nvPr/>
        </p:nvSpPr>
        <p:spPr bwMode="auto">
          <a:xfrm>
            <a:off x="1600200" y="404813"/>
            <a:ext cx="6065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/>
              <a:t>Emisión de tramas en ALOHA puro</a:t>
            </a:r>
          </a:p>
        </p:txBody>
      </p:sp>
      <p:sp>
        <p:nvSpPr>
          <p:cNvPr id="66598" name="Text Box 1062"/>
          <p:cNvSpPr txBox="1">
            <a:spLocks noChangeArrowheads="1"/>
          </p:cNvSpPr>
          <p:nvPr/>
        </p:nvSpPr>
        <p:spPr bwMode="auto">
          <a:xfrm>
            <a:off x="3471863" y="1330325"/>
            <a:ext cx="152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Tiempo inutilizado</a:t>
            </a:r>
          </a:p>
          <a:p>
            <a:pPr algn="ctr"/>
            <a:r>
              <a:rPr lang="es-ES" sz="1200" b="1">
                <a:latin typeface="Arial" charset="0"/>
              </a:rPr>
              <a:t>por colisiones</a:t>
            </a:r>
          </a:p>
        </p:txBody>
      </p:sp>
      <p:sp>
        <p:nvSpPr>
          <p:cNvPr id="66600" name="AutoShape 1064"/>
          <p:cNvSpPr>
            <a:spLocks/>
          </p:cNvSpPr>
          <p:nvPr/>
        </p:nvSpPr>
        <p:spPr bwMode="auto">
          <a:xfrm rot="5400000">
            <a:off x="2857500" y="11938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601" name="AutoShape 1065"/>
          <p:cNvSpPr>
            <a:spLocks/>
          </p:cNvSpPr>
          <p:nvPr/>
        </p:nvSpPr>
        <p:spPr bwMode="auto">
          <a:xfrm rot="5400000">
            <a:off x="5274469" y="1553369"/>
            <a:ext cx="228600" cy="804862"/>
          </a:xfrm>
          <a:prstGeom prst="leftBrace">
            <a:avLst>
              <a:gd name="adj1" fmla="val 293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6602" name="Line 1066"/>
          <p:cNvSpPr>
            <a:spLocks noChangeShapeType="1"/>
          </p:cNvSpPr>
          <p:nvPr/>
        </p:nvSpPr>
        <p:spPr bwMode="auto">
          <a:xfrm flipH="1">
            <a:off x="2971800" y="1612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603" name="Line 1067"/>
          <p:cNvSpPr>
            <a:spLocks noChangeShapeType="1"/>
          </p:cNvSpPr>
          <p:nvPr/>
        </p:nvSpPr>
        <p:spPr bwMode="auto">
          <a:xfrm flipH="1">
            <a:off x="5029200" y="16129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604" name="Line 1068"/>
          <p:cNvSpPr>
            <a:spLocks noChangeShapeType="1"/>
          </p:cNvSpPr>
          <p:nvPr/>
        </p:nvSpPr>
        <p:spPr bwMode="auto">
          <a:xfrm>
            <a:off x="5334000" y="1612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605" name="Line 1069"/>
          <p:cNvSpPr>
            <a:spLocks noChangeShapeType="1"/>
          </p:cNvSpPr>
          <p:nvPr/>
        </p:nvSpPr>
        <p:spPr bwMode="auto">
          <a:xfrm>
            <a:off x="2971800" y="1612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s-ES"/>
              <a:t>Ejercicios</a:t>
            </a:r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Ejercicio 4-3</a:t>
            </a:r>
            <a:endParaRPr lang="es-ES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El tamaño de trama máximo no tienen ninguna influencia en el diámetro de la red. El tamaño de trama máximo influye en:</a:t>
            </a:r>
          </a:p>
          <a:p>
            <a:pPr lvl="1"/>
            <a:r>
              <a:rPr lang="es-ES_tradnl"/>
              <a:t>El tiempo máximo que una estación puede monopolizar la red. En este caso sería 1,2 ms.</a:t>
            </a:r>
          </a:p>
          <a:p>
            <a:pPr lvl="1"/>
            <a:r>
              <a:rPr lang="es-ES_tradnl"/>
              <a:t>El tamaño de los buffers que las tarjetas de red deben reservar para el envío y la recepción de las tramas.</a:t>
            </a:r>
            <a:endParaRPr lang="es-ES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Ejercicio 7</a:t>
            </a:r>
          </a:p>
        </p:txBody>
      </p:sp>
      <p:sp>
        <p:nvSpPr>
          <p:cNvPr id="684035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Calcular el rendimiento a nivel de red de Ethernet DIX y LLC 802-SNAP con:</a:t>
            </a:r>
          </a:p>
          <a:p>
            <a:pPr lvl="1"/>
            <a:r>
              <a:rPr lang="es-ES_tradnl"/>
              <a:t>Tramas de tamaño máximo </a:t>
            </a:r>
          </a:p>
          <a:p>
            <a:pPr lvl="1"/>
            <a:r>
              <a:rPr lang="es-ES_tradnl"/>
              <a:t>Tramas con un byte de información útil</a:t>
            </a:r>
          </a:p>
          <a:p>
            <a:r>
              <a:rPr lang="es-ES_tradnl"/>
              <a:t>Calcular también el tráfico a nivel físico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0350"/>
            <a:ext cx="8382000" cy="914400"/>
          </a:xfrm>
        </p:spPr>
        <p:txBody>
          <a:bodyPr/>
          <a:lstStyle/>
          <a:p>
            <a:r>
              <a:rPr lang="es-ES_tradnl" sz="3600"/>
              <a:t>Comparación de Ethernet DIX y 802.2/LLC</a:t>
            </a:r>
            <a:endParaRPr lang="es-ES" sz="3600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252413" y="1430338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DIX</a:t>
            </a:r>
            <a:endParaRPr lang="es-ES" sz="2400"/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533400" y="1997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1295400" y="1997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5062" name="Text Box 6"/>
          <p:cNvSpPr txBox="1">
            <a:spLocks noChangeArrowheads="1"/>
          </p:cNvSpPr>
          <p:nvPr/>
        </p:nvSpPr>
        <p:spPr bwMode="auto">
          <a:xfrm>
            <a:off x="2057400" y="1997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5029200" y="1997075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46-1500</a:t>
            </a:r>
            <a:endParaRPr lang="es-ES"/>
          </a:p>
        </p:txBody>
      </p:sp>
      <p:sp>
        <p:nvSpPr>
          <p:cNvPr id="685064" name="Text Box 8"/>
          <p:cNvSpPr txBox="1">
            <a:spLocks noChangeArrowheads="1"/>
          </p:cNvSpPr>
          <p:nvPr/>
        </p:nvSpPr>
        <p:spPr bwMode="auto">
          <a:xfrm>
            <a:off x="533400" y="4283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5065" name="Text Box 9"/>
          <p:cNvSpPr txBox="1">
            <a:spLocks noChangeArrowheads="1"/>
          </p:cNvSpPr>
          <p:nvPr/>
        </p:nvSpPr>
        <p:spPr bwMode="auto">
          <a:xfrm>
            <a:off x="1295400" y="4283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graphicFrame>
        <p:nvGraphicFramePr>
          <p:cNvPr id="685066" name="Group 10"/>
          <p:cNvGraphicFramePr>
            <a:graphicFrameLocks noGrp="1"/>
          </p:cNvGraphicFramePr>
          <p:nvPr/>
        </p:nvGraphicFramePr>
        <p:xfrm>
          <a:off x="304800" y="4802188"/>
          <a:ext cx="8305800" cy="792162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838200"/>
                <a:gridCol w="609600"/>
                <a:gridCol w="609600"/>
                <a:gridCol w="457200"/>
                <a:gridCol w="1143000"/>
                <a:gridCol w="762000"/>
                <a:gridCol w="2362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00.00.00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Paquete nivel de red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5088" name="Text Box 32"/>
          <p:cNvSpPr txBox="1">
            <a:spLocks noChangeArrowheads="1"/>
          </p:cNvSpPr>
          <p:nvPr/>
        </p:nvSpPr>
        <p:spPr bwMode="auto">
          <a:xfrm>
            <a:off x="65088" y="3716338"/>
            <a:ext cx="152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802.2/LLC</a:t>
            </a:r>
            <a:endParaRPr lang="es-ES" sz="2400"/>
          </a:p>
        </p:txBody>
      </p:sp>
      <p:sp>
        <p:nvSpPr>
          <p:cNvPr id="685089" name="Text Box 33"/>
          <p:cNvSpPr txBox="1">
            <a:spLocks noChangeArrowheads="1"/>
          </p:cNvSpPr>
          <p:nvPr/>
        </p:nvSpPr>
        <p:spPr bwMode="auto">
          <a:xfrm>
            <a:off x="2051050" y="4283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685090" name="Text Box 34"/>
          <p:cNvSpPr txBox="1">
            <a:spLocks noChangeArrowheads="1"/>
          </p:cNvSpPr>
          <p:nvPr/>
        </p:nvSpPr>
        <p:spPr bwMode="auto">
          <a:xfrm>
            <a:off x="3962400" y="4283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685091" name="Text Box 35"/>
          <p:cNvSpPr txBox="1">
            <a:spLocks noChangeArrowheads="1"/>
          </p:cNvSpPr>
          <p:nvPr/>
        </p:nvSpPr>
        <p:spPr bwMode="auto">
          <a:xfrm>
            <a:off x="2819400" y="4283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685092" name="Text Box 36"/>
          <p:cNvSpPr txBox="1">
            <a:spLocks noChangeArrowheads="1"/>
          </p:cNvSpPr>
          <p:nvPr/>
        </p:nvSpPr>
        <p:spPr bwMode="auto">
          <a:xfrm>
            <a:off x="3429000" y="4283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685093" name="Text Box 37"/>
          <p:cNvSpPr txBox="1">
            <a:spLocks noChangeArrowheads="1"/>
          </p:cNvSpPr>
          <p:nvPr/>
        </p:nvSpPr>
        <p:spPr bwMode="auto">
          <a:xfrm>
            <a:off x="4718050" y="42830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3</a:t>
            </a:r>
            <a:endParaRPr lang="es-ES"/>
          </a:p>
        </p:txBody>
      </p:sp>
      <p:sp>
        <p:nvSpPr>
          <p:cNvPr id="685094" name="Text Box 38"/>
          <p:cNvSpPr txBox="1">
            <a:spLocks noChangeArrowheads="1"/>
          </p:cNvSpPr>
          <p:nvPr/>
        </p:nvSpPr>
        <p:spPr bwMode="auto">
          <a:xfrm>
            <a:off x="5632450" y="42989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685095" name="Text Box 39"/>
          <p:cNvSpPr txBox="1">
            <a:spLocks noChangeArrowheads="1"/>
          </p:cNvSpPr>
          <p:nvPr/>
        </p:nvSpPr>
        <p:spPr bwMode="auto">
          <a:xfrm>
            <a:off x="7080250" y="4298950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38-1492</a:t>
            </a:r>
            <a:endParaRPr lang="es-ES"/>
          </a:p>
        </p:txBody>
      </p:sp>
      <p:graphicFrame>
        <p:nvGraphicFramePr>
          <p:cNvPr id="685096" name="Group 40"/>
          <p:cNvGraphicFramePr>
            <a:graphicFrameLocks noGrp="1"/>
          </p:cNvGraphicFramePr>
          <p:nvPr/>
        </p:nvGraphicFramePr>
        <p:xfrm>
          <a:off x="304800" y="2546350"/>
          <a:ext cx="8305800" cy="79216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838200"/>
                <a:gridCol w="59436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Paquete nivel de red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5108" name="Line 52"/>
          <p:cNvSpPr>
            <a:spLocks noChangeShapeType="1"/>
          </p:cNvSpPr>
          <p:nvPr/>
        </p:nvSpPr>
        <p:spPr bwMode="auto">
          <a:xfrm>
            <a:off x="2209800" y="3384550"/>
            <a:ext cx="3581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5109" name="Text Box 53"/>
          <p:cNvSpPr txBox="1">
            <a:spLocks noChangeArrowheads="1"/>
          </p:cNvSpPr>
          <p:nvPr/>
        </p:nvSpPr>
        <p:spPr bwMode="auto">
          <a:xfrm>
            <a:off x="1676400" y="597535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Para protocolo IP Ethertype = X’0800’</a:t>
            </a:r>
            <a:endParaRPr lang="es-ES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914400"/>
          </a:xfrm>
        </p:spPr>
        <p:txBody>
          <a:bodyPr/>
          <a:lstStyle/>
          <a:p>
            <a:r>
              <a:rPr lang="es-ES_tradnl" sz="3600"/>
              <a:t>Caso más favorable:</a:t>
            </a:r>
            <a:endParaRPr lang="es-ES" sz="3600"/>
          </a:p>
        </p:txBody>
      </p:sp>
      <p:sp>
        <p:nvSpPr>
          <p:cNvPr id="686083" name="Text Box 3"/>
          <p:cNvSpPr txBox="1">
            <a:spLocks noChangeArrowheads="1"/>
          </p:cNvSpPr>
          <p:nvPr/>
        </p:nvSpPr>
        <p:spPr bwMode="auto">
          <a:xfrm>
            <a:off x="252413" y="1627188"/>
            <a:ext cx="537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DIX: 1500/1538 = 0,97529 = 9,7529 Mb/s</a:t>
            </a:r>
            <a:endParaRPr lang="es-ES" sz="2400"/>
          </a:p>
        </p:txBody>
      </p:sp>
      <p:sp>
        <p:nvSpPr>
          <p:cNvPr id="686084" name="Text Box 4"/>
          <p:cNvSpPr txBox="1">
            <a:spLocks noChangeArrowheads="1"/>
          </p:cNvSpPr>
          <p:nvPr/>
        </p:nvSpPr>
        <p:spPr bwMode="auto">
          <a:xfrm>
            <a:off x="533400" y="2193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7</a:t>
            </a:r>
            <a:endParaRPr lang="es-ES"/>
          </a:p>
        </p:txBody>
      </p:sp>
      <p:sp>
        <p:nvSpPr>
          <p:cNvPr id="686085" name="Text Box 5"/>
          <p:cNvSpPr txBox="1">
            <a:spLocks noChangeArrowheads="1"/>
          </p:cNvSpPr>
          <p:nvPr/>
        </p:nvSpPr>
        <p:spPr bwMode="auto">
          <a:xfrm>
            <a:off x="2051050" y="2193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6086" name="Text Box 6"/>
          <p:cNvSpPr txBox="1">
            <a:spLocks noChangeArrowheads="1"/>
          </p:cNvSpPr>
          <p:nvPr/>
        </p:nvSpPr>
        <p:spPr bwMode="auto">
          <a:xfrm>
            <a:off x="3575050" y="2193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686087" name="Text Box 7"/>
          <p:cNvSpPr txBox="1">
            <a:spLocks noChangeArrowheads="1"/>
          </p:cNvSpPr>
          <p:nvPr/>
        </p:nvSpPr>
        <p:spPr bwMode="auto">
          <a:xfrm>
            <a:off x="5029200" y="21939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1500</a:t>
            </a:r>
            <a:endParaRPr lang="es-ES"/>
          </a:p>
        </p:txBody>
      </p:sp>
      <p:sp>
        <p:nvSpPr>
          <p:cNvPr id="686088" name="Text Box 8"/>
          <p:cNvSpPr txBox="1">
            <a:spLocks noChangeArrowheads="1"/>
          </p:cNvSpPr>
          <p:nvPr/>
        </p:nvSpPr>
        <p:spPr bwMode="auto">
          <a:xfrm>
            <a:off x="53340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7</a:t>
            </a:r>
            <a:endParaRPr lang="es-ES"/>
          </a:p>
        </p:txBody>
      </p:sp>
      <p:sp>
        <p:nvSpPr>
          <p:cNvPr id="686089" name="Text Box 9"/>
          <p:cNvSpPr txBox="1">
            <a:spLocks noChangeArrowheads="1"/>
          </p:cNvSpPr>
          <p:nvPr/>
        </p:nvSpPr>
        <p:spPr bwMode="auto">
          <a:xfrm>
            <a:off x="129540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686090" name="Text Box 10"/>
          <p:cNvSpPr txBox="1">
            <a:spLocks noChangeArrowheads="1"/>
          </p:cNvSpPr>
          <p:nvPr/>
        </p:nvSpPr>
        <p:spPr bwMode="auto">
          <a:xfrm>
            <a:off x="65088" y="3913188"/>
            <a:ext cx="628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LLC-SNAP: 1492/1538 = 0,97009 = 9,7009 Mb/s</a:t>
            </a:r>
            <a:endParaRPr lang="es-ES" sz="2400"/>
          </a:p>
        </p:txBody>
      </p:sp>
      <p:sp>
        <p:nvSpPr>
          <p:cNvPr id="686091" name="Text Box 11"/>
          <p:cNvSpPr txBox="1">
            <a:spLocks noChangeArrowheads="1"/>
          </p:cNvSpPr>
          <p:nvPr/>
        </p:nvSpPr>
        <p:spPr bwMode="auto">
          <a:xfrm>
            <a:off x="205105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6092" name="Text Box 12"/>
          <p:cNvSpPr txBox="1">
            <a:spLocks noChangeArrowheads="1"/>
          </p:cNvSpPr>
          <p:nvPr/>
        </p:nvSpPr>
        <p:spPr bwMode="auto">
          <a:xfrm>
            <a:off x="358140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686093" name="Text Box 13"/>
          <p:cNvSpPr txBox="1">
            <a:spLocks noChangeArrowheads="1"/>
          </p:cNvSpPr>
          <p:nvPr/>
        </p:nvSpPr>
        <p:spPr bwMode="auto">
          <a:xfrm>
            <a:off x="281940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6094" name="Text Box 14"/>
          <p:cNvSpPr txBox="1">
            <a:spLocks noChangeArrowheads="1"/>
          </p:cNvSpPr>
          <p:nvPr/>
        </p:nvSpPr>
        <p:spPr bwMode="auto">
          <a:xfrm>
            <a:off x="448945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8</a:t>
            </a:r>
            <a:endParaRPr lang="es-ES"/>
          </a:p>
        </p:txBody>
      </p:sp>
      <p:sp>
        <p:nvSpPr>
          <p:cNvPr id="686095" name="Text Box 15"/>
          <p:cNvSpPr txBox="1">
            <a:spLocks noChangeArrowheads="1"/>
          </p:cNvSpPr>
          <p:nvPr/>
        </p:nvSpPr>
        <p:spPr bwMode="auto">
          <a:xfrm>
            <a:off x="8305800" y="44958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12</a:t>
            </a:r>
            <a:endParaRPr lang="es-ES"/>
          </a:p>
        </p:txBody>
      </p:sp>
      <p:sp>
        <p:nvSpPr>
          <p:cNvPr id="686096" name="Text Box 16"/>
          <p:cNvSpPr txBox="1">
            <a:spLocks noChangeArrowheads="1"/>
          </p:cNvSpPr>
          <p:nvPr/>
        </p:nvSpPr>
        <p:spPr bwMode="auto">
          <a:xfrm>
            <a:off x="6019800" y="44958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1492</a:t>
            </a:r>
            <a:endParaRPr lang="es-ES"/>
          </a:p>
        </p:txBody>
      </p:sp>
      <p:graphicFrame>
        <p:nvGraphicFramePr>
          <p:cNvPr id="686097" name="Group 17"/>
          <p:cNvGraphicFramePr>
            <a:graphicFrameLocks noGrp="1"/>
          </p:cNvGraphicFramePr>
          <p:nvPr/>
        </p:nvGraphicFramePr>
        <p:xfrm>
          <a:off x="304800" y="2743200"/>
          <a:ext cx="8763000" cy="79216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838200"/>
                <a:gridCol w="3124200"/>
                <a:gridCol w="762000"/>
                <a:gridCol w="9906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Paquete nivel de red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117" name="Text Box 37"/>
          <p:cNvSpPr txBox="1">
            <a:spLocks noChangeArrowheads="1"/>
          </p:cNvSpPr>
          <p:nvPr/>
        </p:nvSpPr>
        <p:spPr bwMode="auto">
          <a:xfrm>
            <a:off x="1289050" y="2193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686118" name="Text Box 38"/>
          <p:cNvSpPr txBox="1">
            <a:spLocks noChangeArrowheads="1"/>
          </p:cNvSpPr>
          <p:nvPr/>
        </p:nvSpPr>
        <p:spPr bwMode="auto">
          <a:xfrm>
            <a:off x="2743200" y="2209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6119" name="Text Box 39"/>
          <p:cNvSpPr txBox="1">
            <a:spLocks noChangeArrowheads="1"/>
          </p:cNvSpPr>
          <p:nvPr/>
        </p:nvSpPr>
        <p:spPr bwMode="auto">
          <a:xfrm>
            <a:off x="8324850" y="22098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12</a:t>
            </a:r>
            <a:endParaRPr lang="es-ES"/>
          </a:p>
        </p:txBody>
      </p:sp>
      <p:graphicFrame>
        <p:nvGraphicFramePr>
          <p:cNvPr id="686120" name="Group 40"/>
          <p:cNvGraphicFramePr>
            <a:graphicFrameLocks noGrp="1"/>
          </p:cNvGraphicFramePr>
          <p:nvPr/>
        </p:nvGraphicFramePr>
        <p:xfrm>
          <a:off x="304800" y="5029200"/>
          <a:ext cx="8763000" cy="79216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838200"/>
                <a:gridCol w="914400"/>
                <a:gridCol w="2209800"/>
                <a:gridCol w="762000"/>
                <a:gridCol w="9906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LLC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Paquete nivel de red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142" name="Text Box 62"/>
          <p:cNvSpPr txBox="1">
            <a:spLocks noChangeArrowheads="1"/>
          </p:cNvSpPr>
          <p:nvPr/>
        </p:nvSpPr>
        <p:spPr bwMode="auto">
          <a:xfrm>
            <a:off x="7467600" y="2209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4</a:t>
            </a:r>
            <a:endParaRPr lang="es-ES"/>
          </a:p>
        </p:txBody>
      </p:sp>
      <p:sp>
        <p:nvSpPr>
          <p:cNvPr id="686143" name="Text Box 63"/>
          <p:cNvSpPr txBox="1">
            <a:spLocks noChangeArrowheads="1"/>
          </p:cNvSpPr>
          <p:nvPr/>
        </p:nvSpPr>
        <p:spPr bwMode="auto">
          <a:xfrm>
            <a:off x="753745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4</a:t>
            </a:r>
            <a:endParaRPr lang="es-ES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914400"/>
          </a:xfrm>
        </p:spPr>
        <p:txBody>
          <a:bodyPr/>
          <a:lstStyle/>
          <a:p>
            <a:r>
              <a:rPr lang="es-ES_tradnl" sz="3600"/>
              <a:t>Caso menos favorable:</a:t>
            </a:r>
            <a:endParaRPr lang="es-ES" sz="3600"/>
          </a:p>
        </p:txBody>
      </p:sp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252413" y="1627188"/>
            <a:ext cx="491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DIX: 1/84 = 0,011905 = 0,11905 Mb/s</a:t>
            </a:r>
            <a:endParaRPr lang="es-ES" sz="2400"/>
          </a:p>
        </p:txBody>
      </p:sp>
      <p:sp>
        <p:nvSpPr>
          <p:cNvPr id="687108" name="Text Box 4"/>
          <p:cNvSpPr txBox="1">
            <a:spLocks noChangeArrowheads="1"/>
          </p:cNvSpPr>
          <p:nvPr/>
        </p:nvSpPr>
        <p:spPr bwMode="auto">
          <a:xfrm>
            <a:off x="533400" y="2193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7</a:t>
            </a:r>
            <a:endParaRPr lang="es-ES"/>
          </a:p>
        </p:txBody>
      </p:sp>
      <p:sp>
        <p:nvSpPr>
          <p:cNvPr id="687109" name="Text Box 5"/>
          <p:cNvSpPr txBox="1">
            <a:spLocks noChangeArrowheads="1"/>
          </p:cNvSpPr>
          <p:nvPr/>
        </p:nvSpPr>
        <p:spPr bwMode="auto">
          <a:xfrm>
            <a:off x="2051050" y="2193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7110" name="Text Box 6"/>
          <p:cNvSpPr txBox="1">
            <a:spLocks noChangeArrowheads="1"/>
          </p:cNvSpPr>
          <p:nvPr/>
        </p:nvSpPr>
        <p:spPr bwMode="auto">
          <a:xfrm>
            <a:off x="3575050" y="2193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687111" name="Text Box 7"/>
          <p:cNvSpPr txBox="1">
            <a:spLocks noChangeArrowheads="1"/>
          </p:cNvSpPr>
          <p:nvPr/>
        </p:nvSpPr>
        <p:spPr bwMode="auto">
          <a:xfrm>
            <a:off x="5353050" y="21939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46</a:t>
            </a:r>
            <a:endParaRPr lang="es-ES"/>
          </a:p>
        </p:txBody>
      </p:sp>
      <p:sp>
        <p:nvSpPr>
          <p:cNvPr id="687112" name="Text Box 8"/>
          <p:cNvSpPr txBox="1">
            <a:spLocks noChangeArrowheads="1"/>
          </p:cNvSpPr>
          <p:nvPr/>
        </p:nvSpPr>
        <p:spPr bwMode="auto">
          <a:xfrm>
            <a:off x="53340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7</a:t>
            </a:r>
            <a:endParaRPr lang="es-ES"/>
          </a:p>
        </p:txBody>
      </p:sp>
      <p:sp>
        <p:nvSpPr>
          <p:cNvPr id="687113" name="Text Box 9"/>
          <p:cNvSpPr txBox="1">
            <a:spLocks noChangeArrowheads="1"/>
          </p:cNvSpPr>
          <p:nvPr/>
        </p:nvSpPr>
        <p:spPr bwMode="auto">
          <a:xfrm>
            <a:off x="129540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687114" name="Text Box 10"/>
          <p:cNvSpPr txBox="1">
            <a:spLocks noChangeArrowheads="1"/>
          </p:cNvSpPr>
          <p:nvPr/>
        </p:nvSpPr>
        <p:spPr bwMode="auto">
          <a:xfrm>
            <a:off x="65088" y="3913188"/>
            <a:ext cx="598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LLC-SNAP: 1/84 = 0,011905 = 0,011905 Mb/s</a:t>
            </a:r>
            <a:endParaRPr lang="es-ES" sz="2400"/>
          </a:p>
        </p:txBody>
      </p:sp>
      <p:sp>
        <p:nvSpPr>
          <p:cNvPr id="687115" name="Text Box 11"/>
          <p:cNvSpPr txBox="1">
            <a:spLocks noChangeArrowheads="1"/>
          </p:cNvSpPr>
          <p:nvPr/>
        </p:nvSpPr>
        <p:spPr bwMode="auto">
          <a:xfrm>
            <a:off x="205105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7116" name="Text Box 12"/>
          <p:cNvSpPr txBox="1">
            <a:spLocks noChangeArrowheads="1"/>
          </p:cNvSpPr>
          <p:nvPr/>
        </p:nvSpPr>
        <p:spPr bwMode="auto">
          <a:xfrm>
            <a:off x="358140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endParaRPr lang="es-ES"/>
          </a:p>
        </p:txBody>
      </p:sp>
      <p:sp>
        <p:nvSpPr>
          <p:cNvPr id="687117" name="Text Box 13"/>
          <p:cNvSpPr txBox="1">
            <a:spLocks noChangeArrowheads="1"/>
          </p:cNvSpPr>
          <p:nvPr/>
        </p:nvSpPr>
        <p:spPr bwMode="auto">
          <a:xfrm>
            <a:off x="281940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7118" name="Text Box 14"/>
          <p:cNvSpPr txBox="1">
            <a:spLocks noChangeArrowheads="1"/>
          </p:cNvSpPr>
          <p:nvPr/>
        </p:nvSpPr>
        <p:spPr bwMode="auto">
          <a:xfrm>
            <a:off x="448945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8</a:t>
            </a:r>
            <a:endParaRPr lang="es-ES"/>
          </a:p>
        </p:txBody>
      </p:sp>
      <p:sp>
        <p:nvSpPr>
          <p:cNvPr id="687119" name="Text Box 15"/>
          <p:cNvSpPr txBox="1">
            <a:spLocks noChangeArrowheads="1"/>
          </p:cNvSpPr>
          <p:nvPr/>
        </p:nvSpPr>
        <p:spPr bwMode="auto">
          <a:xfrm>
            <a:off x="8305800" y="44958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12</a:t>
            </a:r>
            <a:endParaRPr lang="es-ES"/>
          </a:p>
        </p:txBody>
      </p:sp>
      <p:sp>
        <p:nvSpPr>
          <p:cNvPr id="687120" name="Text Box 16"/>
          <p:cNvSpPr txBox="1">
            <a:spLocks noChangeArrowheads="1"/>
          </p:cNvSpPr>
          <p:nvPr/>
        </p:nvSpPr>
        <p:spPr bwMode="auto">
          <a:xfrm>
            <a:off x="5867400" y="44958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38</a:t>
            </a:r>
            <a:endParaRPr lang="es-ES"/>
          </a:p>
        </p:txBody>
      </p:sp>
      <p:sp>
        <p:nvSpPr>
          <p:cNvPr id="687121" name="Text Box 17"/>
          <p:cNvSpPr txBox="1">
            <a:spLocks noChangeArrowheads="1"/>
          </p:cNvSpPr>
          <p:nvPr/>
        </p:nvSpPr>
        <p:spPr bwMode="auto">
          <a:xfrm>
            <a:off x="1289050" y="2193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687122" name="Text Box 18"/>
          <p:cNvSpPr txBox="1">
            <a:spLocks noChangeArrowheads="1"/>
          </p:cNvSpPr>
          <p:nvPr/>
        </p:nvSpPr>
        <p:spPr bwMode="auto">
          <a:xfrm>
            <a:off x="2743200" y="2209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6</a:t>
            </a:r>
            <a:endParaRPr lang="es-ES"/>
          </a:p>
        </p:txBody>
      </p:sp>
      <p:sp>
        <p:nvSpPr>
          <p:cNvPr id="687123" name="Text Box 19"/>
          <p:cNvSpPr txBox="1">
            <a:spLocks noChangeArrowheads="1"/>
          </p:cNvSpPr>
          <p:nvPr/>
        </p:nvSpPr>
        <p:spPr bwMode="auto">
          <a:xfrm>
            <a:off x="8324850" y="2209800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12</a:t>
            </a:r>
            <a:endParaRPr lang="es-ES"/>
          </a:p>
        </p:txBody>
      </p:sp>
      <p:graphicFrame>
        <p:nvGraphicFramePr>
          <p:cNvPr id="687124" name="Group 20"/>
          <p:cNvGraphicFramePr>
            <a:graphicFrameLocks noGrp="1"/>
          </p:cNvGraphicFramePr>
          <p:nvPr/>
        </p:nvGraphicFramePr>
        <p:xfrm>
          <a:off x="228600" y="2743200"/>
          <a:ext cx="8763000" cy="79216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838200"/>
                <a:gridCol w="3124200"/>
                <a:gridCol w="762000"/>
                <a:gridCol w="9906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Paquete nivel de red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(1+45)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7144" name="Group 40"/>
          <p:cNvGraphicFramePr>
            <a:graphicFrameLocks noGrp="1"/>
          </p:cNvGraphicFramePr>
          <p:nvPr/>
        </p:nvGraphicFramePr>
        <p:xfrm>
          <a:off x="228600" y="5029200"/>
          <a:ext cx="8763000" cy="79216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838200"/>
                <a:gridCol w="914400"/>
                <a:gridCol w="2209800"/>
                <a:gridCol w="762000"/>
                <a:gridCol w="9906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LLC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Paq. nivel de red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 + 37)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166" name="Text Box 62"/>
          <p:cNvSpPr txBox="1">
            <a:spLocks noChangeArrowheads="1"/>
          </p:cNvSpPr>
          <p:nvPr/>
        </p:nvSpPr>
        <p:spPr bwMode="auto">
          <a:xfrm>
            <a:off x="7467600" y="2209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4</a:t>
            </a:r>
            <a:endParaRPr lang="es-ES"/>
          </a:p>
        </p:txBody>
      </p:sp>
      <p:sp>
        <p:nvSpPr>
          <p:cNvPr id="687167" name="Text Box 63"/>
          <p:cNvSpPr txBox="1">
            <a:spLocks noChangeArrowheads="1"/>
          </p:cNvSpPr>
          <p:nvPr/>
        </p:nvSpPr>
        <p:spPr bwMode="auto">
          <a:xfrm>
            <a:off x="7537450" y="4479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4</a:t>
            </a:r>
            <a:endParaRPr lang="es-ES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Caudal a nivel físico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Caso mas favorable (DIX y LLC-SNAP):</a:t>
            </a:r>
          </a:p>
          <a:p>
            <a:pPr lvl="1"/>
            <a:r>
              <a:rPr lang="es-ES_tradnl"/>
              <a:t>1526/1538 = 0,99220 = 9,9220 Mb/s</a:t>
            </a:r>
          </a:p>
          <a:p>
            <a:r>
              <a:rPr lang="es-ES_tradnl"/>
              <a:t>Caso menos favorable (DIX y LLC-SNAP):</a:t>
            </a:r>
          </a:p>
          <a:p>
            <a:pPr lvl="1"/>
            <a:r>
              <a:rPr lang="es-ES_tradnl"/>
              <a:t>72/84 = 0,85714 = 8,5714 Mb/s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Ejercicio 9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Protocolo LLC tipo 1 (no fiable),envía 75000 tramas y recibe 74991 (pierde 9).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Todas las tramas de la longitud máxima</a:t>
            </a:r>
          </a:p>
          <a:p>
            <a:pPr>
              <a:lnSpc>
                <a:spcPct val="90000"/>
              </a:lnSpc>
            </a:pPr>
            <a:r>
              <a:rPr lang="es-ES_tradnl" sz="2800"/>
              <a:t>Pérdidas debidas a errores de CRC o fallos en el preámbulo o delimitador de inicio.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Se pide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Calcular el BER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Cada cuantas tramas transmitidas se recibe una errónea por acierto casual del CRC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914400"/>
          </a:xfrm>
        </p:spPr>
        <p:txBody>
          <a:bodyPr/>
          <a:lstStyle/>
          <a:p>
            <a:r>
              <a:rPr lang="es-ES_tradnl" sz="3600"/>
              <a:t>Parte de trama Ethernet protegida por CRC</a:t>
            </a:r>
            <a:endParaRPr lang="es-ES" sz="3600"/>
          </a:p>
        </p:txBody>
      </p:sp>
      <p:graphicFrame>
        <p:nvGraphicFramePr>
          <p:cNvPr id="690179" name="Group 3"/>
          <p:cNvGraphicFramePr>
            <a:graphicFrameLocks noGrp="1"/>
          </p:cNvGraphicFramePr>
          <p:nvPr/>
        </p:nvGraphicFramePr>
        <p:xfrm>
          <a:off x="152400" y="2743200"/>
          <a:ext cx="8763000" cy="79216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838200"/>
                <a:gridCol w="3124200"/>
                <a:gridCol w="762000"/>
                <a:gridCol w="9906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Paquete nivel de red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0205" name="Text Box 29"/>
          <p:cNvSpPr txBox="1">
            <a:spLocks noChangeArrowheads="1"/>
          </p:cNvSpPr>
          <p:nvPr/>
        </p:nvSpPr>
        <p:spPr bwMode="auto">
          <a:xfrm>
            <a:off x="3429000" y="4267200"/>
            <a:ext cx="269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/>
              <a:t>Parte protegida por </a:t>
            </a:r>
          </a:p>
          <a:p>
            <a:pPr algn="ctr"/>
            <a:r>
              <a:rPr lang="es-ES_tradnl" sz="2400"/>
              <a:t>el CRC (1518 bytes)</a:t>
            </a:r>
            <a:endParaRPr lang="es-ES" sz="2400"/>
          </a:p>
        </p:txBody>
      </p:sp>
      <p:sp>
        <p:nvSpPr>
          <p:cNvPr id="690206" name="AutoShape 30"/>
          <p:cNvSpPr>
            <a:spLocks/>
          </p:cNvSpPr>
          <p:nvPr/>
        </p:nvSpPr>
        <p:spPr bwMode="auto">
          <a:xfrm rot="16200000">
            <a:off x="4533900" y="723900"/>
            <a:ext cx="533400" cy="6248400"/>
          </a:xfrm>
          <a:prstGeom prst="leftBrace">
            <a:avLst>
              <a:gd name="adj1" fmla="val 976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90207" name="AutoShape 31"/>
          <p:cNvSpPr>
            <a:spLocks/>
          </p:cNvSpPr>
          <p:nvPr/>
        </p:nvSpPr>
        <p:spPr bwMode="auto">
          <a:xfrm rot="16200000">
            <a:off x="609600" y="3124200"/>
            <a:ext cx="533400" cy="1447800"/>
          </a:xfrm>
          <a:prstGeom prst="leftBrace">
            <a:avLst>
              <a:gd name="adj1" fmla="val 226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90208" name="Text Box 32"/>
          <p:cNvSpPr txBox="1">
            <a:spLocks noChangeArrowheads="1"/>
          </p:cNvSpPr>
          <p:nvPr/>
        </p:nvSpPr>
        <p:spPr bwMode="auto">
          <a:xfrm>
            <a:off x="71438" y="4038600"/>
            <a:ext cx="16049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/>
              <a:t>Parte </a:t>
            </a:r>
          </a:p>
          <a:p>
            <a:pPr algn="ctr"/>
            <a:r>
              <a:rPr lang="es-ES_tradnl" sz="2400"/>
              <a:t>‘protegida’</a:t>
            </a:r>
          </a:p>
          <a:p>
            <a:pPr algn="ctr"/>
            <a:r>
              <a:rPr lang="es-ES_tradnl" sz="2400"/>
              <a:t>por la</a:t>
            </a:r>
          </a:p>
          <a:p>
            <a:pPr algn="ctr"/>
            <a:r>
              <a:rPr lang="es-ES_tradnl" sz="2400"/>
              <a:t>transmisión</a:t>
            </a:r>
          </a:p>
          <a:p>
            <a:pPr algn="ctr"/>
            <a:r>
              <a:rPr lang="es-ES_tradnl" sz="2400"/>
              <a:t>(8 bytes)</a:t>
            </a:r>
            <a:endParaRPr lang="es-ES" sz="240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r>
              <a:rPr lang="es-ES_tradnl" sz="2800"/>
              <a:t>75000 tramas x 1526 bytes x 8 bits/byte =          915 600 000 bits transmitidos</a:t>
            </a:r>
          </a:p>
          <a:p>
            <a:r>
              <a:rPr lang="es-ES_tradnl" sz="2800"/>
              <a:t>BER: 9 / 915 600 000 = </a:t>
            </a:r>
            <a:r>
              <a:rPr lang="es-ES" sz="2800">
                <a:cs typeface="Times New Roman" pitchFamily="18" charset="0"/>
              </a:rPr>
              <a:t>9,83 * 10</a:t>
            </a:r>
            <a:r>
              <a:rPr lang="es-ES" sz="2800" baseline="30000">
                <a:cs typeface="Times New Roman" pitchFamily="18" charset="0"/>
              </a:rPr>
              <a:t>-9</a:t>
            </a:r>
            <a:r>
              <a:rPr lang="es-ES" sz="2800">
                <a:cs typeface="Times New Roman" pitchFamily="18" charset="0"/>
              </a:rPr>
              <a:t> </a:t>
            </a:r>
            <a:r>
              <a:rPr lang="es-ES" sz="2800">
                <a:cs typeface="Times New Roman" pitchFamily="18" charset="0"/>
                <a:sym typeface="Symbol" pitchFamily="18" charset="2"/>
              </a:rPr>
              <a:t></a:t>
            </a:r>
            <a:r>
              <a:rPr lang="es-ES" sz="2800">
                <a:cs typeface="Times New Roman" pitchFamily="18" charset="0"/>
              </a:rPr>
              <a:t> 10</a:t>
            </a:r>
            <a:r>
              <a:rPr lang="es-ES" sz="2800" baseline="30000">
                <a:cs typeface="Times New Roman" pitchFamily="18" charset="0"/>
              </a:rPr>
              <a:t>-8</a:t>
            </a:r>
            <a:endParaRPr lang="es-ES_tradnl" sz="2800" baseline="30000">
              <a:cs typeface="Times New Roman" pitchFamily="18" charset="0"/>
            </a:endParaRPr>
          </a:p>
          <a:p>
            <a:r>
              <a:rPr lang="es-ES_tradnl" sz="2800">
                <a:cs typeface="Times New Roman" pitchFamily="18" charset="0"/>
              </a:rPr>
              <a:t>Probabilidad trama errónea en un bit:</a:t>
            </a:r>
          </a:p>
          <a:p>
            <a:pPr lvl="1">
              <a:buFontTx/>
              <a:buNone/>
            </a:pPr>
            <a:r>
              <a:rPr lang="es-ES_tradnl" sz="2400"/>
              <a:t>1526 * 8 * </a:t>
            </a:r>
            <a:r>
              <a:rPr lang="es-ES" sz="2400">
                <a:cs typeface="Times New Roman" pitchFamily="18" charset="0"/>
              </a:rPr>
              <a:t>10</a:t>
            </a:r>
            <a:r>
              <a:rPr lang="es-ES" sz="2400" baseline="30000">
                <a:cs typeface="Times New Roman" pitchFamily="18" charset="0"/>
              </a:rPr>
              <a:t>-8</a:t>
            </a:r>
            <a:r>
              <a:rPr lang="es-ES_tradnl" sz="2400" baseline="30000">
                <a:cs typeface="Times New Roman" pitchFamily="18" charset="0"/>
              </a:rPr>
              <a:t> </a:t>
            </a:r>
            <a:r>
              <a:rPr lang="es-ES" sz="2400">
                <a:cs typeface="Times New Roman" pitchFamily="18" charset="0"/>
              </a:rPr>
              <a:t>= 0,00012</a:t>
            </a:r>
            <a:r>
              <a:rPr lang="es-ES" sz="2400" baseline="30000">
                <a:cs typeface="Times New Roman" pitchFamily="18" charset="0"/>
              </a:rPr>
              <a:t> </a:t>
            </a:r>
            <a:r>
              <a:rPr lang="es-ES_tradnl" sz="2400"/>
              <a:t> </a:t>
            </a:r>
          </a:p>
          <a:p>
            <a:r>
              <a:rPr lang="es-ES_tradnl" sz="2800"/>
              <a:t>Probabilidad trama errónea en 2 bits:</a:t>
            </a:r>
          </a:p>
          <a:p>
            <a:pPr lvl="1">
              <a:buFontTx/>
              <a:buNone/>
            </a:pPr>
            <a:r>
              <a:rPr lang="es-ES" sz="2400">
                <a:cs typeface="Times New Roman" pitchFamily="18" charset="0"/>
              </a:rPr>
              <a:t>1526 * 8 * 10</a:t>
            </a:r>
            <a:r>
              <a:rPr lang="es-ES" sz="2400" baseline="30000">
                <a:cs typeface="Times New Roman" pitchFamily="18" charset="0"/>
              </a:rPr>
              <a:t>-8 * </a:t>
            </a:r>
            <a:r>
              <a:rPr lang="es-ES" sz="2400">
                <a:cs typeface="Times New Roman" pitchFamily="18" charset="0"/>
              </a:rPr>
              <a:t>10</a:t>
            </a:r>
            <a:r>
              <a:rPr lang="es-ES" sz="2400" baseline="30000">
                <a:cs typeface="Times New Roman" pitchFamily="18" charset="0"/>
              </a:rPr>
              <a:t>-8</a:t>
            </a:r>
            <a:r>
              <a:rPr lang="es-ES" sz="2400">
                <a:cs typeface="Times New Roman" pitchFamily="18" charset="0"/>
              </a:rPr>
              <a:t> = 1,2 * 10</a:t>
            </a:r>
            <a:r>
              <a:rPr lang="es-ES" sz="2400" baseline="30000">
                <a:cs typeface="Times New Roman" pitchFamily="18" charset="0"/>
              </a:rPr>
              <a:t>-12</a:t>
            </a:r>
            <a:r>
              <a:rPr lang="es-ES" sz="2400">
                <a:cs typeface="Times New Roman" pitchFamily="18" charset="0"/>
              </a:rPr>
              <a:t> </a:t>
            </a:r>
            <a:endParaRPr lang="es-ES_tradnl" sz="2400">
              <a:cs typeface="Times New Roman" pitchFamily="18" charset="0"/>
            </a:endParaRPr>
          </a:p>
          <a:p>
            <a:r>
              <a:rPr lang="es-ES_tradnl" sz="2800">
                <a:cs typeface="Times New Roman" pitchFamily="18" charset="0"/>
              </a:rPr>
              <a:t>Probabilidad trama errónea con CRC correcto:</a:t>
            </a:r>
          </a:p>
          <a:p>
            <a:pPr lvl="1">
              <a:buFontTx/>
              <a:buNone/>
            </a:pPr>
            <a:r>
              <a:rPr lang="es-ES_tradnl" sz="2400">
                <a:cs typeface="Times New Roman" pitchFamily="18" charset="0"/>
              </a:rPr>
              <a:t>(1/2</a:t>
            </a:r>
            <a:r>
              <a:rPr lang="es-ES_tradnl" sz="2400" baseline="30000">
                <a:cs typeface="Times New Roman" pitchFamily="18" charset="0"/>
              </a:rPr>
              <a:t>32</a:t>
            </a:r>
            <a:r>
              <a:rPr lang="es-ES_tradnl" sz="2400">
                <a:cs typeface="Times New Roman" pitchFamily="18" charset="0"/>
              </a:rPr>
              <a:t>) * 0,00012 = 2,79 * 10</a:t>
            </a:r>
            <a:r>
              <a:rPr lang="es-ES_tradnl" sz="2400" baseline="30000">
                <a:cs typeface="Times New Roman" pitchFamily="18" charset="0"/>
              </a:rPr>
              <a:t>-14</a:t>
            </a:r>
          </a:p>
          <a:p>
            <a:r>
              <a:rPr lang="es-ES_tradnl" sz="2800">
                <a:cs typeface="Times New Roman" pitchFamily="18" charset="0"/>
              </a:rPr>
              <a:t>Una trama errónea cada:</a:t>
            </a:r>
          </a:p>
          <a:p>
            <a:pPr lvl="1">
              <a:buFontTx/>
              <a:buNone/>
            </a:pPr>
            <a:r>
              <a:rPr lang="es-ES_tradnl" sz="2400">
                <a:cs typeface="Times New Roman" pitchFamily="18" charset="0"/>
              </a:rPr>
              <a:t> 1/ (2,79 * 10</a:t>
            </a:r>
            <a:r>
              <a:rPr lang="es-ES_tradnl" sz="2400" baseline="30000">
                <a:cs typeface="Times New Roman" pitchFamily="18" charset="0"/>
              </a:rPr>
              <a:t>-14</a:t>
            </a:r>
            <a:r>
              <a:rPr lang="es-ES_tradnl" sz="2400">
                <a:cs typeface="Times New Roman" pitchFamily="18" charset="0"/>
              </a:rPr>
              <a:t>)=3,58 * 10</a:t>
            </a:r>
            <a:r>
              <a:rPr lang="es-ES_tradnl" sz="2400" baseline="30000">
                <a:cs typeface="Times New Roman" pitchFamily="18" charset="0"/>
              </a:rPr>
              <a:t>13 </a:t>
            </a:r>
            <a:r>
              <a:rPr lang="es-ES_tradnl" sz="2400">
                <a:cs typeface="Times New Roman" pitchFamily="18" charset="0"/>
              </a:rPr>
              <a:t>tramas</a:t>
            </a:r>
            <a:endParaRPr lang="es-ES" sz="2400" baseline="300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318" name="Rectangle 62"/>
          <p:cNvSpPr>
            <a:spLocks noChangeArrowheads="1"/>
          </p:cNvSpPr>
          <p:nvPr/>
        </p:nvSpPr>
        <p:spPr bwMode="auto">
          <a:xfrm>
            <a:off x="2667000" y="2133600"/>
            <a:ext cx="914400" cy="3352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60" name="Line 4"/>
          <p:cNvSpPr>
            <a:spLocks noChangeShapeType="1"/>
          </p:cNvSpPr>
          <p:nvPr/>
        </p:nvSpPr>
        <p:spPr bwMode="auto">
          <a:xfrm>
            <a:off x="1704975" y="2208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261" name="Line 5"/>
          <p:cNvSpPr>
            <a:spLocks noChangeShapeType="1"/>
          </p:cNvSpPr>
          <p:nvPr/>
        </p:nvSpPr>
        <p:spPr bwMode="auto">
          <a:xfrm>
            <a:off x="1695450" y="28559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262" name="Line 6"/>
          <p:cNvSpPr>
            <a:spLocks noChangeShapeType="1"/>
          </p:cNvSpPr>
          <p:nvPr/>
        </p:nvSpPr>
        <p:spPr bwMode="auto">
          <a:xfrm>
            <a:off x="1704975" y="349408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263" name="Line 7"/>
          <p:cNvSpPr>
            <a:spLocks noChangeShapeType="1"/>
          </p:cNvSpPr>
          <p:nvPr/>
        </p:nvSpPr>
        <p:spPr bwMode="auto">
          <a:xfrm>
            <a:off x="1714500" y="414178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264" name="Line 8"/>
          <p:cNvSpPr>
            <a:spLocks noChangeShapeType="1"/>
          </p:cNvSpPr>
          <p:nvPr/>
        </p:nvSpPr>
        <p:spPr bwMode="auto">
          <a:xfrm>
            <a:off x="1714500" y="477996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265" name="Line 9"/>
          <p:cNvSpPr>
            <a:spLocks noChangeShapeType="1"/>
          </p:cNvSpPr>
          <p:nvPr/>
        </p:nvSpPr>
        <p:spPr bwMode="auto">
          <a:xfrm>
            <a:off x="1714500" y="541813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266" name="Rectangle 10"/>
          <p:cNvSpPr>
            <a:spLocks noChangeArrowheads="1"/>
          </p:cNvSpPr>
          <p:nvPr/>
        </p:nvSpPr>
        <p:spPr bwMode="auto">
          <a:xfrm>
            <a:off x="2667000" y="23987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67" name="Rectangle 11"/>
          <p:cNvSpPr>
            <a:spLocks noChangeArrowheads="1"/>
          </p:cNvSpPr>
          <p:nvPr/>
        </p:nvSpPr>
        <p:spPr bwMode="auto">
          <a:xfrm>
            <a:off x="3581400" y="23987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68" name="Rectangle 12"/>
          <p:cNvSpPr>
            <a:spLocks noChangeArrowheads="1"/>
          </p:cNvSpPr>
          <p:nvPr/>
        </p:nvSpPr>
        <p:spPr bwMode="auto">
          <a:xfrm>
            <a:off x="7239000" y="30464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69" name="Rectangle 13"/>
          <p:cNvSpPr>
            <a:spLocks noChangeArrowheads="1"/>
          </p:cNvSpPr>
          <p:nvPr/>
        </p:nvSpPr>
        <p:spPr bwMode="auto">
          <a:xfrm>
            <a:off x="4495800" y="370363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0" name="Rectangle 14"/>
          <p:cNvSpPr>
            <a:spLocks noChangeArrowheads="1"/>
          </p:cNvSpPr>
          <p:nvPr/>
        </p:nvSpPr>
        <p:spPr bwMode="auto">
          <a:xfrm>
            <a:off x="2667000" y="370363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1" name="Rectangle 15"/>
          <p:cNvSpPr>
            <a:spLocks noChangeArrowheads="1"/>
          </p:cNvSpPr>
          <p:nvPr/>
        </p:nvSpPr>
        <p:spPr bwMode="auto">
          <a:xfrm>
            <a:off x="2209800" y="43322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2" name="Rectangle 16"/>
          <p:cNvSpPr>
            <a:spLocks noChangeArrowheads="1"/>
          </p:cNvSpPr>
          <p:nvPr/>
        </p:nvSpPr>
        <p:spPr bwMode="auto">
          <a:xfrm>
            <a:off x="3124200" y="43418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3" name="Rectangle 17"/>
          <p:cNvSpPr>
            <a:spLocks noChangeArrowheads="1"/>
          </p:cNvSpPr>
          <p:nvPr/>
        </p:nvSpPr>
        <p:spPr bwMode="auto">
          <a:xfrm>
            <a:off x="6781800" y="43418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4" name="Rectangle 18"/>
          <p:cNvSpPr>
            <a:spLocks noChangeArrowheads="1"/>
          </p:cNvSpPr>
          <p:nvPr/>
        </p:nvSpPr>
        <p:spPr bwMode="auto">
          <a:xfrm>
            <a:off x="5410200" y="43418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5" name="Rectangle 19"/>
          <p:cNvSpPr>
            <a:spLocks noChangeArrowheads="1"/>
          </p:cNvSpPr>
          <p:nvPr/>
        </p:nvSpPr>
        <p:spPr bwMode="auto">
          <a:xfrm>
            <a:off x="6324600" y="49895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6" name="Rectangle 20"/>
          <p:cNvSpPr>
            <a:spLocks noChangeArrowheads="1"/>
          </p:cNvSpPr>
          <p:nvPr/>
        </p:nvSpPr>
        <p:spPr bwMode="auto">
          <a:xfrm>
            <a:off x="4953000" y="49799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7" name="Rectangle 21"/>
          <p:cNvSpPr>
            <a:spLocks noChangeArrowheads="1"/>
          </p:cNvSpPr>
          <p:nvPr/>
        </p:nvSpPr>
        <p:spPr bwMode="auto">
          <a:xfrm>
            <a:off x="3124200" y="4989513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8" name="Rectangle 22"/>
          <p:cNvSpPr>
            <a:spLocks noChangeArrowheads="1"/>
          </p:cNvSpPr>
          <p:nvPr/>
        </p:nvSpPr>
        <p:spPr bwMode="auto">
          <a:xfrm>
            <a:off x="1752600" y="4979988"/>
            <a:ext cx="4191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279" name="Text Box 23"/>
          <p:cNvSpPr txBox="1">
            <a:spLocks noChangeArrowheads="1"/>
          </p:cNvSpPr>
          <p:nvPr/>
        </p:nvSpPr>
        <p:spPr bwMode="auto">
          <a:xfrm>
            <a:off x="609600" y="1770063"/>
            <a:ext cx="1030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Estación</a:t>
            </a:r>
          </a:p>
        </p:txBody>
      </p:sp>
      <p:sp>
        <p:nvSpPr>
          <p:cNvPr id="608280" name="Text Box 24"/>
          <p:cNvSpPr txBox="1">
            <a:spLocks noChangeArrowheads="1"/>
          </p:cNvSpPr>
          <p:nvPr/>
        </p:nvSpPr>
        <p:spPr bwMode="auto">
          <a:xfrm>
            <a:off x="1212850" y="237013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A</a:t>
            </a:r>
          </a:p>
        </p:txBody>
      </p:sp>
      <p:sp>
        <p:nvSpPr>
          <p:cNvPr id="608281" name="Text Box 25"/>
          <p:cNvSpPr txBox="1">
            <a:spLocks noChangeArrowheads="1"/>
          </p:cNvSpPr>
          <p:nvPr/>
        </p:nvSpPr>
        <p:spPr bwMode="auto">
          <a:xfrm>
            <a:off x="1212850" y="4922838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E</a:t>
            </a:r>
          </a:p>
        </p:txBody>
      </p:sp>
      <p:sp>
        <p:nvSpPr>
          <p:cNvPr id="608282" name="Text Box 26"/>
          <p:cNvSpPr txBox="1">
            <a:spLocks noChangeArrowheads="1"/>
          </p:cNvSpPr>
          <p:nvPr/>
        </p:nvSpPr>
        <p:spPr bwMode="auto">
          <a:xfrm>
            <a:off x="1184275" y="42941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D</a:t>
            </a:r>
          </a:p>
        </p:txBody>
      </p:sp>
      <p:sp>
        <p:nvSpPr>
          <p:cNvPr id="608283" name="Text Box 27"/>
          <p:cNvSpPr txBox="1">
            <a:spLocks noChangeArrowheads="1"/>
          </p:cNvSpPr>
          <p:nvPr/>
        </p:nvSpPr>
        <p:spPr bwMode="auto">
          <a:xfrm>
            <a:off x="1184275" y="366553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C</a:t>
            </a:r>
          </a:p>
        </p:txBody>
      </p:sp>
      <p:sp>
        <p:nvSpPr>
          <p:cNvPr id="608284" name="Text Box 28"/>
          <p:cNvSpPr txBox="1">
            <a:spLocks noChangeArrowheads="1"/>
          </p:cNvSpPr>
          <p:nvPr/>
        </p:nvSpPr>
        <p:spPr bwMode="auto">
          <a:xfrm>
            <a:off x="1203325" y="29892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B</a:t>
            </a:r>
          </a:p>
        </p:txBody>
      </p:sp>
      <p:sp>
        <p:nvSpPr>
          <p:cNvPr id="608285" name="Text Box 29"/>
          <p:cNvSpPr txBox="1">
            <a:spLocks noChangeArrowheads="1"/>
          </p:cNvSpPr>
          <p:nvPr/>
        </p:nvSpPr>
        <p:spPr bwMode="auto">
          <a:xfrm>
            <a:off x="3898900" y="59578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latin typeface="Arial" charset="0"/>
              </a:rPr>
              <a:t>Tiempo</a:t>
            </a:r>
          </a:p>
        </p:txBody>
      </p:sp>
      <p:sp>
        <p:nvSpPr>
          <p:cNvPr id="608286" name="Line 30"/>
          <p:cNvSpPr>
            <a:spLocks noChangeShapeType="1"/>
          </p:cNvSpPr>
          <p:nvPr/>
        </p:nvSpPr>
        <p:spPr bwMode="auto">
          <a:xfrm>
            <a:off x="5057775" y="61436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287" name="Text Box 31"/>
          <p:cNvSpPr txBox="1">
            <a:spLocks noChangeArrowheads="1"/>
          </p:cNvSpPr>
          <p:nvPr/>
        </p:nvSpPr>
        <p:spPr bwMode="auto">
          <a:xfrm>
            <a:off x="1524000" y="381000"/>
            <a:ext cx="676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/>
              <a:t>Emisión de tramas en ALOHA ranurado</a:t>
            </a:r>
          </a:p>
        </p:txBody>
      </p:sp>
      <p:sp>
        <p:nvSpPr>
          <p:cNvPr id="608295" name="Text Box 39"/>
          <p:cNvSpPr txBox="1">
            <a:spLocks noChangeArrowheads="1"/>
          </p:cNvSpPr>
          <p:nvPr/>
        </p:nvSpPr>
        <p:spPr bwMode="auto">
          <a:xfrm>
            <a:off x="228600" y="5378450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Intervalos</a:t>
            </a:r>
          </a:p>
        </p:txBody>
      </p:sp>
      <p:sp>
        <p:nvSpPr>
          <p:cNvPr id="608297" name="Line 41"/>
          <p:cNvSpPr>
            <a:spLocks noChangeShapeType="1"/>
          </p:cNvSpPr>
          <p:nvPr/>
        </p:nvSpPr>
        <p:spPr bwMode="auto">
          <a:xfrm>
            <a:off x="17526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298" name="Line 42"/>
          <p:cNvSpPr>
            <a:spLocks noChangeShapeType="1"/>
          </p:cNvSpPr>
          <p:nvPr/>
        </p:nvSpPr>
        <p:spPr bwMode="auto">
          <a:xfrm>
            <a:off x="2209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299" name="Line 43"/>
          <p:cNvSpPr>
            <a:spLocks noChangeShapeType="1"/>
          </p:cNvSpPr>
          <p:nvPr/>
        </p:nvSpPr>
        <p:spPr bwMode="auto">
          <a:xfrm>
            <a:off x="63246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00" name="Line 44"/>
          <p:cNvSpPr>
            <a:spLocks noChangeShapeType="1"/>
          </p:cNvSpPr>
          <p:nvPr/>
        </p:nvSpPr>
        <p:spPr bwMode="auto">
          <a:xfrm>
            <a:off x="6781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01" name="Line 45"/>
          <p:cNvSpPr>
            <a:spLocks noChangeShapeType="1"/>
          </p:cNvSpPr>
          <p:nvPr/>
        </p:nvSpPr>
        <p:spPr bwMode="auto">
          <a:xfrm>
            <a:off x="2667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02" name="Line 46"/>
          <p:cNvSpPr>
            <a:spLocks noChangeShapeType="1"/>
          </p:cNvSpPr>
          <p:nvPr/>
        </p:nvSpPr>
        <p:spPr bwMode="auto">
          <a:xfrm>
            <a:off x="3124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03" name="Line 47"/>
          <p:cNvSpPr>
            <a:spLocks noChangeShapeType="1"/>
          </p:cNvSpPr>
          <p:nvPr/>
        </p:nvSpPr>
        <p:spPr bwMode="auto">
          <a:xfrm>
            <a:off x="7239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04" name="Line 48"/>
          <p:cNvSpPr>
            <a:spLocks noChangeShapeType="1"/>
          </p:cNvSpPr>
          <p:nvPr/>
        </p:nvSpPr>
        <p:spPr bwMode="auto">
          <a:xfrm>
            <a:off x="7696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05" name="Line 49"/>
          <p:cNvSpPr>
            <a:spLocks noChangeShapeType="1"/>
          </p:cNvSpPr>
          <p:nvPr/>
        </p:nvSpPr>
        <p:spPr bwMode="auto">
          <a:xfrm>
            <a:off x="35814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06" name="Line 50"/>
          <p:cNvSpPr>
            <a:spLocks noChangeShapeType="1"/>
          </p:cNvSpPr>
          <p:nvPr/>
        </p:nvSpPr>
        <p:spPr bwMode="auto">
          <a:xfrm>
            <a:off x="40386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09" name="Line 53"/>
          <p:cNvSpPr>
            <a:spLocks noChangeShapeType="1"/>
          </p:cNvSpPr>
          <p:nvPr/>
        </p:nvSpPr>
        <p:spPr bwMode="auto">
          <a:xfrm>
            <a:off x="4495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10" name="Line 54"/>
          <p:cNvSpPr>
            <a:spLocks noChangeShapeType="1"/>
          </p:cNvSpPr>
          <p:nvPr/>
        </p:nvSpPr>
        <p:spPr bwMode="auto">
          <a:xfrm>
            <a:off x="49530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13" name="Line 57"/>
          <p:cNvSpPr>
            <a:spLocks noChangeShapeType="1"/>
          </p:cNvSpPr>
          <p:nvPr/>
        </p:nvSpPr>
        <p:spPr bwMode="auto">
          <a:xfrm>
            <a:off x="54102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14" name="Line 58"/>
          <p:cNvSpPr>
            <a:spLocks noChangeShapeType="1"/>
          </p:cNvSpPr>
          <p:nvPr/>
        </p:nvSpPr>
        <p:spPr bwMode="auto">
          <a:xfrm>
            <a:off x="58674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19" name="Text Box 63"/>
          <p:cNvSpPr txBox="1">
            <a:spLocks noChangeArrowheads="1"/>
          </p:cNvSpPr>
          <p:nvPr/>
        </p:nvSpPr>
        <p:spPr bwMode="auto">
          <a:xfrm>
            <a:off x="2405063" y="1165225"/>
            <a:ext cx="152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latin typeface="Arial" charset="0"/>
              </a:rPr>
              <a:t>Tiempo inutilizado</a:t>
            </a:r>
          </a:p>
          <a:p>
            <a:pPr algn="ctr"/>
            <a:r>
              <a:rPr lang="es-ES" sz="1200" b="1">
                <a:latin typeface="Arial" charset="0"/>
              </a:rPr>
              <a:t>por colisiones</a:t>
            </a:r>
          </a:p>
        </p:txBody>
      </p:sp>
      <p:sp>
        <p:nvSpPr>
          <p:cNvPr id="608320" name="AutoShape 64"/>
          <p:cNvSpPr>
            <a:spLocks/>
          </p:cNvSpPr>
          <p:nvPr/>
        </p:nvSpPr>
        <p:spPr bwMode="auto">
          <a:xfrm rot="5400000">
            <a:off x="3009900" y="14859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8321" name="Line 65"/>
          <p:cNvSpPr>
            <a:spLocks noChangeShapeType="1"/>
          </p:cNvSpPr>
          <p:nvPr/>
        </p:nvSpPr>
        <p:spPr bwMode="auto">
          <a:xfrm>
            <a:off x="31242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8322" name="Line 66"/>
          <p:cNvSpPr>
            <a:spLocks noChangeShapeType="1"/>
          </p:cNvSpPr>
          <p:nvPr/>
        </p:nvSpPr>
        <p:spPr bwMode="auto">
          <a:xfrm>
            <a:off x="1371600" y="556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Ejercicio 4-9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Protocolo LLC tipo 1 (no fiable),envía 75000 tramas y recibe 74991 (pierde 9).</a:t>
            </a:r>
          </a:p>
          <a:p>
            <a:r>
              <a:rPr lang="es-ES_tradnl" sz="2800"/>
              <a:t>Todas las tramas de la longitud máxima</a:t>
            </a:r>
          </a:p>
          <a:p>
            <a:r>
              <a:rPr lang="es-ES_tradnl" sz="2800"/>
              <a:t>Pérdidas debidas únicamente a errores de CRC</a:t>
            </a:r>
          </a:p>
          <a:p>
            <a:r>
              <a:rPr lang="es-ES_tradnl" sz="2800"/>
              <a:t>Se pide</a:t>
            </a:r>
          </a:p>
          <a:p>
            <a:pPr lvl="1"/>
            <a:r>
              <a:rPr lang="es-ES_tradnl" sz="2400"/>
              <a:t>Calcular el BER</a:t>
            </a:r>
          </a:p>
          <a:p>
            <a:pPr lvl="1"/>
            <a:r>
              <a:rPr lang="es-ES_tradnl" sz="2400"/>
              <a:t>Cada cuantas tramas transmitidas se recibe una errónea por acierto casual del CRC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s-ES_tradnl"/>
              <a:t>Ejercicio 4-10</a:t>
            </a:r>
          </a:p>
        </p:txBody>
      </p:sp>
      <p:sp>
        <p:nvSpPr>
          <p:cNvPr id="720899" name="Rectangle 1027"/>
          <p:cNvSpPr>
            <a:spLocks noChangeArrowheads="1"/>
          </p:cNvSpPr>
          <p:nvPr/>
        </p:nvSpPr>
        <p:spPr bwMode="auto">
          <a:xfrm>
            <a:off x="3429000" y="1905000"/>
            <a:ext cx="1905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/>
              <a:t>Repetidor </a:t>
            </a:r>
          </a:p>
          <a:p>
            <a:pPr algn="ctr"/>
            <a:r>
              <a:rPr lang="es-ES_tradnl" sz="2400"/>
              <a:t>clase II</a:t>
            </a:r>
            <a:endParaRPr lang="es-ES" sz="2400"/>
          </a:p>
        </p:txBody>
      </p:sp>
      <p:sp>
        <p:nvSpPr>
          <p:cNvPr id="720900" name="Rectangle 1028"/>
          <p:cNvSpPr>
            <a:spLocks noChangeArrowheads="1"/>
          </p:cNvSpPr>
          <p:nvPr/>
        </p:nvSpPr>
        <p:spPr bwMode="auto">
          <a:xfrm>
            <a:off x="1295400" y="541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20901" name="Rectangle 1029"/>
          <p:cNvSpPr>
            <a:spLocks noChangeArrowheads="1"/>
          </p:cNvSpPr>
          <p:nvPr/>
        </p:nvSpPr>
        <p:spPr bwMode="auto">
          <a:xfrm>
            <a:off x="2971800" y="541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20902" name="Rectangle 1030"/>
          <p:cNvSpPr>
            <a:spLocks noChangeArrowheads="1"/>
          </p:cNvSpPr>
          <p:nvPr/>
        </p:nvSpPr>
        <p:spPr bwMode="auto">
          <a:xfrm>
            <a:off x="4800600" y="541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20903" name="Rectangle 1031"/>
          <p:cNvSpPr>
            <a:spLocks noChangeArrowheads="1"/>
          </p:cNvSpPr>
          <p:nvPr/>
        </p:nvSpPr>
        <p:spPr bwMode="auto">
          <a:xfrm>
            <a:off x="6858000" y="541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20904" name="Line 1032"/>
          <p:cNvSpPr>
            <a:spLocks noChangeShapeType="1"/>
          </p:cNvSpPr>
          <p:nvPr/>
        </p:nvSpPr>
        <p:spPr bwMode="auto">
          <a:xfrm flipV="1">
            <a:off x="1752600" y="2819400"/>
            <a:ext cx="1905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0905" name="Line 1033"/>
          <p:cNvSpPr>
            <a:spLocks noChangeShapeType="1"/>
          </p:cNvSpPr>
          <p:nvPr/>
        </p:nvSpPr>
        <p:spPr bwMode="auto">
          <a:xfrm flipV="1">
            <a:off x="3352800" y="2819400"/>
            <a:ext cx="762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0906" name="Line 1034"/>
          <p:cNvSpPr>
            <a:spLocks noChangeShapeType="1"/>
          </p:cNvSpPr>
          <p:nvPr/>
        </p:nvSpPr>
        <p:spPr bwMode="auto">
          <a:xfrm flipH="1" flipV="1">
            <a:off x="4648200" y="2819400"/>
            <a:ext cx="6096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0907" name="Line 1035"/>
          <p:cNvSpPr>
            <a:spLocks noChangeShapeType="1"/>
          </p:cNvSpPr>
          <p:nvPr/>
        </p:nvSpPr>
        <p:spPr bwMode="auto">
          <a:xfrm flipH="1" flipV="1">
            <a:off x="5105400" y="2819400"/>
            <a:ext cx="2209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0908" name="Text Box 1036"/>
          <p:cNvSpPr txBox="1">
            <a:spLocks noChangeArrowheads="1"/>
          </p:cNvSpPr>
          <p:nvPr/>
        </p:nvSpPr>
        <p:spPr bwMode="auto">
          <a:xfrm>
            <a:off x="6232525" y="3595688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10 m</a:t>
            </a:r>
            <a:endParaRPr lang="es-ES"/>
          </a:p>
        </p:txBody>
      </p:sp>
      <p:sp>
        <p:nvSpPr>
          <p:cNvPr id="720909" name="Text Box 1037"/>
          <p:cNvSpPr txBox="1">
            <a:spLocks noChangeArrowheads="1"/>
          </p:cNvSpPr>
          <p:nvPr/>
        </p:nvSpPr>
        <p:spPr bwMode="auto">
          <a:xfrm>
            <a:off x="3797300" y="365760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10 m</a:t>
            </a:r>
            <a:endParaRPr lang="es-ES"/>
          </a:p>
        </p:txBody>
      </p:sp>
      <p:sp>
        <p:nvSpPr>
          <p:cNvPr id="720910" name="Text Box 1038"/>
          <p:cNvSpPr txBox="1">
            <a:spLocks noChangeArrowheads="1"/>
          </p:cNvSpPr>
          <p:nvPr/>
        </p:nvSpPr>
        <p:spPr bwMode="auto">
          <a:xfrm>
            <a:off x="4953000" y="365760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10 m</a:t>
            </a:r>
            <a:endParaRPr lang="es-ES"/>
          </a:p>
        </p:txBody>
      </p:sp>
      <p:sp>
        <p:nvSpPr>
          <p:cNvPr id="720911" name="Text Box 1039"/>
          <p:cNvSpPr txBox="1">
            <a:spLocks noChangeArrowheads="1"/>
          </p:cNvSpPr>
          <p:nvPr/>
        </p:nvSpPr>
        <p:spPr bwMode="auto">
          <a:xfrm>
            <a:off x="2120900" y="365760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10 m</a:t>
            </a:r>
            <a:endParaRPr lang="es-ES"/>
          </a:p>
        </p:txBody>
      </p:sp>
      <p:sp>
        <p:nvSpPr>
          <p:cNvPr id="720912" name="Text Box 1040"/>
          <p:cNvSpPr txBox="1">
            <a:spLocks noChangeArrowheads="1"/>
          </p:cNvSpPr>
          <p:nvPr/>
        </p:nvSpPr>
        <p:spPr bwMode="auto">
          <a:xfrm>
            <a:off x="228600" y="5013325"/>
            <a:ext cx="163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100BASE-TX</a:t>
            </a:r>
            <a:endParaRPr lang="es-ES"/>
          </a:p>
        </p:txBody>
      </p:sp>
      <p:sp>
        <p:nvSpPr>
          <p:cNvPr id="720913" name="Text Box 1041"/>
          <p:cNvSpPr txBox="1">
            <a:spLocks noChangeArrowheads="1"/>
          </p:cNvSpPr>
          <p:nvPr/>
        </p:nvSpPr>
        <p:spPr bwMode="auto">
          <a:xfrm>
            <a:off x="5791200" y="1905000"/>
            <a:ext cx="2438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/>
              <a:t>Ocupación: 40%</a:t>
            </a:r>
          </a:p>
          <a:p>
            <a:pPr>
              <a:spcBef>
                <a:spcPct val="50000"/>
              </a:spcBef>
            </a:pPr>
            <a:r>
              <a:rPr lang="es-ES_tradnl" sz="2400"/>
              <a:t>Colisiones: 30%</a:t>
            </a:r>
            <a:endParaRPr lang="es-ES" sz="2400"/>
          </a:p>
        </p:txBody>
      </p:sp>
      <p:sp>
        <p:nvSpPr>
          <p:cNvPr id="720914" name="Text Box 1042"/>
          <p:cNvSpPr txBox="1">
            <a:spLocks noChangeArrowheads="1"/>
          </p:cNvSpPr>
          <p:nvPr/>
        </p:nvSpPr>
        <p:spPr bwMode="auto">
          <a:xfrm>
            <a:off x="304800" y="2057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/>
              <a:t>Tramas 1518 bytes</a:t>
            </a:r>
            <a:endParaRPr lang="es-ES" sz="240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Ejercicio 4-10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Calcular:</a:t>
            </a:r>
          </a:p>
          <a:p>
            <a:pPr lvl="1"/>
            <a:r>
              <a:rPr lang="es-ES_tradnl"/>
              <a:t>Tasa útil de información transferida (goodput)</a:t>
            </a:r>
          </a:p>
          <a:p>
            <a:pPr lvl="1"/>
            <a:r>
              <a:rPr lang="es-ES_tradnl"/>
              <a:t>Como evolucionaría el goodput y la tasa de colisiones si los cables fueran de 100 m en vez de 10m</a:t>
            </a:r>
            <a:endParaRPr lang="es-ES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946" name="Group 2"/>
          <p:cNvGraphicFramePr>
            <a:graphicFrameLocks noGrp="1"/>
          </p:cNvGraphicFramePr>
          <p:nvPr/>
        </p:nvGraphicFramePr>
        <p:xfrm>
          <a:off x="1600200" y="1143000"/>
          <a:ext cx="5791200" cy="2565400"/>
        </p:xfrm>
        <a:graphic>
          <a:graphicData uri="http://schemas.openxmlformats.org/drawingml/2006/table">
            <a:tbl>
              <a:tblPr/>
              <a:tblGrid>
                <a:gridCol w="2336800"/>
                <a:gridCol w="1473200"/>
                <a:gridCol w="19812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Componente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Retardo (</a:t>
                      </a: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Retardo (bits)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tarj. 100BASE-TX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repet. Clase II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m UTP-5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972" name="Text Box 28"/>
          <p:cNvSpPr txBox="1">
            <a:spLocks noChangeArrowheads="1"/>
          </p:cNvSpPr>
          <p:nvPr/>
        </p:nvSpPr>
        <p:spPr bwMode="auto">
          <a:xfrm>
            <a:off x="1127125" y="269875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Retardo de ida y vuelta (cables de 10m):</a:t>
            </a:r>
            <a:endParaRPr lang="es-ES" sz="2400"/>
          </a:p>
        </p:txBody>
      </p:sp>
      <p:sp>
        <p:nvSpPr>
          <p:cNvPr id="722973" name="Text Box 29"/>
          <p:cNvSpPr txBox="1">
            <a:spLocks noChangeArrowheads="1"/>
          </p:cNvSpPr>
          <p:nvPr/>
        </p:nvSpPr>
        <p:spPr bwMode="auto">
          <a:xfrm>
            <a:off x="533400" y="4114800"/>
            <a:ext cx="8001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Las colisiones desperdician 214 bits y suponen un 30% del total; el resto son todo tramas de 1518 bytes (12144 bits)  transmitidas con éxito:</a:t>
            </a:r>
          </a:p>
          <a:p>
            <a:pPr>
              <a:spcBef>
                <a:spcPct val="50000"/>
              </a:spcBef>
            </a:pPr>
            <a:r>
              <a:rPr lang="es-ES_tradnl"/>
              <a:t>Eficiencia: (70 * 12144) / (30 * 214 + 70 * 12144) = 0,9925 = 99,25%</a:t>
            </a:r>
          </a:p>
          <a:p>
            <a:pPr>
              <a:spcBef>
                <a:spcPct val="50000"/>
              </a:spcBef>
            </a:pPr>
            <a:r>
              <a:rPr lang="es-ES_tradnl"/>
              <a:t>Goodput: 100 * 0,4 * 0,9925 = 39,7 Mb/s </a:t>
            </a:r>
            <a:endParaRPr lang="es-ES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5298" name="Group 1026"/>
          <p:cNvGraphicFramePr>
            <a:graphicFrameLocks noGrp="1"/>
          </p:cNvGraphicFramePr>
          <p:nvPr/>
        </p:nvGraphicFramePr>
        <p:xfrm>
          <a:off x="1600200" y="1143000"/>
          <a:ext cx="5791200" cy="2565400"/>
        </p:xfrm>
        <a:graphic>
          <a:graphicData uri="http://schemas.openxmlformats.org/drawingml/2006/table">
            <a:tbl>
              <a:tblPr/>
              <a:tblGrid>
                <a:gridCol w="2336800"/>
                <a:gridCol w="1473200"/>
                <a:gridCol w="19812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Componente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Retardo (</a:t>
                      </a: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Retardo (bits)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tarj. 100BASE-TX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repet. Clase II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 m UTP-5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5324" name="Text Box 1052"/>
          <p:cNvSpPr txBox="1">
            <a:spLocks noChangeArrowheads="1"/>
          </p:cNvSpPr>
          <p:nvPr/>
        </p:nvSpPr>
        <p:spPr bwMode="auto">
          <a:xfrm>
            <a:off x="1127125" y="269875"/>
            <a:ext cx="557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/>
              <a:t>Retardo de ida y vuelta con cables de 100m:</a:t>
            </a:r>
            <a:endParaRPr lang="es-ES" sz="2400"/>
          </a:p>
        </p:txBody>
      </p:sp>
      <p:sp>
        <p:nvSpPr>
          <p:cNvPr id="695325" name="Text Box 1053"/>
          <p:cNvSpPr txBox="1">
            <a:spLocks noChangeArrowheads="1"/>
          </p:cNvSpPr>
          <p:nvPr/>
        </p:nvSpPr>
        <p:spPr bwMode="auto">
          <a:xfrm>
            <a:off x="533400" y="4114800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/>
              <a:t>Con la misma tasa de colisiones que antes ahora sería:</a:t>
            </a:r>
          </a:p>
          <a:p>
            <a:pPr>
              <a:spcBef>
                <a:spcPct val="50000"/>
              </a:spcBef>
            </a:pPr>
            <a:r>
              <a:rPr lang="es-ES_tradnl" sz="2400"/>
              <a:t>Eficiencia: (70 * 12144) / (30 * 414 + 70 * 12144) = 0,9856</a:t>
            </a:r>
          </a:p>
          <a:p>
            <a:pPr>
              <a:spcBef>
                <a:spcPct val="50000"/>
              </a:spcBef>
            </a:pPr>
            <a:r>
              <a:rPr lang="es-ES_tradnl" sz="2400"/>
              <a:t>Goodput: 100 * 0,4 * 0,9856 = 39,4 Mb/s </a:t>
            </a:r>
            <a:endParaRPr lang="es-ES" sz="240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2800"/>
              <a:t>Pero la tasa debe aumentar pues la distancia en bits ha aumentado. </a:t>
            </a:r>
          </a:p>
          <a:p>
            <a:pPr>
              <a:buFontTx/>
              <a:buNone/>
            </a:pPr>
            <a:r>
              <a:rPr lang="es-ES_tradnl" sz="2800"/>
              <a:t>Como la distancia ha aumentado en 1,93 veces (414/214) la tasa de colisiones aumentará en la misma proporción:</a:t>
            </a:r>
          </a:p>
          <a:p>
            <a:pPr>
              <a:buFontTx/>
              <a:buNone/>
            </a:pPr>
            <a:r>
              <a:rPr lang="es-ES_tradnl" sz="2800"/>
              <a:t>	30 * 1,93 = 58% colisiones </a:t>
            </a:r>
          </a:p>
          <a:p>
            <a:pPr>
              <a:buFontTx/>
              <a:buNone/>
            </a:pPr>
            <a:r>
              <a:rPr lang="es-ES_tradnl" sz="2800"/>
              <a:t>	Transmisiones correctas: 100 – 58 = 42%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sz="2400"/>
              <a:t>Efic.: (42 * 12144) / (58 * 414 + 42 * 12144) = 0,9550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sz="2400"/>
              <a:t>Goodput: 100 * 0,4 * 0,9550 = 38,2 Mb/s </a:t>
            </a:r>
            <a:endParaRPr lang="es-ES" sz="2400"/>
          </a:p>
          <a:p>
            <a:pPr>
              <a:buFontTx/>
              <a:buNone/>
            </a:pPr>
            <a:r>
              <a:rPr lang="es-ES_tradnl"/>
              <a:t> </a:t>
            </a:r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000">
                <a:solidFill>
                  <a:schemeClr val="tx2"/>
                </a:solidFill>
              </a:rPr>
              <a:t>Rendimiento de Aloha</a:t>
            </a:r>
          </a:p>
        </p:txBody>
      </p:sp>
      <p:sp>
        <p:nvSpPr>
          <p:cNvPr id="950277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2800"/>
              <a:t>Suponiendo distribución de Poisson: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s-ES" sz="2400"/>
              <a:t>Aloha puro: max. 18,4% al 50% de utilización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s-ES"/>
              <a:t>A 10 Mbps:  1,84 utiles + 3,16 colisiones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s-ES" sz="2400"/>
              <a:t>Aloha ranurado:  36,8% al 100% de utilización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s-ES"/>
              <a:t>A 10 Mbps: 3,68 utiles + 6,32 colisiones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2800"/>
              <a:t>Pero el tráfico es auto-similar (fractal), no Poisson, no aleatorio </a:t>
            </a:r>
            <a:r>
              <a:rPr lang="es-ES" sz="2800">
                <a:sym typeface="Symbol" pitchFamily="18" charset="2"/>
              </a:rPr>
              <a:t></a:t>
            </a:r>
            <a:r>
              <a:rPr lang="es-ES" sz="2800"/>
              <a:t> mas rendimiento.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2800"/>
              <a:t>Aloha ranurado usado </a:t>
            </a:r>
            <a:r>
              <a:rPr lang="es-ES_tradnl" sz="2800"/>
              <a:t>actualmente </a:t>
            </a:r>
            <a:r>
              <a:rPr lang="es-ES" sz="2800"/>
              <a:t>en </a:t>
            </a:r>
            <a:r>
              <a:rPr lang="es-ES_tradnl" sz="2800"/>
              <a:t>redes </a:t>
            </a:r>
            <a:r>
              <a:rPr lang="es-ES" sz="2800"/>
              <a:t>GSM y </a:t>
            </a:r>
            <a:r>
              <a:rPr lang="es-ES_tradnl" sz="2800"/>
              <a:t>comunicaciones vía </a:t>
            </a:r>
            <a:r>
              <a:rPr lang="es-ES" sz="2800"/>
              <a:t>satélite.</a:t>
            </a:r>
            <a:endParaRPr lang="es-ES_tradnl" sz="28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671638" y="1927225"/>
            <a:ext cx="3175" cy="270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1674813" y="4622800"/>
            <a:ext cx="64865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1684338" y="4103688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684338" y="2474913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1684338" y="3008313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1693863" y="3556000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1674813" y="3632200"/>
            <a:ext cx="1076325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2746375" y="3636963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V="1">
            <a:off x="1684338" y="2651125"/>
            <a:ext cx="2152650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3836988" y="2651125"/>
            <a:ext cx="0" cy="1981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28" name="Freeform 20"/>
          <p:cNvSpPr>
            <a:spLocks/>
          </p:cNvSpPr>
          <p:nvPr/>
        </p:nvSpPr>
        <p:spPr bwMode="auto">
          <a:xfrm>
            <a:off x="1676400" y="3627438"/>
            <a:ext cx="6450013" cy="989012"/>
          </a:xfrm>
          <a:custGeom>
            <a:avLst/>
            <a:gdLst/>
            <a:ahLst/>
            <a:cxnLst>
              <a:cxn ang="0">
                <a:pos x="0" y="623"/>
              </a:cxn>
              <a:cxn ang="0">
                <a:pos x="36" y="563"/>
              </a:cxn>
              <a:cxn ang="0">
                <a:pos x="82" y="476"/>
              </a:cxn>
              <a:cxn ang="0">
                <a:pos x="156" y="347"/>
              </a:cxn>
              <a:cxn ang="0">
                <a:pos x="225" y="250"/>
              </a:cxn>
              <a:cxn ang="0">
                <a:pos x="317" y="158"/>
              </a:cxn>
              <a:cxn ang="0">
                <a:pos x="451" y="66"/>
              </a:cxn>
              <a:cxn ang="0">
                <a:pos x="580" y="20"/>
              </a:cxn>
              <a:cxn ang="0">
                <a:pos x="667" y="1"/>
              </a:cxn>
              <a:cxn ang="0">
                <a:pos x="819" y="11"/>
              </a:cxn>
              <a:cxn ang="0">
                <a:pos x="976" y="43"/>
              </a:cxn>
              <a:cxn ang="0">
                <a:pos x="1216" y="112"/>
              </a:cxn>
              <a:cxn ang="0">
                <a:pos x="1474" y="199"/>
              </a:cxn>
              <a:cxn ang="0">
                <a:pos x="1778" y="292"/>
              </a:cxn>
              <a:cxn ang="0">
                <a:pos x="2054" y="370"/>
              </a:cxn>
              <a:cxn ang="0">
                <a:pos x="2455" y="467"/>
              </a:cxn>
              <a:cxn ang="0">
                <a:pos x="2764" y="527"/>
              </a:cxn>
              <a:cxn ang="0">
                <a:pos x="3598" y="605"/>
              </a:cxn>
              <a:cxn ang="0">
                <a:pos x="4063" y="605"/>
              </a:cxn>
            </a:cxnLst>
            <a:rect l="0" t="0" r="r" b="b"/>
            <a:pathLst>
              <a:path w="4063" h="623">
                <a:moveTo>
                  <a:pt x="0" y="623"/>
                </a:moveTo>
                <a:cubicBezTo>
                  <a:pt x="11" y="605"/>
                  <a:pt x="22" y="588"/>
                  <a:pt x="36" y="563"/>
                </a:cubicBezTo>
                <a:cubicBezTo>
                  <a:pt x="50" y="538"/>
                  <a:pt x="62" y="512"/>
                  <a:pt x="82" y="476"/>
                </a:cubicBezTo>
                <a:cubicBezTo>
                  <a:pt x="102" y="440"/>
                  <a:pt x="132" y="385"/>
                  <a:pt x="156" y="347"/>
                </a:cubicBezTo>
                <a:cubicBezTo>
                  <a:pt x="180" y="309"/>
                  <a:pt x="198" y="282"/>
                  <a:pt x="225" y="250"/>
                </a:cubicBezTo>
                <a:cubicBezTo>
                  <a:pt x="252" y="218"/>
                  <a:pt x="279" y="189"/>
                  <a:pt x="317" y="158"/>
                </a:cubicBezTo>
                <a:cubicBezTo>
                  <a:pt x="355" y="127"/>
                  <a:pt x="407" y="89"/>
                  <a:pt x="451" y="66"/>
                </a:cubicBezTo>
                <a:cubicBezTo>
                  <a:pt x="495" y="43"/>
                  <a:pt x="544" y="31"/>
                  <a:pt x="580" y="20"/>
                </a:cubicBezTo>
                <a:cubicBezTo>
                  <a:pt x="616" y="9"/>
                  <a:pt x="627" y="2"/>
                  <a:pt x="667" y="1"/>
                </a:cubicBezTo>
                <a:cubicBezTo>
                  <a:pt x="707" y="0"/>
                  <a:pt x="768" y="4"/>
                  <a:pt x="819" y="11"/>
                </a:cubicBezTo>
                <a:cubicBezTo>
                  <a:pt x="870" y="18"/>
                  <a:pt x="910" y="26"/>
                  <a:pt x="976" y="43"/>
                </a:cubicBezTo>
                <a:cubicBezTo>
                  <a:pt x="1042" y="60"/>
                  <a:pt x="1133" y="86"/>
                  <a:pt x="1216" y="112"/>
                </a:cubicBezTo>
                <a:cubicBezTo>
                  <a:pt x="1299" y="138"/>
                  <a:pt x="1380" y="169"/>
                  <a:pt x="1474" y="199"/>
                </a:cubicBezTo>
                <a:cubicBezTo>
                  <a:pt x="1568" y="229"/>
                  <a:pt x="1681" y="264"/>
                  <a:pt x="1778" y="292"/>
                </a:cubicBezTo>
                <a:cubicBezTo>
                  <a:pt x="1875" y="320"/>
                  <a:pt x="1941" y="341"/>
                  <a:pt x="2054" y="370"/>
                </a:cubicBezTo>
                <a:cubicBezTo>
                  <a:pt x="2167" y="399"/>
                  <a:pt x="2337" y="441"/>
                  <a:pt x="2455" y="467"/>
                </a:cubicBezTo>
                <a:cubicBezTo>
                  <a:pt x="2573" y="493"/>
                  <a:pt x="2574" y="504"/>
                  <a:pt x="2764" y="527"/>
                </a:cubicBezTo>
                <a:cubicBezTo>
                  <a:pt x="2954" y="550"/>
                  <a:pt x="3382" y="592"/>
                  <a:pt x="3598" y="605"/>
                </a:cubicBezTo>
                <a:cubicBezTo>
                  <a:pt x="3814" y="618"/>
                  <a:pt x="3938" y="611"/>
                  <a:pt x="4063" y="605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29" name="Freeform 21"/>
          <p:cNvSpPr>
            <a:spLocks/>
          </p:cNvSpPr>
          <p:nvPr/>
        </p:nvSpPr>
        <p:spPr bwMode="auto">
          <a:xfrm>
            <a:off x="1676400" y="2643188"/>
            <a:ext cx="6465888" cy="1973262"/>
          </a:xfrm>
          <a:custGeom>
            <a:avLst/>
            <a:gdLst/>
            <a:ahLst/>
            <a:cxnLst>
              <a:cxn ang="0">
                <a:pos x="0" y="1243"/>
              </a:cxn>
              <a:cxn ang="0">
                <a:pos x="96" y="1031"/>
              </a:cxn>
              <a:cxn ang="0">
                <a:pos x="225" y="787"/>
              </a:cxn>
              <a:cxn ang="0">
                <a:pos x="382" y="548"/>
              </a:cxn>
              <a:cxn ang="0">
                <a:pos x="557" y="345"/>
              </a:cxn>
              <a:cxn ang="0">
                <a:pos x="783" y="156"/>
              </a:cxn>
              <a:cxn ang="0">
                <a:pos x="1059" y="41"/>
              </a:cxn>
              <a:cxn ang="0">
                <a:pos x="1308" y="4"/>
              </a:cxn>
              <a:cxn ang="0">
                <a:pos x="1548" y="18"/>
              </a:cxn>
              <a:cxn ang="0">
                <a:pos x="1907" y="82"/>
              </a:cxn>
              <a:cxn ang="0">
                <a:pos x="2253" y="188"/>
              </a:cxn>
              <a:cxn ang="0">
                <a:pos x="2713" y="331"/>
              </a:cxn>
              <a:cxn ang="0">
                <a:pos x="3105" y="469"/>
              </a:cxn>
              <a:cxn ang="0">
                <a:pos x="3464" y="589"/>
              </a:cxn>
              <a:cxn ang="0">
                <a:pos x="3856" y="700"/>
              </a:cxn>
              <a:cxn ang="0">
                <a:pos x="4073" y="746"/>
              </a:cxn>
            </a:cxnLst>
            <a:rect l="0" t="0" r="r" b="b"/>
            <a:pathLst>
              <a:path w="4073" h="1243">
                <a:moveTo>
                  <a:pt x="0" y="1243"/>
                </a:moveTo>
                <a:cubicBezTo>
                  <a:pt x="29" y="1175"/>
                  <a:pt x="59" y="1107"/>
                  <a:pt x="96" y="1031"/>
                </a:cubicBezTo>
                <a:cubicBezTo>
                  <a:pt x="133" y="955"/>
                  <a:pt x="177" y="867"/>
                  <a:pt x="225" y="787"/>
                </a:cubicBezTo>
                <a:cubicBezTo>
                  <a:pt x="273" y="707"/>
                  <a:pt x="327" y="622"/>
                  <a:pt x="382" y="548"/>
                </a:cubicBezTo>
                <a:cubicBezTo>
                  <a:pt x="437" y="474"/>
                  <a:pt x="490" y="410"/>
                  <a:pt x="557" y="345"/>
                </a:cubicBezTo>
                <a:cubicBezTo>
                  <a:pt x="624" y="280"/>
                  <a:pt x="699" y="207"/>
                  <a:pt x="783" y="156"/>
                </a:cubicBezTo>
                <a:cubicBezTo>
                  <a:pt x="867" y="105"/>
                  <a:pt x="972" y="66"/>
                  <a:pt x="1059" y="41"/>
                </a:cubicBezTo>
                <a:cubicBezTo>
                  <a:pt x="1146" y="16"/>
                  <a:pt x="1227" y="8"/>
                  <a:pt x="1308" y="4"/>
                </a:cubicBezTo>
                <a:cubicBezTo>
                  <a:pt x="1389" y="0"/>
                  <a:pt x="1448" y="5"/>
                  <a:pt x="1548" y="18"/>
                </a:cubicBezTo>
                <a:cubicBezTo>
                  <a:pt x="1648" y="31"/>
                  <a:pt x="1790" y="54"/>
                  <a:pt x="1907" y="82"/>
                </a:cubicBezTo>
                <a:cubicBezTo>
                  <a:pt x="2024" y="110"/>
                  <a:pt x="2119" y="147"/>
                  <a:pt x="2253" y="188"/>
                </a:cubicBezTo>
                <a:cubicBezTo>
                  <a:pt x="2387" y="229"/>
                  <a:pt x="2571" y="284"/>
                  <a:pt x="2713" y="331"/>
                </a:cubicBezTo>
                <a:cubicBezTo>
                  <a:pt x="2855" y="378"/>
                  <a:pt x="2980" y="426"/>
                  <a:pt x="3105" y="469"/>
                </a:cubicBezTo>
                <a:cubicBezTo>
                  <a:pt x="3230" y="512"/>
                  <a:pt x="3339" y="551"/>
                  <a:pt x="3464" y="589"/>
                </a:cubicBezTo>
                <a:cubicBezTo>
                  <a:pt x="3589" y="627"/>
                  <a:pt x="3755" y="674"/>
                  <a:pt x="3856" y="700"/>
                </a:cubicBezTo>
                <a:cubicBezTo>
                  <a:pt x="3957" y="726"/>
                  <a:pt x="4015" y="736"/>
                  <a:pt x="4073" y="746"/>
                </a:cubicBezTo>
              </a:path>
            </a:pathLst>
          </a:custGeom>
          <a:noFill/>
          <a:ln w="317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2559050" y="4997450"/>
            <a:ext cx="429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G (densidad de tráfico inyectado en la red)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1531938" y="46609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0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4648200" y="46609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1,5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5781675" y="46609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2,0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7924800" y="46609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3,0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3581400" y="46609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1,0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2514600" y="46609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0,5</a:t>
            </a:r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4900613" y="4435475"/>
            <a:ext cx="0" cy="195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>
            <a:off x="2747963" y="4435475"/>
            <a:ext cx="0" cy="195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>
            <a:off x="8129588" y="4435475"/>
            <a:ext cx="0" cy="195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>
            <a:off x="5981700" y="4435475"/>
            <a:ext cx="0" cy="195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>
            <a:off x="3838575" y="4449763"/>
            <a:ext cx="0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1066800" y="39306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0,1</a:t>
            </a:r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1066800" y="33972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0,2</a:t>
            </a:r>
          </a:p>
        </p:txBody>
      </p: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1066800" y="28321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0,3</a:t>
            </a:r>
          </a:p>
        </p:txBody>
      </p:sp>
      <p:sp>
        <p:nvSpPr>
          <p:cNvPr id="68645" name="Text Box 37"/>
          <p:cNvSpPr txBox="1">
            <a:spLocks noChangeArrowheads="1"/>
          </p:cNvSpPr>
          <p:nvPr/>
        </p:nvSpPr>
        <p:spPr bwMode="auto">
          <a:xfrm>
            <a:off x="1066800" y="22987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0,4</a:t>
            </a:r>
          </a:p>
        </p:txBody>
      </p:sp>
      <p:sp>
        <p:nvSpPr>
          <p:cNvPr id="68646" name="Text Box 38"/>
          <p:cNvSpPr txBox="1">
            <a:spLocks noChangeArrowheads="1"/>
          </p:cNvSpPr>
          <p:nvPr/>
        </p:nvSpPr>
        <p:spPr bwMode="auto">
          <a:xfrm rot="16200000">
            <a:off x="60325" y="3228975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S (rendimiento)</a:t>
            </a:r>
          </a:p>
        </p:txBody>
      </p:sp>
      <p:sp>
        <p:nvSpPr>
          <p:cNvPr id="68647" name="Text Box 39"/>
          <p:cNvSpPr txBox="1">
            <a:spLocks noChangeArrowheads="1"/>
          </p:cNvSpPr>
          <p:nvPr/>
        </p:nvSpPr>
        <p:spPr bwMode="auto">
          <a:xfrm>
            <a:off x="1209675" y="685800"/>
            <a:ext cx="6562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/>
              <a:t>Rendimiento de Aloha puro y ranurado</a:t>
            </a:r>
          </a:p>
        </p:txBody>
      </p:sp>
      <p:sp>
        <p:nvSpPr>
          <p:cNvPr id="68648" name="Text Box 40"/>
          <p:cNvSpPr txBox="1">
            <a:spLocks noChangeArrowheads="1"/>
          </p:cNvSpPr>
          <p:nvPr/>
        </p:nvSpPr>
        <p:spPr bwMode="auto">
          <a:xfrm>
            <a:off x="4940300" y="2527300"/>
            <a:ext cx="2603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Aloha ranurado: S = Ge</a:t>
            </a:r>
            <a:r>
              <a:rPr lang="es-ES" sz="1600" b="1" baseline="30000">
                <a:latin typeface="Arial" charset="0"/>
              </a:rPr>
              <a:t>-G</a:t>
            </a:r>
            <a:endParaRPr lang="es-ES" sz="1600" b="1">
              <a:latin typeface="Arial" charset="0"/>
            </a:endParaRPr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5062538" y="3930650"/>
            <a:ext cx="2252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Aloha puro: S = Ge</a:t>
            </a:r>
            <a:r>
              <a:rPr lang="es-ES" sz="1600" b="1" baseline="30000">
                <a:latin typeface="Arial" charset="0"/>
              </a:rPr>
              <a:t>-2G</a:t>
            </a:r>
            <a:endParaRPr lang="es-ES" sz="1600" b="1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Sumario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Tipos de redes. Relación del modelo OSI con los estándares IEEE 802.x  y ANSI X3Tx</a:t>
            </a:r>
          </a:p>
          <a:p>
            <a:pPr>
              <a:lnSpc>
                <a:spcPct val="90000"/>
              </a:lnSpc>
            </a:pPr>
            <a:r>
              <a:rPr lang="es-ES_tradnl"/>
              <a:t>Protocolos MAC: Antecedentes</a:t>
            </a:r>
          </a:p>
          <a:p>
            <a:pPr>
              <a:lnSpc>
                <a:spcPct val="90000"/>
              </a:lnSpc>
            </a:pPr>
            <a:r>
              <a:rPr lang="es-ES_tradnl" b="1">
                <a:solidFill>
                  <a:srgbClr val="FF0000"/>
                </a:solidFill>
              </a:rPr>
              <a:t>Ethernet (IEEE 802.3)</a:t>
            </a:r>
          </a:p>
          <a:p>
            <a:pPr>
              <a:lnSpc>
                <a:spcPct val="90000"/>
              </a:lnSpc>
            </a:pPr>
            <a:r>
              <a:rPr lang="es-ES_tradnl"/>
              <a:t>Token Ring y FDDI</a:t>
            </a:r>
            <a:endParaRPr lang="es-ES_tradnl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/>
              <a:t>LLC (IEEE 802.2)</a:t>
            </a:r>
          </a:p>
          <a:p>
            <a:pPr>
              <a:lnSpc>
                <a:spcPct val="90000"/>
              </a:lnSpc>
            </a:pPr>
            <a:r>
              <a:rPr lang="es-ES_tradnl"/>
              <a:t>Fibre Channel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Sumario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b="1">
                <a:solidFill>
                  <a:srgbClr val="FF0000"/>
                </a:solidFill>
              </a:rPr>
              <a:t>Tipos de redes. Relación del modelo OSI con los estándares IEEE 802.x  y ANSI X3Tx</a:t>
            </a:r>
          </a:p>
          <a:p>
            <a:pPr>
              <a:lnSpc>
                <a:spcPct val="90000"/>
              </a:lnSpc>
            </a:pPr>
            <a:r>
              <a:rPr lang="es-ES_tradnl"/>
              <a:t>Protocolos MAC: Antecedentes</a:t>
            </a:r>
          </a:p>
          <a:p>
            <a:pPr>
              <a:lnSpc>
                <a:spcPct val="90000"/>
              </a:lnSpc>
            </a:pPr>
            <a:r>
              <a:rPr lang="es-ES_tradnl"/>
              <a:t>Ethernet (IEEE 802.3)</a:t>
            </a:r>
          </a:p>
          <a:p>
            <a:pPr>
              <a:lnSpc>
                <a:spcPct val="90000"/>
              </a:lnSpc>
            </a:pPr>
            <a:r>
              <a:rPr lang="es-ES_tradnl"/>
              <a:t>Token Ring y FDDI</a:t>
            </a:r>
          </a:p>
          <a:p>
            <a:pPr>
              <a:lnSpc>
                <a:spcPct val="90000"/>
              </a:lnSpc>
            </a:pPr>
            <a:r>
              <a:rPr lang="es-ES_tradnl"/>
              <a:t>LLC (IEEE 802.2)</a:t>
            </a:r>
          </a:p>
          <a:p>
            <a:pPr>
              <a:lnSpc>
                <a:spcPct val="90000"/>
              </a:lnSpc>
            </a:pPr>
            <a:r>
              <a:rPr lang="es-ES_tradnl"/>
              <a:t>Fibre Channel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es-ES" sz="4000"/>
              <a:t>Ethernet experimental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785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1970: Robert Metcalfe (MIT) empieza tesis en Harvard(optimización Aloha)</a:t>
            </a:r>
          </a:p>
          <a:p>
            <a:pPr>
              <a:lnSpc>
                <a:spcPct val="90000"/>
              </a:lnSpc>
            </a:pPr>
            <a:r>
              <a:rPr lang="es-ES" sz="2800"/>
              <a:t>1972: Metcalfe llega a Xerox PARC; se le encarga diseñar la red del laboratorio</a:t>
            </a:r>
          </a:p>
          <a:p>
            <a:pPr>
              <a:lnSpc>
                <a:spcPct val="90000"/>
              </a:lnSpc>
            </a:pPr>
            <a:r>
              <a:rPr lang="es-ES" sz="2800"/>
              <a:t>22/5/1973: Ethernet experimental (Metcalfe y David Boggs): 2,94 Mbps, 1,6 Km, direcc. 8 bits, CRC 16 bits, PUP, predecesor XNS.</a:t>
            </a:r>
            <a:endParaRPr lang="es-ES_tradnl" sz="2800"/>
          </a:p>
          <a:p>
            <a:pPr>
              <a:lnSpc>
                <a:spcPct val="90000"/>
              </a:lnSpc>
            </a:pPr>
            <a:r>
              <a:rPr lang="es-ES_tradnl" sz="2800"/>
              <a:t>Protocolo MAC CSMA/CD (Carrier Sense Multiple Access/Colision Detect)</a:t>
            </a:r>
            <a:endParaRPr lang="es-ES" sz="2800"/>
          </a:p>
          <a:p>
            <a:pPr>
              <a:lnSpc>
                <a:spcPct val="90000"/>
              </a:lnSpc>
            </a:pPr>
            <a:r>
              <a:rPr lang="es-ES" sz="2800"/>
              <a:t>1976: Metcalfe y Boggs publican artículo</a:t>
            </a:r>
            <a:r>
              <a:rPr lang="es-ES_tradnl" sz="2800"/>
              <a:t> sobre Ethernet</a:t>
            </a:r>
            <a:endParaRPr lang="es-ES" sz="28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8" name="Picture 2" descr="al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225" y="814388"/>
            <a:ext cx="2949575" cy="5778500"/>
          </a:xfrm>
          <a:prstGeom prst="rect">
            <a:avLst/>
          </a:prstGeom>
          <a:noFill/>
        </p:spPr>
      </p:pic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1143000" y="115888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/>
              <a:t>La estación de trabajo Alto de Xerox (1973)</a:t>
            </a:r>
          </a:p>
        </p:txBody>
      </p:sp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466725" y="3011488"/>
            <a:ext cx="2851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/>
              <a:t>CPU: 5,88 MHz</a:t>
            </a:r>
          </a:p>
          <a:p>
            <a:pPr algn="ctr"/>
            <a:r>
              <a:rPr lang="es-ES" sz="1800"/>
              <a:t>Formada por tres tarjetas con</a:t>
            </a:r>
          </a:p>
          <a:p>
            <a:pPr algn="ctr"/>
            <a:r>
              <a:rPr lang="es-ES" sz="1800"/>
              <a:t>200 chips cada una </a:t>
            </a:r>
          </a:p>
        </p:txBody>
      </p:sp>
      <p:sp>
        <p:nvSpPr>
          <p:cNvPr id="731141" name="Text Box 5"/>
          <p:cNvSpPr txBox="1">
            <a:spLocks noChangeArrowheads="1"/>
          </p:cNvSpPr>
          <p:nvPr/>
        </p:nvSpPr>
        <p:spPr bwMode="auto">
          <a:xfrm>
            <a:off x="1127125" y="4359275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/>
              <a:t>Memoria: 128 KB</a:t>
            </a:r>
          </a:p>
          <a:p>
            <a:pPr algn="ctr"/>
            <a:r>
              <a:rPr lang="es-ES" sz="1800"/>
              <a:t>Disco: 2,5 MB</a:t>
            </a:r>
          </a:p>
        </p:txBody>
      </p:sp>
      <p:sp>
        <p:nvSpPr>
          <p:cNvPr id="731142" name="Text Box 6"/>
          <p:cNvSpPr txBox="1">
            <a:spLocks noChangeArrowheads="1"/>
          </p:cNvSpPr>
          <p:nvPr/>
        </p:nvSpPr>
        <p:spPr bwMode="auto">
          <a:xfrm>
            <a:off x="582613" y="2249488"/>
            <a:ext cx="294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/>
              <a:t>Resolución gráfica: 800 x 600</a:t>
            </a:r>
          </a:p>
        </p:txBody>
      </p:sp>
      <p:sp>
        <p:nvSpPr>
          <p:cNvPr id="731143" name="Text Box 7"/>
          <p:cNvSpPr txBox="1">
            <a:spLocks noChangeArrowheads="1"/>
          </p:cNvSpPr>
          <p:nvPr/>
        </p:nvSpPr>
        <p:spPr bwMode="auto">
          <a:xfrm>
            <a:off x="741363" y="52419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/>
              <a:t>Precio estimado (1974): </a:t>
            </a:r>
          </a:p>
          <a:p>
            <a:pPr algn="ctr"/>
            <a:r>
              <a:rPr lang="es-ES" sz="1800"/>
              <a:t>40.000 dólares</a:t>
            </a:r>
          </a:p>
        </p:txBody>
      </p:sp>
      <p:sp>
        <p:nvSpPr>
          <p:cNvPr id="731144" name="Text Box 8"/>
          <p:cNvSpPr txBox="1">
            <a:spLocks noChangeArrowheads="1"/>
          </p:cNvSpPr>
          <p:nvPr/>
        </p:nvSpPr>
        <p:spPr bwMode="auto">
          <a:xfrm>
            <a:off x="628650" y="1030288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/>
              <a:t>Primer ordenador que se conectó en red Ethernet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252" name="Picture 4" descr="metcalfe-e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4813"/>
            <a:ext cx="8153400" cy="4268787"/>
          </a:xfrm>
          <a:prstGeom prst="rect">
            <a:avLst/>
          </a:prstGeom>
          <a:noFill/>
        </p:spPr>
      </p:pic>
      <p:sp>
        <p:nvSpPr>
          <p:cNvPr id="949253" name="Text Box 5"/>
          <p:cNvSpPr txBox="1">
            <a:spLocks noChangeArrowheads="1"/>
          </p:cNvSpPr>
          <p:nvPr/>
        </p:nvSpPr>
        <p:spPr bwMode="auto">
          <a:xfrm>
            <a:off x="360363" y="617538"/>
            <a:ext cx="8172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/>
              <a:t>Dibujo de Ethernet hecho por Metcalfe en 1976</a:t>
            </a:r>
            <a:endParaRPr lang="es-ES" sz="32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>
                <a:solidFill>
                  <a:schemeClr val="tx2"/>
                </a:solidFill>
              </a:rPr>
              <a:t>CSMA/CD (Carrier Sense Multiple Access / Colision Detect)</a:t>
            </a:r>
            <a:endParaRPr lang="es-ES" sz="4000">
              <a:solidFill>
                <a:schemeClr val="tx2"/>
              </a:solidFill>
            </a:endParaRPr>
          </a:p>
        </p:txBody>
      </p:sp>
      <p:sp>
        <p:nvSpPr>
          <p:cNvPr id="948229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50000"/>
              </a:spcBef>
              <a:tabLst>
                <a:tab pos="4864100" algn="l"/>
              </a:tabLst>
            </a:pPr>
            <a:r>
              <a:rPr lang="es-ES_tradnl" sz="2800"/>
              <a:t>El protocolo CSMA/CD consiste en:</a:t>
            </a:r>
          </a:p>
          <a:p>
            <a:pPr marL="990600" lvl="1" indent="-533400">
              <a:lnSpc>
                <a:spcPct val="90000"/>
              </a:lnSpc>
              <a:spcBef>
                <a:spcPct val="50000"/>
              </a:spcBef>
              <a:buFontTx/>
              <a:buAutoNum type="arabicPeriod"/>
              <a:tabLst>
                <a:tab pos="4864100" algn="l"/>
              </a:tabLst>
            </a:pPr>
            <a:r>
              <a:rPr lang="es-ES_tradnl" sz="2800"/>
              <a:t>Oír antes de empezar a hablar (CS, Carrier Sense)</a:t>
            </a:r>
          </a:p>
          <a:p>
            <a:pPr marL="990600" lvl="1" indent="-533400">
              <a:lnSpc>
                <a:spcPct val="90000"/>
              </a:lnSpc>
              <a:spcBef>
                <a:spcPct val="50000"/>
              </a:spcBef>
              <a:buFontTx/>
              <a:buAutoNum type="arabicPeriod"/>
              <a:tabLst>
                <a:tab pos="4864100" algn="l"/>
              </a:tabLst>
            </a:pPr>
            <a:r>
              <a:rPr lang="es-ES_tradnl" sz="2800"/>
              <a:t>Hablar solo cuando los demás callan</a:t>
            </a:r>
          </a:p>
          <a:p>
            <a:pPr marL="990600" lvl="1" indent="-533400">
              <a:lnSpc>
                <a:spcPct val="90000"/>
              </a:lnSpc>
              <a:spcBef>
                <a:spcPct val="50000"/>
              </a:spcBef>
              <a:buFontTx/>
              <a:buAutoNum type="arabicPeriod"/>
              <a:tabLst>
                <a:tab pos="4864100" algn="l"/>
              </a:tabLst>
            </a:pPr>
            <a:r>
              <a:rPr lang="es-ES_tradnl" sz="2800"/>
              <a:t>Si mientras hablamos oímos que otro habla nos callamos (CD, Colision Detect)</a:t>
            </a:r>
            <a:endParaRPr lang="es-ES" sz="280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tabLst>
                <a:tab pos="4864100" algn="l"/>
              </a:tabLst>
            </a:pPr>
            <a:r>
              <a:rPr lang="es-ES_tradnl" sz="2800"/>
              <a:t>Dicho en pocas palabras el protocolo CSMA/CD consiste en ser</a:t>
            </a:r>
            <a:r>
              <a:rPr lang="es-ES_tradnl" sz="3200"/>
              <a:t> </a:t>
            </a:r>
            <a:r>
              <a:rPr lang="es-ES_tradnl" sz="2800" b="1"/>
              <a:t>educado y prudente</a:t>
            </a:r>
            <a:r>
              <a:rPr lang="es-ES_tradnl" sz="3200" b="1"/>
              <a:t> </a:t>
            </a:r>
            <a:endParaRPr lang="es-ES" sz="3200" b="1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4" name="AutoShape 4"/>
          <p:cNvSpPr>
            <a:spLocks noChangeArrowheads="1"/>
          </p:cNvSpPr>
          <p:nvPr/>
        </p:nvSpPr>
        <p:spPr bwMode="auto">
          <a:xfrm>
            <a:off x="1181100" y="2317750"/>
            <a:ext cx="2057400" cy="1295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Observar</a:t>
            </a:r>
          </a:p>
          <a:p>
            <a:pPr algn="ctr"/>
            <a:r>
              <a:rPr lang="es-ES_tradnl" sz="1800" b="1">
                <a:latin typeface="Arial" charset="0"/>
              </a:rPr>
              <a:t>Canal</a:t>
            </a:r>
          </a:p>
          <a:p>
            <a:pPr algn="ctr"/>
            <a:r>
              <a:rPr lang="es-ES_tradnl" sz="1800" b="1">
                <a:latin typeface="Arial" charset="0"/>
              </a:rPr>
              <a:t>(CS)</a:t>
            </a:r>
            <a:endParaRPr lang="es-ES" sz="1800" b="1">
              <a:latin typeface="Arial" charset="0"/>
            </a:endParaRPr>
          </a:p>
        </p:txBody>
      </p:sp>
      <p:sp>
        <p:nvSpPr>
          <p:cNvPr id="947205" name="Rectangle 5"/>
          <p:cNvSpPr>
            <a:spLocks noChangeArrowheads="1"/>
          </p:cNvSpPr>
          <p:nvPr/>
        </p:nvSpPr>
        <p:spPr bwMode="auto">
          <a:xfrm>
            <a:off x="914400" y="1103313"/>
            <a:ext cx="2209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Estación lista</a:t>
            </a:r>
          </a:p>
          <a:p>
            <a:pPr algn="ctr"/>
            <a:r>
              <a:rPr lang="es-ES_tradnl" sz="1800" b="1">
                <a:latin typeface="Arial" charset="0"/>
              </a:rPr>
              <a:t>para enviar</a:t>
            </a:r>
            <a:endParaRPr lang="es-ES" sz="1800" b="1">
              <a:latin typeface="Arial" charset="0"/>
            </a:endParaRPr>
          </a:p>
        </p:txBody>
      </p:sp>
      <p:sp>
        <p:nvSpPr>
          <p:cNvPr id="947206" name="Rectangle 6"/>
          <p:cNvSpPr>
            <a:spLocks noChangeArrowheads="1"/>
          </p:cNvSpPr>
          <p:nvPr/>
        </p:nvSpPr>
        <p:spPr bwMode="auto">
          <a:xfrm>
            <a:off x="914400" y="5599113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Transmisión</a:t>
            </a:r>
          </a:p>
          <a:p>
            <a:pPr algn="ctr"/>
            <a:r>
              <a:rPr lang="es-ES_tradnl" sz="1800" b="1">
                <a:latin typeface="Arial" charset="0"/>
              </a:rPr>
              <a:t>completada </a:t>
            </a:r>
          </a:p>
          <a:p>
            <a:pPr algn="ctr"/>
            <a:r>
              <a:rPr lang="es-ES_tradnl" sz="1800" b="1">
                <a:latin typeface="Arial" charset="0"/>
              </a:rPr>
              <a:t>con éxito</a:t>
            </a:r>
            <a:endParaRPr lang="es-ES" sz="1800" b="1">
              <a:latin typeface="Arial" charset="0"/>
            </a:endParaRPr>
          </a:p>
        </p:txBody>
      </p:sp>
      <p:sp>
        <p:nvSpPr>
          <p:cNvPr id="947207" name="Rectangle 7"/>
          <p:cNvSpPr>
            <a:spLocks noChangeArrowheads="1"/>
          </p:cNvSpPr>
          <p:nvPr/>
        </p:nvSpPr>
        <p:spPr bwMode="auto">
          <a:xfrm>
            <a:off x="914400" y="4227513"/>
            <a:ext cx="2209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Transmitir datos y</a:t>
            </a:r>
          </a:p>
          <a:p>
            <a:pPr algn="ctr"/>
            <a:r>
              <a:rPr lang="es-ES_tradnl" sz="1800" b="1">
                <a:latin typeface="Arial" charset="0"/>
              </a:rPr>
              <a:t>observar canal (CD)</a:t>
            </a:r>
            <a:endParaRPr lang="es-ES" sz="1800" b="1">
              <a:latin typeface="Arial" charset="0"/>
            </a:endParaRPr>
          </a:p>
        </p:txBody>
      </p:sp>
      <p:sp>
        <p:nvSpPr>
          <p:cNvPr id="947208" name="Rectangle 8"/>
          <p:cNvSpPr>
            <a:spLocks noChangeArrowheads="1"/>
          </p:cNvSpPr>
          <p:nvPr/>
        </p:nvSpPr>
        <p:spPr bwMode="auto">
          <a:xfrm>
            <a:off x="5715000" y="4227513"/>
            <a:ext cx="1905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Transmitir señal</a:t>
            </a:r>
          </a:p>
          <a:p>
            <a:pPr algn="ctr"/>
            <a:r>
              <a:rPr lang="es-ES_tradnl" sz="1800" b="1">
                <a:latin typeface="Arial" charset="0"/>
              </a:rPr>
              <a:t>de atasco y parar</a:t>
            </a:r>
            <a:endParaRPr lang="es-ES" sz="1800" b="1">
              <a:latin typeface="Arial" charset="0"/>
            </a:endParaRPr>
          </a:p>
        </p:txBody>
      </p:sp>
      <p:sp>
        <p:nvSpPr>
          <p:cNvPr id="947209" name="Rectangle 9"/>
          <p:cNvSpPr>
            <a:spLocks noChangeArrowheads="1"/>
          </p:cNvSpPr>
          <p:nvPr/>
        </p:nvSpPr>
        <p:spPr bwMode="auto">
          <a:xfrm>
            <a:off x="5715000" y="1484313"/>
            <a:ext cx="1905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Esperar según</a:t>
            </a:r>
          </a:p>
          <a:p>
            <a:pPr algn="ctr"/>
            <a:r>
              <a:rPr lang="es-ES_tradnl" sz="1800" b="1">
                <a:latin typeface="Arial" charset="0"/>
              </a:rPr>
              <a:t>la estrategia</a:t>
            </a:r>
          </a:p>
          <a:p>
            <a:pPr algn="ctr"/>
            <a:r>
              <a:rPr lang="es-ES_tradnl" sz="1800" b="1">
                <a:latin typeface="Arial" charset="0"/>
              </a:rPr>
              <a:t>de retroceso</a:t>
            </a:r>
            <a:endParaRPr lang="es-ES" sz="1800" b="1">
              <a:latin typeface="Arial" charset="0"/>
            </a:endParaRPr>
          </a:p>
        </p:txBody>
      </p:sp>
      <p:sp>
        <p:nvSpPr>
          <p:cNvPr id="947210" name="Line 10"/>
          <p:cNvSpPr>
            <a:spLocks noChangeShapeType="1"/>
          </p:cNvSpPr>
          <p:nvPr/>
        </p:nvSpPr>
        <p:spPr bwMode="auto">
          <a:xfrm>
            <a:off x="2209800" y="18653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7211" name="Line 11"/>
          <p:cNvSpPr>
            <a:spLocks noChangeShapeType="1"/>
          </p:cNvSpPr>
          <p:nvPr/>
        </p:nvSpPr>
        <p:spPr bwMode="auto">
          <a:xfrm>
            <a:off x="2209800" y="361791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7212" name="Line 12"/>
          <p:cNvSpPr>
            <a:spLocks noChangeShapeType="1"/>
          </p:cNvSpPr>
          <p:nvPr/>
        </p:nvSpPr>
        <p:spPr bwMode="auto">
          <a:xfrm flipH="1">
            <a:off x="2209800" y="2017713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7213" name="Line 13"/>
          <p:cNvSpPr>
            <a:spLocks noChangeShapeType="1"/>
          </p:cNvSpPr>
          <p:nvPr/>
        </p:nvSpPr>
        <p:spPr bwMode="auto">
          <a:xfrm>
            <a:off x="3238500" y="29654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7214" name="Line 14"/>
          <p:cNvSpPr>
            <a:spLocks noChangeShapeType="1"/>
          </p:cNvSpPr>
          <p:nvPr/>
        </p:nvSpPr>
        <p:spPr bwMode="auto">
          <a:xfrm flipH="1" flipV="1">
            <a:off x="4533900" y="2012950"/>
            <a:ext cx="0" cy="95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7215" name="Line 15"/>
          <p:cNvSpPr>
            <a:spLocks noChangeShapeType="1"/>
          </p:cNvSpPr>
          <p:nvPr/>
        </p:nvSpPr>
        <p:spPr bwMode="auto">
          <a:xfrm flipV="1">
            <a:off x="6629400" y="2398713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7216" name="Line 16"/>
          <p:cNvSpPr>
            <a:spLocks noChangeShapeType="1"/>
          </p:cNvSpPr>
          <p:nvPr/>
        </p:nvSpPr>
        <p:spPr bwMode="auto">
          <a:xfrm>
            <a:off x="3124200" y="4608513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7217" name="Line 17"/>
          <p:cNvSpPr>
            <a:spLocks noChangeShapeType="1"/>
          </p:cNvSpPr>
          <p:nvPr/>
        </p:nvSpPr>
        <p:spPr bwMode="auto">
          <a:xfrm>
            <a:off x="2209800" y="498951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47218" name="Text Box 18"/>
          <p:cNvSpPr txBox="1">
            <a:spLocks noChangeArrowheads="1"/>
          </p:cNvSpPr>
          <p:nvPr/>
        </p:nvSpPr>
        <p:spPr bwMode="auto">
          <a:xfrm>
            <a:off x="3270250" y="424180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Colisión detectada</a:t>
            </a:r>
            <a:endParaRPr lang="es-ES" sz="1800" b="1">
              <a:latin typeface="Arial" charset="0"/>
            </a:endParaRPr>
          </a:p>
        </p:txBody>
      </p:sp>
      <p:sp>
        <p:nvSpPr>
          <p:cNvPr id="947219" name="Text Box 19"/>
          <p:cNvSpPr txBox="1">
            <a:spLocks noChangeArrowheads="1"/>
          </p:cNvSpPr>
          <p:nvPr/>
        </p:nvSpPr>
        <p:spPr bwMode="auto">
          <a:xfrm>
            <a:off x="3530600" y="1636713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Nuevo intento</a:t>
            </a:r>
            <a:endParaRPr lang="es-ES" sz="1800" b="1">
              <a:latin typeface="Arial" charset="0"/>
            </a:endParaRPr>
          </a:p>
        </p:txBody>
      </p:sp>
      <p:sp>
        <p:nvSpPr>
          <p:cNvPr id="947220" name="Text Box 20"/>
          <p:cNvSpPr txBox="1">
            <a:spLocks noChangeArrowheads="1"/>
          </p:cNvSpPr>
          <p:nvPr/>
        </p:nvSpPr>
        <p:spPr bwMode="auto">
          <a:xfrm>
            <a:off x="3321050" y="262255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Canal</a:t>
            </a:r>
          </a:p>
          <a:p>
            <a:pPr algn="ctr"/>
            <a:r>
              <a:rPr lang="es-ES_tradnl" sz="1800" b="1">
                <a:latin typeface="Arial" charset="0"/>
              </a:rPr>
              <a:t>ocupado</a:t>
            </a:r>
            <a:endParaRPr lang="es-ES" sz="1800" b="1">
              <a:latin typeface="Arial" charset="0"/>
            </a:endParaRPr>
          </a:p>
        </p:txBody>
      </p:sp>
      <p:sp>
        <p:nvSpPr>
          <p:cNvPr id="947221" name="Text Box 21"/>
          <p:cNvSpPr txBox="1">
            <a:spLocks noChangeArrowheads="1"/>
          </p:cNvSpPr>
          <p:nvPr/>
        </p:nvSpPr>
        <p:spPr bwMode="auto">
          <a:xfrm>
            <a:off x="1346200" y="3586163"/>
            <a:ext cx="80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800" b="1">
                <a:latin typeface="Arial" charset="0"/>
              </a:rPr>
              <a:t>Canal</a:t>
            </a:r>
          </a:p>
          <a:p>
            <a:pPr algn="r"/>
            <a:r>
              <a:rPr lang="es-ES_tradnl" sz="1800" b="1">
                <a:latin typeface="Arial" charset="0"/>
              </a:rPr>
              <a:t>libre</a:t>
            </a:r>
            <a:endParaRPr lang="es-ES" sz="1800" b="1">
              <a:latin typeface="Arial" charset="0"/>
            </a:endParaRPr>
          </a:p>
        </p:txBody>
      </p:sp>
      <p:sp>
        <p:nvSpPr>
          <p:cNvPr id="947222" name="Text Box 22"/>
          <p:cNvSpPr txBox="1">
            <a:spLocks noChangeArrowheads="1"/>
          </p:cNvSpPr>
          <p:nvPr/>
        </p:nvSpPr>
        <p:spPr bwMode="auto">
          <a:xfrm>
            <a:off x="2209800" y="5080000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Colisión no detectada</a:t>
            </a:r>
            <a:endParaRPr lang="es-ES" sz="1800" b="1">
              <a:latin typeface="Arial" charset="0"/>
            </a:endParaRPr>
          </a:p>
        </p:txBody>
      </p:sp>
      <p:sp>
        <p:nvSpPr>
          <p:cNvPr id="947223" name="Text Box 23"/>
          <p:cNvSpPr txBox="1">
            <a:spLocks noChangeArrowheads="1"/>
          </p:cNvSpPr>
          <p:nvPr/>
        </p:nvSpPr>
        <p:spPr bwMode="auto">
          <a:xfrm>
            <a:off x="1730375" y="188913"/>
            <a:ext cx="5356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Funcionamiento del CSMA/CD</a:t>
            </a:r>
            <a:endParaRPr lang="es-ES" sz="320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ext Box 2"/>
          <p:cNvSpPr txBox="1">
            <a:spLocks noChangeArrowheads="1"/>
          </p:cNvSpPr>
          <p:nvPr/>
        </p:nvSpPr>
        <p:spPr bwMode="auto">
          <a:xfrm>
            <a:off x="365125" y="4586288"/>
            <a:ext cx="763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685800" y="12192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/>
              <a:t>Una red Ethernet puede estar en una de tres situaciones: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s-ES_tradnl"/>
              <a:t>Red </a:t>
            </a:r>
            <a:r>
              <a:rPr lang="es-ES_tradnl" b="1"/>
              <a:t>parada</a:t>
            </a:r>
            <a:r>
              <a:rPr lang="es-ES_tradnl"/>
              <a:t>: no hay transmisión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s-ES_tradnl"/>
              <a:t>Red </a:t>
            </a:r>
            <a:r>
              <a:rPr lang="es-ES_tradnl" b="1"/>
              <a:t>en contención</a:t>
            </a:r>
            <a:r>
              <a:rPr lang="es-ES_tradnl"/>
              <a:t>: una (o varias) estación transmiten con riesgo de colisión. Esto puede ocurrir solo durante los primeros 51,2 </a:t>
            </a:r>
            <a:r>
              <a:rPr lang="es-ES_tradnl">
                <a:sym typeface="Symbol" pitchFamily="18" charset="2"/>
              </a:rPr>
              <a:t>s de transmisión como máximo (5,12 s a 100 Mb/s)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s-ES_tradnl">
                <a:sym typeface="Symbol" pitchFamily="18" charset="2"/>
              </a:rPr>
              <a:t>Estación </a:t>
            </a:r>
            <a:r>
              <a:rPr lang="es-ES_tradnl" b="1">
                <a:sym typeface="Symbol" pitchFamily="18" charset="2"/>
              </a:rPr>
              <a:t>transmitiendo</a:t>
            </a:r>
            <a:r>
              <a:rPr lang="es-ES_tradnl">
                <a:sym typeface="Symbol" pitchFamily="18" charset="2"/>
              </a:rPr>
              <a:t>: una estación está transmitiendo sin riesgo de colisión. Esto ocurre cuando la estación ha superado el período de contención</a:t>
            </a:r>
            <a:endParaRPr lang="es-ES">
              <a:sym typeface="Symbol" pitchFamily="18" charset="2"/>
            </a:endParaRPr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533400" y="4648200"/>
            <a:ext cx="1219200" cy="381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600" b="1">
                <a:latin typeface="Arial" charset="0"/>
              </a:rPr>
              <a:t>Trama</a:t>
            </a:r>
            <a:endParaRPr lang="es-ES" sz="1600" b="1">
              <a:latin typeface="Arial" charset="0"/>
            </a:endParaRPr>
          </a:p>
        </p:txBody>
      </p: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1905000" y="4648200"/>
            <a:ext cx="152400" cy="381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2209800" y="4648200"/>
            <a:ext cx="152400" cy="381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3991" name="Rectangle 7"/>
          <p:cNvSpPr>
            <a:spLocks noChangeArrowheads="1"/>
          </p:cNvSpPr>
          <p:nvPr/>
        </p:nvSpPr>
        <p:spPr bwMode="auto">
          <a:xfrm>
            <a:off x="3886200" y="4648200"/>
            <a:ext cx="152400" cy="381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4648200"/>
            <a:ext cx="152400" cy="381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3993" name="Rectangle 9"/>
          <p:cNvSpPr>
            <a:spLocks noChangeArrowheads="1"/>
          </p:cNvSpPr>
          <p:nvPr/>
        </p:nvSpPr>
        <p:spPr bwMode="auto">
          <a:xfrm>
            <a:off x="4495800" y="4648200"/>
            <a:ext cx="152400" cy="381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3657600" y="5591175"/>
            <a:ext cx="131445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Contención</a:t>
            </a:r>
          </a:p>
          <a:p>
            <a:pPr algn="ctr"/>
            <a:r>
              <a:rPr lang="es-ES_tradnl" sz="1600" b="1">
                <a:latin typeface="Arial" charset="0"/>
              </a:rPr>
              <a:t>(colisiones)</a:t>
            </a:r>
            <a:endParaRPr lang="es-ES" sz="1600" b="1">
              <a:latin typeface="Arial" charset="0"/>
            </a:endParaRPr>
          </a:p>
        </p:txBody>
      </p:sp>
      <p:sp>
        <p:nvSpPr>
          <p:cNvPr id="553995" name="Text Box 11"/>
          <p:cNvSpPr txBox="1">
            <a:spLocks noChangeArrowheads="1"/>
          </p:cNvSpPr>
          <p:nvPr/>
        </p:nvSpPr>
        <p:spPr bwMode="auto">
          <a:xfrm>
            <a:off x="457200" y="5591175"/>
            <a:ext cx="152876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Estación</a:t>
            </a:r>
          </a:p>
          <a:p>
            <a:pPr algn="ctr"/>
            <a:r>
              <a:rPr lang="es-ES_tradnl" sz="1600" b="1">
                <a:latin typeface="Arial" charset="0"/>
              </a:rPr>
              <a:t>transmitiendo</a:t>
            </a:r>
            <a:endParaRPr lang="es-ES" sz="1600" b="1">
              <a:latin typeface="Arial" charset="0"/>
            </a:endParaRP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15025" y="5715000"/>
            <a:ext cx="12890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Red parada</a:t>
            </a:r>
            <a:endParaRPr lang="es-ES" sz="1600" b="1">
              <a:latin typeface="Arial" charset="0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3589338" y="4038600"/>
            <a:ext cx="906462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Tiempo</a:t>
            </a:r>
            <a:endParaRPr lang="es-ES" sz="1600" b="1">
              <a:latin typeface="Arial" charset="0"/>
            </a:endParaRPr>
          </a:p>
        </p:txBody>
      </p:sp>
      <p:sp>
        <p:nvSpPr>
          <p:cNvPr id="553998" name="Line 14"/>
          <p:cNvSpPr>
            <a:spLocks noChangeShapeType="1"/>
          </p:cNvSpPr>
          <p:nvPr/>
        </p:nvSpPr>
        <p:spPr bwMode="auto">
          <a:xfrm>
            <a:off x="4495800" y="4191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3999" name="Rectangle 15"/>
          <p:cNvSpPr>
            <a:spLocks noChangeArrowheads="1"/>
          </p:cNvSpPr>
          <p:nvPr/>
        </p:nvSpPr>
        <p:spPr bwMode="auto">
          <a:xfrm>
            <a:off x="2514600" y="4648200"/>
            <a:ext cx="1219200" cy="381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600" b="1">
                <a:latin typeface="Arial" charset="0"/>
              </a:rPr>
              <a:t>Trama</a:t>
            </a:r>
            <a:endParaRPr lang="es-ES" sz="1600" b="1">
              <a:latin typeface="Arial" charset="0"/>
            </a:endParaRPr>
          </a:p>
        </p:txBody>
      </p:sp>
      <p:sp>
        <p:nvSpPr>
          <p:cNvPr id="554000" name="Rectangle 16"/>
          <p:cNvSpPr>
            <a:spLocks noChangeArrowheads="1"/>
          </p:cNvSpPr>
          <p:nvPr/>
        </p:nvSpPr>
        <p:spPr bwMode="auto">
          <a:xfrm>
            <a:off x="4800600" y="4648200"/>
            <a:ext cx="990600" cy="381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600" b="1">
                <a:latin typeface="Arial" charset="0"/>
              </a:rPr>
              <a:t>Trama</a:t>
            </a:r>
            <a:endParaRPr lang="es-ES" sz="1600" b="1">
              <a:latin typeface="Arial" charset="0"/>
            </a:endParaRPr>
          </a:p>
        </p:txBody>
      </p:sp>
      <p:sp>
        <p:nvSpPr>
          <p:cNvPr id="554001" name="Rectangle 17"/>
          <p:cNvSpPr>
            <a:spLocks noChangeArrowheads="1"/>
          </p:cNvSpPr>
          <p:nvPr/>
        </p:nvSpPr>
        <p:spPr bwMode="auto">
          <a:xfrm>
            <a:off x="7239000" y="4648200"/>
            <a:ext cx="1524000" cy="3810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600" b="1">
                <a:latin typeface="Arial" charset="0"/>
              </a:rPr>
              <a:t>Trama</a:t>
            </a:r>
            <a:endParaRPr lang="es-ES" sz="1600" b="1">
              <a:latin typeface="Arial" charset="0"/>
            </a:endParaRPr>
          </a:p>
        </p:txBody>
      </p:sp>
      <p:sp>
        <p:nvSpPr>
          <p:cNvPr id="554002" name="AutoShape 18"/>
          <p:cNvSpPr>
            <a:spLocks/>
          </p:cNvSpPr>
          <p:nvPr/>
        </p:nvSpPr>
        <p:spPr bwMode="auto">
          <a:xfrm rot="16200000">
            <a:off x="914400" y="4800600"/>
            <a:ext cx="457200" cy="1219200"/>
          </a:xfrm>
          <a:prstGeom prst="leftBrace">
            <a:avLst>
              <a:gd name="adj1" fmla="val 2222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4003" name="AutoShape 19"/>
          <p:cNvSpPr>
            <a:spLocks/>
          </p:cNvSpPr>
          <p:nvPr/>
        </p:nvSpPr>
        <p:spPr bwMode="auto">
          <a:xfrm rot="16200000">
            <a:off x="4076700" y="4914900"/>
            <a:ext cx="457200" cy="990600"/>
          </a:xfrm>
          <a:prstGeom prst="leftBrace">
            <a:avLst>
              <a:gd name="adj1" fmla="val 1805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4004" name="AutoShape 20"/>
          <p:cNvSpPr>
            <a:spLocks/>
          </p:cNvSpPr>
          <p:nvPr/>
        </p:nvSpPr>
        <p:spPr bwMode="auto">
          <a:xfrm rot="16200000">
            <a:off x="6324600" y="4724400"/>
            <a:ext cx="457200" cy="1371600"/>
          </a:xfrm>
          <a:prstGeom prst="lef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1644650" y="207963"/>
            <a:ext cx="528955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600"/>
              <a:t>Funcionamiento de ethernet</a:t>
            </a:r>
            <a:endParaRPr lang="es-ES" sz="36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Lanzamiento comercial de Ethernet: Consorcio</a:t>
            </a:r>
            <a:r>
              <a:rPr lang="es-ES" sz="4000"/>
              <a:t> DIX</a:t>
            </a:r>
          </a:p>
        </p:txBody>
      </p:sp>
      <p:sp>
        <p:nvSpPr>
          <p:cNvPr id="541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En </a:t>
            </a:r>
            <a:r>
              <a:rPr lang="es-ES"/>
              <a:t>1976 </a:t>
            </a:r>
            <a:r>
              <a:rPr lang="es-ES_tradnl"/>
              <a:t>Xerox creó una n</a:t>
            </a:r>
            <a:r>
              <a:rPr lang="es-ES"/>
              <a:t>ueva división para </a:t>
            </a:r>
            <a:r>
              <a:rPr lang="es-ES_tradnl"/>
              <a:t>el lanzamiento comercial de los </a:t>
            </a:r>
            <a:r>
              <a:rPr lang="es-ES"/>
              <a:t>PCs y </a:t>
            </a:r>
            <a:r>
              <a:rPr lang="es-ES_tradnl"/>
              <a:t>de Ethernet, pero esta no prosperó</a:t>
            </a:r>
            <a:r>
              <a:rPr lang="es-ES"/>
              <a:t>.</a:t>
            </a:r>
          </a:p>
          <a:p>
            <a:pPr>
              <a:lnSpc>
                <a:spcPct val="90000"/>
              </a:lnSpc>
            </a:pPr>
            <a:r>
              <a:rPr lang="es-ES_tradnl"/>
              <a:t>En </a:t>
            </a:r>
            <a:r>
              <a:rPr lang="es-ES"/>
              <a:t>1979</a:t>
            </a:r>
            <a:r>
              <a:rPr lang="es-ES_tradnl"/>
              <a:t> se creó el</a:t>
            </a:r>
            <a:r>
              <a:rPr lang="es-ES"/>
              <a:t> </a:t>
            </a:r>
            <a:r>
              <a:rPr lang="es-ES_tradnl"/>
              <a:t>c</a:t>
            </a:r>
            <a:r>
              <a:rPr lang="es-ES"/>
              <a:t>onsorcio </a:t>
            </a:r>
            <a:r>
              <a:rPr lang="es-ES_tradnl"/>
              <a:t>DIX entre Digital(DEC), </a:t>
            </a:r>
            <a:r>
              <a:rPr lang="es-ES"/>
              <a:t>Intel</a:t>
            </a:r>
            <a:r>
              <a:rPr lang="es-ES_tradnl"/>
              <a:t> y </a:t>
            </a:r>
            <a:r>
              <a:rPr lang="es-ES"/>
              <a:t>Xerox</a:t>
            </a:r>
            <a:r>
              <a:rPr lang="es-ES_tradnl"/>
              <a:t> para potenciar el uso de Ethernet (ya entonces a 10 Mb/s). Metcalfe abandonó Xerox y creó 3Com</a:t>
            </a:r>
            <a:endParaRPr lang="es-ES"/>
          </a:p>
          <a:p>
            <a:pPr>
              <a:lnSpc>
                <a:spcPct val="90000"/>
              </a:lnSpc>
            </a:pPr>
            <a:r>
              <a:rPr lang="es-ES_tradnl"/>
              <a:t>En </a:t>
            </a:r>
            <a:r>
              <a:rPr lang="es-ES"/>
              <a:t>1980 DIX public</a:t>
            </a:r>
            <a:r>
              <a:rPr lang="es-ES_tradnl"/>
              <a:t>ó</a:t>
            </a:r>
            <a:r>
              <a:rPr lang="es-ES"/>
              <a:t> E</a:t>
            </a:r>
            <a:r>
              <a:rPr lang="es-ES_tradnl"/>
              <a:t>thernet</a:t>
            </a:r>
            <a:r>
              <a:rPr lang="es-ES"/>
              <a:t> v 1.</a:t>
            </a:r>
            <a:r>
              <a:rPr lang="es-ES_tradnl"/>
              <a:t>0.</a:t>
            </a:r>
            <a:endParaRPr lang="es-E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Estandarización</a:t>
            </a:r>
            <a:endParaRPr lang="es-ES" sz="400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En Febrero de </a:t>
            </a:r>
            <a:r>
              <a:rPr lang="es-ES" sz="2800"/>
              <a:t>1980 </a:t>
            </a:r>
            <a:r>
              <a:rPr lang="es-ES_tradnl" sz="2800"/>
              <a:t>IEEE </a:t>
            </a:r>
            <a:r>
              <a:rPr lang="es-ES" sz="2800"/>
              <a:t>cre</a:t>
            </a:r>
            <a:r>
              <a:rPr lang="es-ES_tradnl" sz="2800"/>
              <a:t>ó </a:t>
            </a:r>
            <a:r>
              <a:rPr lang="es-ES" sz="2800"/>
              <a:t>el proyecto 802</a:t>
            </a:r>
            <a:r>
              <a:rPr lang="es-ES_tradnl" sz="2800"/>
              <a:t> para aprobar ‘el’ estándar de LANs</a:t>
            </a:r>
            <a:endParaRPr lang="es-ES" sz="2800"/>
          </a:p>
          <a:p>
            <a:pPr>
              <a:lnSpc>
                <a:spcPct val="90000"/>
              </a:lnSpc>
            </a:pPr>
            <a:r>
              <a:rPr lang="es-ES" sz="2800"/>
              <a:t>DIX intent</a:t>
            </a:r>
            <a:r>
              <a:rPr lang="es-ES_tradnl" sz="2800"/>
              <a:t>ó</a:t>
            </a:r>
            <a:r>
              <a:rPr lang="es-ES" sz="2800"/>
              <a:t> ‘imponer’ E</a:t>
            </a:r>
            <a:r>
              <a:rPr lang="es-ES_tradnl" sz="2800"/>
              <a:t>thernet</a:t>
            </a:r>
            <a:r>
              <a:rPr lang="es-ES" sz="2800"/>
              <a:t> a</a:t>
            </a:r>
            <a:r>
              <a:rPr lang="es-ES_tradnl" sz="2800"/>
              <a:t>l IEEE</a:t>
            </a:r>
            <a:r>
              <a:rPr lang="es-ES" sz="2800"/>
              <a:t> 802</a:t>
            </a:r>
          </a:p>
          <a:p>
            <a:pPr>
              <a:lnSpc>
                <a:spcPct val="90000"/>
              </a:lnSpc>
            </a:pPr>
            <a:r>
              <a:rPr lang="es-ES_tradnl" sz="2800"/>
              <a:t>El IEEE 802 recibió t</a:t>
            </a:r>
            <a:r>
              <a:rPr lang="es-ES" sz="2800"/>
              <a:t>res propuestas: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CSMA/CD (DIX) 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Token Bus (General Motors)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Token Ring (IBM)</a:t>
            </a:r>
            <a:endParaRPr lang="es-ES_tradnl" sz="2400"/>
          </a:p>
          <a:p>
            <a:pPr>
              <a:lnSpc>
                <a:spcPct val="90000"/>
              </a:lnSpc>
            </a:pPr>
            <a:r>
              <a:rPr lang="es-ES_tradnl" sz="2800"/>
              <a:t>Resultado: se creó un subcomité para cada propuesta (802.3, 802.4 y 802.5) mas dos de tipo general: 802.1 y 802.2 (LLC)</a:t>
            </a:r>
            <a:endParaRPr lang="es-ES" sz="28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050"/>
          <p:cNvSpPr>
            <a:spLocks noChangeArrowheads="1"/>
          </p:cNvSpPr>
          <p:nvPr/>
        </p:nvSpPr>
        <p:spPr bwMode="auto">
          <a:xfrm>
            <a:off x="1597025" y="3851275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47" name="Rectangle 2051"/>
          <p:cNvSpPr>
            <a:spLocks noChangeArrowheads="1"/>
          </p:cNvSpPr>
          <p:nvPr/>
        </p:nvSpPr>
        <p:spPr bwMode="auto">
          <a:xfrm>
            <a:off x="2400300" y="3851275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48" name="Rectangle 2052"/>
          <p:cNvSpPr>
            <a:spLocks noChangeArrowheads="1"/>
          </p:cNvSpPr>
          <p:nvPr/>
        </p:nvSpPr>
        <p:spPr bwMode="auto">
          <a:xfrm>
            <a:off x="3197225" y="384810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49" name="Rectangle 2053"/>
          <p:cNvSpPr>
            <a:spLocks noChangeArrowheads="1"/>
          </p:cNvSpPr>
          <p:nvPr/>
        </p:nvSpPr>
        <p:spPr bwMode="auto">
          <a:xfrm>
            <a:off x="4006850" y="384810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0" name="Rectangle 2054"/>
          <p:cNvSpPr>
            <a:spLocks noChangeArrowheads="1"/>
          </p:cNvSpPr>
          <p:nvPr/>
        </p:nvSpPr>
        <p:spPr bwMode="auto">
          <a:xfrm>
            <a:off x="4803775" y="385445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1" name="Rectangle 2055"/>
          <p:cNvSpPr>
            <a:spLocks noChangeArrowheads="1"/>
          </p:cNvSpPr>
          <p:nvPr/>
        </p:nvSpPr>
        <p:spPr bwMode="auto">
          <a:xfrm>
            <a:off x="5626100" y="385445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2" name="Rectangle 2056"/>
          <p:cNvSpPr>
            <a:spLocks noChangeArrowheads="1"/>
          </p:cNvSpPr>
          <p:nvPr/>
        </p:nvSpPr>
        <p:spPr bwMode="auto">
          <a:xfrm>
            <a:off x="6442075" y="3856038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3" name="Rectangle 2057"/>
          <p:cNvSpPr>
            <a:spLocks noChangeArrowheads="1"/>
          </p:cNvSpPr>
          <p:nvPr/>
        </p:nvSpPr>
        <p:spPr bwMode="auto">
          <a:xfrm>
            <a:off x="7299325" y="386715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4" name="Rectangle 2058"/>
          <p:cNvSpPr>
            <a:spLocks noChangeArrowheads="1"/>
          </p:cNvSpPr>
          <p:nvPr/>
        </p:nvSpPr>
        <p:spPr bwMode="auto">
          <a:xfrm>
            <a:off x="1609725" y="3190875"/>
            <a:ext cx="6353175" cy="504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5" name="Rectangle 2059"/>
          <p:cNvSpPr>
            <a:spLocks noChangeArrowheads="1"/>
          </p:cNvSpPr>
          <p:nvPr/>
        </p:nvSpPr>
        <p:spPr bwMode="auto">
          <a:xfrm>
            <a:off x="1600200" y="2495550"/>
            <a:ext cx="6353175" cy="504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6" name="Rectangle 2060"/>
          <p:cNvSpPr>
            <a:spLocks noChangeArrowheads="1"/>
          </p:cNvSpPr>
          <p:nvPr/>
        </p:nvSpPr>
        <p:spPr bwMode="auto">
          <a:xfrm>
            <a:off x="1155700" y="2470150"/>
            <a:ext cx="336550" cy="2800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7" name="Rectangle 2061"/>
          <p:cNvSpPr>
            <a:spLocks noChangeArrowheads="1"/>
          </p:cNvSpPr>
          <p:nvPr/>
        </p:nvSpPr>
        <p:spPr bwMode="auto">
          <a:xfrm>
            <a:off x="736600" y="2457450"/>
            <a:ext cx="336550" cy="2800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8" name="Rectangle 2062"/>
          <p:cNvSpPr>
            <a:spLocks noChangeArrowheads="1"/>
          </p:cNvSpPr>
          <p:nvPr/>
        </p:nvSpPr>
        <p:spPr bwMode="auto">
          <a:xfrm>
            <a:off x="336550" y="2133600"/>
            <a:ext cx="342900" cy="193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43759" name="Line 2063"/>
          <p:cNvSpPr>
            <a:spLocks noChangeShapeType="1"/>
          </p:cNvSpPr>
          <p:nvPr/>
        </p:nvSpPr>
        <p:spPr bwMode="auto">
          <a:xfrm>
            <a:off x="8096250" y="52641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3760" name="Line 2064"/>
          <p:cNvSpPr>
            <a:spLocks noChangeShapeType="1"/>
          </p:cNvSpPr>
          <p:nvPr/>
        </p:nvSpPr>
        <p:spPr bwMode="auto">
          <a:xfrm>
            <a:off x="8089900" y="45910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3761" name="Line 2065"/>
          <p:cNvSpPr>
            <a:spLocks noChangeShapeType="1"/>
          </p:cNvSpPr>
          <p:nvPr/>
        </p:nvSpPr>
        <p:spPr bwMode="auto">
          <a:xfrm>
            <a:off x="8102600" y="24955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3762" name="Text Box 2066"/>
          <p:cNvSpPr txBox="1">
            <a:spLocks noChangeArrowheads="1"/>
          </p:cNvSpPr>
          <p:nvPr/>
        </p:nvSpPr>
        <p:spPr bwMode="auto">
          <a:xfrm>
            <a:off x="1498600" y="4222750"/>
            <a:ext cx="9032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802.3:</a:t>
            </a:r>
          </a:p>
          <a:p>
            <a:pPr algn="ctr"/>
            <a:r>
              <a:rPr lang="es-ES_tradnl" sz="1200" b="1">
                <a:latin typeface="Arial" charset="0"/>
              </a:rPr>
              <a:t>CSMA/CD</a:t>
            </a:r>
          </a:p>
          <a:p>
            <a:pPr algn="ctr"/>
            <a:r>
              <a:rPr lang="es-ES_tradnl" sz="1200" b="1">
                <a:latin typeface="Arial" charset="0"/>
              </a:rPr>
              <a:t>(Ethernet)</a:t>
            </a:r>
            <a:endParaRPr lang="es-ES" sz="1200" b="1">
              <a:latin typeface="Arial" charset="0"/>
            </a:endParaRPr>
          </a:p>
        </p:txBody>
      </p:sp>
      <p:sp>
        <p:nvSpPr>
          <p:cNvPr id="543763" name="Text Box 2067"/>
          <p:cNvSpPr txBox="1">
            <a:spLocks noChangeArrowheads="1"/>
          </p:cNvSpPr>
          <p:nvPr/>
        </p:nvSpPr>
        <p:spPr bwMode="auto">
          <a:xfrm>
            <a:off x="6399213" y="4206875"/>
            <a:ext cx="784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802.12:</a:t>
            </a:r>
          </a:p>
          <a:p>
            <a:pPr algn="ctr"/>
            <a:r>
              <a:rPr lang="es-ES_tradnl" sz="1200" b="1">
                <a:latin typeface="Arial" charset="0"/>
              </a:rPr>
              <a:t>Demand</a:t>
            </a:r>
          </a:p>
          <a:p>
            <a:pPr algn="ctr"/>
            <a:r>
              <a:rPr lang="es-ES_tradnl" sz="1200" b="1">
                <a:latin typeface="Arial" charset="0"/>
              </a:rPr>
              <a:t>Priority</a:t>
            </a:r>
            <a:endParaRPr lang="es-ES" sz="1200" b="1">
              <a:latin typeface="Arial" charset="0"/>
            </a:endParaRPr>
          </a:p>
        </p:txBody>
      </p:sp>
      <p:sp>
        <p:nvSpPr>
          <p:cNvPr id="543764" name="Text Box 2068"/>
          <p:cNvSpPr txBox="1">
            <a:spLocks noChangeArrowheads="1"/>
          </p:cNvSpPr>
          <p:nvPr/>
        </p:nvSpPr>
        <p:spPr bwMode="auto">
          <a:xfrm>
            <a:off x="4775200" y="4206875"/>
            <a:ext cx="801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802.9:</a:t>
            </a:r>
          </a:p>
          <a:p>
            <a:pPr algn="ctr"/>
            <a:r>
              <a:rPr lang="es-ES_tradnl" sz="1200" b="1">
                <a:latin typeface="Arial" charset="0"/>
              </a:rPr>
              <a:t>Iso-</a:t>
            </a:r>
          </a:p>
          <a:p>
            <a:pPr algn="ctr"/>
            <a:r>
              <a:rPr lang="es-ES_tradnl" sz="1200" b="1">
                <a:latin typeface="Arial" charset="0"/>
              </a:rPr>
              <a:t>Ethernet</a:t>
            </a:r>
            <a:endParaRPr lang="es-ES" sz="1200" b="1">
              <a:latin typeface="Arial" charset="0"/>
            </a:endParaRPr>
          </a:p>
        </p:txBody>
      </p:sp>
      <p:sp>
        <p:nvSpPr>
          <p:cNvPr id="543765" name="Text Box 2069"/>
          <p:cNvSpPr txBox="1">
            <a:spLocks noChangeArrowheads="1"/>
          </p:cNvSpPr>
          <p:nvPr/>
        </p:nvSpPr>
        <p:spPr bwMode="auto">
          <a:xfrm>
            <a:off x="4035425" y="4206875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802.6:</a:t>
            </a:r>
          </a:p>
          <a:p>
            <a:pPr algn="ctr"/>
            <a:r>
              <a:rPr lang="es-ES_tradnl" sz="1200" b="1">
                <a:latin typeface="Arial" charset="0"/>
              </a:rPr>
              <a:t>DQDB</a:t>
            </a:r>
            <a:endParaRPr lang="es-ES" sz="1200" b="1">
              <a:latin typeface="Arial" charset="0"/>
            </a:endParaRPr>
          </a:p>
        </p:txBody>
      </p:sp>
      <p:sp>
        <p:nvSpPr>
          <p:cNvPr id="543766" name="Text Box 2070"/>
          <p:cNvSpPr txBox="1">
            <a:spLocks noChangeArrowheads="1"/>
          </p:cNvSpPr>
          <p:nvPr/>
        </p:nvSpPr>
        <p:spPr bwMode="auto">
          <a:xfrm>
            <a:off x="3197225" y="4206875"/>
            <a:ext cx="6334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802.5:</a:t>
            </a:r>
          </a:p>
          <a:p>
            <a:pPr algn="ctr"/>
            <a:r>
              <a:rPr lang="es-ES_tradnl" sz="1200" b="1">
                <a:latin typeface="Arial" charset="0"/>
              </a:rPr>
              <a:t>Token</a:t>
            </a:r>
          </a:p>
          <a:p>
            <a:pPr algn="ctr"/>
            <a:r>
              <a:rPr lang="es-ES_tradnl" sz="1200" b="1">
                <a:latin typeface="Arial" charset="0"/>
              </a:rPr>
              <a:t>Ring</a:t>
            </a:r>
            <a:endParaRPr lang="es-ES" sz="1200" b="1">
              <a:latin typeface="Arial" charset="0"/>
            </a:endParaRPr>
          </a:p>
        </p:txBody>
      </p:sp>
      <p:sp>
        <p:nvSpPr>
          <p:cNvPr id="543767" name="Text Box 2071"/>
          <p:cNvSpPr txBox="1">
            <a:spLocks noChangeArrowheads="1"/>
          </p:cNvSpPr>
          <p:nvPr/>
        </p:nvSpPr>
        <p:spPr bwMode="auto">
          <a:xfrm>
            <a:off x="2419350" y="4206875"/>
            <a:ext cx="6334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802.4:</a:t>
            </a:r>
          </a:p>
          <a:p>
            <a:pPr algn="ctr"/>
            <a:r>
              <a:rPr lang="es-ES_tradnl" sz="1200" b="1">
                <a:latin typeface="Arial" charset="0"/>
              </a:rPr>
              <a:t>Token</a:t>
            </a:r>
          </a:p>
          <a:p>
            <a:pPr algn="ctr"/>
            <a:r>
              <a:rPr lang="es-ES_tradnl" sz="1200" b="1">
                <a:latin typeface="Arial" charset="0"/>
              </a:rPr>
              <a:t>Bus</a:t>
            </a:r>
            <a:endParaRPr lang="es-ES" sz="1200" b="1">
              <a:latin typeface="Arial" charset="0"/>
            </a:endParaRPr>
          </a:p>
        </p:txBody>
      </p:sp>
      <p:sp>
        <p:nvSpPr>
          <p:cNvPr id="543768" name="Text Box 2072"/>
          <p:cNvSpPr txBox="1">
            <a:spLocks noChangeArrowheads="1"/>
          </p:cNvSpPr>
          <p:nvPr/>
        </p:nvSpPr>
        <p:spPr bwMode="auto">
          <a:xfrm>
            <a:off x="5656263" y="4206875"/>
            <a:ext cx="717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802.11:</a:t>
            </a:r>
          </a:p>
          <a:p>
            <a:pPr algn="ctr"/>
            <a:r>
              <a:rPr lang="es-ES_tradnl" sz="1200" b="1">
                <a:latin typeface="Arial" charset="0"/>
              </a:rPr>
              <a:t>LANs</a:t>
            </a:r>
          </a:p>
          <a:p>
            <a:pPr algn="ctr"/>
            <a:r>
              <a:rPr lang="es-ES_tradnl" sz="1200" b="1">
                <a:latin typeface="Arial" charset="0"/>
              </a:rPr>
              <a:t>Inalám-</a:t>
            </a:r>
          </a:p>
          <a:p>
            <a:pPr algn="ctr"/>
            <a:r>
              <a:rPr lang="es-ES_tradnl" sz="1200" b="1">
                <a:latin typeface="Arial" charset="0"/>
              </a:rPr>
              <a:t>bricas</a:t>
            </a:r>
            <a:endParaRPr lang="es-ES" sz="1200" b="1">
              <a:latin typeface="Arial" charset="0"/>
            </a:endParaRPr>
          </a:p>
        </p:txBody>
      </p:sp>
      <p:sp>
        <p:nvSpPr>
          <p:cNvPr id="543769" name="Text Box 2073"/>
          <p:cNvSpPr txBox="1">
            <a:spLocks noChangeArrowheads="1"/>
          </p:cNvSpPr>
          <p:nvPr/>
        </p:nvSpPr>
        <p:spPr bwMode="auto">
          <a:xfrm>
            <a:off x="7278688" y="4206875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802.14:</a:t>
            </a:r>
          </a:p>
          <a:p>
            <a:pPr algn="ctr"/>
            <a:r>
              <a:rPr lang="es-ES_tradnl" sz="1200" b="1">
                <a:latin typeface="Arial" charset="0"/>
              </a:rPr>
              <a:t>CATV</a:t>
            </a:r>
            <a:endParaRPr lang="es-ES" sz="1200" b="1">
              <a:latin typeface="Arial" charset="0"/>
            </a:endParaRPr>
          </a:p>
        </p:txBody>
      </p:sp>
      <p:sp>
        <p:nvSpPr>
          <p:cNvPr id="543770" name="Text Box 2074"/>
          <p:cNvSpPr txBox="1">
            <a:spLocks noChangeArrowheads="1"/>
          </p:cNvSpPr>
          <p:nvPr/>
        </p:nvSpPr>
        <p:spPr bwMode="auto">
          <a:xfrm>
            <a:off x="3729038" y="3302000"/>
            <a:ext cx="233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802.1: Puentes Transparentes</a:t>
            </a:r>
            <a:endParaRPr lang="es-ES" sz="1200" b="1">
              <a:latin typeface="Arial" charset="0"/>
            </a:endParaRPr>
          </a:p>
        </p:txBody>
      </p:sp>
      <p:sp>
        <p:nvSpPr>
          <p:cNvPr id="543771" name="Text Box 2075"/>
          <p:cNvSpPr txBox="1">
            <a:spLocks noChangeArrowheads="1"/>
          </p:cNvSpPr>
          <p:nvPr/>
        </p:nvSpPr>
        <p:spPr bwMode="auto">
          <a:xfrm>
            <a:off x="3598863" y="2593975"/>
            <a:ext cx="2576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802.2: LLC (Logical Link Control)</a:t>
            </a:r>
            <a:endParaRPr lang="es-ES" sz="1200" b="1">
              <a:latin typeface="Arial" charset="0"/>
            </a:endParaRPr>
          </a:p>
        </p:txBody>
      </p:sp>
      <p:sp>
        <p:nvSpPr>
          <p:cNvPr id="543772" name="Text Box 2076"/>
          <p:cNvSpPr txBox="1">
            <a:spLocks noChangeArrowheads="1"/>
          </p:cNvSpPr>
          <p:nvPr/>
        </p:nvSpPr>
        <p:spPr bwMode="auto">
          <a:xfrm>
            <a:off x="8116888" y="4699000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Capa</a:t>
            </a:r>
          </a:p>
          <a:p>
            <a:pPr algn="ctr"/>
            <a:r>
              <a:rPr lang="es-ES_tradnl" sz="1200" b="1">
                <a:latin typeface="Arial" charset="0"/>
              </a:rPr>
              <a:t>Física</a:t>
            </a:r>
            <a:endParaRPr lang="es-ES" sz="1200" b="1">
              <a:latin typeface="Arial" charset="0"/>
            </a:endParaRPr>
          </a:p>
        </p:txBody>
      </p:sp>
      <p:sp>
        <p:nvSpPr>
          <p:cNvPr id="543773" name="Text Box 2077"/>
          <p:cNvSpPr txBox="1">
            <a:spLocks noChangeArrowheads="1"/>
          </p:cNvSpPr>
          <p:nvPr/>
        </p:nvSpPr>
        <p:spPr bwMode="auto">
          <a:xfrm>
            <a:off x="8015288" y="25654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Subcapa</a:t>
            </a:r>
          </a:p>
          <a:p>
            <a:pPr algn="ctr"/>
            <a:r>
              <a:rPr lang="es-ES_tradnl" sz="1200" b="1">
                <a:latin typeface="Arial" charset="0"/>
              </a:rPr>
              <a:t>LLC</a:t>
            </a:r>
            <a:endParaRPr lang="es-ES" sz="1200" b="1">
              <a:latin typeface="Arial" charset="0"/>
            </a:endParaRPr>
          </a:p>
        </p:txBody>
      </p:sp>
      <p:sp>
        <p:nvSpPr>
          <p:cNvPr id="543774" name="Line 2078"/>
          <p:cNvSpPr>
            <a:spLocks noChangeShapeType="1"/>
          </p:cNvSpPr>
          <p:nvPr/>
        </p:nvSpPr>
        <p:spPr bwMode="auto">
          <a:xfrm>
            <a:off x="8108950" y="308610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3775" name="Text Box 2079"/>
          <p:cNvSpPr txBox="1">
            <a:spLocks noChangeArrowheads="1"/>
          </p:cNvSpPr>
          <p:nvPr/>
        </p:nvSpPr>
        <p:spPr bwMode="auto">
          <a:xfrm>
            <a:off x="8015288" y="3387725"/>
            <a:ext cx="819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Subcapa</a:t>
            </a:r>
          </a:p>
          <a:p>
            <a:pPr algn="ctr"/>
            <a:r>
              <a:rPr lang="es-ES_tradnl" sz="1200" b="1">
                <a:latin typeface="Arial" charset="0"/>
              </a:rPr>
              <a:t>MAC</a:t>
            </a:r>
          </a:p>
          <a:p>
            <a:pPr algn="ctr"/>
            <a:r>
              <a:rPr lang="es-ES_tradnl" sz="1200" b="1">
                <a:latin typeface="Arial" charset="0"/>
              </a:rPr>
              <a:t>(Media</a:t>
            </a:r>
          </a:p>
          <a:p>
            <a:pPr algn="ctr"/>
            <a:r>
              <a:rPr lang="es-ES_tradnl" sz="1200" b="1">
                <a:latin typeface="Arial" charset="0"/>
              </a:rPr>
              <a:t>Access</a:t>
            </a:r>
          </a:p>
          <a:p>
            <a:pPr algn="ctr"/>
            <a:r>
              <a:rPr lang="es-ES_tradnl" sz="1200" b="1">
                <a:latin typeface="Arial" charset="0"/>
              </a:rPr>
              <a:t>Control)</a:t>
            </a:r>
            <a:endParaRPr lang="es-ES" sz="1200" b="1">
              <a:latin typeface="Arial" charset="0"/>
            </a:endParaRPr>
          </a:p>
        </p:txBody>
      </p:sp>
      <p:sp>
        <p:nvSpPr>
          <p:cNvPr id="543776" name="Text Box 2080"/>
          <p:cNvSpPr txBox="1">
            <a:spLocks noChangeArrowheads="1"/>
          </p:cNvSpPr>
          <p:nvPr/>
        </p:nvSpPr>
        <p:spPr bwMode="auto">
          <a:xfrm rot="16200000">
            <a:off x="700882" y="3793331"/>
            <a:ext cx="1225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802.1: Gestión</a:t>
            </a:r>
            <a:endParaRPr lang="es-ES" sz="1200" b="1">
              <a:latin typeface="Arial" charset="0"/>
            </a:endParaRPr>
          </a:p>
        </p:txBody>
      </p:sp>
      <p:sp>
        <p:nvSpPr>
          <p:cNvPr id="543777" name="Text Box 2081"/>
          <p:cNvSpPr txBox="1">
            <a:spLocks noChangeArrowheads="1"/>
          </p:cNvSpPr>
          <p:nvPr/>
        </p:nvSpPr>
        <p:spPr bwMode="auto">
          <a:xfrm rot="16200000">
            <a:off x="-400843" y="3699669"/>
            <a:ext cx="2584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802.1: Perspectiva y Arquitectura</a:t>
            </a:r>
            <a:endParaRPr lang="es-ES" sz="1200" b="1">
              <a:latin typeface="Arial" charset="0"/>
            </a:endParaRPr>
          </a:p>
        </p:txBody>
      </p:sp>
      <p:sp>
        <p:nvSpPr>
          <p:cNvPr id="543778" name="Text Box 2082"/>
          <p:cNvSpPr txBox="1">
            <a:spLocks noChangeArrowheads="1"/>
          </p:cNvSpPr>
          <p:nvPr/>
        </p:nvSpPr>
        <p:spPr bwMode="auto">
          <a:xfrm rot="16200000">
            <a:off x="-266700" y="2981325"/>
            <a:ext cx="1487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802.10: Seguridad</a:t>
            </a:r>
            <a:endParaRPr lang="es-ES" sz="1200" b="1">
              <a:latin typeface="Arial" charset="0"/>
            </a:endParaRPr>
          </a:p>
        </p:txBody>
      </p:sp>
      <p:sp>
        <p:nvSpPr>
          <p:cNvPr id="543779" name="Rectangle 2083"/>
          <p:cNvSpPr>
            <a:spLocks noChangeArrowheads="1"/>
          </p:cNvSpPr>
          <p:nvPr/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600">
                <a:solidFill>
                  <a:schemeClr val="tx2"/>
                </a:solidFill>
              </a:rPr>
              <a:t>Arquitectura de los estándares IEEE 802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E</a:t>
            </a:r>
            <a:r>
              <a:rPr lang="es-ES" sz="4000"/>
              <a:t>standarización</a:t>
            </a:r>
            <a:r>
              <a:rPr lang="es-ES_tradnl" sz="4000"/>
              <a:t>: 802.3</a:t>
            </a:r>
            <a:endParaRPr lang="es-ES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/>
              <a:t>1983: 802.3 aprueba CSMA/CD con una ‘pequeña’ modificación respecto a EN DIX: Campo </a:t>
            </a:r>
            <a:r>
              <a:rPr lang="es-ES" sz="2800" i="1"/>
              <a:t>tipo</a:t>
            </a:r>
            <a:r>
              <a:rPr lang="es-ES" sz="2800"/>
              <a:t> </a:t>
            </a:r>
            <a:r>
              <a:rPr lang="es-ES_tradnl" sz="2800"/>
              <a:t>(Ethertype)</a:t>
            </a:r>
            <a:r>
              <a:rPr lang="es-ES" sz="2800"/>
              <a:t> reemplazado por </a:t>
            </a:r>
            <a:r>
              <a:rPr lang="es-ES" sz="2800" i="1"/>
              <a:t>longitud</a:t>
            </a:r>
          </a:p>
          <a:p>
            <a:r>
              <a:rPr lang="es-ES" sz="2800"/>
              <a:t>Xerox desplaza campo </a:t>
            </a:r>
            <a:r>
              <a:rPr lang="es-ES_tradnl" sz="2800"/>
              <a:t>Ethertype</a:t>
            </a:r>
            <a:r>
              <a:rPr lang="es-ES" sz="2800"/>
              <a:t> </a:t>
            </a:r>
            <a:r>
              <a:rPr lang="es-ES_tradnl" sz="2800"/>
              <a:t>a valores </a:t>
            </a:r>
            <a:r>
              <a:rPr lang="es-ES" sz="2800"/>
              <a:t>&gt;1536 para que pueda coexistir DIX con 802.3</a:t>
            </a:r>
          </a:p>
          <a:p>
            <a:r>
              <a:rPr lang="es-ES" sz="2800"/>
              <a:t>En 802.3 tipo especificado en cabecera LLC (802.2) usando 4 campos / 8 bytes.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30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>
                <a:solidFill>
                  <a:schemeClr val="tx2"/>
                </a:solidFill>
              </a:rPr>
              <a:t>Tipos de redes</a:t>
            </a:r>
          </a:p>
        </p:txBody>
      </p:sp>
      <p:graphicFrame>
        <p:nvGraphicFramePr>
          <p:cNvPr id="951301" name="Group 5"/>
          <p:cNvGraphicFramePr>
            <a:graphicFrameLocks noGrp="1"/>
          </p:cNvGraphicFramePr>
          <p:nvPr/>
        </p:nvGraphicFramePr>
        <p:xfrm>
          <a:off x="1524000" y="1905000"/>
          <a:ext cx="6705600" cy="3708019"/>
        </p:xfrm>
        <a:graphic>
          <a:graphicData uri="http://schemas.openxmlformats.org/drawingml/2006/table">
            <a:tbl>
              <a:tblPr/>
              <a:tblGrid>
                <a:gridCol w="2235200"/>
                <a:gridCol w="2235200"/>
                <a:gridCol w="2235200"/>
              </a:tblGrid>
              <a:tr h="118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Redes locales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Redes de área extensa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Redes broadcast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Ethernet,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Token Ring, FDDI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Redes vía satélite,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redes CATV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Redes punto a punto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HIPPI,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LANs conmutadas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Relay,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ATM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27" name="Group 43"/>
          <p:cNvGraphicFramePr>
            <a:graphicFrameLocks noGrp="1"/>
          </p:cNvGraphicFramePr>
          <p:nvPr/>
        </p:nvGraphicFramePr>
        <p:xfrm>
          <a:off x="152400" y="2743200"/>
          <a:ext cx="8839200" cy="965200"/>
        </p:xfrm>
        <a:graphic>
          <a:graphicData uri="http://schemas.openxmlformats.org/drawingml/2006/table">
            <a:tbl>
              <a:tblPr/>
              <a:tblGrid>
                <a:gridCol w="981075"/>
                <a:gridCol w="984250"/>
                <a:gridCol w="981075"/>
                <a:gridCol w="981075"/>
                <a:gridCol w="984250"/>
                <a:gridCol w="981075"/>
                <a:gridCol w="981075"/>
                <a:gridCol w="984250"/>
                <a:gridCol w="981075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Preámb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10101010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Inicio trama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10101011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Destino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Origen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Tipo/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Long.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Relleno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(nada)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17" name="Text Box 33"/>
          <p:cNvSpPr txBox="1">
            <a:spLocks noChangeArrowheads="1"/>
          </p:cNvSpPr>
          <p:nvPr/>
        </p:nvSpPr>
        <p:spPr bwMode="auto">
          <a:xfrm>
            <a:off x="441325" y="22240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7</a:t>
            </a:r>
            <a:endParaRPr lang="es-ES" sz="1800"/>
          </a:p>
        </p:txBody>
      </p:sp>
      <p:sp>
        <p:nvSpPr>
          <p:cNvPr id="118818" name="Text Box 34"/>
          <p:cNvSpPr txBox="1">
            <a:spLocks noChangeArrowheads="1"/>
          </p:cNvSpPr>
          <p:nvPr/>
        </p:nvSpPr>
        <p:spPr bwMode="auto">
          <a:xfrm>
            <a:off x="1524000" y="22240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118819" name="Text Box 35"/>
          <p:cNvSpPr txBox="1">
            <a:spLocks noChangeArrowheads="1"/>
          </p:cNvSpPr>
          <p:nvPr/>
        </p:nvSpPr>
        <p:spPr bwMode="auto">
          <a:xfrm>
            <a:off x="2444750" y="22240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118820" name="Text Box 36"/>
          <p:cNvSpPr txBox="1">
            <a:spLocks noChangeArrowheads="1"/>
          </p:cNvSpPr>
          <p:nvPr/>
        </p:nvSpPr>
        <p:spPr bwMode="auto">
          <a:xfrm>
            <a:off x="4273550" y="2209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2</a:t>
            </a:r>
            <a:endParaRPr lang="es-ES" sz="1800"/>
          </a:p>
        </p:txBody>
      </p:sp>
      <p:sp>
        <p:nvSpPr>
          <p:cNvPr id="118821" name="Text Box 37"/>
          <p:cNvSpPr txBox="1">
            <a:spLocks noChangeArrowheads="1"/>
          </p:cNvSpPr>
          <p:nvPr/>
        </p:nvSpPr>
        <p:spPr bwMode="auto">
          <a:xfrm>
            <a:off x="3435350" y="2209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118822" name="Text Box 38"/>
          <p:cNvSpPr txBox="1">
            <a:spLocks noChangeArrowheads="1"/>
          </p:cNvSpPr>
          <p:nvPr/>
        </p:nvSpPr>
        <p:spPr bwMode="auto">
          <a:xfrm>
            <a:off x="5105400" y="22098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0-1500</a:t>
            </a:r>
            <a:endParaRPr lang="es-ES" sz="1800"/>
          </a:p>
        </p:txBody>
      </p:sp>
      <p:sp>
        <p:nvSpPr>
          <p:cNvPr id="118823" name="Text Box 39"/>
          <p:cNvSpPr txBox="1">
            <a:spLocks noChangeArrowheads="1"/>
          </p:cNvSpPr>
          <p:nvPr/>
        </p:nvSpPr>
        <p:spPr bwMode="auto">
          <a:xfrm>
            <a:off x="6172200" y="22098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0-46</a:t>
            </a:r>
            <a:endParaRPr lang="es-ES" sz="1800"/>
          </a:p>
        </p:txBody>
      </p:sp>
      <p:sp>
        <p:nvSpPr>
          <p:cNvPr id="118824" name="Text Box 40"/>
          <p:cNvSpPr txBox="1">
            <a:spLocks noChangeArrowheads="1"/>
          </p:cNvSpPr>
          <p:nvPr/>
        </p:nvSpPr>
        <p:spPr bwMode="auto">
          <a:xfrm>
            <a:off x="7315200" y="2209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4</a:t>
            </a:r>
            <a:endParaRPr lang="es-ES" sz="1800"/>
          </a:p>
        </p:txBody>
      </p:sp>
      <p:sp>
        <p:nvSpPr>
          <p:cNvPr id="118825" name="Text Box 41"/>
          <p:cNvSpPr txBox="1">
            <a:spLocks noChangeArrowheads="1"/>
          </p:cNvSpPr>
          <p:nvPr/>
        </p:nvSpPr>
        <p:spPr bwMode="auto">
          <a:xfrm>
            <a:off x="8229600" y="220503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sym typeface="Symbol" pitchFamily="18" charset="2"/>
              </a:rPr>
              <a:t>12</a:t>
            </a:r>
            <a:endParaRPr lang="es-ES" sz="1800"/>
          </a:p>
        </p:txBody>
      </p:sp>
      <p:sp>
        <p:nvSpPr>
          <p:cNvPr id="118828" name="AutoShape 44"/>
          <p:cNvSpPr>
            <a:spLocks noChangeArrowheads="1"/>
          </p:cNvSpPr>
          <p:nvPr/>
        </p:nvSpPr>
        <p:spPr bwMode="auto">
          <a:xfrm>
            <a:off x="2057400" y="3810000"/>
            <a:ext cx="76200" cy="609600"/>
          </a:xfrm>
          <a:prstGeom prst="up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8829" name="AutoShape 45"/>
          <p:cNvSpPr>
            <a:spLocks noChangeArrowheads="1"/>
          </p:cNvSpPr>
          <p:nvPr/>
        </p:nvSpPr>
        <p:spPr bwMode="auto">
          <a:xfrm>
            <a:off x="8001000" y="3810000"/>
            <a:ext cx="76200" cy="685800"/>
          </a:xfrm>
          <a:prstGeom prst="up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8833" name="Text Box 49"/>
          <p:cNvSpPr txBox="1">
            <a:spLocks noChangeArrowheads="1"/>
          </p:cNvSpPr>
          <p:nvPr/>
        </p:nvSpPr>
        <p:spPr bwMode="auto">
          <a:xfrm>
            <a:off x="3376613" y="3810000"/>
            <a:ext cx="3405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/>
              <a:t>Trama nivel MAC</a:t>
            </a:r>
          </a:p>
          <a:p>
            <a:pPr algn="ctr"/>
            <a:r>
              <a:rPr lang="es-ES_tradnl" sz="2400"/>
              <a:t>Longitud mínima 64 bytes</a:t>
            </a:r>
            <a:endParaRPr lang="es-ES" sz="2400"/>
          </a:p>
        </p:txBody>
      </p:sp>
      <p:sp>
        <p:nvSpPr>
          <p:cNvPr id="118834" name="Text Box 50"/>
          <p:cNvSpPr txBox="1">
            <a:spLocks noChangeArrowheads="1"/>
          </p:cNvSpPr>
          <p:nvPr/>
        </p:nvSpPr>
        <p:spPr bwMode="auto">
          <a:xfrm>
            <a:off x="1000125" y="434975"/>
            <a:ext cx="6696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Estructura de trama Ethernet DIX/802.2</a:t>
            </a:r>
          </a:p>
          <a:p>
            <a:pPr algn="ctr"/>
            <a:r>
              <a:rPr lang="es-ES_tradnl" sz="3200"/>
              <a:t>(1, 10 y 100 Mb/s)</a:t>
            </a:r>
            <a:endParaRPr lang="es-ES" sz="3200"/>
          </a:p>
        </p:txBody>
      </p:sp>
      <p:sp>
        <p:nvSpPr>
          <p:cNvPr id="118835" name="Line 51"/>
          <p:cNvSpPr>
            <a:spLocks noChangeShapeType="1"/>
          </p:cNvSpPr>
          <p:nvPr/>
        </p:nvSpPr>
        <p:spPr bwMode="auto">
          <a:xfrm>
            <a:off x="2209800" y="4191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8836" name="Line 52"/>
          <p:cNvSpPr>
            <a:spLocks noChangeShapeType="1"/>
          </p:cNvSpPr>
          <p:nvPr/>
        </p:nvSpPr>
        <p:spPr bwMode="auto">
          <a:xfrm>
            <a:off x="6858000" y="4191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8837" name="AutoShape 53"/>
          <p:cNvSpPr>
            <a:spLocks noChangeArrowheads="1"/>
          </p:cNvSpPr>
          <p:nvPr/>
        </p:nvSpPr>
        <p:spPr bwMode="auto">
          <a:xfrm>
            <a:off x="76200" y="3810000"/>
            <a:ext cx="228600" cy="1676400"/>
          </a:xfrm>
          <a:prstGeom prst="up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8838" name="AutoShape 54"/>
          <p:cNvSpPr>
            <a:spLocks noChangeArrowheads="1"/>
          </p:cNvSpPr>
          <p:nvPr/>
        </p:nvSpPr>
        <p:spPr bwMode="auto">
          <a:xfrm>
            <a:off x="8839200" y="3810000"/>
            <a:ext cx="228600" cy="1676400"/>
          </a:xfrm>
          <a:prstGeom prst="up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8839" name="Text Box 55"/>
          <p:cNvSpPr txBox="1">
            <a:spLocks noChangeArrowheads="1"/>
          </p:cNvSpPr>
          <p:nvPr/>
        </p:nvSpPr>
        <p:spPr bwMode="auto">
          <a:xfrm>
            <a:off x="2919413" y="5105400"/>
            <a:ext cx="3405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/>
              <a:t>Trama nivel físico</a:t>
            </a:r>
          </a:p>
          <a:p>
            <a:pPr algn="ctr"/>
            <a:r>
              <a:rPr lang="es-ES_tradnl" sz="2400"/>
              <a:t>Longitud mínima 84 bytes</a:t>
            </a:r>
            <a:endParaRPr lang="es-ES" sz="2400"/>
          </a:p>
        </p:txBody>
      </p:sp>
      <p:sp>
        <p:nvSpPr>
          <p:cNvPr id="118840" name="Line 56"/>
          <p:cNvSpPr>
            <a:spLocks noChangeShapeType="1"/>
          </p:cNvSpPr>
          <p:nvPr/>
        </p:nvSpPr>
        <p:spPr bwMode="auto">
          <a:xfrm>
            <a:off x="304800" y="5486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8841" name="Line 57"/>
          <p:cNvSpPr>
            <a:spLocks noChangeShapeType="1"/>
          </p:cNvSpPr>
          <p:nvPr/>
        </p:nvSpPr>
        <p:spPr bwMode="auto">
          <a:xfrm>
            <a:off x="6248400" y="5486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39" name="Group 51"/>
          <p:cNvGraphicFramePr>
            <a:graphicFrameLocks noGrp="1"/>
          </p:cNvGraphicFramePr>
          <p:nvPr/>
        </p:nvGraphicFramePr>
        <p:xfrm>
          <a:off x="762000" y="1187450"/>
          <a:ext cx="7772400" cy="4468814"/>
        </p:xfrm>
        <a:graphic>
          <a:graphicData uri="http://schemas.openxmlformats.org/drawingml/2006/table">
            <a:tbl>
              <a:tblPr/>
              <a:tblGrid>
                <a:gridCol w="2209800"/>
                <a:gridCol w="2667000"/>
                <a:gridCol w="2895600"/>
              </a:tblGrid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Especificación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Formato DIX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Formato 802.2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Protocolo de red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Campo Tipo en trama MAC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Campo DSAP/SSAP en cabecera 802.2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Longitud si </a:t>
                      </a: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64 bytes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Implícita por longitud de trama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Explícita en campo longitud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Longitud si </a:t>
                      </a: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&lt;64 bytes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 campo longitud de paquete (nivel de red)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Explícita en campo longitud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s-ES_tradnl" sz="4000"/>
              <a:t>Formatos DIX y 802.3</a:t>
            </a:r>
            <a:endParaRPr lang="es-ES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DIX: 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TCP/IP, DECNET Fase IV, LAT (Local Area Transport), IPX</a:t>
            </a:r>
          </a:p>
          <a:p>
            <a:pPr>
              <a:lnSpc>
                <a:spcPct val="90000"/>
              </a:lnSpc>
            </a:pPr>
            <a:r>
              <a:rPr lang="es-ES" sz="2800"/>
              <a:t>802.3/LLC: 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Appletalk Fase 2, NetBIOS, IPX</a:t>
            </a:r>
            <a:endParaRPr lang="es-ES_tradnl" sz="2400"/>
          </a:p>
          <a:p>
            <a:pPr>
              <a:lnSpc>
                <a:spcPct val="90000"/>
              </a:lnSpc>
            </a:pPr>
            <a:r>
              <a:rPr lang="es-ES" sz="2800"/>
              <a:t>En 1997 </a:t>
            </a:r>
            <a:r>
              <a:rPr lang="es-ES_tradnl" sz="2800"/>
              <a:t>IEEE aprueba doble significado (tipo/longitud) al estandarizar control de flujo (</a:t>
            </a:r>
            <a:r>
              <a:rPr lang="es-ES" sz="2800"/>
              <a:t>802.3x</a:t>
            </a:r>
            <a:r>
              <a:rPr lang="es-ES_tradnl" sz="2800"/>
              <a:t>). </a:t>
            </a:r>
            <a:r>
              <a:rPr lang="es-ES" sz="2800"/>
              <a:t>La asignación de </a:t>
            </a:r>
            <a:r>
              <a:rPr lang="es-ES_tradnl" sz="2800"/>
              <a:t>Ethertype</a:t>
            </a:r>
            <a:r>
              <a:rPr lang="es-ES" sz="2800"/>
              <a:t> pas</a:t>
            </a:r>
            <a:r>
              <a:rPr lang="es-ES_tradnl" sz="2800"/>
              <a:t>ó</a:t>
            </a:r>
            <a:r>
              <a:rPr lang="es-ES" sz="2800"/>
              <a:t> </a:t>
            </a:r>
            <a:r>
              <a:rPr lang="es-ES_tradnl" sz="2800"/>
              <a:t>entonces </a:t>
            </a:r>
            <a:r>
              <a:rPr lang="es-ES" sz="2800"/>
              <a:t>de Xerox a IEE</a:t>
            </a:r>
            <a:r>
              <a:rPr lang="es-ES_tradnl" sz="2800"/>
              <a:t>E</a:t>
            </a:r>
          </a:p>
          <a:p>
            <a:pPr>
              <a:lnSpc>
                <a:spcPct val="90000"/>
              </a:lnSpc>
            </a:pPr>
            <a:r>
              <a:rPr lang="es-ES_tradnl" sz="2800"/>
              <a:t>Los Ethertypes  pueden cosultarse por ejemplo en www.iana.org/numbers.html </a:t>
            </a:r>
            <a:endParaRPr lang="es-ES" sz="280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ES_tradnl" sz="4000">
                <a:latin typeface="Arial" charset="0"/>
              </a:rPr>
              <a:t>Direcciones MAC</a:t>
            </a:r>
            <a:endParaRPr lang="es-ES" sz="4000">
              <a:latin typeface="Arial" charset="0"/>
            </a:endParaRPr>
          </a:p>
        </p:txBody>
      </p:sp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2057400" y="2971800"/>
            <a:ext cx="47339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= 0 Dirección Individual (unicast)</a:t>
            </a:r>
          </a:p>
          <a:p>
            <a:r>
              <a:rPr lang="es-ES_tradnl" sz="1800">
                <a:latin typeface="Arial" charset="0"/>
              </a:rPr>
              <a:t>= 1 Dirección de Grupo (multicast/broadcast)</a:t>
            </a:r>
            <a:endParaRPr lang="es-ES" sz="1800">
              <a:latin typeface="Arial" charset="0"/>
            </a:endParaRPr>
          </a:p>
        </p:txBody>
      </p:sp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1895475" y="3962400"/>
            <a:ext cx="50768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= 0  Dirección Única (administrada globalmente)</a:t>
            </a:r>
          </a:p>
          <a:p>
            <a:r>
              <a:rPr lang="es-ES_tradnl" sz="1800">
                <a:latin typeface="Arial" charset="0"/>
              </a:rPr>
              <a:t>= 1  Dirección Local (administrada localmente)</a:t>
            </a:r>
            <a:endParaRPr lang="es-ES" sz="1800">
              <a:latin typeface="Arial" charset="0"/>
            </a:endParaRPr>
          </a:p>
        </p:txBody>
      </p:sp>
      <p:sp>
        <p:nvSpPr>
          <p:cNvPr id="754693" name="Line 5"/>
          <p:cNvSpPr>
            <a:spLocks noChangeShapeType="1"/>
          </p:cNvSpPr>
          <p:nvPr/>
        </p:nvSpPr>
        <p:spPr bwMode="auto">
          <a:xfrm flipV="1">
            <a:off x="16002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4694" name="Line 6"/>
          <p:cNvSpPr>
            <a:spLocks noChangeShapeType="1"/>
          </p:cNvSpPr>
          <p:nvPr/>
        </p:nvSpPr>
        <p:spPr bwMode="auto">
          <a:xfrm flipV="1">
            <a:off x="1409700" y="26543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4695" name="Line 7"/>
          <p:cNvSpPr>
            <a:spLocks noChangeShapeType="1"/>
          </p:cNvSpPr>
          <p:nvPr/>
        </p:nvSpPr>
        <p:spPr bwMode="auto">
          <a:xfrm>
            <a:off x="14097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754696" name="Group 8"/>
          <p:cNvGraphicFramePr>
            <a:graphicFrameLocks noGrp="1"/>
          </p:cNvGraphicFramePr>
          <p:nvPr/>
        </p:nvGraphicFramePr>
        <p:xfrm>
          <a:off x="228600" y="2306638"/>
          <a:ext cx="8763000" cy="335280"/>
        </p:xfrm>
        <a:graphic>
          <a:graphicData uri="http://schemas.openxmlformats.org/drawingml/2006/table">
            <a:tbl>
              <a:tblPr/>
              <a:tblGrid>
                <a:gridCol w="1460500"/>
                <a:gridCol w="1460500"/>
                <a:gridCol w="1460500"/>
                <a:gridCol w="1460500"/>
                <a:gridCol w="1460500"/>
                <a:gridCol w="14605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54712" name="Group 24"/>
          <p:cNvGrpSpPr>
            <a:grpSpLocks/>
          </p:cNvGrpSpPr>
          <p:nvPr/>
        </p:nvGrpSpPr>
        <p:grpSpPr bwMode="auto">
          <a:xfrm>
            <a:off x="246063" y="2489200"/>
            <a:ext cx="1439862" cy="152400"/>
            <a:chOff x="2267" y="1200"/>
            <a:chExt cx="907" cy="96"/>
          </a:xfrm>
        </p:grpSpPr>
        <p:sp>
          <p:nvSpPr>
            <p:cNvPr id="754713" name="Line 25"/>
            <p:cNvSpPr>
              <a:spLocks noChangeShapeType="1"/>
            </p:cNvSpPr>
            <p:nvPr/>
          </p:nvSpPr>
          <p:spPr bwMode="auto">
            <a:xfrm>
              <a:off x="2267" y="129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14" name="Line 26"/>
            <p:cNvSpPr>
              <a:spLocks noChangeShapeType="1"/>
            </p:cNvSpPr>
            <p:nvPr/>
          </p:nvSpPr>
          <p:spPr bwMode="auto">
            <a:xfrm flipV="1">
              <a:off x="272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15" name="Line 27"/>
            <p:cNvSpPr>
              <a:spLocks noChangeShapeType="1"/>
            </p:cNvSpPr>
            <p:nvPr/>
          </p:nvSpPr>
          <p:spPr bwMode="auto">
            <a:xfrm flipV="1">
              <a:off x="238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16" name="Line 28"/>
            <p:cNvSpPr>
              <a:spLocks noChangeShapeType="1"/>
            </p:cNvSpPr>
            <p:nvPr/>
          </p:nvSpPr>
          <p:spPr bwMode="auto">
            <a:xfrm flipV="1">
              <a:off x="283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17" name="Line 29"/>
            <p:cNvSpPr>
              <a:spLocks noChangeShapeType="1"/>
            </p:cNvSpPr>
            <p:nvPr/>
          </p:nvSpPr>
          <p:spPr bwMode="auto">
            <a:xfrm flipV="1">
              <a:off x="294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18" name="Line 30"/>
            <p:cNvSpPr>
              <a:spLocks noChangeShapeType="1"/>
            </p:cNvSpPr>
            <p:nvPr/>
          </p:nvSpPr>
          <p:spPr bwMode="auto">
            <a:xfrm flipV="1">
              <a:off x="306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19" name="Line 31"/>
            <p:cNvSpPr>
              <a:spLocks noChangeShapeType="1"/>
            </p:cNvSpPr>
            <p:nvPr/>
          </p:nvSpPr>
          <p:spPr bwMode="auto">
            <a:xfrm flipV="1">
              <a:off x="260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20" name="Line 32"/>
            <p:cNvSpPr>
              <a:spLocks noChangeShapeType="1"/>
            </p:cNvSpPr>
            <p:nvPr/>
          </p:nvSpPr>
          <p:spPr bwMode="auto">
            <a:xfrm flipV="1">
              <a:off x="249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54721" name="Group 33"/>
          <p:cNvGrpSpPr>
            <a:grpSpLocks/>
          </p:cNvGrpSpPr>
          <p:nvPr/>
        </p:nvGrpSpPr>
        <p:grpSpPr bwMode="auto">
          <a:xfrm>
            <a:off x="3151188" y="2489200"/>
            <a:ext cx="1439862" cy="152400"/>
            <a:chOff x="2267" y="1200"/>
            <a:chExt cx="907" cy="96"/>
          </a:xfrm>
        </p:grpSpPr>
        <p:sp>
          <p:nvSpPr>
            <p:cNvPr id="754722" name="Line 34"/>
            <p:cNvSpPr>
              <a:spLocks noChangeShapeType="1"/>
            </p:cNvSpPr>
            <p:nvPr/>
          </p:nvSpPr>
          <p:spPr bwMode="auto">
            <a:xfrm>
              <a:off x="2267" y="129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23" name="Line 35"/>
            <p:cNvSpPr>
              <a:spLocks noChangeShapeType="1"/>
            </p:cNvSpPr>
            <p:nvPr/>
          </p:nvSpPr>
          <p:spPr bwMode="auto">
            <a:xfrm flipV="1">
              <a:off x="272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24" name="Line 36"/>
            <p:cNvSpPr>
              <a:spLocks noChangeShapeType="1"/>
            </p:cNvSpPr>
            <p:nvPr/>
          </p:nvSpPr>
          <p:spPr bwMode="auto">
            <a:xfrm flipV="1">
              <a:off x="238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25" name="Line 37"/>
            <p:cNvSpPr>
              <a:spLocks noChangeShapeType="1"/>
            </p:cNvSpPr>
            <p:nvPr/>
          </p:nvSpPr>
          <p:spPr bwMode="auto">
            <a:xfrm flipV="1">
              <a:off x="283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26" name="Line 38"/>
            <p:cNvSpPr>
              <a:spLocks noChangeShapeType="1"/>
            </p:cNvSpPr>
            <p:nvPr/>
          </p:nvSpPr>
          <p:spPr bwMode="auto">
            <a:xfrm flipV="1">
              <a:off x="294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27" name="Line 39"/>
            <p:cNvSpPr>
              <a:spLocks noChangeShapeType="1"/>
            </p:cNvSpPr>
            <p:nvPr/>
          </p:nvSpPr>
          <p:spPr bwMode="auto">
            <a:xfrm flipV="1">
              <a:off x="306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28" name="Line 40"/>
            <p:cNvSpPr>
              <a:spLocks noChangeShapeType="1"/>
            </p:cNvSpPr>
            <p:nvPr/>
          </p:nvSpPr>
          <p:spPr bwMode="auto">
            <a:xfrm flipV="1">
              <a:off x="260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29" name="Line 41"/>
            <p:cNvSpPr>
              <a:spLocks noChangeShapeType="1"/>
            </p:cNvSpPr>
            <p:nvPr/>
          </p:nvSpPr>
          <p:spPr bwMode="auto">
            <a:xfrm flipV="1">
              <a:off x="249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54730" name="Group 42"/>
          <p:cNvGrpSpPr>
            <a:grpSpLocks/>
          </p:cNvGrpSpPr>
          <p:nvPr/>
        </p:nvGrpSpPr>
        <p:grpSpPr bwMode="auto">
          <a:xfrm>
            <a:off x="1703388" y="2489200"/>
            <a:ext cx="1439862" cy="152400"/>
            <a:chOff x="2267" y="1200"/>
            <a:chExt cx="907" cy="96"/>
          </a:xfrm>
        </p:grpSpPr>
        <p:sp>
          <p:nvSpPr>
            <p:cNvPr id="754731" name="Line 43"/>
            <p:cNvSpPr>
              <a:spLocks noChangeShapeType="1"/>
            </p:cNvSpPr>
            <p:nvPr/>
          </p:nvSpPr>
          <p:spPr bwMode="auto">
            <a:xfrm>
              <a:off x="2267" y="129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32" name="Line 44"/>
            <p:cNvSpPr>
              <a:spLocks noChangeShapeType="1"/>
            </p:cNvSpPr>
            <p:nvPr/>
          </p:nvSpPr>
          <p:spPr bwMode="auto">
            <a:xfrm flipV="1">
              <a:off x="272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33" name="Line 45"/>
            <p:cNvSpPr>
              <a:spLocks noChangeShapeType="1"/>
            </p:cNvSpPr>
            <p:nvPr/>
          </p:nvSpPr>
          <p:spPr bwMode="auto">
            <a:xfrm flipV="1">
              <a:off x="238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34" name="Line 46"/>
            <p:cNvSpPr>
              <a:spLocks noChangeShapeType="1"/>
            </p:cNvSpPr>
            <p:nvPr/>
          </p:nvSpPr>
          <p:spPr bwMode="auto">
            <a:xfrm flipV="1">
              <a:off x="283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35" name="Line 47"/>
            <p:cNvSpPr>
              <a:spLocks noChangeShapeType="1"/>
            </p:cNvSpPr>
            <p:nvPr/>
          </p:nvSpPr>
          <p:spPr bwMode="auto">
            <a:xfrm flipV="1">
              <a:off x="294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36" name="Line 48"/>
            <p:cNvSpPr>
              <a:spLocks noChangeShapeType="1"/>
            </p:cNvSpPr>
            <p:nvPr/>
          </p:nvSpPr>
          <p:spPr bwMode="auto">
            <a:xfrm flipV="1">
              <a:off x="306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37" name="Line 49"/>
            <p:cNvSpPr>
              <a:spLocks noChangeShapeType="1"/>
            </p:cNvSpPr>
            <p:nvPr/>
          </p:nvSpPr>
          <p:spPr bwMode="auto">
            <a:xfrm flipV="1">
              <a:off x="260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38" name="Line 50"/>
            <p:cNvSpPr>
              <a:spLocks noChangeShapeType="1"/>
            </p:cNvSpPr>
            <p:nvPr/>
          </p:nvSpPr>
          <p:spPr bwMode="auto">
            <a:xfrm flipV="1">
              <a:off x="249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54739" name="Group 51"/>
          <p:cNvGrpSpPr>
            <a:grpSpLocks/>
          </p:cNvGrpSpPr>
          <p:nvPr/>
        </p:nvGrpSpPr>
        <p:grpSpPr bwMode="auto">
          <a:xfrm>
            <a:off x="6075363" y="2479675"/>
            <a:ext cx="1439862" cy="152400"/>
            <a:chOff x="2267" y="1200"/>
            <a:chExt cx="907" cy="96"/>
          </a:xfrm>
        </p:grpSpPr>
        <p:sp>
          <p:nvSpPr>
            <p:cNvPr id="754740" name="Line 52"/>
            <p:cNvSpPr>
              <a:spLocks noChangeShapeType="1"/>
            </p:cNvSpPr>
            <p:nvPr/>
          </p:nvSpPr>
          <p:spPr bwMode="auto">
            <a:xfrm>
              <a:off x="2267" y="129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41" name="Line 53"/>
            <p:cNvSpPr>
              <a:spLocks noChangeShapeType="1"/>
            </p:cNvSpPr>
            <p:nvPr/>
          </p:nvSpPr>
          <p:spPr bwMode="auto">
            <a:xfrm flipV="1">
              <a:off x="272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42" name="Line 54"/>
            <p:cNvSpPr>
              <a:spLocks noChangeShapeType="1"/>
            </p:cNvSpPr>
            <p:nvPr/>
          </p:nvSpPr>
          <p:spPr bwMode="auto">
            <a:xfrm flipV="1">
              <a:off x="238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43" name="Line 55"/>
            <p:cNvSpPr>
              <a:spLocks noChangeShapeType="1"/>
            </p:cNvSpPr>
            <p:nvPr/>
          </p:nvSpPr>
          <p:spPr bwMode="auto">
            <a:xfrm flipV="1">
              <a:off x="283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44" name="Line 56"/>
            <p:cNvSpPr>
              <a:spLocks noChangeShapeType="1"/>
            </p:cNvSpPr>
            <p:nvPr/>
          </p:nvSpPr>
          <p:spPr bwMode="auto">
            <a:xfrm flipV="1">
              <a:off x="294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45" name="Line 57"/>
            <p:cNvSpPr>
              <a:spLocks noChangeShapeType="1"/>
            </p:cNvSpPr>
            <p:nvPr/>
          </p:nvSpPr>
          <p:spPr bwMode="auto">
            <a:xfrm flipV="1">
              <a:off x="306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46" name="Line 58"/>
            <p:cNvSpPr>
              <a:spLocks noChangeShapeType="1"/>
            </p:cNvSpPr>
            <p:nvPr/>
          </p:nvSpPr>
          <p:spPr bwMode="auto">
            <a:xfrm flipV="1">
              <a:off x="260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47" name="Line 59"/>
            <p:cNvSpPr>
              <a:spLocks noChangeShapeType="1"/>
            </p:cNvSpPr>
            <p:nvPr/>
          </p:nvSpPr>
          <p:spPr bwMode="auto">
            <a:xfrm flipV="1">
              <a:off x="249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54748" name="Group 60"/>
          <p:cNvGrpSpPr>
            <a:grpSpLocks/>
          </p:cNvGrpSpPr>
          <p:nvPr/>
        </p:nvGrpSpPr>
        <p:grpSpPr bwMode="auto">
          <a:xfrm>
            <a:off x="4627563" y="2479675"/>
            <a:ext cx="1439862" cy="152400"/>
            <a:chOff x="2267" y="1200"/>
            <a:chExt cx="907" cy="96"/>
          </a:xfrm>
        </p:grpSpPr>
        <p:sp>
          <p:nvSpPr>
            <p:cNvPr id="754749" name="Line 61"/>
            <p:cNvSpPr>
              <a:spLocks noChangeShapeType="1"/>
            </p:cNvSpPr>
            <p:nvPr/>
          </p:nvSpPr>
          <p:spPr bwMode="auto">
            <a:xfrm>
              <a:off x="2267" y="129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50" name="Line 62"/>
            <p:cNvSpPr>
              <a:spLocks noChangeShapeType="1"/>
            </p:cNvSpPr>
            <p:nvPr/>
          </p:nvSpPr>
          <p:spPr bwMode="auto">
            <a:xfrm flipV="1">
              <a:off x="272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51" name="Line 63"/>
            <p:cNvSpPr>
              <a:spLocks noChangeShapeType="1"/>
            </p:cNvSpPr>
            <p:nvPr/>
          </p:nvSpPr>
          <p:spPr bwMode="auto">
            <a:xfrm flipV="1">
              <a:off x="238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52" name="Line 64"/>
            <p:cNvSpPr>
              <a:spLocks noChangeShapeType="1"/>
            </p:cNvSpPr>
            <p:nvPr/>
          </p:nvSpPr>
          <p:spPr bwMode="auto">
            <a:xfrm flipV="1">
              <a:off x="283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53" name="Line 65"/>
            <p:cNvSpPr>
              <a:spLocks noChangeShapeType="1"/>
            </p:cNvSpPr>
            <p:nvPr/>
          </p:nvSpPr>
          <p:spPr bwMode="auto">
            <a:xfrm flipV="1">
              <a:off x="294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54" name="Line 66"/>
            <p:cNvSpPr>
              <a:spLocks noChangeShapeType="1"/>
            </p:cNvSpPr>
            <p:nvPr/>
          </p:nvSpPr>
          <p:spPr bwMode="auto">
            <a:xfrm flipV="1">
              <a:off x="306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55" name="Line 67"/>
            <p:cNvSpPr>
              <a:spLocks noChangeShapeType="1"/>
            </p:cNvSpPr>
            <p:nvPr/>
          </p:nvSpPr>
          <p:spPr bwMode="auto">
            <a:xfrm flipV="1">
              <a:off x="260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56" name="Line 68"/>
            <p:cNvSpPr>
              <a:spLocks noChangeShapeType="1"/>
            </p:cNvSpPr>
            <p:nvPr/>
          </p:nvSpPr>
          <p:spPr bwMode="auto">
            <a:xfrm flipV="1">
              <a:off x="249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54757" name="Group 69"/>
          <p:cNvGrpSpPr>
            <a:grpSpLocks/>
          </p:cNvGrpSpPr>
          <p:nvPr/>
        </p:nvGrpSpPr>
        <p:grpSpPr bwMode="auto">
          <a:xfrm>
            <a:off x="7570788" y="2489200"/>
            <a:ext cx="1439862" cy="152400"/>
            <a:chOff x="2267" y="1200"/>
            <a:chExt cx="907" cy="96"/>
          </a:xfrm>
        </p:grpSpPr>
        <p:sp>
          <p:nvSpPr>
            <p:cNvPr id="754758" name="Line 70"/>
            <p:cNvSpPr>
              <a:spLocks noChangeShapeType="1"/>
            </p:cNvSpPr>
            <p:nvPr/>
          </p:nvSpPr>
          <p:spPr bwMode="auto">
            <a:xfrm>
              <a:off x="2267" y="129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59" name="Line 71"/>
            <p:cNvSpPr>
              <a:spLocks noChangeShapeType="1"/>
            </p:cNvSpPr>
            <p:nvPr/>
          </p:nvSpPr>
          <p:spPr bwMode="auto">
            <a:xfrm flipV="1">
              <a:off x="272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60" name="Line 72"/>
            <p:cNvSpPr>
              <a:spLocks noChangeShapeType="1"/>
            </p:cNvSpPr>
            <p:nvPr/>
          </p:nvSpPr>
          <p:spPr bwMode="auto">
            <a:xfrm flipV="1">
              <a:off x="238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61" name="Line 73"/>
            <p:cNvSpPr>
              <a:spLocks noChangeShapeType="1"/>
            </p:cNvSpPr>
            <p:nvPr/>
          </p:nvSpPr>
          <p:spPr bwMode="auto">
            <a:xfrm flipV="1">
              <a:off x="283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62" name="Line 74"/>
            <p:cNvSpPr>
              <a:spLocks noChangeShapeType="1"/>
            </p:cNvSpPr>
            <p:nvPr/>
          </p:nvSpPr>
          <p:spPr bwMode="auto">
            <a:xfrm flipV="1">
              <a:off x="294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63" name="Line 75"/>
            <p:cNvSpPr>
              <a:spLocks noChangeShapeType="1"/>
            </p:cNvSpPr>
            <p:nvPr/>
          </p:nvSpPr>
          <p:spPr bwMode="auto">
            <a:xfrm flipV="1">
              <a:off x="3060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64" name="Line 76"/>
            <p:cNvSpPr>
              <a:spLocks noChangeShapeType="1"/>
            </p:cNvSpPr>
            <p:nvPr/>
          </p:nvSpPr>
          <p:spPr bwMode="auto">
            <a:xfrm flipV="1">
              <a:off x="2607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4765" name="Line 77"/>
            <p:cNvSpPr>
              <a:spLocks noChangeShapeType="1"/>
            </p:cNvSpPr>
            <p:nvPr/>
          </p:nvSpPr>
          <p:spPr bwMode="auto">
            <a:xfrm flipV="1">
              <a:off x="2493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54766" name="AutoShape 78"/>
          <p:cNvSpPr>
            <a:spLocks/>
          </p:cNvSpPr>
          <p:nvPr/>
        </p:nvSpPr>
        <p:spPr bwMode="auto">
          <a:xfrm rot="5400000">
            <a:off x="6623050" y="-146050"/>
            <a:ext cx="381000" cy="4330700"/>
          </a:xfrm>
          <a:prstGeom prst="leftBrace">
            <a:avLst>
              <a:gd name="adj1" fmla="val 947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54767" name="AutoShape 79"/>
          <p:cNvSpPr>
            <a:spLocks/>
          </p:cNvSpPr>
          <p:nvPr/>
        </p:nvSpPr>
        <p:spPr bwMode="auto">
          <a:xfrm rot="5400000">
            <a:off x="2203450" y="-146050"/>
            <a:ext cx="381000" cy="4330700"/>
          </a:xfrm>
          <a:prstGeom prst="leftBrace">
            <a:avLst>
              <a:gd name="adj1" fmla="val 947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54768" name="Text Box 80"/>
          <p:cNvSpPr txBox="1">
            <a:spLocks noChangeArrowheads="1"/>
          </p:cNvSpPr>
          <p:nvPr/>
        </p:nvSpPr>
        <p:spPr bwMode="auto">
          <a:xfrm>
            <a:off x="531813" y="1304925"/>
            <a:ext cx="365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>
                <a:latin typeface="Arial" charset="0"/>
              </a:rPr>
              <a:t>Parte asignada al fabricante (OUI)</a:t>
            </a:r>
          </a:p>
        </p:txBody>
      </p:sp>
      <p:sp>
        <p:nvSpPr>
          <p:cNvPr id="754769" name="Text Box 81"/>
          <p:cNvSpPr txBox="1">
            <a:spLocks noChangeArrowheads="1"/>
          </p:cNvSpPr>
          <p:nvPr/>
        </p:nvSpPr>
        <p:spPr bwMode="auto">
          <a:xfrm>
            <a:off x="5321300" y="1295400"/>
            <a:ext cx="294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800">
                <a:latin typeface="Arial" charset="0"/>
              </a:rPr>
              <a:t>Parte específica del equipo</a:t>
            </a:r>
          </a:p>
        </p:txBody>
      </p:sp>
      <p:sp>
        <p:nvSpPr>
          <p:cNvPr id="754770" name="Line 82"/>
          <p:cNvSpPr>
            <a:spLocks noChangeShapeType="1"/>
          </p:cNvSpPr>
          <p:nvPr/>
        </p:nvSpPr>
        <p:spPr bwMode="auto">
          <a:xfrm>
            <a:off x="16002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4771" name="Text Box 83"/>
          <p:cNvSpPr txBox="1">
            <a:spLocks noChangeArrowheads="1"/>
          </p:cNvSpPr>
          <p:nvPr/>
        </p:nvSpPr>
        <p:spPr bwMode="auto">
          <a:xfrm>
            <a:off x="838200" y="5105400"/>
            <a:ext cx="739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>
                <a:latin typeface="Arial" charset="0"/>
              </a:rPr>
              <a:t>El OUI (Organization Unique Identifier) lo asignaba inicialmente Xerox a las empresas que lo solicitaban. Al adoptarse este formato de dirección para todas las redes 802 la tarea pasó a realizarla el IEEE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M</a:t>
            </a:r>
            <a:r>
              <a:rPr lang="es-ES" sz="4000"/>
              <a:t>edios físicos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1980: </a:t>
            </a:r>
            <a:r>
              <a:rPr lang="es-ES_tradnl" sz="2800"/>
              <a:t>se estandariza el cable coaxial grueso</a:t>
            </a:r>
            <a:r>
              <a:rPr lang="es-ES" sz="2800"/>
              <a:t> ‘thickwire’ (10BASE5)</a:t>
            </a:r>
          </a:p>
          <a:p>
            <a:pPr>
              <a:lnSpc>
                <a:spcPct val="90000"/>
              </a:lnSpc>
            </a:pPr>
            <a:r>
              <a:rPr lang="es-ES" sz="2800"/>
              <a:t>1982: </a:t>
            </a:r>
            <a:r>
              <a:rPr lang="es-ES_tradnl" sz="2800"/>
              <a:t>aparece el coaxial fino</a:t>
            </a:r>
            <a:r>
              <a:rPr lang="es-ES" sz="2800"/>
              <a:t> ‘thinwire’ (RG58)</a:t>
            </a:r>
          </a:p>
          <a:p>
            <a:pPr>
              <a:lnSpc>
                <a:spcPct val="90000"/>
              </a:lnSpc>
            </a:pPr>
            <a:r>
              <a:rPr lang="es-ES" sz="2800"/>
              <a:t>1985: se estandariza </a:t>
            </a:r>
            <a:r>
              <a:rPr lang="es-ES_tradnl" sz="2800"/>
              <a:t>el thinwire (</a:t>
            </a:r>
            <a:r>
              <a:rPr lang="es-ES" sz="2800"/>
              <a:t>10BASE2</a:t>
            </a:r>
            <a:r>
              <a:rPr lang="es-ES_tradnl" sz="2800"/>
              <a:t>)</a:t>
            </a:r>
            <a:endParaRPr lang="es-ES" sz="2800"/>
          </a:p>
          <a:p>
            <a:pPr>
              <a:lnSpc>
                <a:spcPct val="90000"/>
              </a:lnSpc>
            </a:pPr>
            <a:r>
              <a:rPr lang="es-ES" sz="2800"/>
              <a:t>1984: primeros productos </a:t>
            </a:r>
            <a:r>
              <a:rPr lang="es-ES_tradnl" sz="2800"/>
              <a:t>Ethernet </a:t>
            </a:r>
            <a:r>
              <a:rPr lang="es-ES" sz="2800"/>
              <a:t>en fibra</a:t>
            </a:r>
            <a:r>
              <a:rPr lang="es-ES_tradnl" sz="2800"/>
              <a:t> óptica</a:t>
            </a:r>
            <a:endParaRPr lang="es-ES" sz="2800"/>
          </a:p>
          <a:p>
            <a:pPr>
              <a:lnSpc>
                <a:spcPct val="90000"/>
              </a:lnSpc>
            </a:pPr>
            <a:r>
              <a:rPr lang="es-ES" sz="2800"/>
              <a:t>1989: se estandariza FOIRL (Fiber Optic Inter Repeater Link). </a:t>
            </a:r>
          </a:p>
          <a:p>
            <a:pPr>
              <a:lnSpc>
                <a:spcPct val="90000"/>
              </a:lnSpc>
            </a:pPr>
            <a:r>
              <a:rPr lang="es-ES" sz="2800"/>
              <a:t>1993: se estandariza 10BASE-F</a:t>
            </a:r>
            <a:r>
              <a:rPr lang="es-ES_tradnl" sz="2800"/>
              <a:t> (actual estándar de Ethernet en fibra)</a:t>
            </a:r>
            <a:endParaRPr lang="es-ES" sz="28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ext Box 2"/>
          <p:cNvSpPr txBox="1">
            <a:spLocks noChangeArrowheads="1"/>
          </p:cNvSpPr>
          <p:nvPr/>
        </p:nvSpPr>
        <p:spPr bwMode="auto">
          <a:xfrm>
            <a:off x="2655888" y="333375"/>
            <a:ext cx="3592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>
                <a:latin typeface="Arial" charset="0"/>
              </a:rPr>
              <a:t>Ethernet 10BASE5</a:t>
            </a:r>
            <a:endParaRPr lang="es-ES" sz="3200">
              <a:latin typeface="Arial" charset="0"/>
            </a:endParaRPr>
          </a:p>
        </p:txBody>
      </p:sp>
      <p:sp>
        <p:nvSpPr>
          <p:cNvPr id="738307" name="Line 3"/>
          <p:cNvSpPr>
            <a:spLocks noChangeShapeType="1"/>
          </p:cNvSpPr>
          <p:nvPr/>
        </p:nvSpPr>
        <p:spPr bwMode="auto">
          <a:xfrm flipV="1">
            <a:off x="2667000" y="47021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8308" name="Text Box 4"/>
          <p:cNvSpPr txBox="1">
            <a:spLocks noChangeArrowheads="1"/>
          </p:cNvSpPr>
          <p:nvPr/>
        </p:nvSpPr>
        <p:spPr bwMode="auto">
          <a:xfrm>
            <a:off x="1182688" y="5334000"/>
            <a:ext cx="25003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Cable coaxial (grueso)</a:t>
            </a:r>
          </a:p>
          <a:p>
            <a:pPr algn="ctr"/>
            <a:r>
              <a:rPr lang="es-ES_tradnl" sz="1600" b="1">
                <a:latin typeface="Arial" charset="0"/>
              </a:rPr>
              <a:t>Medio broadcast</a:t>
            </a:r>
          </a:p>
          <a:p>
            <a:pPr algn="ctr"/>
            <a:r>
              <a:rPr lang="es-ES_tradnl" sz="1600" b="1">
                <a:latin typeface="Arial" charset="0"/>
              </a:rPr>
              <a:t>Longitud máxima 500 m</a:t>
            </a:r>
            <a:endParaRPr lang="es-ES" sz="1600" b="1">
              <a:latin typeface="Arial" charset="0"/>
            </a:endParaRPr>
          </a:p>
        </p:txBody>
      </p:sp>
      <p:sp>
        <p:nvSpPr>
          <p:cNvPr id="738309" name="Line 5"/>
          <p:cNvSpPr>
            <a:spLocks noChangeShapeType="1"/>
          </p:cNvSpPr>
          <p:nvPr/>
        </p:nvSpPr>
        <p:spPr bwMode="auto">
          <a:xfrm flipH="1">
            <a:off x="5562600" y="2339975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8310" name="Text Box 6"/>
          <p:cNvSpPr txBox="1">
            <a:spLocks noChangeArrowheads="1"/>
          </p:cNvSpPr>
          <p:nvPr/>
        </p:nvSpPr>
        <p:spPr bwMode="auto">
          <a:xfrm>
            <a:off x="5403850" y="1919288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Cable ‘drop’</a:t>
            </a:r>
            <a:endParaRPr lang="es-ES" sz="1600" b="1">
              <a:latin typeface="Arial" charset="0"/>
            </a:endParaRPr>
          </a:p>
        </p:txBody>
      </p:sp>
      <p:sp>
        <p:nvSpPr>
          <p:cNvPr id="738311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3543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Transceiver (transmitter-receiver), </a:t>
            </a:r>
          </a:p>
          <a:p>
            <a:pPr algn="ctr"/>
            <a:r>
              <a:rPr lang="es-ES_tradnl" sz="1600" b="1">
                <a:latin typeface="Arial" charset="0"/>
              </a:rPr>
              <a:t>realiza la detección de colisiones</a:t>
            </a:r>
            <a:endParaRPr lang="es-ES" sz="1600" b="1">
              <a:latin typeface="Arial" charset="0"/>
            </a:endParaRPr>
          </a:p>
        </p:txBody>
      </p:sp>
      <p:sp>
        <p:nvSpPr>
          <p:cNvPr id="738312" name="Line 8"/>
          <p:cNvSpPr>
            <a:spLocks noChangeShapeType="1"/>
          </p:cNvSpPr>
          <p:nvPr/>
        </p:nvSpPr>
        <p:spPr bwMode="auto">
          <a:xfrm>
            <a:off x="1219200" y="4625975"/>
            <a:ext cx="7086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38313" name="Group 9"/>
          <p:cNvGrpSpPr>
            <a:grpSpLocks/>
          </p:cNvGrpSpPr>
          <p:nvPr/>
        </p:nvGrpSpPr>
        <p:grpSpPr bwMode="auto">
          <a:xfrm>
            <a:off x="1871663" y="4216400"/>
            <a:ext cx="493712" cy="519113"/>
            <a:chOff x="1179" y="2238"/>
            <a:chExt cx="311" cy="327"/>
          </a:xfrm>
        </p:grpSpPr>
        <p:sp>
          <p:nvSpPr>
            <p:cNvPr id="738314" name="Rectangle 10"/>
            <p:cNvSpPr>
              <a:spLocks noChangeArrowheads="1"/>
            </p:cNvSpPr>
            <p:nvPr/>
          </p:nvSpPr>
          <p:spPr bwMode="auto">
            <a:xfrm>
              <a:off x="1191" y="2454"/>
              <a:ext cx="216" cy="1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38315" name="Rectangle 11"/>
            <p:cNvSpPr>
              <a:spLocks noChangeArrowheads="1"/>
            </p:cNvSpPr>
            <p:nvPr/>
          </p:nvSpPr>
          <p:spPr bwMode="auto">
            <a:xfrm>
              <a:off x="1179" y="2238"/>
              <a:ext cx="240" cy="2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38316" name="Rectangle 12"/>
            <p:cNvSpPr>
              <a:spLocks noChangeArrowheads="1"/>
            </p:cNvSpPr>
            <p:nvPr/>
          </p:nvSpPr>
          <p:spPr bwMode="auto">
            <a:xfrm>
              <a:off x="1422" y="2304"/>
              <a:ext cx="68" cy="84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38317" name="Freeform 13"/>
          <p:cNvSpPr>
            <a:spLocks/>
          </p:cNvSpPr>
          <p:nvPr/>
        </p:nvSpPr>
        <p:spPr bwMode="auto">
          <a:xfrm>
            <a:off x="2265363" y="3246438"/>
            <a:ext cx="782637" cy="1150937"/>
          </a:xfrm>
          <a:custGeom>
            <a:avLst/>
            <a:gdLst/>
            <a:ahLst/>
            <a:cxnLst>
              <a:cxn ang="0">
                <a:pos x="61" y="725"/>
              </a:cxn>
              <a:cxn ang="0">
                <a:pos x="187" y="695"/>
              </a:cxn>
              <a:cxn ang="0">
                <a:pos x="301" y="653"/>
              </a:cxn>
              <a:cxn ang="0">
                <a:pos x="349" y="596"/>
              </a:cxn>
              <a:cxn ang="0">
                <a:pos x="355" y="497"/>
              </a:cxn>
              <a:cxn ang="0">
                <a:pos x="343" y="380"/>
              </a:cxn>
              <a:cxn ang="0">
                <a:pos x="391" y="305"/>
              </a:cxn>
              <a:cxn ang="0">
                <a:pos x="463" y="248"/>
              </a:cxn>
              <a:cxn ang="0">
                <a:pos x="493" y="179"/>
              </a:cxn>
              <a:cxn ang="0">
                <a:pos x="463" y="95"/>
              </a:cxn>
              <a:cxn ang="0">
                <a:pos x="379" y="50"/>
              </a:cxn>
              <a:cxn ang="0">
                <a:pos x="289" y="17"/>
              </a:cxn>
              <a:cxn ang="0">
                <a:pos x="193" y="2"/>
              </a:cxn>
              <a:cxn ang="0">
                <a:pos x="31" y="5"/>
              </a:cxn>
              <a:cxn ang="0">
                <a:pos x="7" y="5"/>
              </a:cxn>
            </a:cxnLst>
            <a:rect l="0" t="0" r="r" b="b"/>
            <a:pathLst>
              <a:path w="493" h="725">
                <a:moveTo>
                  <a:pt x="61" y="725"/>
                </a:moveTo>
                <a:cubicBezTo>
                  <a:pt x="104" y="716"/>
                  <a:pt x="147" y="707"/>
                  <a:pt x="187" y="695"/>
                </a:cubicBezTo>
                <a:cubicBezTo>
                  <a:pt x="227" y="683"/>
                  <a:pt x="274" y="669"/>
                  <a:pt x="301" y="653"/>
                </a:cubicBezTo>
                <a:cubicBezTo>
                  <a:pt x="328" y="637"/>
                  <a:pt x="340" y="622"/>
                  <a:pt x="349" y="596"/>
                </a:cubicBezTo>
                <a:cubicBezTo>
                  <a:pt x="358" y="570"/>
                  <a:pt x="356" y="533"/>
                  <a:pt x="355" y="497"/>
                </a:cubicBezTo>
                <a:cubicBezTo>
                  <a:pt x="354" y="461"/>
                  <a:pt x="337" y="412"/>
                  <a:pt x="343" y="380"/>
                </a:cubicBezTo>
                <a:cubicBezTo>
                  <a:pt x="349" y="348"/>
                  <a:pt x="371" y="327"/>
                  <a:pt x="391" y="305"/>
                </a:cubicBezTo>
                <a:cubicBezTo>
                  <a:pt x="411" y="283"/>
                  <a:pt x="446" y="269"/>
                  <a:pt x="463" y="248"/>
                </a:cubicBezTo>
                <a:cubicBezTo>
                  <a:pt x="480" y="227"/>
                  <a:pt x="493" y="204"/>
                  <a:pt x="493" y="179"/>
                </a:cubicBezTo>
                <a:cubicBezTo>
                  <a:pt x="493" y="154"/>
                  <a:pt x="482" y="116"/>
                  <a:pt x="463" y="95"/>
                </a:cubicBezTo>
                <a:cubicBezTo>
                  <a:pt x="444" y="74"/>
                  <a:pt x="408" y="63"/>
                  <a:pt x="379" y="50"/>
                </a:cubicBezTo>
                <a:cubicBezTo>
                  <a:pt x="350" y="37"/>
                  <a:pt x="320" y="25"/>
                  <a:pt x="289" y="17"/>
                </a:cubicBezTo>
                <a:cubicBezTo>
                  <a:pt x="258" y="9"/>
                  <a:pt x="236" y="4"/>
                  <a:pt x="193" y="2"/>
                </a:cubicBezTo>
                <a:cubicBezTo>
                  <a:pt x="150" y="0"/>
                  <a:pt x="62" y="5"/>
                  <a:pt x="31" y="5"/>
                </a:cubicBezTo>
                <a:cubicBezTo>
                  <a:pt x="0" y="5"/>
                  <a:pt x="3" y="5"/>
                  <a:pt x="7" y="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38318" name="Group 14"/>
          <p:cNvGrpSpPr>
            <a:grpSpLocks/>
          </p:cNvGrpSpPr>
          <p:nvPr/>
        </p:nvGrpSpPr>
        <p:grpSpPr bwMode="auto">
          <a:xfrm>
            <a:off x="4525963" y="4203700"/>
            <a:ext cx="493712" cy="519113"/>
            <a:chOff x="1179" y="2238"/>
            <a:chExt cx="311" cy="327"/>
          </a:xfrm>
        </p:grpSpPr>
        <p:sp>
          <p:nvSpPr>
            <p:cNvPr id="738319" name="Rectangle 15"/>
            <p:cNvSpPr>
              <a:spLocks noChangeArrowheads="1"/>
            </p:cNvSpPr>
            <p:nvPr/>
          </p:nvSpPr>
          <p:spPr bwMode="auto">
            <a:xfrm>
              <a:off x="1191" y="2454"/>
              <a:ext cx="216" cy="1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38320" name="Rectangle 16"/>
            <p:cNvSpPr>
              <a:spLocks noChangeArrowheads="1"/>
            </p:cNvSpPr>
            <p:nvPr/>
          </p:nvSpPr>
          <p:spPr bwMode="auto">
            <a:xfrm>
              <a:off x="1179" y="2238"/>
              <a:ext cx="240" cy="2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38321" name="Rectangle 17"/>
            <p:cNvSpPr>
              <a:spLocks noChangeArrowheads="1"/>
            </p:cNvSpPr>
            <p:nvPr/>
          </p:nvSpPr>
          <p:spPr bwMode="auto">
            <a:xfrm>
              <a:off x="1422" y="2304"/>
              <a:ext cx="68" cy="84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38322" name="Group 18"/>
          <p:cNvGrpSpPr>
            <a:grpSpLocks/>
          </p:cNvGrpSpPr>
          <p:nvPr/>
        </p:nvGrpSpPr>
        <p:grpSpPr bwMode="auto">
          <a:xfrm>
            <a:off x="7345363" y="4241800"/>
            <a:ext cx="493712" cy="519113"/>
            <a:chOff x="1179" y="2238"/>
            <a:chExt cx="311" cy="327"/>
          </a:xfrm>
        </p:grpSpPr>
        <p:sp>
          <p:nvSpPr>
            <p:cNvPr id="738323" name="Rectangle 19"/>
            <p:cNvSpPr>
              <a:spLocks noChangeArrowheads="1"/>
            </p:cNvSpPr>
            <p:nvPr/>
          </p:nvSpPr>
          <p:spPr bwMode="auto">
            <a:xfrm>
              <a:off x="1191" y="2454"/>
              <a:ext cx="216" cy="1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38324" name="Rectangle 20"/>
            <p:cNvSpPr>
              <a:spLocks noChangeArrowheads="1"/>
            </p:cNvSpPr>
            <p:nvPr/>
          </p:nvSpPr>
          <p:spPr bwMode="auto">
            <a:xfrm>
              <a:off x="1179" y="2238"/>
              <a:ext cx="240" cy="2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38325" name="Rectangle 21"/>
            <p:cNvSpPr>
              <a:spLocks noChangeArrowheads="1"/>
            </p:cNvSpPr>
            <p:nvPr/>
          </p:nvSpPr>
          <p:spPr bwMode="auto">
            <a:xfrm>
              <a:off x="1422" y="2304"/>
              <a:ext cx="68" cy="84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38326" name="Freeform 22"/>
          <p:cNvSpPr>
            <a:spLocks/>
          </p:cNvSpPr>
          <p:nvPr/>
        </p:nvSpPr>
        <p:spPr bwMode="auto">
          <a:xfrm>
            <a:off x="4932363" y="3221038"/>
            <a:ext cx="782637" cy="1150937"/>
          </a:xfrm>
          <a:custGeom>
            <a:avLst/>
            <a:gdLst/>
            <a:ahLst/>
            <a:cxnLst>
              <a:cxn ang="0">
                <a:pos x="61" y="725"/>
              </a:cxn>
              <a:cxn ang="0">
                <a:pos x="187" y="695"/>
              </a:cxn>
              <a:cxn ang="0">
                <a:pos x="301" y="653"/>
              </a:cxn>
              <a:cxn ang="0">
                <a:pos x="349" y="596"/>
              </a:cxn>
              <a:cxn ang="0">
                <a:pos x="355" y="497"/>
              </a:cxn>
              <a:cxn ang="0">
                <a:pos x="343" y="380"/>
              </a:cxn>
              <a:cxn ang="0">
                <a:pos x="391" y="305"/>
              </a:cxn>
              <a:cxn ang="0">
                <a:pos x="463" y="248"/>
              </a:cxn>
              <a:cxn ang="0">
                <a:pos x="493" y="179"/>
              </a:cxn>
              <a:cxn ang="0">
                <a:pos x="463" y="95"/>
              </a:cxn>
              <a:cxn ang="0">
                <a:pos x="379" y="50"/>
              </a:cxn>
              <a:cxn ang="0">
                <a:pos x="289" y="17"/>
              </a:cxn>
              <a:cxn ang="0">
                <a:pos x="193" y="2"/>
              </a:cxn>
              <a:cxn ang="0">
                <a:pos x="31" y="5"/>
              </a:cxn>
              <a:cxn ang="0">
                <a:pos x="7" y="5"/>
              </a:cxn>
            </a:cxnLst>
            <a:rect l="0" t="0" r="r" b="b"/>
            <a:pathLst>
              <a:path w="493" h="725">
                <a:moveTo>
                  <a:pt x="61" y="725"/>
                </a:moveTo>
                <a:cubicBezTo>
                  <a:pt x="104" y="716"/>
                  <a:pt x="147" y="707"/>
                  <a:pt x="187" y="695"/>
                </a:cubicBezTo>
                <a:cubicBezTo>
                  <a:pt x="227" y="683"/>
                  <a:pt x="274" y="669"/>
                  <a:pt x="301" y="653"/>
                </a:cubicBezTo>
                <a:cubicBezTo>
                  <a:pt x="328" y="637"/>
                  <a:pt x="340" y="622"/>
                  <a:pt x="349" y="596"/>
                </a:cubicBezTo>
                <a:cubicBezTo>
                  <a:pt x="358" y="570"/>
                  <a:pt x="356" y="533"/>
                  <a:pt x="355" y="497"/>
                </a:cubicBezTo>
                <a:cubicBezTo>
                  <a:pt x="354" y="461"/>
                  <a:pt x="337" y="412"/>
                  <a:pt x="343" y="380"/>
                </a:cubicBezTo>
                <a:cubicBezTo>
                  <a:pt x="349" y="348"/>
                  <a:pt x="371" y="327"/>
                  <a:pt x="391" y="305"/>
                </a:cubicBezTo>
                <a:cubicBezTo>
                  <a:pt x="411" y="283"/>
                  <a:pt x="446" y="269"/>
                  <a:pt x="463" y="248"/>
                </a:cubicBezTo>
                <a:cubicBezTo>
                  <a:pt x="480" y="227"/>
                  <a:pt x="493" y="204"/>
                  <a:pt x="493" y="179"/>
                </a:cubicBezTo>
                <a:cubicBezTo>
                  <a:pt x="493" y="154"/>
                  <a:pt x="482" y="116"/>
                  <a:pt x="463" y="95"/>
                </a:cubicBezTo>
                <a:cubicBezTo>
                  <a:pt x="444" y="74"/>
                  <a:pt x="408" y="63"/>
                  <a:pt x="379" y="50"/>
                </a:cubicBezTo>
                <a:cubicBezTo>
                  <a:pt x="350" y="37"/>
                  <a:pt x="320" y="25"/>
                  <a:pt x="289" y="17"/>
                </a:cubicBezTo>
                <a:cubicBezTo>
                  <a:pt x="258" y="9"/>
                  <a:pt x="236" y="4"/>
                  <a:pt x="193" y="2"/>
                </a:cubicBezTo>
                <a:cubicBezTo>
                  <a:pt x="150" y="0"/>
                  <a:pt x="62" y="5"/>
                  <a:pt x="31" y="5"/>
                </a:cubicBezTo>
                <a:cubicBezTo>
                  <a:pt x="0" y="5"/>
                  <a:pt x="3" y="5"/>
                  <a:pt x="7" y="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8327" name="Freeform 23"/>
          <p:cNvSpPr>
            <a:spLocks/>
          </p:cNvSpPr>
          <p:nvPr/>
        </p:nvSpPr>
        <p:spPr bwMode="auto">
          <a:xfrm>
            <a:off x="7739063" y="3259138"/>
            <a:ext cx="782637" cy="1150937"/>
          </a:xfrm>
          <a:custGeom>
            <a:avLst/>
            <a:gdLst/>
            <a:ahLst/>
            <a:cxnLst>
              <a:cxn ang="0">
                <a:pos x="61" y="725"/>
              </a:cxn>
              <a:cxn ang="0">
                <a:pos x="187" y="695"/>
              </a:cxn>
              <a:cxn ang="0">
                <a:pos x="301" y="653"/>
              </a:cxn>
              <a:cxn ang="0">
                <a:pos x="349" y="596"/>
              </a:cxn>
              <a:cxn ang="0">
                <a:pos x="355" y="497"/>
              </a:cxn>
              <a:cxn ang="0">
                <a:pos x="343" y="380"/>
              </a:cxn>
              <a:cxn ang="0">
                <a:pos x="391" y="305"/>
              </a:cxn>
              <a:cxn ang="0">
                <a:pos x="463" y="248"/>
              </a:cxn>
              <a:cxn ang="0">
                <a:pos x="493" y="179"/>
              </a:cxn>
              <a:cxn ang="0">
                <a:pos x="463" y="95"/>
              </a:cxn>
              <a:cxn ang="0">
                <a:pos x="379" y="50"/>
              </a:cxn>
              <a:cxn ang="0">
                <a:pos x="289" y="17"/>
              </a:cxn>
              <a:cxn ang="0">
                <a:pos x="193" y="2"/>
              </a:cxn>
              <a:cxn ang="0">
                <a:pos x="31" y="5"/>
              </a:cxn>
              <a:cxn ang="0">
                <a:pos x="7" y="5"/>
              </a:cxn>
            </a:cxnLst>
            <a:rect l="0" t="0" r="r" b="b"/>
            <a:pathLst>
              <a:path w="493" h="725">
                <a:moveTo>
                  <a:pt x="61" y="725"/>
                </a:moveTo>
                <a:cubicBezTo>
                  <a:pt x="104" y="716"/>
                  <a:pt x="147" y="707"/>
                  <a:pt x="187" y="695"/>
                </a:cubicBezTo>
                <a:cubicBezTo>
                  <a:pt x="227" y="683"/>
                  <a:pt x="274" y="669"/>
                  <a:pt x="301" y="653"/>
                </a:cubicBezTo>
                <a:cubicBezTo>
                  <a:pt x="328" y="637"/>
                  <a:pt x="340" y="622"/>
                  <a:pt x="349" y="596"/>
                </a:cubicBezTo>
                <a:cubicBezTo>
                  <a:pt x="358" y="570"/>
                  <a:pt x="356" y="533"/>
                  <a:pt x="355" y="497"/>
                </a:cubicBezTo>
                <a:cubicBezTo>
                  <a:pt x="354" y="461"/>
                  <a:pt x="337" y="412"/>
                  <a:pt x="343" y="380"/>
                </a:cubicBezTo>
                <a:cubicBezTo>
                  <a:pt x="349" y="348"/>
                  <a:pt x="371" y="327"/>
                  <a:pt x="391" y="305"/>
                </a:cubicBezTo>
                <a:cubicBezTo>
                  <a:pt x="411" y="283"/>
                  <a:pt x="446" y="269"/>
                  <a:pt x="463" y="248"/>
                </a:cubicBezTo>
                <a:cubicBezTo>
                  <a:pt x="480" y="227"/>
                  <a:pt x="493" y="204"/>
                  <a:pt x="493" y="179"/>
                </a:cubicBezTo>
                <a:cubicBezTo>
                  <a:pt x="493" y="154"/>
                  <a:pt x="482" y="116"/>
                  <a:pt x="463" y="95"/>
                </a:cubicBezTo>
                <a:cubicBezTo>
                  <a:pt x="444" y="74"/>
                  <a:pt x="408" y="63"/>
                  <a:pt x="379" y="50"/>
                </a:cubicBezTo>
                <a:cubicBezTo>
                  <a:pt x="350" y="37"/>
                  <a:pt x="320" y="25"/>
                  <a:pt x="289" y="17"/>
                </a:cubicBezTo>
                <a:cubicBezTo>
                  <a:pt x="258" y="9"/>
                  <a:pt x="236" y="4"/>
                  <a:pt x="193" y="2"/>
                </a:cubicBezTo>
                <a:cubicBezTo>
                  <a:pt x="150" y="0"/>
                  <a:pt x="62" y="5"/>
                  <a:pt x="31" y="5"/>
                </a:cubicBezTo>
                <a:cubicBezTo>
                  <a:pt x="0" y="5"/>
                  <a:pt x="3" y="5"/>
                  <a:pt x="7" y="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738328" name="Picture 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2263775"/>
            <a:ext cx="1339850" cy="145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38329" name="Picture 2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251075"/>
            <a:ext cx="1339850" cy="145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38330" name="Picture 2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950" y="2263775"/>
            <a:ext cx="1339850" cy="145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38331" name="Line 27"/>
          <p:cNvSpPr>
            <a:spLocks noChangeShapeType="1"/>
          </p:cNvSpPr>
          <p:nvPr/>
        </p:nvSpPr>
        <p:spPr bwMode="auto">
          <a:xfrm flipV="1">
            <a:off x="685800" y="439737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8332" name="Line 28"/>
          <p:cNvSpPr>
            <a:spLocks noChangeShapeType="1"/>
          </p:cNvSpPr>
          <p:nvPr/>
        </p:nvSpPr>
        <p:spPr bwMode="auto">
          <a:xfrm flipV="1">
            <a:off x="685800" y="18827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8333" name="Line 29"/>
          <p:cNvSpPr>
            <a:spLocks noChangeShapeType="1"/>
          </p:cNvSpPr>
          <p:nvPr/>
        </p:nvSpPr>
        <p:spPr bwMode="auto">
          <a:xfrm flipV="1">
            <a:off x="4724400" y="47783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8334" name="Text Box 30"/>
          <p:cNvSpPr txBox="1">
            <a:spLocks noChangeArrowheads="1"/>
          </p:cNvSpPr>
          <p:nvPr/>
        </p:nvSpPr>
        <p:spPr bwMode="auto">
          <a:xfrm>
            <a:off x="4233863" y="5159375"/>
            <a:ext cx="203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Conector ‘vampiro’</a:t>
            </a:r>
            <a:endParaRPr lang="es-ES" sz="1600" b="1">
              <a:latin typeface="Arial" charset="0"/>
            </a:endParaRPr>
          </a:p>
        </p:txBody>
      </p:sp>
      <p:sp>
        <p:nvSpPr>
          <p:cNvPr id="738335" name="Rectangle 31"/>
          <p:cNvSpPr>
            <a:spLocks noChangeArrowheads="1"/>
          </p:cNvSpPr>
          <p:nvPr/>
        </p:nvSpPr>
        <p:spPr bwMode="auto">
          <a:xfrm>
            <a:off x="990600" y="4549775"/>
            <a:ext cx="2286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8336" name="Rectangle 32"/>
          <p:cNvSpPr>
            <a:spLocks noChangeArrowheads="1"/>
          </p:cNvSpPr>
          <p:nvPr/>
        </p:nvSpPr>
        <p:spPr bwMode="auto">
          <a:xfrm>
            <a:off x="8153400" y="4549775"/>
            <a:ext cx="2286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8337" name="Line 33"/>
          <p:cNvSpPr>
            <a:spLocks noChangeShapeType="1"/>
          </p:cNvSpPr>
          <p:nvPr/>
        </p:nvSpPr>
        <p:spPr bwMode="auto">
          <a:xfrm flipV="1">
            <a:off x="8283575" y="47783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8338" name="Text Box 34"/>
          <p:cNvSpPr txBox="1">
            <a:spLocks noChangeArrowheads="1"/>
          </p:cNvSpPr>
          <p:nvPr/>
        </p:nvSpPr>
        <p:spPr bwMode="auto">
          <a:xfrm>
            <a:off x="7134225" y="5378450"/>
            <a:ext cx="1878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Terminador</a:t>
            </a:r>
          </a:p>
          <a:p>
            <a:pPr algn="ctr"/>
            <a:r>
              <a:rPr lang="es-ES_tradnl" sz="1600" b="1">
                <a:latin typeface="Arial" charset="0"/>
              </a:rPr>
              <a:t>(resistencia 50 </a:t>
            </a:r>
            <a:r>
              <a:rPr lang="es-ES_tradnl" sz="1600" b="1">
                <a:latin typeface="Arial" charset="0"/>
                <a:sym typeface="Symbol" pitchFamily="18" charset="2"/>
              </a:rPr>
              <a:t>)</a:t>
            </a:r>
            <a:endParaRPr lang="es-ES" sz="1600" b="1">
              <a:latin typeface="Arial" charset="0"/>
            </a:endParaRPr>
          </a:p>
        </p:txBody>
      </p:sp>
      <p:sp>
        <p:nvSpPr>
          <p:cNvPr id="738339" name="Rectangle 35"/>
          <p:cNvSpPr>
            <a:spLocks noChangeArrowheads="1"/>
          </p:cNvSpPr>
          <p:nvPr/>
        </p:nvSpPr>
        <p:spPr bwMode="auto">
          <a:xfrm>
            <a:off x="6477000" y="4549775"/>
            <a:ext cx="228600" cy="152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8340" name="Line 36"/>
          <p:cNvSpPr>
            <a:spLocks noChangeShapeType="1"/>
          </p:cNvSpPr>
          <p:nvPr/>
        </p:nvSpPr>
        <p:spPr bwMode="auto">
          <a:xfrm flipV="1">
            <a:off x="6629400" y="477837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8341" name="Text Box 37"/>
          <p:cNvSpPr txBox="1">
            <a:spLocks noChangeArrowheads="1"/>
          </p:cNvSpPr>
          <p:nvPr/>
        </p:nvSpPr>
        <p:spPr bwMode="auto">
          <a:xfrm>
            <a:off x="4657725" y="5965825"/>
            <a:ext cx="2886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Conector ‘barrel’ (empalme)</a:t>
            </a:r>
            <a:endParaRPr lang="es-ES" sz="1600" b="1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Picture 1026" descr="ch3_enet_confg_AFrame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85888"/>
            <a:ext cx="8447088" cy="4597400"/>
          </a:xfrm>
          <a:prstGeom prst="rect">
            <a:avLst/>
          </a:prstGeom>
          <a:noFill/>
        </p:spPr>
      </p:pic>
      <p:sp>
        <p:nvSpPr>
          <p:cNvPr id="739331" name="Text Box 1027"/>
          <p:cNvSpPr txBox="1">
            <a:spLocks noChangeArrowheads="1"/>
          </p:cNvSpPr>
          <p:nvPr/>
        </p:nvSpPr>
        <p:spPr bwMode="auto">
          <a:xfrm>
            <a:off x="838200" y="334963"/>
            <a:ext cx="738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>
                <a:latin typeface="Arial" charset="0"/>
              </a:rPr>
              <a:t>Conexión Ethernet 10BASE5 (thickwire)</a:t>
            </a:r>
            <a:endParaRPr lang="es-ES" sz="32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4450"/>
            <a:ext cx="4518025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6708" name="Text Box 2052"/>
          <p:cNvSpPr txBox="1">
            <a:spLocks noChangeArrowheads="1"/>
          </p:cNvSpPr>
          <p:nvPr/>
        </p:nvSpPr>
        <p:spPr bwMode="auto">
          <a:xfrm>
            <a:off x="161925" y="2924175"/>
            <a:ext cx="334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800"/>
              <a:t>Conector ‘vampiro’ </a:t>
            </a:r>
          </a:p>
          <a:p>
            <a:pPr algn="ctr"/>
            <a:r>
              <a:rPr lang="es-ES_tradnl" sz="2800"/>
              <a:t>de Ethernet 10BASE5</a:t>
            </a:r>
            <a:endParaRPr lang="es-ES" sz="280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04800"/>
            <a:ext cx="52101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238125" y="2178050"/>
            <a:ext cx="3343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800"/>
              <a:t>Cable AUI (o ‘drop’)</a:t>
            </a:r>
          </a:p>
          <a:p>
            <a:pPr algn="ctr"/>
            <a:r>
              <a:rPr lang="es-ES_tradnl" sz="2800"/>
              <a:t>de Ethernet 10BASE5</a:t>
            </a:r>
            <a:endParaRPr lang="es-ES" sz="2800"/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441325" y="5029200"/>
            <a:ext cx="3167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AUI: Attachment Unit Interface</a:t>
            </a:r>
          </a:p>
          <a:p>
            <a:r>
              <a:rPr lang="es-ES_tradnl" sz="1600" b="1">
                <a:latin typeface="Arial" charset="0"/>
              </a:rPr>
              <a:t>MAU: Medium Attachment Unit</a:t>
            </a:r>
            <a:endParaRPr lang="es-ES" sz="1600" b="1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Text Box 2"/>
          <p:cNvSpPr txBox="1">
            <a:spLocks noChangeArrowheads="1"/>
          </p:cNvSpPr>
          <p:nvPr/>
        </p:nvSpPr>
        <p:spPr bwMode="auto">
          <a:xfrm>
            <a:off x="2732088" y="487363"/>
            <a:ext cx="3592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>
                <a:latin typeface="Arial" charset="0"/>
              </a:rPr>
              <a:t>Ethernet 10BASE2</a:t>
            </a:r>
            <a:endParaRPr lang="es-ES" sz="3200">
              <a:latin typeface="Arial" charset="0"/>
            </a:endParaRPr>
          </a:p>
        </p:txBody>
      </p:sp>
      <p:pic>
        <p:nvPicPr>
          <p:cNvPr id="74035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01963"/>
            <a:ext cx="17526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4035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706563"/>
            <a:ext cx="118745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40357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78163"/>
            <a:ext cx="118745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40358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449763"/>
            <a:ext cx="118745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40359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06763"/>
            <a:ext cx="1143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740360" name="Group 8"/>
          <p:cNvGrpSpPr>
            <a:grpSpLocks/>
          </p:cNvGrpSpPr>
          <p:nvPr/>
        </p:nvGrpSpPr>
        <p:grpSpPr bwMode="auto">
          <a:xfrm>
            <a:off x="2197100" y="3810000"/>
            <a:ext cx="269875" cy="339725"/>
            <a:chOff x="1384" y="1917"/>
            <a:chExt cx="170" cy="214"/>
          </a:xfrm>
        </p:grpSpPr>
        <p:sp>
          <p:nvSpPr>
            <p:cNvPr id="740361" name="Rectangle 9"/>
            <p:cNvSpPr>
              <a:spLocks noChangeArrowheads="1"/>
            </p:cNvSpPr>
            <p:nvPr/>
          </p:nvSpPr>
          <p:spPr bwMode="auto">
            <a:xfrm>
              <a:off x="1384" y="1988"/>
              <a:ext cx="4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62" name="Rectangle 10"/>
            <p:cNvSpPr>
              <a:spLocks noChangeArrowheads="1"/>
            </p:cNvSpPr>
            <p:nvPr/>
          </p:nvSpPr>
          <p:spPr bwMode="auto">
            <a:xfrm>
              <a:off x="1461" y="1917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63" name="Rectangle 11"/>
            <p:cNvSpPr>
              <a:spLocks noChangeArrowheads="1"/>
            </p:cNvSpPr>
            <p:nvPr/>
          </p:nvSpPr>
          <p:spPr bwMode="auto">
            <a:xfrm>
              <a:off x="1488" y="1966"/>
              <a:ext cx="47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64" name="Rectangle 12"/>
            <p:cNvSpPr>
              <a:spLocks noChangeArrowheads="1"/>
            </p:cNvSpPr>
            <p:nvPr/>
          </p:nvSpPr>
          <p:spPr bwMode="auto">
            <a:xfrm>
              <a:off x="1459" y="2084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65" name="Rectangle 13"/>
            <p:cNvSpPr>
              <a:spLocks noChangeArrowheads="1"/>
            </p:cNvSpPr>
            <p:nvPr/>
          </p:nvSpPr>
          <p:spPr bwMode="auto">
            <a:xfrm>
              <a:off x="1432" y="2000"/>
              <a:ext cx="54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40366" name="Group 14"/>
          <p:cNvGrpSpPr>
            <a:grpSpLocks/>
          </p:cNvGrpSpPr>
          <p:nvPr/>
        </p:nvGrpSpPr>
        <p:grpSpPr bwMode="auto">
          <a:xfrm rot="5400000">
            <a:off x="4114800" y="4178300"/>
            <a:ext cx="269875" cy="339725"/>
            <a:chOff x="1384" y="1917"/>
            <a:chExt cx="170" cy="214"/>
          </a:xfrm>
        </p:grpSpPr>
        <p:sp>
          <p:nvSpPr>
            <p:cNvPr id="740367" name="Rectangle 15"/>
            <p:cNvSpPr>
              <a:spLocks noChangeArrowheads="1"/>
            </p:cNvSpPr>
            <p:nvPr/>
          </p:nvSpPr>
          <p:spPr bwMode="auto">
            <a:xfrm>
              <a:off x="1384" y="1988"/>
              <a:ext cx="4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68" name="Rectangle 16"/>
            <p:cNvSpPr>
              <a:spLocks noChangeArrowheads="1"/>
            </p:cNvSpPr>
            <p:nvPr/>
          </p:nvSpPr>
          <p:spPr bwMode="auto">
            <a:xfrm>
              <a:off x="1461" y="1917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69" name="Rectangle 17"/>
            <p:cNvSpPr>
              <a:spLocks noChangeArrowheads="1"/>
            </p:cNvSpPr>
            <p:nvPr/>
          </p:nvSpPr>
          <p:spPr bwMode="auto">
            <a:xfrm>
              <a:off x="1488" y="1966"/>
              <a:ext cx="47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70" name="Rectangle 18"/>
            <p:cNvSpPr>
              <a:spLocks noChangeArrowheads="1"/>
            </p:cNvSpPr>
            <p:nvPr/>
          </p:nvSpPr>
          <p:spPr bwMode="auto">
            <a:xfrm>
              <a:off x="1459" y="2084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71" name="Rectangle 19"/>
            <p:cNvSpPr>
              <a:spLocks noChangeArrowheads="1"/>
            </p:cNvSpPr>
            <p:nvPr/>
          </p:nvSpPr>
          <p:spPr bwMode="auto">
            <a:xfrm>
              <a:off x="1432" y="2000"/>
              <a:ext cx="54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40372" name="Group 20"/>
          <p:cNvGrpSpPr>
            <a:grpSpLocks/>
          </p:cNvGrpSpPr>
          <p:nvPr/>
        </p:nvGrpSpPr>
        <p:grpSpPr bwMode="auto">
          <a:xfrm rot="10800000">
            <a:off x="6861175" y="4038600"/>
            <a:ext cx="269875" cy="339725"/>
            <a:chOff x="1384" y="1917"/>
            <a:chExt cx="170" cy="214"/>
          </a:xfrm>
        </p:grpSpPr>
        <p:sp>
          <p:nvSpPr>
            <p:cNvPr id="740373" name="Rectangle 21"/>
            <p:cNvSpPr>
              <a:spLocks noChangeArrowheads="1"/>
            </p:cNvSpPr>
            <p:nvPr/>
          </p:nvSpPr>
          <p:spPr bwMode="auto">
            <a:xfrm>
              <a:off x="1384" y="1988"/>
              <a:ext cx="4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74" name="Rectangle 22"/>
            <p:cNvSpPr>
              <a:spLocks noChangeArrowheads="1"/>
            </p:cNvSpPr>
            <p:nvPr/>
          </p:nvSpPr>
          <p:spPr bwMode="auto">
            <a:xfrm>
              <a:off x="1461" y="1917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75" name="Rectangle 23"/>
            <p:cNvSpPr>
              <a:spLocks noChangeArrowheads="1"/>
            </p:cNvSpPr>
            <p:nvPr/>
          </p:nvSpPr>
          <p:spPr bwMode="auto">
            <a:xfrm>
              <a:off x="1488" y="1966"/>
              <a:ext cx="47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76" name="Rectangle 24"/>
            <p:cNvSpPr>
              <a:spLocks noChangeArrowheads="1"/>
            </p:cNvSpPr>
            <p:nvPr/>
          </p:nvSpPr>
          <p:spPr bwMode="auto">
            <a:xfrm>
              <a:off x="1459" y="2084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77" name="Rectangle 25"/>
            <p:cNvSpPr>
              <a:spLocks noChangeArrowheads="1"/>
            </p:cNvSpPr>
            <p:nvPr/>
          </p:nvSpPr>
          <p:spPr bwMode="auto">
            <a:xfrm>
              <a:off x="1432" y="2000"/>
              <a:ext cx="54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40378" name="Group 26"/>
          <p:cNvGrpSpPr>
            <a:grpSpLocks/>
          </p:cNvGrpSpPr>
          <p:nvPr/>
        </p:nvGrpSpPr>
        <p:grpSpPr bwMode="auto">
          <a:xfrm>
            <a:off x="2197100" y="2400300"/>
            <a:ext cx="269875" cy="339725"/>
            <a:chOff x="1384" y="1917"/>
            <a:chExt cx="170" cy="214"/>
          </a:xfrm>
        </p:grpSpPr>
        <p:sp>
          <p:nvSpPr>
            <p:cNvPr id="740379" name="Rectangle 27"/>
            <p:cNvSpPr>
              <a:spLocks noChangeArrowheads="1"/>
            </p:cNvSpPr>
            <p:nvPr/>
          </p:nvSpPr>
          <p:spPr bwMode="auto">
            <a:xfrm>
              <a:off x="1384" y="1988"/>
              <a:ext cx="4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80" name="Rectangle 28"/>
            <p:cNvSpPr>
              <a:spLocks noChangeArrowheads="1"/>
            </p:cNvSpPr>
            <p:nvPr/>
          </p:nvSpPr>
          <p:spPr bwMode="auto">
            <a:xfrm>
              <a:off x="1461" y="1917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81" name="Rectangle 29"/>
            <p:cNvSpPr>
              <a:spLocks noChangeArrowheads="1"/>
            </p:cNvSpPr>
            <p:nvPr/>
          </p:nvSpPr>
          <p:spPr bwMode="auto">
            <a:xfrm>
              <a:off x="1488" y="1966"/>
              <a:ext cx="47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82" name="Rectangle 30"/>
            <p:cNvSpPr>
              <a:spLocks noChangeArrowheads="1"/>
            </p:cNvSpPr>
            <p:nvPr/>
          </p:nvSpPr>
          <p:spPr bwMode="auto">
            <a:xfrm>
              <a:off x="1459" y="2084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83" name="Rectangle 31"/>
            <p:cNvSpPr>
              <a:spLocks noChangeArrowheads="1"/>
            </p:cNvSpPr>
            <p:nvPr/>
          </p:nvSpPr>
          <p:spPr bwMode="auto">
            <a:xfrm>
              <a:off x="1432" y="2000"/>
              <a:ext cx="54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40384" name="Rectangle 32"/>
          <p:cNvSpPr>
            <a:spLocks noChangeArrowheads="1"/>
          </p:cNvSpPr>
          <p:nvPr/>
        </p:nvSpPr>
        <p:spPr bwMode="auto">
          <a:xfrm>
            <a:off x="6889750" y="3957638"/>
            <a:ext cx="74613" cy="74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40385" name="Rectangle 33"/>
          <p:cNvSpPr>
            <a:spLocks noChangeArrowheads="1"/>
          </p:cNvSpPr>
          <p:nvPr/>
        </p:nvSpPr>
        <p:spPr bwMode="auto">
          <a:xfrm>
            <a:off x="4845050" y="4367213"/>
            <a:ext cx="74613" cy="74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40386" name="Rectangle 34"/>
          <p:cNvSpPr>
            <a:spLocks noChangeArrowheads="1"/>
          </p:cNvSpPr>
          <p:nvPr/>
        </p:nvSpPr>
        <p:spPr bwMode="auto">
          <a:xfrm>
            <a:off x="4419600" y="4376738"/>
            <a:ext cx="74613" cy="74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40387" name="Rectangle 35"/>
          <p:cNvSpPr>
            <a:spLocks noChangeArrowheads="1"/>
          </p:cNvSpPr>
          <p:nvPr/>
        </p:nvSpPr>
        <p:spPr bwMode="auto">
          <a:xfrm>
            <a:off x="2365375" y="2325688"/>
            <a:ext cx="74613" cy="74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40388" name="Freeform 36"/>
          <p:cNvSpPr>
            <a:spLocks/>
          </p:cNvSpPr>
          <p:nvPr/>
        </p:nvSpPr>
        <p:spPr bwMode="auto">
          <a:xfrm>
            <a:off x="2335213" y="2740025"/>
            <a:ext cx="69850" cy="107156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" y="141"/>
              </a:cxn>
              <a:cxn ang="0">
                <a:pos x="32" y="315"/>
              </a:cxn>
              <a:cxn ang="0">
                <a:pos x="8" y="495"/>
              </a:cxn>
              <a:cxn ang="0">
                <a:pos x="44" y="675"/>
              </a:cxn>
            </a:cxnLst>
            <a:rect l="0" t="0" r="r" b="b"/>
            <a:pathLst>
              <a:path w="44" h="675">
                <a:moveTo>
                  <a:pt x="20" y="0"/>
                </a:moveTo>
                <a:cubicBezTo>
                  <a:pt x="10" y="44"/>
                  <a:pt x="0" y="89"/>
                  <a:pt x="2" y="141"/>
                </a:cubicBezTo>
                <a:cubicBezTo>
                  <a:pt x="4" y="193"/>
                  <a:pt x="31" y="256"/>
                  <a:pt x="32" y="315"/>
                </a:cubicBezTo>
                <a:cubicBezTo>
                  <a:pt x="33" y="374"/>
                  <a:pt x="6" y="435"/>
                  <a:pt x="8" y="495"/>
                </a:cubicBezTo>
                <a:cubicBezTo>
                  <a:pt x="10" y="555"/>
                  <a:pt x="27" y="615"/>
                  <a:pt x="44" y="67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0389" name="Freeform 37"/>
          <p:cNvSpPr>
            <a:spLocks/>
          </p:cNvSpPr>
          <p:nvPr/>
        </p:nvSpPr>
        <p:spPr bwMode="auto">
          <a:xfrm>
            <a:off x="2338388" y="4144963"/>
            <a:ext cx="122237" cy="985837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9" y="123"/>
              </a:cxn>
              <a:cxn ang="0">
                <a:pos x="6" y="300"/>
              </a:cxn>
              <a:cxn ang="0">
                <a:pos x="72" y="429"/>
              </a:cxn>
              <a:cxn ang="0">
                <a:pos x="39" y="621"/>
              </a:cxn>
            </a:cxnLst>
            <a:rect l="0" t="0" r="r" b="b"/>
            <a:pathLst>
              <a:path w="77" h="621">
                <a:moveTo>
                  <a:pt x="24" y="0"/>
                </a:moveTo>
                <a:cubicBezTo>
                  <a:pt x="33" y="36"/>
                  <a:pt x="42" y="73"/>
                  <a:pt x="39" y="123"/>
                </a:cubicBezTo>
                <a:cubicBezTo>
                  <a:pt x="36" y="173"/>
                  <a:pt x="0" y="249"/>
                  <a:pt x="6" y="300"/>
                </a:cubicBezTo>
                <a:cubicBezTo>
                  <a:pt x="12" y="351"/>
                  <a:pt x="67" y="376"/>
                  <a:pt x="72" y="429"/>
                </a:cubicBezTo>
                <a:cubicBezTo>
                  <a:pt x="77" y="482"/>
                  <a:pt x="58" y="551"/>
                  <a:pt x="39" y="62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0390" name="Freeform 38"/>
          <p:cNvSpPr>
            <a:spLocks/>
          </p:cNvSpPr>
          <p:nvPr/>
        </p:nvSpPr>
        <p:spPr bwMode="auto">
          <a:xfrm>
            <a:off x="2362200" y="4400550"/>
            <a:ext cx="1714500" cy="1463675"/>
          </a:xfrm>
          <a:custGeom>
            <a:avLst/>
            <a:gdLst/>
            <a:ahLst/>
            <a:cxnLst>
              <a:cxn ang="0">
                <a:pos x="0" y="655"/>
              </a:cxn>
              <a:cxn ang="0">
                <a:pos x="18" y="673"/>
              </a:cxn>
              <a:cxn ang="0">
                <a:pos x="30" y="757"/>
              </a:cxn>
              <a:cxn ang="0">
                <a:pos x="156" y="916"/>
              </a:cxn>
              <a:cxn ang="0">
                <a:pos x="342" y="793"/>
              </a:cxn>
              <a:cxn ang="0">
                <a:pos x="495" y="541"/>
              </a:cxn>
              <a:cxn ang="0">
                <a:pos x="624" y="235"/>
              </a:cxn>
              <a:cxn ang="0">
                <a:pos x="810" y="67"/>
              </a:cxn>
              <a:cxn ang="0">
                <a:pos x="1023" y="10"/>
              </a:cxn>
              <a:cxn ang="0">
                <a:pos x="1080" y="7"/>
              </a:cxn>
            </a:cxnLst>
            <a:rect l="0" t="0" r="r" b="b"/>
            <a:pathLst>
              <a:path w="1080" h="922">
                <a:moveTo>
                  <a:pt x="0" y="655"/>
                </a:moveTo>
                <a:lnTo>
                  <a:pt x="18" y="673"/>
                </a:lnTo>
                <a:cubicBezTo>
                  <a:pt x="23" y="690"/>
                  <a:pt x="7" y="717"/>
                  <a:pt x="30" y="757"/>
                </a:cubicBezTo>
                <a:cubicBezTo>
                  <a:pt x="53" y="797"/>
                  <a:pt x="104" y="910"/>
                  <a:pt x="156" y="916"/>
                </a:cubicBezTo>
                <a:cubicBezTo>
                  <a:pt x="208" y="922"/>
                  <a:pt x="286" y="855"/>
                  <a:pt x="342" y="793"/>
                </a:cubicBezTo>
                <a:cubicBezTo>
                  <a:pt x="398" y="731"/>
                  <a:pt x="448" y="634"/>
                  <a:pt x="495" y="541"/>
                </a:cubicBezTo>
                <a:cubicBezTo>
                  <a:pt x="542" y="448"/>
                  <a:pt x="571" y="314"/>
                  <a:pt x="624" y="235"/>
                </a:cubicBezTo>
                <a:cubicBezTo>
                  <a:pt x="677" y="156"/>
                  <a:pt x="744" y="104"/>
                  <a:pt x="810" y="67"/>
                </a:cubicBezTo>
                <a:cubicBezTo>
                  <a:pt x="876" y="30"/>
                  <a:pt x="978" y="20"/>
                  <a:pt x="1023" y="10"/>
                </a:cubicBezTo>
                <a:cubicBezTo>
                  <a:pt x="1068" y="0"/>
                  <a:pt x="1074" y="3"/>
                  <a:pt x="1080" y="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40391" name="Group 39"/>
          <p:cNvGrpSpPr>
            <a:grpSpLocks/>
          </p:cNvGrpSpPr>
          <p:nvPr/>
        </p:nvGrpSpPr>
        <p:grpSpPr bwMode="auto">
          <a:xfrm>
            <a:off x="2197100" y="5130800"/>
            <a:ext cx="269875" cy="339725"/>
            <a:chOff x="1384" y="1917"/>
            <a:chExt cx="170" cy="214"/>
          </a:xfrm>
        </p:grpSpPr>
        <p:sp>
          <p:nvSpPr>
            <p:cNvPr id="740392" name="Rectangle 40"/>
            <p:cNvSpPr>
              <a:spLocks noChangeArrowheads="1"/>
            </p:cNvSpPr>
            <p:nvPr/>
          </p:nvSpPr>
          <p:spPr bwMode="auto">
            <a:xfrm>
              <a:off x="1384" y="1988"/>
              <a:ext cx="4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93" name="Rectangle 41"/>
            <p:cNvSpPr>
              <a:spLocks noChangeArrowheads="1"/>
            </p:cNvSpPr>
            <p:nvPr/>
          </p:nvSpPr>
          <p:spPr bwMode="auto">
            <a:xfrm>
              <a:off x="1461" y="1917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94" name="Rectangle 42"/>
            <p:cNvSpPr>
              <a:spLocks noChangeArrowheads="1"/>
            </p:cNvSpPr>
            <p:nvPr/>
          </p:nvSpPr>
          <p:spPr bwMode="auto">
            <a:xfrm>
              <a:off x="1488" y="1966"/>
              <a:ext cx="47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95" name="Rectangle 43"/>
            <p:cNvSpPr>
              <a:spLocks noChangeArrowheads="1"/>
            </p:cNvSpPr>
            <p:nvPr/>
          </p:nvSpPr>
          <p:spPr bwMode="auto">
            <a:xfrm>
              <a:off x="1459" y="2084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396" name="Rectangle 44"/>
            <p:cNvSpPr>
              <a:spLocks noChangeArrowheads="1"/>
            </p:cNvSpPr>
            <p:nvPr/>
          </p:nvSpPr>
          <p:spPr bwMode="auto">
            <a:xfrm>
              <a:off x="1432" y="2000"/>
              <a:ext cx="54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40397" name="Freeform 45"/>
          <p:cNvSpPr>
            <a:spLocks/>
          </p:cNvSpPr>
          <p:nvPr/>
        </p:nvSpPr>
        <p:spPr bwMode="auto">
          <a:xfrm>
            <a:off x="5257800" y="4373563"/>
            <a:ext cx="1677988" cy="892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4"/>
              </a:cxn>
              <a:cxn ang="0">
                <a:pos x="159" y="39"/>
              </a:cxn>
              <a:cxn ang="0">
                <a:pos x="264" y="174"/>
              </a:cxn>
              <a:cxn ang="0">
                <a:pos x="435" y="483"/>
              </a:cxn>
              <a:cxn ang="0">
                <a:pos x="663" y="561"/>
              </a:cxn>
              <a:cxn ang="0">
                <a:pos x="957" y="480"/>
              </a:cxn>
              <a:cxn ang="0">
                <a:pos x="1041" y="279"/>
              </a:cxn>
              <a:cxn ang="0">
                <a:pos x="1053" y="0"/>
              </a:cxn>
            </a:cxnLst>
            <a:rect l="0" t="0" r="r" b="b"/>
            <a:pathLst>
              <a:path w="1057" h="562">
                <a:moveTo>
                  <a:pt x="0" y="0"/>
                </a:moveTo>
                <a:lnTo>
                  <a:pt x="3" y="24"/>
                </a:lnTo>
                <a:cubicBezTo>
                  <a:pt x="29" y="30"/>
                  <a:pt x="116" y="14"/>
                  <a:pt x="159" y="39"/>
                </a:cubicBezTo>
                <a:cubicBezTo>
                  <a:pt x="202" y="64"/>
                  <a:pt x="218" y="100"/>
                  <a:pt x="264" y="174"/>
                </a:cubicBezTo>
                <a:cubicBezTo>
                  <a:pt x="310" y="248"/>
                  <a:pt x="368" y="418"/>
                  <a:pt x="435" y="483"/>
                </a:cubicBezTo>
                <a:cubicBezTo>
                  <a:pt x="502" y="548"/>
                  <a:pt x="576" y="562"/>
                  <a:pt x="663" y="561"/>
                </a:cubicBezTo>
                <a:cubicBezTo>
                  <a:pt x="750" y="560"/>
                  <a:pt x="894" y="527"/>
                  <a:pt x="957" y="480"/>
                </a:cubicBezTo>
                <a:cubicBezTo>
                  <a:pt x="1020" y="433"/>
                  <a:pt x="1025" y="359"/>
                  <a:pt x="1041" y="279"/>
                </a:cubicBezTo>
                <a:cubicBezTo>
                  <a:pt x="1057" y="199"/>
                  <a:pt x="1055" y="99"/>
                  <a:pt x="105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40398" name="Group 46"/>
          <p:cNvGrpSpPr>
            <a:grpSpLocks/>
          </p:cNvGrpSpPr>
          <p:nvPr/>
        </p:nvGrpSpPr>
        <p:grpSpPr bwMode="auto">
          <a:xfrm rot="5400000">
            <a:off x="4954588" y="4176713"/>
            <a:ext cx="269875" cy="339725"/>
            <a:chOff x="1384" y="1917"/>
            <a:chExt cx="170" cy="214"/>
          </a:xfrm>
        </p:grpSpPr>
        <p:sp>
          <p:nvSpPr>
            <p:cNvPr id="740399" name="Rectangle 47"/>
            <p:cNvSpPr>
              <a:spLocks noChangeArrowheads="1"/>
            </p:cNvSpPr>
            <p:nvPr/>
          </p:nvSpPr>
          <p:spPr bwMode="auto">
            <a:xfrm>
              <a:off x="1384" y="1988"/>
              <a:ext cx="47" cy="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400" name="Rectangle 48"/>
            <p:cNvSpPr>
              <a:spLocks noChangeArrowheads="1"/>
            </p:cNvSpPr>
            <p:nvPr/>
          </p:nvSpPr>
          <p:spPr bwMode="auto">
            <a:xfrm>
              <a:off x="1461" y="1917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401" name="Rectangle 49"/>
            <p:cNvSpPr>
              <a:spLocks noChangeArrowheads="1"/>
            </p:cNvSpPr>
            <p:nvPr/>
          </p:nvSpPr>
          <p:spPr bwMode="auto">
            <a:xfrm>
              <a:off x="1488" y="1966"/>
              <a:ext cx="47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402" name="Rectangle 50"/>
            <p:cNvSpPr>
              <a:spLocks noChangeArrowheads="1"/>
            </p:cNvSpPr>
            <p:nvPr/>
          </p:nvSpPr>
          <p:spPr bwMode="auto">
            <a:xfrm>
              <a:off x="1459" y="2084"/>
              <a:ext cx="93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0403" name="Rectangle 51"/>
            <p:cNvSpPr>
              <a:spLocks noChangeArrowheads="1"/>
            </p:cNvSpPr>
            <p:nvPr/>
          </p:nvSpPr>
          <p:spPr bwMode="auto">
            <a:xfrm>
              <a:off x="1432" y="2000"/>
              <a:ext cx="54" cy="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40404" name="Text Box 52"/>
          <p:cNvSpPr txBox="1">
            <a:spLocks noChangeArrowheads="1"/>
          </p:cNvSpPr>
          <p:nvPr/>
        </p:nvSpPr>
        <p:spPr bwMode="auto">
          <a:xfrm>
            <a:off x="3122613" y="1812925"/>
            <a:ext cx="18780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latin typeface="Arial" charset="0"/>
              </a:rPr>
              <a:t>Terminador</a:t>
            </a:r>
          </a:p>
          <a:p>
            <a:pPr algn="ctr"/>
            <a:r>
              <a:rPr lang="es-ES" sz="1600" b="1">
                <a:latin typeface="Arial" charset="0"/>
              </a:rPr>
              <a:t>(resistencia 50 </a:t>
            </a:r>
            <a:r>
              <a:rPr lang="es-ES_tradnl" sz="1600" b="1">
                <a:latin typeface="Arial" charset="0"/>
                <a:sym typeface="Symbol" pitchFamily="18" charset="2"/>
              </a:rPr>
              <a:t>)</a:t>
            </a:r>
            <a:endParaRPr lang="es-ES" sz="1600" b="1">
              <a:latin typeface="Arial" charset="0"/>
              <a:sym typeface="Symbol" pitchFamily="18" charset="2"/>
            </a:endParaRPr>
          </a:p>
        </p:txBody>
      </p:sp>
      <p:sp>
        <p:nvSpPr>
          <p:cNvPr id="740405" name="Line 53"/>
          <p:cNvSpPr>
            <a:spLocks noChangeShapeType="1"/>
          </p:cNvSpPr>
          <p:nvPr/>
        </p:nvSpPr>
        <p:spPr bwMode="auto">
          <a:xfrm flipH="1">
            <a:off x="2476500" y="2057400"/>
            <a:ext cx="6477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0406" name="Text Box 54"/>
          <p:cNvSpPr txBox="1">
            <a:spLocks noChangeArrowheads="1"/>
          </p:cNvSpPr>
          <p:nvPr/>
        </p:nvSpPr>
        <p:spPr bwMode="auto">
          <a:xfrm>
            <a:off x="3514725" y="5673725"/>
            <a:ext cx="2760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latin typeface="Arial" charset="0"/>
              </a:rPr>
              <a:t>Cable coaxial fino RG-58</a:t>
            </a:r>
          </a:p>
          <a:p>
            <a:pPr algn="ctr"/>
            <a:r>
              <a:rPr lang="es-ES" sz="1600" b="1">
                <a:latin typeface="Arial" charset="0"/>
              </a:rPr>
              <a:t>(max. 185m por segmento)</a:t>
            </a:r>
          </a:p>
        </p:txBody>
      </p:sp>
      <p:sp>
        <p:nvSpPr>
          <p:cNvPr id="740407" name="Line 55"/>
          <p:cNvSpPr>
            <a:spLocks noChangeShapeType="1"/>
          </p:cNvSpPr>
          <p:nvPr/>
        </p:nvSpPr>
        <p:spPr bwMode="auto">
          <a:xfrm flipH="1" flipV="1">
            <a:off x="3149600" y="5473700"/>
            <a:ext cx="5080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0408" name="Text Box 56"/>
          <p:cNvSpPr txBox="1">
            <a:spLocks noChangeArrowheads="1"/>
          </p:cNvSpPr>
          <p:nvPr/>
        </p:nvSpPr>
        <p:spPr bwMode="auto">
          <a:xfrm>
            <a:off x="4278313" y="2667000"/>
            <a:ext cx="113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Repetidor</a:t>
            </a:r>
          </a:p>
        </p:txBody>
      </p:sp>
      <p:sp>
        <p:nvSpPr>
          <p:cNvPr id="740409" name="Text Box 57"/>
          <p:cNvSpPr txBox="1">
            <a:spLocks noChangeArrowheads="1"/>
          </p:cNvSpPr>
          <p:nvPr/>
        </p:nvSpPr>
        <p:spPr bwMode="auto">
          <a:xfrm>
            <a:off x="2667000" y="3352800"/>
            <a:ext cx="1074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latin typeface="Arial" charset="0"/>
              </a:rPr>
              <a:t>Conector</a:t>
            </a:r>
          </a:p>
          <a:p>
            <a:pPr algn="ctr"/>
            <a:r>
              <a:rPr lang="es-ES" sz="1600" b="1">
                <a:latin typeface="Arial" charset="0"/>
              </a:rPr>
              <a:t>en ‘T’</a:t>
            </a:r>
          </a:p>
        </p:txBody>
      </p:sp>
      <p:sp>
        <p:nvSpPr>
          <p:cNvPr id="740410" name="Line 58"/>
          <p:cNvSpPr>
            <a:spLocks noChangeShapeType="1"/>
          </p:cNvSpPr>
          <p:nvPr/>
        </p:nvSpPr>
        <p:spPr bwMode="auto">
          <a:xfrm flipH="1">
            <a:off x="2514600" y="3619500"/>
            <a:ext cx="2413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050"/>
          <p:cNvSpPr>
            <a:spLocks noChangeArrowheads="1"/>
          </p:cNvSpPr>
          <p:nvPr/>
        </p:nvSpPr>
        <p:spPr bwMode="auto">
          <a:xfrm>
            <a:off x="1597025" y="3851275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1" name="Rectangle 2051"/>
          <p:cNvSpPr>
            <a:spLocks noChangeArrowheads="1"/>
          </p:cNvSpPr>
          <p:nvPr/>
        </p:nvSpPr>
        <p:spPr bwMode="auto">
          <a:xfrm>
            <a:off x="2400300" y="3851275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2" name="Rectangle 2052"/>
          <p:cNvSpPr>
            <a:spLocks noChangeArrowheads="1"/>
          </p:cNvSpPr>
          <p:nvPr/>
        </p:nvSpPr>
        <p:spPr bwMode="auto">
          <a:xfrm>
            <a:off x="3197225" y="384810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3" name="Rectangle 2053"/>
          <p:cNvSpPr>
            <a:spLocks noChangeArrowheads="1"/>
          </p:cNvSpPr>
          <p:nvPr/>
        </p:nvSpPr>
        <p:spPr bwMode="auto">
          <a:xfrm>
            <a:off x="4006850" y="384810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4" name="Rectangle 2054"/>
          <p:cNvSpPr>
            <a:spLocks noChangeArrowheads="1"/>
          </p:cNvSpPr>
          <p:nvPr/>
        </p:nvSpPr>
        <p:spPr bwMode="auto">
          <a:xfrm>
            <a:off x="4803775" y="385445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5" name="Rectangle 2055"/>
          <p:cNvSpPr>
            <a:spLocks noChangeArrowheads="1"/>
          </p:cNvSpPr>
          <p:nvPr/>
        </p:nvSpPr>
        <p:spPr bwMode="auto">
          <a:xfrm>
            <a:off x="5626100" y="385445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6" name="Rectangle 2056"/>
          <p:cNvSpPr>
            <a:spLocks noChangeArrowheads="1"/>
          </p:cNvSpPr>
          <p:nvPr/>
        </p:nvSpPr>
        <p:spPr bwMode="auto">
          <a:xfrm>
            <a:off x="6442075" y="3856038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7" name="Rectangle 2057"/>
          <p:cNvSpPr>
            <a:spLocks noChangeArrowheads="1"/>
          </p:cNvSpPr>
          <p:nvPr/>
        </p:nvSpPr>
        <p:spPr bwMode="auto">
          <a:xfrm>
            <a:off x="7299325" y="3867150"/>
            <a:ext cx="701675" cy="1406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8" name="Rectangle 2058"/>
          <p:cNvSpPr>
            <a:spLocks noChangeArrowheads="1"/>
          </p:cNvSpPr>
          <p:nvPr/>
        </p:nvSpPr>
        <p:spPr bwMode="auto">
          <a:xfrm>
            <a:off x="1609725" y="3190875"/>
            <a:ext cx="6353175" cy="504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39" name="Rectangle 2059"/>
          <p:cNvSpPr>
            <a:spLocks noChangeArrowheads="1"/>
          </p:cNvSpPr>
          <p:nvPr/>
        </p:nvSpPr>
        <p:spPr bwMode="auto">
          <a:xfrm>
            <a:off x="1600200" y="2495550"/>
            <a:ext cx="6353175" cy="504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40" name="Rectangle 2060"/>
          <p:cNvSpPr>
            <a:spLocks noChangeArrowheads="1"/>
          </p:cNvSpPr>
          <p:nvPr/>
        </p:nvSpPr>
        <p:spPr bwMode="auto">
          <a:xfrm>
            <a:off x="1155700" y="2470150"/>
            <a:ext cx="336550" cy="2800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41" name="Rectangle 2061"/>
          <p:cNvSpPr>
            <a:spLocks noChangeArrowheads="1"/>
          </p:cNvSpPr>
          <p:nvPr/>
        </p:nvSpPr>
        <p:spPr bwMode="auto">
          <a:xfrm>
            <a:off x="736600" y="2457450"/>
            <a:ext cx="336550" cy="2800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42" name="Rectangle 2062"/>
          <p:cNvSpPr>
            <a:spLocks noChangeArrowheads="1"/>
          </p:cNvSpPr>
          <p:nvPr/>
        </p:nvSpPr>
        <p:spPr bwMode="auto">
          <a:xfrm>
            <a:off x="336550" y="2133600"/>
            <a:ext cx="342900" cy="193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34543" name="Line 2063"/>
          <p:cNvSpPr>
            <a:spLocks noChangeShapeType="1"/>
          </p:cNvSpPr>
          <p:nvPr/>
        </p:nvSpPr>
        <p:spPr bwMode="auto">
          <a:xfrm>
            <a:off x="8096250" y="52641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44" name="Line 2064"/>
          <p:cNvSpPr>
            <a:spLocks noChangeShapeType="1"/>
          </p:cNvSpPr>
          <p:nvPr/>
        </p:nvSpPr>
        <p:spPr bwMode="auto">
          <a:xfrm>
            <a:off x="8089900" y="45910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45" name="Line 2065"/>
          <p:cNvSpPr>
            <a:spLocks noChangeShapeType="1"/>
          </p:cNvSpPr>
          <p:nvPr/>
        </p:nvSpPr>
        <p:spPr bwMode="auto">
          <a:xfrm>
            <a:off x="8102600" y="24955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46" name="Text Box 2066"/>
          <p:cNvSpPr txBox="1">
            <a:spLocks noChangeArrowheads="1"/>
          </p:cNvSpPr>
          <p:nvPr/>
        </p:nvSpPr>
        <p:spPr bwMode="auto">
          <a:xfrm>
            <a:off x="1498600" y="4222750"/>
            <a:ext cx="9032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802.3:</a:t>
            </a:r>
          </a:p>
          <a:p>
            <a:pPr algn="ctr"/>
            <a:r>
              <a:rPr lang="es-ES_tradnl" sz="1200" b="1">
                <a:latin typeface="Arial" charset="0"/>
              </a:rPr>
              <a:t>CSMA/CD</a:t>
            </a:r>
          </a:p>
          <a:p>
            <a:pPr algn="ctr"/>
            <a:r>
              <a:rPr lang="es-ES_tradnl" sz="1200" b="1">
                <a:latin typeface="Arial" charset="0"/>
              </a:rPr>
              <a:t>(Ethernet)</a:t>
            </a:r>
            <a:endParaRPr lang="es-ES" sz="1200" b="1">
              <a:latin typeface="Arial" charset="0"/>
            </a:endParaRPr>
          </a:p>
        </p:txBody>
      </p:sp>
      <p:sp>
        <p:nvSpPr>
          <p:cNvPr id="534547" name="Text Box 2067"/>
          <p:cNvSpPr txBox="1">
            <a:spLocks noChangeArrowheads="1"/>
          </p:cNvSpPr>
          <p:nvPr/>
        </p:nvSpPr>
        <p:spPr bwMode="auto">
          <a:xfrm>
            <a:off x="6399213" y="4206875"/>
            <a:ext cx="784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802.12:</a:t>
            </a:r>
          </a:p>
          <a:p>
            <a:pPr algn="ctr"/>
            <a:r>
              <a:rPr lang="es-ES_tradnl" sz="1200" b="1">
                <a:latin typeface="Arial" charset="0"/>
              </a:rPr>
              <a:t>Demand</a:t>
            </a:r>
          </a:p>
          <a:p>
            <a:pPr algn="ctr"/>
            <a:r>
              <a:rPr lang="es-ES_tradnl" sz="1200" b="1">
                <a:latin typeface="Arial" charset="0"/>
              </a:rPr>
              <a:t>Priority</a:t>
            </a:r>
            <a:endParaRPr lang="es-ES" sz="1200" b="1">
              <a:latin typeface="Arial" charset="0"/>
            </a:endParaRPr>
          </a:p>
        </p:txBody>
      </p:sp>
      <p:sp>
        <p:nvSpPr>
          <p:cNvPr id="534548" name="Text Box 2068"/>
          <p:cNvSpPr txBox="1">
            <a:spLocks noChangeArrowheads="1"/>
          </p:cNvSpPr>
          <p:nvPr/>
        </p:nvSpPr>
        <p:spPr bwMode="auto">
          <a:xfrm>
            <a:off x="4775200" y="4206875"/>
            <a:ext cx="801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802.9:</a:t>
            </a:r>
          </a:p>
          <a:p>
            <a:pPr algn="ctr"/>
            <a:r>
              <a:rPr lang="es-ES_tradnl" sz="1200" b="1">
                <a:latin typeface="Arial" charset="0"/>
              </a:rPr>
              <a:t>Iso-</a:t>
            </a:r>
          </a:p>
          <a:p>
            <a:pPr algn="ctr"/>
            <a:r>
              <a:rPr lang="es-ES_tradnl" sz="1200" b="1">
                <a:latin typeface="Arial" charset="0"/>
              </a:rPr>
              <a:t>Ethernet</a:t>
            </a:r>
            <a:endParaRPr lang="es-ES" sz="1200" b="1">
              <a:latin typeface="Arial" charset="0"/>
            </a:endParaRPr>
          </a:p>
        </p:txBody>
      </p:sp>
      <p:sp>
        <p:nvSpPr>
          <p:cNvPr id="534549" name="Text Box 2069"/>
          <p:cNvSpPr txBox="1">
            <a:spLocks noChangeArrowheads="1"/>
          </p:cNvSpPr>
          <p:nvPr/>
        </p:nvSpPr>
        <p:spPr bwMode="auto">
          <a:xfrm>
            <a:off x="4035425" y="4206875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802.6:</a:t>
            </a:r>
          </a:p>
          <a:p>
            <a:pPr algn="ctr"/>
            <a:r>
              <a:rPr lang="es-ES_tradnl" sz="1200" b="1">
                <a:latin typeface="Arial" charset="0"/>
              </a:rPr>
              <a:t>DQDB</a:t>
            </a:r>
            <a:endParaRPr lang="es-ES" sz="1200" b="1">
              <a:latin typeface="Arial" charset="0"/>
            </a:endParaRPr>
          </a:p>
        </p:txBody>
      </p:sp>
      <p:sp>
        <p:nvSpPr>
          <p:cNvPr id="534550" name="Text Box 2070"/>
          <p:cNvSpPr txBox="1">
            <a:spLocks noChangeArrowheads="1"/>
          </p:cNvSpPr>
          <p:nvPr/>
        </p:nvSpPr>
        <p:spPr bwMode="auto">
          <a:xfrm>
            <a:off x="3197225" y="4206875"/>
            <a:ext cx="6334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802.5:</a:t>
            </a:r>
          </a:p>
          <a:p>
            <a:pPr algn="ctr"/>
            <a:r>
              <a:rPr lang="es-ES_tradnl" sz="1200" b="1">
                <a:latin typeface="Arial" charset="0"/>
              </a:rPr>
              <a:t>Token</a:t>
            </a:r>
          </a:p>
          <a:p>
            <a:pPr algn="ctr"/>
            <a:r>
              <a:rPr lang="es-ES_tradnl" sz="1200" b="1">
                <a:latin typeface="Arial" charset="0"/>
              </a:rPr>
              <a:t>Ring</a:t>
            </a:r>
            <a:endParaRPr lang="es-ES" sz="1200" b="1">
              <a:latin typeface="Arial" charset="0"/>
            </a:endParaRPr>
          </a:p>
        </p:txBody>
      </p:sp>
      <p:sp>
        <p:nvSpPr>
          <p:cNvPr id="534551" name="Text Box 2071"/>
          <p:cNvSpPr txBox="1">
            <a:spLocks noChangeArrowheads="1"/>
          </p:cNvSpPr>
          <p:nvPr/>
        </p:nvSpPr>
        <p:spPr bwMode="auto">
          <a:xfrm>
            <a:off x="2419350" y="4206875"/>
            <a:ext cx="6334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802.4:</a:t>
            </a:r>
          </a:p>
          <a:p>
            <a:pPr algn="ctr"/>
            <a:r>
              <a:rPr lang="es-ES_tradnl" sz="1200" b="1">
                <a:latin typeface="Arial" charset="0"/>
              </a:rPr>
              <a:t>Token</a:t>
            </a:r>
          </a:p>
          <a:p>
            <a:pPr algn="ctr"/>
            <a:r>
              <a:rPr lang="es-ES_tradnl" sz="1200" b="1">
                <a:latin typeface="Arial" charset="0"/>
              </a:rPr>
              <a:t>Bus</a:t>
            </a:r>
            <a:endParaRPr lang="es-ES" sz="1200" b="1">
              <a:latin typeface="Arial" charset="0"/>
            </a:endParaRPr>
          </a:p>
        </p:txBody>
      </p:sp>
      <p:sp>
        <p:nvSpPr>
          <p:cNvPr id="534552" name="Text Box 2072"/>
          <p:cNvSpPr txBox="1">
            <a:spLocks noChangeArrowheads="1"/>
          </p:cNvSpPr>
          <p:nvPr/>
        </p:nvSpPr>
        <p:spPr bwMode="auto">
          <a:xfrm>
            <a:off x="5656263" y="4206875"/>
            <a:ext cx="717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802.11:</a:t>
            </a:r>
          </a:p>
          <a:p>
            <a:pPr algn="ctr"/>
            <a:r>
              <a:rPr lang="es-ES_tradnl" sz="1200" b="1">
                <a:latin typeface="Arial" charset="0"/>
              </a:rPr>
              <a:t>LANs</a:t>
            </a:r>
          </a:p>
          <a:p>
            <a:pPr algn="ctr"/>
            <a:r>
              <a:rPr lang="es-ES_tradnl" sz="1200" b="1">
                <a:latin typeface="Arial" charset="0"/>
              </a:rPr>
              <a:t>Inalám-</a:t>
            </a:r>
          </a:p>
          <a:p>
            <a:pPr algn="ctr"/>
            <a:r>
              <a:rPr lang="es-ES_tradnl" sz="1200" b="1">
                <a:latin typeface="Arial" charset="0"/>
              </a:rPr>
              <a:t>bricas</a:t>
            </a:r>
            <a:endParaRPr lang="es-ES" sz="1200" b="1">
              <a:latin typeface="Arial" charset="0"/>
            </a:endParaRPr>
          </a:p>
        </p:txBody>
      </p:sp>
      <p:sp>
        <p:nvSpPr>
          <p:cNvPr id="534553" name="Text Box 2073"/>
          <p:cNvSpPr txBox="1">
            <a:spLocks noChangeArrowheads="1"/>
          </p:cNvSpPr>
          <p:nvPr/>
        </p:nvSpPr>
        <p:spPr bwMode="auto">
          <a:xfrm>
            <a:off x="7278688" y="4206875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802.14:</a:t>
            </a:r>
          </a:p>
          <a:p>
            <a:pPr algn="ctr"/>
            <a:r>
              <a:rPr lang="es-ES_tradnl" sz="1200" b="1">
                <a:latin typeface="Arial" charset="0"/>
              </a:rPr>
              <a:t>CATV</a:t>
            </a:r>
            <a:endParaRPr lang="es-ES" sz="1200" b="1">
              <a:latin typeface="Arial" charset="0"/>
            </a:endParaRPr>
          </a:p>
        </p:txBody>
      </p:sp>
      <p:sp>
        <p:nvSpPr>
          <p:cNvPr id="534554" name="Text Box 2074"/>
          <p:cNvSpPr txBox="1">
            <a:spLocks noChangeArrowheads="1"/>
          </p:cNvSpPr>
          <p:nvPr/>
        </p:nvSpPr>
        <p:spPr bwMode="auto">
          <a:xfrm>
            <a:off x="3729038" y="3302000"/>
            <a:ext cx="233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802.1: Puentes Transparentes</a:t>
            </a:r>
            <a:endParaRPr lang="es-ES" sz="1200" b="1">
              <a:latin typeface="Arial" charset="0"/>
            </a:endParaRPr>
          </a:p>
        </p:txBody>
      </p:sp>
      <p:sp>
        <p:nvSpPr>
          <p:cNvPr id="534555" name="Text Box 2075"/>
          <p:cNvSpPr txBox="1">
            <a:spLocks noChangeArrowheads="1"/>
          </p:cNvSpPr>
          <p:nvPr/>
        </p:nvSpPr>
        <p:spPr bwMode="auto">
          <a:xfrm>
            <a:off x="3598863" y="2593975"/>
            <a:ext cx="2576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802.2: LLC (Logical Link Control)</a:t>
            </a:r>
            <a:endParaRPr lang="es-ES" sz="1200" b="1">
              <a:latin typeface="Arial" charset="0"/>
            </a:endParaRPr>
          </a:p>
        </p:txBody>
      </p:sp>
      <p:sp>
        <p:nvSpPr>
          <p:cNvPr id="534556" name="Text Box 2076"/>
          <p:cNvSpPr txBox="1">
            <a:spLocks noChangeArrowheads="1"/>
          </p:cNvSpPr>
          <p:nvPr/>
        </p:nvSpPr>
        <p:spPr bwMode="auto">
          <a:xfrm>
            <a:off x="8116888" y="4699000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Capa</a:t>
            </a:r>
          </a:p>
          <a:p>
            <a:pPr algn="ctr"/>
            <a:r>
              <a:rPr lang="es-ES_tradnl" sz="1200" b="1">
                <a:latin typeface="Arial" charset="0"/>
              </a:rPr>
              <a:t>Física</a:t>
            </a:r>
            <a:endParaRPr lang="es-ES" sz="1200" b="1">
              <a:latin typeface="Arial" charset="0"/>
            </a:endParaRPr>
          </a:p>
        </p:txBody>
      </p:sp>
      <p:sp>
        <p:nvSpPr>
          <p:cNvPr id="534557" name="Text Box 2077"/>
          <p:cNvSpPr txBox="1">
            <a:spLocks noChangeArrowheads="1"/>
          </p:cNvSpPr>
          <p:nvPr/>
        </p:nvSpPr>
        <p:spPr bwMode="auto">
          <a:xfrm>
            <a:off x="8015288" y="25654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Subcapa</a:t>
            </a:r>
          </a:p>
          <a:p>
            <a:pPr algn="ctr"/>
            <a:r>
              <a:rPr lang="es-ES_tradnl" sz="1200" b="1">
                <a:latin typeface="Arial" charset="0"/>
              </a:rPr>
              <a:t>LLC</a:t>
            </a:r>
            <a:endParaRPr lang="es-ES" sz="1200" b="1">
              <a:latin typeface="Arial" charset="0"/>
            </a:endParaRPr>
          </a:p>
        </p:txBody>
      </p:sp>
      <p:sp>
        <p:nvSpPr>
          <p:cNvPr id="534558" name="Line 2078"/>
          <p:cNvSpPr>
            <a:spLocks noChangeShapeType="1"/>
          </p:cNvSpPr>
          <p:nvPr/>
        </p:nvSpPr>
        <p:spPr bwMode="auto">
          <a:xfrm>
            <a:off x="8108950" y="308610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4559" name="Text Box 2079"/>
          <p:cNvSpPr txBox="1">
            <a:spLocks noChangeArrowheads="1"/>
          </p:cNvSpPr>
          <p:nvPr/>
        </p:nvSpPr>
        <p:spPr bwMode="auto">
          <a:xfrm>
            <a:off x="8015288" y="3387725"/>
            <a:ext cx="819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Subcapa</a:t>
            </a:r>
          </a:p>
          <a:p>
            <a:pPr algn="ctr"/>
            <a:r>
              <a:rPr lang="es-ES_tradnl" sz="1200" b="1">
                <a:latin typeface="Arial" charset="0"/>
              </a:rPr>
              <a:t>MAC</a:t>
            </a:r>
          </a:p>
          <a:p>
            <a:pPr algn="ctr"/>
            <a:r>
              <a:rPr lang="es-ES_tradnl" sz="1200" b="1">
                <a:latin typeface="Arial" charset="0"/>
              </a:rPr>
              <a:t>(Media</a:t>
            </a:r>
          </a:p>
          <a:p>
            <a:pPr algn="ctr"/>
            <a:r>
              <a:rPr lang="es-ES_tradnl" sz="1200" b="1">
                <a:latin typeface="Arial" charset="0"/>
              </a:rPr>
              <a:t>Access</a:t>
            </a:r>
          </a:p>
          <a:p>
            <a:pPr algn="ctr"/>
            <a:r>
              <a:rPr lang="es-ES_tradnl" sz="1200" b="1">
                <a:latin typeface="Arial" charset="0"/>
              </a:rPr>
              <a:t>Control)</a:t>
            </a:r>
            <a:endParaRPr lang="es-ES" sz="1200" b="1">
              <a:latin typeface="Arial" charset="0"/>
            </a:endParaRPr>
          </a:p>
        </p:txBody>
      </p:sp>
      <p:sp>
        <p:nvSpPr>
          <p:cNvPr id="534560" name="Text Box 2080"/>
          <p:cNvSpPr txBox="1">
            <a:spLocks noChangeArrowheads="1"/>
          </p:cNvSpPr>
          <p:nvPr/>
        </p:nvSpPr>
        <p:spPr bwMode="auto">
          <a:xfrm rot="16200000">
            <a:off x="700882" y="3793331"/>
            <a:ext cx="1225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802.1: Gestión</a:t>
            </a:r>
            <a:endParaRPr lang="es-ES" sz="1200" b="1">
              <a:latin typeface="Arial" charset="0"/>
            </a:endParaRPr>
          </a:p>
        </p:txBody>
      </p:sp>
      <p:sp>
        <p:nvSpPr>
          <p:cNvPr id="534561" name="Text Box 2081"/>
          <p:cNvSpPr txBox="1">
            <a:spLocks noChangeArrowheads="1"/>
          </p:cNvSpPr>
          <p:nvPr/>
        </p:nvSpPr>
        <p:spPr bwMode="auto">
          <a:xfrm rot="16200000">
            <a:off x="-400843" y="3699669"/>
            <a:ext cx="2584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802.1: Perspectiva y Arquitectura</a:t>
            </a:r>
            <a:endParaRPr lang="es-ES" sz="1200" b="1">
              <a:latin typeface="Arial" charset="0"/>
            </a:endParaRPr>
          </a:p>
        </p:txBody>
      </p:sp>
      <p:sp>
        <p:nvSpPr>
          <p:cNvPr id="534562" name="Text Box 2082"/>
          <p:cNvSpPr txBox="1">
            <a:spLocks noChangeArrowheads="1"/>
          </p:cNvSpPr>
          <p:nvPr/>
        </p:nvSpPr>
        <p:spPr bwMode="auto">
          <a:xfrm rot="16200000">
            <a:off x="-266700" y="2981325"/>
            <a:ext cx="1487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200" b="1">
                <a:latin typeface="Arial" charset="0"/>
              </a:rPr>
              <a:t>802.10: Seguridad</a:t>
            </a:r>
            <a:endParaRPr lang="es-ES" sz="1200" b="1">
              <a:latin typeface="Arial" charset="0"/>
            </a:endParaRPr>
          </a:p>
        </p:txBody>
      </p:sp>
      <p:sp>
        <p:nvSpPr>
          <p:cNvPr id="534563" name="Rectangle 2083"/>
          <p:cNvSpPr>
            <a:spLocks noChangeArrowheads="1"/>
          </p:cNvSpPr>
          <p:nvPr/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3600">
                <a:solidFill>
                  <a:schemeClr val="tx2"/>
                </a:solidFill>
              </a:rPr>
              <a:t>Arquitectura de los estándares IEEE 802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 descr="ch4_enet_confg_AFram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31963"/>
            <a:ext cx="8153400" cy="4287837"/>
          </a:xfrm>
          <a:prstGeom prst="rect">
            <a:avLst/>
          </a:prstGeom>
          <a:noFill/>
        </p:spPr>
      </p:pic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1881188" y="377825"/>
            <a:ext cx="5419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>
                <a:latin typeface="Arial" charset="0"/>
              </a:rPr>
              <a:t>Conexión Ethernet 10BASE2</a:t>
            </a:r>
          </a:p>
          <a:p>
            <a:pPr algn="ctr"/>
            <a:r>
              <a:rPr lang="es-ES_tradnl" sz="3200">
                <a:latin typeface="Arial" charset="0"/>
              </a:rPr>
              <a:t>(thinwire o cheapernet)</a:t>
            </a:r>
            <a:endParaRPr lang="es-ES" sz="32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3878263"/>
            <a:ext cx="59817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1535113"/>
            <a:ext cx="58293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533400" y="620713"/>
            <a:ext cx="809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/>
              <a:t>Conectores Ethernet para 10BASE5 y 10BASE2</a:t>
            </a:r>
            <a:endParaRPr lang="es-ES" sz="3200"/>
          </a:p>
        </p:txBody>
      </p:sp>
      <p:sp>
        <p:nvSpPr>
          <p:cNvPr id="742405" name="Text Box 5"/>
          <p:cNvSpPr txBox="1">
            <a:spLocks noChangeArrowheads="1"/>
          </p:cNvSpPr>
          <p:nvPr/>
        </p:nvSpPr>
        <p:spPr bwMode="auto">
          <a:xfrm>
            <a:off x="5715000" y="5573713"/>
            <a:ext cx="122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(10BASE2)</a:t>
            </a:r>
            <a:endParaRPr lang="es-ES" sz="1600" b="1">
              <a:latin typeface="Arial" charset="0"/>
            </a:endParaRPr>
          </a:p>
        </p:txBody>
      </p:sp>
      <p:sp>
        <p:nvSpPr>
          <p:cNvPr id="742406" name="Text Box 6"/>
          <p:cNvSpPr txBox="1">
            <a:spLocks noChangeArrowheads="1"/>
          </p:cNvSpPr>
          <p:nvPr/>
        </p:nvSpPr>
        <p:spPr bwMode="auto">
          <a:xfrm>
            <a:off x="6246813" y="2982913"/>
            <a:ext cx="122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(10BASE5)</a:t>
            </a:r>
            <a:endParaRPr lang="es-ES" sz="1600" b="1">
              <a:latin typeface="Arial" charset="0"/>
            </a:endParaRPr>
          </a:p>
        </p:txBody>
      </p:sp>
      <p:sp>
        <p:nvSpPr>
          <p:cNvPr id="742407" name="Text Box 7"/>
          <p:cNvSpPr txBox="1">
            <a:spLocks noChangeArrowheads="1"/>
          </p:cNvSpPr>
          <p:nvPr/>
        </p:nvSpPr>
        <p:spPr bwMode="auto">
          <a:xfrm>
            <a:off x="4248150" y="5878513"/>
            <a:ext cx="2533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latin typeface="Arial" charset="0"/>
              </a:rPr>
              <a:t>BNC = Bayonet Nut Coupler</a:t>
            </a:r>
            <a:endParaRPr lang="es-ES" sz="1400" b="1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2" name="Picture 2" descr="ch6_enet_confg_AFram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8001000" cy="5060950"/>
          </a:xfrm>
          <a:prstGeom prst="rect">
            <a:avLst/>
          </a:prstGeom>
          <a:noFill/>
        </p:spPr>
      </p:pic>
      <p:sp>
        <p:nvSpPr>
          <p:cNvPr id="747523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8169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>
                <a:latin typeface="Arial" charset="0"/>
              </a:rPr>
              <a:t>Conexión Ethernet 10BASE-FL (fibra óptica)</a:t>
            </a:r>
            <a:endParaRPr lang="es-ES" sz="32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7788"/>
            <a:ext cx="921067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3667" name="Text Box 3"/>
          <p:cNvSpPr txBox="1">
            <a:spLocks noChangeArrowheads="1"/>
          </p:cNvSpPr>
          <p:nvPr/>
        </p:nvSpPr>
        <p:spPr bwMode="auto">
          <a:xfrm>
            <a:off x="974725" y="609600"/>
            <a:ext cx="697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/>
              <a:t>Conectores más habituales de fibra óptica</a:t>
            </a:r>
            <a:endParaRPr lang="es-ES" sz="3200"/>
          </a:p>
        </p:txBody>
      </p:sp>
      <p:sp>
        <p:nvSpPr>
          <p:cNvPr id="753668" name="Text Box 4"/>
          <p:cNvSpPr txBox="1">
            <a:spLocks noChangeArrowheads="1"/>
          </p:cNvSpPr>
          <p:nvPr/>
        </p:nvSpPr>
        <p:spPr bwMode="auto">
          <a:xfrm>
            <a:off x="2127250" y="2438400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SC (100 y 1000 Mb/s)</a:t>
            </a:r>
            <a:endParaRPr lang="es-ES" sz="1800" b="1">
              <a:latin typeface="Arial" charset="0"/>
            </a:endParaRPr>
          </a:p>
        </p:txBody>
      </p:sp>
      <p:sp>
        <p:nvSpPr>
          <p:cNvPr id="753669" name="Text Box 5"/>
          <p:cNvSpPr txBox="1">
            <a:spLocks noChangeArrowheads="1"/>
          </p:cNvSpPr>
          <p:nvPr/>
        </p:nvSpPr>
        <p:spPr bwMode="auto">
          <a:xfrm>
            <a:off x="2736850" y="4205288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 b="1">
                <a:latin typeface="Arial" charset="0"/>
              </a:rPr>
              <a:t>ST (10 Mb/s)</a:t>
            </a:r>
            <a:endParaRPr lang="es-ES" sz="1800" b="1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963" y="1123950"/>
            <a:ext cx="59340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s-ES_tradnl" sz="4000"/>
              <a:t>M</a:t>
            </a:r>
            <a:r>
              <a:rPr lang="es-ES" sz="4000"/>
              <a:t>edios físicos</a:t>
            </a:r>
            <a:r>
              <a:rPr lang="es-ES_tradnl" sz="4000"/>
              <a:t>: </a:t>
            </a:r>
            <a:r>
              <a:rPr lang="es-ES" sz="4000"/>
              <a:t>UTP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1/1/</a:t>
            </a:r>
            <a:r>
              <a:rPr lang="es-ES" sz="2800"/>
              <a:t>1984: AT&amp;T pierde monopolio por juicio</a:t>
            </a:r>
            <a:r>
              <a:rPr lang="es-ES_tradnl" sz="2800"/>
              <a:t> en EEUU. Las empresas pasan a poseer la red telefónica interior</a:t>
            </a:r>
            <a:endParaRPr lang="es-ES" sz="2800"/>
          </a:p>
          <a:p>
            <a:pPr>
              <a:lnSpc>
                <a:spcPct val="90000"/>
              </a:lnSpc>
            </a:pPr>
            <a:r>
              <a:rPr lang="es-ES" sz="2800"/>
              <a:t>1985: Ethernet sobre cable UTP (Synoptics)</a:t>
            </a:r>
          </a:p>
          <a:p>
            <a:pPr>
              <a:lnSpc>
                <a:spcPct val="90000"/>
              </a:lnSpc>
            </a:pPr>
            <a:r>
              <a:rPr lang="es-ES" sz="2800"/>
              <a:t>1985: Sist</a:t>
            </a:r>
            <a:r>
              <a:rPr lang="es-ES_tradnl" sz="2800"/>
              <a:t>emas</a:t>
            </a:r>
            <a:r>
              <a:rPr lang="es-ES" sz="2800"/>
              <a:t> de cableado (DEC, IBM, AT&amp;T)</a:t>
            </a:r>
          </a:p>
          <a:p>
            <a:pPr>
              <a:lnSpc>
                <a:spcPct val="90000"/>
              </a:lnSpc>
            </a:pPr>
            <a:r>
              <a:rPr lang="es-ES" sz="2800"/>
              <a:t>1987: se estandariza StarLAN (1BASE5)</a:t>
            </a:r>
            <a:r>
              <a:rPr lang="es-ES_tradnl" sz="2800"/>
              <a:t> sobre UTP</a:t>
            </a:r>
            <a:endParaRPr lang="es-ES" sz="2800"/>
          </a:p>
          <a:p>
            <a:pPr>
              <a:lnSpc>
                <a:spcPct val="90000"/>
              </a:lnSpc>
            </a:pPr>
            <a:r>
              <a:rPr lang="es-ES" sz="2800"/>
              <a:t>1990: se estandariza 10BASE-T</a:t>
            </a:r>
          </a:p>
          <a:p>
            <a:pPr>
              <a:lnSpc>
                <a:spcPct val="90000"/>
              </a:lnSpc>
            </a:pPr>
            <a:r>
              <a:rPr lang="es-ES" sz="2800"/>
              <a:t>1991: primer estándar de cableado estructurado: EIA/TIA 568.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Text Box 2"/>
          <p:cNvSpPr txBox="1">
            <a:spLocks noChangeArrowheads="1"/>
          </p:cNvSpPr>
          <p:nvPr/>
        </p:nvSpPr>
        <p:spPr bwMode="auto">
          <a:xfrm>
            <a:off x="1533525" y="260350"/>
            <a:ext cx="5553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>
                <a:latin typeface="Arial" charset="0"/>
              </a:rPr>
              <a:t>Ethernet 10/100/1000BASE-T</a:t>
            </a:r>
            <a:endParaRPr lang="es-ES" sz="3200">
              <a:latin typeface="Arial" charset="0"/>
            </a:endParaRPr>
          </a:p>
        </p:txBody>
      </p:sp>
      <p:sp>
        <p:nvSpPr>
          <p:cNvPr id="748547" name="Text Box 3"/>
          <p:cNvSpPr txBox="1">
            <a:spLocks noChangeArrowheads="1"/>
          </p:cNvSpPr>
          <p:nvPr/>
        </p:nvSpPr>
        <p:spPr bwMode="auto">
          <a:xfrm>
            <a:off x="3733800" y="1601788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Hub o Concentrador</a:t>
            </a:r>
          </a:p>
        </p:txBody>
      </p:sp>
      <p:sp>
        <p:nvSpPr>
          <p:cNvPr id="748548" name="Line 4"/>
          <p:cNvSpPr>
            <a:spLocks noChangeShapeType="1"/>
          </p:cNvSpPr>
          <p:nvPr/>
        </p:nvSpPr>
        <p:spPr bwMode="auto">
          <a:xfrm flipV="1">
            <a:off x="1905000" y="2287588"/>
            <a:ext cx="259080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8549" name="Line 5"/>
          <p:cNvSpPr>
            <a:spLocks noChangeShapeType="1"/>
          </p:cNvSpPr>
          <p:nvPr/>
        </p:nvSpPr>
        <p:spPr bwMode="auto">
          <a:xfrm flipV="1">
            <a:off x="3200400" y="2287588"/>
            <a:ext cx="129540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8550" name="Line 6"/>
          <p:cNvSpPr>
            <a:spLocks noChangeShapeType="1"/>
          </p:cNvSpPr>
          <p:nvPr/>
        </p:nvSpPr>
        <p:spPr bwMode="auto">
          <a:xfrm flipV="1">
            <a:off x="4495800" y="2287588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8551" name="Line 7"/>
          <p:cNvSpPr>
            <a:spLocks noChangeShapeType="1"/>
          </p:cNvSpPr>
          <p:nvPr/>
        </p:nvSpPr>
        <p:spPr bwMode="auto">
          <a:xfrm flipH="1" flipV="1">
            <a:off x="4495800" y="2287588"/>
            <a:ext cx="137160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8552" name="Line 8"/>
          <p:cNvSpPr>
            <a:spLocks noChangeShapeType="1"/>
          </p:cNvSpPr>
          <p:nvPr/>
        </p:nvSpPr>
        <p:spPr bwMode="auto">
          <a:xfrm flipH="1" flipV="1">
            <a:off x="4495800" y="2287588"/>
            <a:ext cx="259080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748553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68788"/>
            <a:ext cx="1143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48554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150" y="1935163"/>
            <a:ext cx="889000" cy="88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48555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8788"/>
            <a:ext cx="1143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48556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268788"/>
            <a:ext cx="1143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48557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268788"/>
            <a:ext cx="1143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48558" name="Picture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68788"/>
            <a:ext cx="1143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48559" name="Text Box 15"/>
          <p:cNvSpPr txBox="1">
            <a:spLocks noChangeArrowheads="1"/>
          </p:cNvSpPr>
          <p:nvPr/>
        </p:nvSpPr>
        <p:spPr bwMode="auto">
          <a:xfrm>
            <a:off x="5622925" y="2408238"/>
            <a:ext cx="1616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Conector RJ45</a:t>
            </a:r>
          </a:p>
        </p:txBody>
      </p:sp>
      <p:sp>
        <p:nvSpPr>
          <p:cNvPr id="748560" name="Text Box 16"/>
          <p:cNvSpPr txBox="1">
            <a:spLocks noChangeArrowheads="1"/>
          </p:cNvSpPr>
          <p:nvPr/>
        </p:nvSpPr>
        <p:spPr bwMode="auto">
          <a:xfrm>
            <a:off x="914400" y="2516188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Arial" charset="0"/>
              </a:rPr>
              <a:t>Cable de pares UTP (max. 100m)</a:t>
            </a:r>
          </a:p>
        </p:txBody>
      </p:sp>
      <p:sp>
        <p:nvSpPr>
          <p:cNvPr id="748561" name="Line 17"/>
          <p:cNvSpPr>
            <a:spLocks noChangeShapeType="1"/>
          </p:cNvSpPr>
          <p:nvPr/>
        </p:nvSpPr>
        <p:spPr bwMode="auto">
          <a:xfrm>
            <a:off x="2667000" y="30495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8562" name="Line 18"/>
          <p:cNvSpPr>
            <a:spLocks noChangeShapeType="1"/>
          </p:cNvSpPr>
          <p:nvPr/>
        </p:nvSpPr>
        <p:spPr bwMode="auto">
          <a:xfrm flipH="1">
            <a:off x="4953000" y="25923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8563" name="Text Box 19"/>
          <p:cNvSpPr txBox="1">
            <a:spLocks noChangeArrowheads="1"/>
          </p:cNvSpPr>
          <p:nvPr/>
        </p:nvSpPr>
        <p:spPr bwMode="auto">
          <a:xfrm>
            <a:off x="3352800" y="5661025"/>
            <a:ext cx="147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1600" b="1">
                <a:latin typeface="Arial" charset="0"/>
              </a:rPr>
              <a:t>10BASE-T:</a:t>
            </a:r>
          </a:p>
          <a:p>
            <a:pPr algn="r"/>
            <a:r>
              <a:rPr lang="es-ES" sz="1600" b="1">
                <a:latin typeface="Arial" charset="0"/>
              </a:rPr>
              <a:t>100BASE-TX:</a:t>
            </a:r>
          </a:p>
          <a:p>
            <a:pPr algn="r"/>
            <a:r>
              <a:rPr lang="es-ES" sz="1600" b="1">
                <a:latin typeface="Arial" charset="0"/>
              </a:rPr>
              <a:t>1000BASE-T:</a:t>
            </a:r>
          </a:p>
        </p:txBody>
      </p:sp>
      <p:sp>
        <p:nvSpPr>
          <p:cNvPr id="748564" name="Text Box 20"/>
          <p:cNvSpPr txBox="1">
            <a:spLocks noChangeArrowheads="1"/>
          </p:cNvSpPr>
          <p:nvPr/>
        </p:nvSpPr>
        <p:spPr bwMode="auto">
          <a:xfrm>
            <a:off x="4724400" y="5653088"/>
            <a:ext cx="93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UTP- 3</a:t>
            </a:r>
          </a:p>
          <a:p>
            <a:r>
              <a:rPr lang="es-ES" sz="1600" b="1">
                <a:latin typeface="Arial" charset="0"/>
              </a:rPr>
              <a:t>UTP- 5</a:t>
            </a:r>
          </a:p>
          <a:p>
            <a:r>
              <a:rPr lang="es-ES" sz="1600" b="1">
                <a:latin typeface="Arial" charset="0"/>
              </a:rPr>
              <a:t>UTP- 5e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2" descr="ch5_enet_confg_AFrame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19238"/>
            <a:ext cx="7848600" cy="4576762"/>
          </a:xfrm>
          <a:prstGeom prst="rect">
            <a:avLst/>
          </a:prstGeom>
          <a:noFill/>
        </p:spPr>
      </p:pic>
      <p:sp>
        <p:nvSpPr>
          <p:cNvPr id="749571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7380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>
                <a:latin typeface="Arial" charset="0"/>
              </a:rPr>
              <a:t>Conexión Ethernet 10/100/1000BASE-T</a:t>
            </a:r>
            <a:endParaRPr lang="es-ES" sz="3200">
              <a:latin typeface="Arial" charset="0"/>
            </a:endParaRPr>
          </a:p>
        </p:txBody>
      </p:sp>
      <p:sp>
        <p:nvSpPr>
          <p:cNvPr id="749572" name="Text Box 4"/>
          <p:cNvSpPr txBox="1">
            <a:spLocks noChangeArrowheads="1"/>
          </p:cNvSpPr>
          <p:nvPr/>
        </p:nvSpPr>
        <p:spPr bwMode="auto">
          <a:xfrm>
            <a:off x="3243263" y="2193925"/>
            <a:ext cx="2014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Medio full dúplex</a:t>
            </a:r>
            <a:endParaRPr lang="es-ES"/>
          </a:p>
        </p:txBody>
      </p:sp>
      <p:sp>
        <p:nvSpPr>
          <p:cNvPr id="749573" name="Line 5"/>
          <p:cNvSpPr>
            <a:spLocks noChangeShapeType="1"/>
          </p:cNvSpPr>
          <p:nvPr/>
        </p:nvSpPr>
        <p:spPr bwMode="auto">
          <a:xfrm>
            <a:off x="4495800" y="2590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877888"/>
            <a:ext cx="7186612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228600" y="115888"/>
            <a:ext cx="868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/>
              <a:t>Conector RJ-45 utilizado en 10/100/1000BASE-T</a:t>
            </a:r>
            <a:endParaRPr lang="es-ES" sz="320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 Box 2"/>
          <p:cNvSpPr txBox="1">
            <a:spLocks noChangeArrowheads="1"/>
          </p:cNvSpPr>
          <p:nvPr/>
        </p:nvSpPr>
        <p:spPr bwMode="auto">
          <a:xfrm>
            <a:off x="838200" y="115888"/>
            <a:ext cx="77390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800"/>
              <a:t>Las dos formas estándar de cablear un conector RJ45</a:t>
            </a:r>
            <a:endParaRPr lang="es-ES" sz="2800"/>
          </a:p>
        </p:txBody>
      </p:sp>
      <p:sp>
        <p:nvSpPr>
          <p:cNvPr id="751619" name="Text Box 3"/>
          <p:cNvSpPr txBox="1">
            <a:spLocks noChangeArrowheads="1"/>
          </p:cNvSpPr>
          <p:nvPr/>
        </p:nvSpPr>
        <p:spPr bwMode="auto">
          <a:xfrm>
            <a:off x="2311400" y="4851400"/>
            <a:ext cx="792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T568A</a:t>
            </a:r>
          </a:p>
        </p:txBody>
      </p:sp>
      <p:sp>
        <p:nvSpPr>
          <p:cNvPr id="751620" name="Text Box 4"/>
          <p:cNvSpPr txBox="1">
            <a:spLocks noChangeArrowheads="1"/>
          </p:cNvSpPr>
          <p:nvPr/>
        </p:nvSpPr>
        <p:spPr bwMode="auto">
          <a:xfrm>
            <a:off x="6480175" y="4835525"/>
            <a:ext cx="792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T568B</a:t>
            </a:r>
          </a:p>
        </p:txBody>
      </p:sp>
      <p:grpSp>
        <p:nvGrpSpPr>
          <p:cNvPr id="751621" name="Group 5"/>
          <p:cNvGrpSpPr>
            <a:grpSpLocks/>
          </p:cNvGrpSpPr>
          <p:nvPr/>
        </p:nvGrpSpPr>
        <p:grpSpPr bwMode="auto">
          <a:xfrm>
            <a:off x="914400" y="2000250"/>
            <a:ext cx="3581400" cy="2819400"/>
            <a:chOff x="576" y="1040"/>
            <a:chExt cx="2256" cy="1776"/>
          </a:xfrm>
        </p:grpSpPr>
        <p:sp>
          <p:nvSpPr>
            <p:cNvPr id="751622" name="Rectangle 6"/>
            <p:cNvSpPr>
              <a:spLocks noChangeArrowheads="1"/>
            </p:cNvSpPr>
            <p:nvPr/>
          </p:nvSpPr>
          <p:spPr bwMode="auto">
            <a:xfrm>
              <a:off x="576" y="1040"/>
              <a:ext cx="2256" cy="177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51623" name="Group 7"/>
            <p:cNvGrpSpPr>
              <a:grpSpLocks/>
            </p:cNvGrpSpPr>
            <p:nvPr/>
          </p:nvGrpSpPr>
          <p:grpSpPr bwMode="auto">
            <a:xfrm>
              <a:off x="732" y="1230"/>
              <a:ext cx="1935" cy="1371"/>
              <a:chOff x="732" y="1230"/>
              <a:chExt cx="1935" cy="1371"/>
            </a:xfrm>
          </p:grpSpPr>
          <p:grpSp>
            <p:nvGrpSpPr>
              <p:cNvPr id="751624" name="Group 8"/>
              <p:cNvGrpSpPr>
                <a:grpSpLocks/>
              </p:cNvGrpSpPr>
              <p:nvPr/>
            </p:nvGrpSpPr>
            <p:grpSpPr bwMode="auto">
              <a:xfrm>
                <a:off x="732" y="1230"/>
                <a:ext cx="1935" cy="1371"/>
                <a:chOff x="3190" y="1590"/>
                <a:chExt cx="796" cy="562"/>
              </a:xfrm>
            </p:grpSpPr>
            <p:sp>
              <p:nvSpPr>
                <p:cNvPr id="7516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92" y="1592"/>
                  <a:ext cx="790" cy="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26" name="Line 10"/>
                <p:cNvSpPr>
                  <a:spLocks noChangeShapeType="1"/>
                </p:cNvSpPr>
                <p:nvPr/>
              </p:nvSpPr>
              <p:spPr bwMode="auto">
                <a:xfrm>
                  <a:off x="3984" y="1590"/>
                  <a:ext cx="0" cy="38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27" name="Line 11"/>
                <p:cNvSpPr>
                  <a:spLocks noChangeShapeType="1"/>
                </p:cNvSpPr>
                <p:nvPr/>
              </p:nvSpPr>
              <p:spPr bwMode="auto">
                <a:xfrm>
                  <a:off x="3190" y="1598"/>
                  <a:ext cx="0" cy="38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28" name="Line 12"/>
                <p:cNvSpPr>
                  <a:spLocks noChangeShapeType="1"/>
                </p:cNvSpPr>
                <p:nvPr/>
              </p:nvSpPr>
              <p:spPr bwMode="auto">
                <a:xfrm>
                  <a:off x="3190" y="1978"/>
                  <a:ext cx="10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29" name="Line 13"/>
                <p:cNvSpPr>
                  <a:spLocks noChangeShapeType="1"/>
                </p:cNvSpPr>
                <p:nvPr/>
              </p:nvSpPr>
              <p:spPr bwMode="auto">
                <a:xfrm>
                  <a:off x="3300" y="1976"/>
                  <a:ext cx="0" cy="1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0" name="Line 14"/>
                <p:cNvSpPr>
                  <a:spLocks noChangeShapeType="1"/>
                </p:cNvSpPr>
                <p:nvPr/>
              </p:nvSpPr>
              <p:spPr bwMode="auto">
                <a:xfrm>
                  <a:off x="3300" y="2080"/>
                  <a:ext cx="16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1" name="Line 15"/>
                <p:cNvSpPr>
                  <a:spLocks noChangeShapeType="1"/>
                </p:cNvSpPr>
                <p:nvPr/>
              </p:nvSpPr>
              <p:spPr bwMode="auto">
                <a:xfrm>
                  <a:off x="3470" y="2078"/>
                  <a:ext cx="0" cy="7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2" name="Line 16"/>
                <p:cNvSpPr>
                  <a:spLocks noChangeShapeType="1"/>
                </p:cNvSpPr>
                <p:nvPr/>
              </p:nvSpPr>
              <p:spPr bwMode="auto">
                <a:xfrm>
                  <a:off x="3468" y="2152"/>
                  <a:ext cx="24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708" y="2082"/>
                  <a:ext cx="0" cy="7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4" name="Line 18"/>
                <p:cNvSpPr>
                  <a:spLocks noChangeShapeType="1"/>
                </p:cNvSpPr>
                <p:nvPr/>
              </p:nvSpPr>
              <p:spPr bwMode="auto">
                <a:xfrm>
                  <a:off x="3708" y="2082"/>
                  <a:ext cx="17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884" y="1974"/>
                  <a:ext cx="0" cy="10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6" name="Line 20"/>
                <p:cNvSpPr>
                  <a:spLocks noChangeShapeType="1"/>
                </p:cNvSpPr>
                <p:nvPr/>
              </p:nvSpPr>
              <p:spPr bwMode="auto">
                <a:xfrm>
                  <a:off x="3886" y="1972"/>
                  <a:ext cx="10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7" name="Line 21"/>
                <p:cNvSpPr>
                  <a:spLocks noChangeShapeType="1"/>
                </p:cNvSpPr>
                <p:nvPr/>
              </p:nvSpPr>
              <p:spPr bwMode="auto">
                <a:xfrm>
                  <a:off x="3268" y="1596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8" name="Line 22"/>
                <p:cNvSpPr>
                  <a:spLocks noChangeShapeType="1"/>
                </p:cNvSpPr>
                <p:nvPr/>
              </p:nvSpPr>
              <p:spPr bwMode="auto">
                <a:xfrm>
                  <a:off x="3270" y="1756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39" name="Line 23"/>
                <p:cNvSpPr>
                  <a:spLocks noChangeShapeType="1"/>
                </p:cNvSpPr>
                <p:nvPr/>
              </p:nvSpPr>
              <p:spPr bwMode="auto">
                <a:xfrm>
                  <a:off x="3304" y="1598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0" name="Line 24"/>
                <p:cNvSpPr>
                  <a:spLocks noChangeShapeType="1"/>
                </p:cNvSpPr>
                <p:nvPr/>
              </p:nvSpPr>
              <p:spPr bwMode="auto">
                <a:xfrm>
                  <a:off x="3354" y="1596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1" name="Line 25"/>
                <p:cNvSpPr>
                  <a:spLocks noChangeShapeType="1"/>
                </p:cNvSpPr>
                <p:nvPr/>
              </p:nvSpPr>
              <p:spPr bwMode="auto">
                <a:xfrm>
                  <a:off x="3356" y="1756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2" name="Line 26"/>
                <p:cNvSpPr>
                  <a:spLocks noChangeShapeType="1"/>
                </p:cNvSpPr>
                <p:nvPr/>
              </p:nvSpPr>
              <p:spPr bwMode="auto">
                <a:xfrm>
                  <a:off x="3390" y="1598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3" name="Line 27"/>
                <p:cNvSpPr>
                  <a:spLocks noChangeShapeType="1"/>
                </p:cNvSpPr>
                <p:nvPr/>
              </p:nvSpPr>
              <p:spPr bwMode="auto">
                <a:xfrm>
                  <a:off x="3442" y="1598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4" name="Line 28"/>
                <p:cNvSpPr>
                  <a:spLocks noChangeShapeType="1"/>
                </p:cNvSpPr>
                <p:nvPr/>
              </p:nvSpPr>
              <p:spPr bwMode="auto">
                <a:xfrm>
                  <a:off x="3444" y="1758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5" name="Line 29"/>
                <p:cNvSpPr>
                  <a:spLocks noChangeShapeType="1"/>
                </p:cNvSpPr>
                <p:nvPr/>
              </p:nvSpPr>
              <p:spPr bwMode="auto">
                <a:xfrm>
                  <a:off x="3478" y="1600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6" name="Line 30"/>
                <p:cNvSpPr>
                  <a:spLocks noChangeShapeType="1"/>
                </p:cNvSpPr>
                <p:nvPr/>
              </p:nvSpPr>
              <p:spPr bwMode="auto">
                <a:xfrm>
                  <a:off x="3528" y="1600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7" name="Line 31"/>
                <p:cNvSpPr>
                  <a:spLocks noChangeShapeType="1"/>
                </p:cNvSpPr>
                <p:nvPr/>
              </p:nvSpPr>
              <p:spPr bwMode="auto">
                <a:xfrm>
                  <a:off x="3530" y="1760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8" name="Line 32"/>
                <p:cNvSpPr>
                  <a:spLocks noChangeShapeType="1"/>
                </p:cNvSpPr>
                <p:nvPr/>
              </p:nvSpPr>
              <p:spPr bwMode="auto">
                <a:xfrm>
                  <a:off x="3564" y="1602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49" name="Line 33"/>
                <p:cNvSpPr>
                  <a:spLocks noChangeShapeType="1"/>
                </p:cNvSpPr>
                <p:nvPr/>
              </p:nvSpPr>
              <p:spPr bwMode="auto">
                <a:xfrm>
                  <a:off x="3612" y="1596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0" name="Line 34"/>
                <p:cNvSpPr>
                  <a:spLocks noChangeShapeType="1"/>
                </p:cNvSpPr>
                <p:nvPr/>
              </p:nvSpPr>
              <p:spPr bwMode="auto">
                <a:xfrm>
                  <a:off x="3614" y="1756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1" name="Line 35"/>
                <p:cNvSpPr>
                  <a:spLocks noChangeShapeType="1"/>
                </p:cNvSpPr>
                <p:nvPr/>
              </p:nvSpPr>
              <p:spPr bwMode="auto">
                <a:xfrm>
                  <a:off x="3648" y="1598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2" name="Line 36"/>
                <p:cNvSpPr>
                  <a:spLocks noChangeShapeType="1"/>
                </p:cNvSpPr>
                <p:nvPr/>
              </p:nvSpPr>
              <p:spPr bwMode="auto">
                <a:xfrm>
                  <a:off x="3698" y="1598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3" name="Line 37"/>
                <p:cNvSpPr>
                  <a:spLocks noChangeShapeType="1"/>
                </p:cNvSpPr>
                <p:nvPr/>
              </p:nvSpPr>
              <p:spPr bwMode="auto">
                <a:xfrm>
                  <a:off x="3700" y="1758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4" name="Line 38"/>
                <p:cNvSpPr>
                  <a:spLocks noChangeShapeType="1"/>
                </p:cNvSpPr>
                <p:nvPr/>
              </p:nvSpPr>
              <p:spPr bwMode="auto">
                <a:xfrm>
                  <a:off x="3734" y="1600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5" name="Line 39"/>
                <p:cNvSpPr>
                  <a:spLocks noChangeShapeType="1"/>
                </p:cNvSpPr>
                <p:nvPr/>
              </p:nvSpPr>
              <p:spPr bwMode="auto">
                <a:xfrm>
                  <a:off x="3782" y="1598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6" name="Line 40"/>
                <p:cNvSpPr>
                  <a:spLocks noChangeShapeType="1"/>
                </p:cNvSpPr>
                <p:nvPr/>
              </p:nvSpPr>
              <p:spPr bwMode="auto">
                <a:xfrm>
                  <a:off x="3784" y="1758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7" name="Line 41"/>
                <p:cNvSpPr>
                  <a:spLocks noChangeShapeType="1"/>
                </p:cNvSpPr>
                <p:nvPr/>
              </p:nvSpPr>
              <p:spPr bwMode="auto">
                <a:xfrm>
                  <a:off x="3818" y="1600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8" name="Line 42"/>
                <p:cNvSpPr>
                  <a:spLocks noChangeShapeType="1"/>
                </p:cNvSpPr>
                <p:nvPr/>
              </p:nvSpPr>
              <p:spPr bwMode="auto">
                <a:xfrm>
                  <a:off x="3870" y="1594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59" name="Line 43"/>
                <p:cNvSpPr>
                  <a:spLocks noChangeShapeType="1"/>
                </p:cNvSpPr>
                <p:nvPr/>
              </p:nvSpPr>
              <p:spPr bwMode="auto">
                <a:xfrm>
                  <a:off x="3872" y="1754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60" name="Line 44"/>
                <p:cNvSpPr>
                  <a:spLocks noChangeShapeType="1"/>
                </p:cNvSpPr>
                <p:nvPr/>
              </p:nvSpPr>
              <p:spPr bwMode="auto">
                <a:xfrm>
                  <a:off x="3906" y="1596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751661" name="Text Box 45"/>
              <p:cNvSpPr txBox="1">
                <a:spLocks noChangeArrowheads="1"/>
              </p:cNvSpPr>
              <p:nvPr/>
            </p:nvSpPr>
            <p:spPr bwMode="auto">
              <a:xfrm>
                <a:off x="766" y="156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751662" name="Text Box 46"/>
              <p:cNvSpPr txBox="1">
                <a:spLocks noChangeArrowheads="1"/>
              </p:cNvSpPr>
              <p:nvPr/>
            </p:nvSpPr>
            <p:spPr bwMode="auto">
              <a:xfrm>
                <a:off x="1189" y="1584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3</a:t>
                </a:r>
              </a:p>
            </p:txBody>
          </p:sp>
          <p:sp>
            <p:nvSpPr>
              <p:cNvPr id="751663" name="Text Box 47"/>
              <p:cNvSpPr txBox="1">
                <a:spLocks noChangeArrowheads="1"/>
              </p:cNvSpPr>
              <p:nvPr/>
            </p:nvSpPr>
            <p:spPr bwMode="auto">
              <a:xfrm>
                <a:off x="1408" y="156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4</a:t>
                </a:r>
              </a:p>
            </p:txBody>
          </p:sp>
          <p:sp>
            <p:nvSpPr>
              <p:cNvPr id="751664" name="Text Box 48"/>
              <p:cNvSpPr txBox="1">
                <a:spLocks noChangeArrowheads="1"/>
              </p:cNvSpPr>
              <p:nvPr/>
            </p:nvSpPr>
            <p:spPr bwMode="auto">
              <a:xfrm>
                <a:off x="975" y="1574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751665" name="Text Box 49"/>
              <p:cNvSpPr txBox="1">
                <a:spLocks noChangeArrowheads="1"/>
              </p:cNvSpPr>
              <p:nvPr/>
            </p:nvSpPr>
            <p:spPr bwMode="auto">
              <a:xfrm>
                <a:off x="1821" y="158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6</a:t>
                </a:r>
              </a:p>
            </p:txBody>
          </p:sp>
          <p:sp>
            <p:nvSpPr>
              <p:cNvPr id="751666" name="Text Box 50"/>
              <p:cNvSpPr txBox="1">
                <a:spLocks noChangeArrowheads="1"/>
              </p:cNvSpPr>
              <p:nvPr/>
            </p:nvSpPr>
            <p:spPr bwMode="auto">
              <a:xfrm>
                <a:off x="2025" y="156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7</a:t>
                </a:r>
              </a:p>
            </p:txBody>
          </p:sp>
          <p:sp>
            <p:nvSpPr>
              <p:cNvPr id="751667" name="Text Box 51"/>
              <p:cNvSpPr txBox="1">
                <a:spLocks noChangeArrowheads="1"/>
              </p:cNvSpPr>
              <p:nvPr/>
            </p:nvSpPr>
            <p:spPr bwMode="auto">
              <a:xfrm>
                <a:off x="2244" y="1584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8</a:t>
                </a:r>
              </a:p>
            </p:txBody>
          </p:sp>
          <p:sp>
            <p:nvSpPr>
              <p:cNvPr id="751668" name="Text Box 52"/>
              <p:cNvSpPr txBox="1">
                <a:spLocks noChangeArrowheads="1"/>
              </p:cNvSpPr>
              <p:nvPr/>
            </p:nvSpPr>
            <p:spPr bwMode="auto">
              <a:xfrm>
                <a:off x="1607" y="157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5</a:t>
                </a:r>
              </a:p>
            </p:txBody>
          </p:sp>
        </p:grpSp>
      </p:grpSp>
      <p:grpSp>
        <p:nvGrpSpPr>
          <p:cNvPr id="751669" name="Group 53"/>
          <p:cNvGrpSpPr>
            <a:grpSpLocks/>
          </p:cNvGrpSpPr>
          <p:nvPr/>
        </p:nvGrpSpPr>
        <p:grpSpPr bwMode="auto">
          <a:xfrm>
            <a:off x="5041900" y="2000250"/>
            <a:ext cx="3581400" cy="2819400"/>
            <a:chOff x="576" y="1040"/>
            <a:chExt cx="2256" cy="1776"/>
          </a:xfrm>
        </p:grpSpPr>
        <p:sp>
          <p:nvSpPr>
            <p:cNvPr id="751670" name="Rectangle 54"/>
            <p:cNvSpPr>
              <a:spLocks noChangeArrowheads="1"/>
            </p:cNvSpPr>
            <p:nvPr/>
          </p:nvSpPr>
          <p:spPr bwMode="auto">
            <a:xfrm>
              <a:off x="576" y="1040"/>
              <a:ext cx="2256" cy="177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51671" name="Group 55"/>
            <p:cNvGrpSpPr>
              <a:grpSpLocks/>
            </p:cNvGrpSpPr>
            <p:nvPr/>
          </p:nvGrpSpPr>
          <p:grpSpPr bwMode="auto">
            <a:xfrm>
              <a:off x="732" y="1230"/>
              <a:ext cx="1935" cy="1371"/>
              <a:chOff x="732" y="1230"/>
              <a:chExt cx="1935" cy="1371"/>
            </a:xfrm>
          </p:grpSpPr>
          <p:grpSp>
            <p:nvGrpSpPr>
              <p:cNvPr id="751672" name="Group 56"/>
              <p:cNvGrpSpPr>
                <a:grpSpLocks/>
              </p:cNvGrpSpPr>
              <p:nvPr/>
            </p:nvGrpSpPr>
            <p:grpSpPr bwMode="auto">
              <a:xfrm>
                <a:off x="732" y="1230"/>
                <a:ext cx="1935" cy="1371"/>
                <a:chOff x="3190" y="1590"/>
                <a:chExt cx="796" cy="562"/>
              </a:xfrm>
            </p:grpSpPr>
            <p:sp>
              <p:nvSpPr>
                <p:cNvPr id="75167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192" y="1592"/>
                  <a:ext cx="790" cy="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74" name="Line 58"/>
                <p:cNvSpPr>
                  <a:spLocks noChangeShapeType="1"/>
                </p:cNvSpPr>
                <p:nvPr/>
              </p:nvSpPr>
              <p:spPr bwMode="auto">
                <a:xfrm>
                  <a:off x="3984" y="1590"/>
                  <a:ext cx="0" cy="38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75" name="Line 59"/>
                <p:cNvSpPr>
                  <a:spLocks noChangeShapeType="1"/>
                </p:cNvSpPr>
                <p:nvPr/>
              </p:nvSpPr>
              <p:spPr bwMode="auto">
                <a:xfrm>
                  <a:off x="3190" y="1598"/>
                  <a:ext cx="0" cy="38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76" name="Line 60"/>
                <p:cNvSpPr>
                  <a:spLocks noChangeShapeType="1"/>
                </p:cNvSpPr>
                <p:nvPr/>
              </p:nvSpPr>
              <p:spPr bwMode="auto">
                <a:xfrm>
                  <a:off x="3190" y="1978"/>
                  <a:ext cx="10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77" name="Line 61"/>
                <p:cNvSpPr>
                  <a:spLocks noChangeShapeType="1"/>
                </p:cNvSpPr>
                <p:nvPr/>
              </p:nvSpPr>
              <p:spPr bwMode="auto">
                <a:xfrm>
                  <a:off x="3300" y="1976"/>
                  <a:ext cx="0" cy="1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78" name="Line 62"/>
                <p:cNvSpPr>
                  <a:spLocks noChangeShapeType="1"/>
                </p:cNvSpPr>
                <p:nvPr/>
              </p:nvSpPr>
              <p:spPr bwMode="auto">
                <a:xfrm>
                  <a:off x="3300" y="2080"/>
                  <a:ext cx="16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79" name="Line 63"/>
                <p:cNvSpPr>
                  <a:spLocks noChangeShapeType="1"/>
                </p:cNvSpPr>
                <p:nvPr/>
              </p:nvSpPr>
              <p:spPr bwMode="auto">
                <a:xfrm>
                  <a:off x="3470" y="2078"/>
                  <a:ext cx="0" cy="7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0" name="Line 64"/>
                <p:cNvSpPr>
                  <a:spLocks noChangeShapeType="1"/>
                </p:cNvSpPr>
                <p:nvPr/>
              </p:nvSpPr>
              <p:spPr bwMode="auto">
                <a:xfrm>
                  <a:off x="3468" y="2152"/>
                  <a:ext cx="24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708" y="2082"/>
                  <a:ext cx="0" cy="7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2" name="Line 66"/>
                <p:cNvSpPr>
                  <a:spLocks noChangeShapeType="1"/>
                </p:cNvSpPr>
                <p:nvPr/>
              </p:nvSpPr>
              <p:spPr bwMode="auto">
                <a:xfrm>
                  <a:off x="3708" y="2082"/>
                  <a:ext cx="17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884" y="1974"/>
                  <a:ext cx="0" cy="10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4" name="Line 68"/>
                <p:cNvSpPr>
                  <a:spLocks noChangeShapeType="1"/>
                </p:cNvSpPr>
                <p:nvPr/>
              </p:nvSpPr>
              <p:spPr bwMode="auto">
                <a:xfrm>
                  <a:off x="3886" y="1972"/>
                  <a:ext cx="10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5" name="Line 69"/>
                <p:cNvSpPr>
                  <a:spLocks noChangeShapeType="1"/>
                </p:cNvSpPr>
                <p:nvPr/>
              </p:nvSpPr>
              <p:spPr bwMode="auto">
                <a:xfrm>
                  <a:off x="3268" y="1596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6" name="Line 70"/>
                <p:cNvSpPr>
                  <a:spLocks noChangeShapeType="1"/>
                </p:cNvSpPr>
                <p:nvPr/>
              </p:nvSpPr>
              <p:spPr bwMode="auto">
                <a:xfrm>
                  <a:off x="3270" y="1756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7" name="Line 71"/>
                <p:cNvSpPr>
                  <a:spLocks noChangeShapeType="1"/>
                </p:cNvSpPr>
                <p:nvPr/>
              </p:nvSpPr>
              <p:spPr bwMode="auto">
                <a:xfrm>
                  <a:off x="3304" y="1598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8" name="Line 72"/>
                <p:cNvSpPr>
                  <a:spLocks noChangeShapeType="1"/>
                </p:cNvSpPr>
                <p:nvPr/>
              </p:nvSpPr>
              <p:spPr bwMode="auto">
                <a:xfrm>
                  <a:off x="3354" y="1596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89" name="Line 73"/>
                <p:cNvSpPr>
                  <a:spLocks noChangeShapeType="1"/>
                </p:cNvSpPr>
                <p:nvPr/>
              </p:nvSpPr>
              <p:spPr bwMode="auto">
                <a:xfrm>
                  <a:off x="3356" y="1756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0" name="Line 74"/>
                <p:cNvSpPr>
                  <a:spLocks noChangeShapeType="1"/>
                </p:cNvSpPr>
                <p:nvPr/>
              </p:nvSpPr>
              <p:spPr bwMode="auto">
                <a:xfrm>
                  <a:off x="3390" y="1598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1" name="Line 75"/>
                <p:cNvSpPr>
                  <a:spLocks noChangeShapeType="1"/>
                </p:cNvSpPr>
                <p:nvPr/>
              </p:nvSpPr>
              <p:spPr bwMode="auto">
                <a:xfrm>
                  <a:off x="3442" y="1598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2" name="Line 76"/>
                <p:cNvSpPr>
                  <a:spLocks noChangeShapeType="1"/>
                </p:cNvSpPr>
                <p:nvPr/>
              </p:nvSpPr>
              <p:spPr bwMode="auto">
                <a:xfrm>
                  <a:off x="3444" y="1758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3" name="Line 77"/>
                <p:cNvSpPr>
                  <a:spLocks noChangeShapeType="1"/>
                </p:cNvSpPr>
                <p:nvPr/>
              </p:nvSpPr>
              <p:spPr bwMode="auto">
                <a:xfrm>
                  <a:off x="3478" y="1600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4" name="Line 78"/>
                <p:cNvSpPr>
                  <a:spLocks noChangeShapeType="1"/>
                </p:cNvSpPr>
                <p:nvPr/>
              </p:nvSpPr>
              <p:spPr bwMode="auto">
                <a:xfrm>
                  <a:off x="3528" y="1600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5" name="Line 79"/>
                <p:cNvSpPr>
                  <a:spLocks noChangeShapeType="1"/>
                </p:cNvSpPr>
                <p:nvPr/>
              </p:nvSpPr>
              <p:spPr bwMode="auto">
                <a:xfrm>
                  <a:off x="3530" y="1760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6" name="Line 80"/>
                <p:cNvSpPr>
                  <a:spLocks noChangeShapeType="1"/>
                </p:cNvSpPr>
                <p:nvPr/>
              </p:nvSpPr>
              <p:spPr bwMode="auto">
                <a:xfrm>
                  <a:off x="3564" y="1602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7" name="Line 81"/>
                <p:cNvSpPr>
                  <a:spLocks noChangeShapeType="1"/>
                </p:cNvSpPr>
                <p:nvPr/>
              </p:nvSpPr>
              <p:spPr bwMode="auto">
                <a:xfrm>
                  <a:off x="3612" y="1596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8" name="Line 82"/>
                <p:cNvSpPr>
                  <a:spLocks noChangeShapeType="1"/>
                </p:cNvSpPr>
                <p:nvPr/>
              </p:nvSpPr>
              <p:spPr bwMode="auto">
                <a:xfrm>
                  <a:off x="3614" y="1756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699" name="Line 83"/>
                <p:cNvSpPr>
                  <a:spLocks noChangeShapeType="1"/>
                </p:cNvSpPr>
                <p:nvPr/>
              </p:nvSpPr>
              <p:spPr bwMode="auto">
                <a:xfrm>
                  <a:off x="3648" y="1598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700" name="Line 84"/>
                <p:cNvSpPr>
                  <a:spLocks noChangeShapeType="1"/>
                </p:cNvSpPr>
                <p:nvPr/>
              </p:nvSpPr>
              <p:spPr bwMode="auto">
                <a:xfrm>
                  <a:off x="3698" y="1598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701" name="Line 85"/>
                <p:cNvSpPr>
                  <a:spLocks noChangeShapeType="1"/>
                </p:cNvSpPr>
                <p:nvPr/>
              </p:nvSpPr>
              <p:spPr bwMode="auto">
                <a:xfrm>
                  <a:off x="3700" y="1758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702" name="Line 86"/>
                <p:cNvSpPr>
                  <a:spLocks noChangeShapeType="1"/>
                </p:cNvSpPr>
                <p:nvPr/>
              </p:nvSpPr>
              <p:spPr bwMode="auto">
                <a:xfrm>
                  <a:off x="3734" y="1600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703" name="Line 87"/>
                <p:cNvSpPr>
                  <a:spLocks noChangeShapeType="1"/>
                </p:cNvSpPr>
                <p:nvPr/>
              </p:nvSpPr>
              <p:spPr bwMode="auto">
                <a:xfrm>
                  <a:off x="3782" y="1598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704" name="Line 88"/>
                <p:cNvSpPr>
                  <a:spLocks noChangeShapeType="1"/>
                </p:cNvSpPr>
                <p:nvPr/>
              </p:nvSpPr>
              <p:spPr bwMode="auto">
                <a:xfrm>
                  <a:off x="3784" y="1758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705" name="Line 89"/>
                <p:cNvSpPr>
                  <a:spLocks noChangeShapeType="1"/>
                </p:cNvSpPr>
                <p:nvPr/>
              </p:nvSpPr>
              <p:spPr bwMode="auto">
                <a:xfrm>
                  <a:off x="3818" y="1600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706" name="Line 90"/>
                <p:cNvSpPr>
                  <a:spLocks noChangeShapeType="1"/>
                </p:cNvSpPr>
                <p:nvPr/>
              </p:nvSpPr>
              <p:spPr bwMode="auto">
                <a:xfrm>
                  <a:off x="3870" y="1594"/>
                  <a:ext cx="0" cy="16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707" name="Line 91"/>
                <p:cNvSpPr>
                  <a:spLocks noChangeShapeType="1"/>
                </p:cNvSpPr>
                <p:nvPr/>
              </p:nvSpPr>
              <p:spPr bwMode="auto">
                <a:xfrm>
                  <a:off x="3872" y="1754"/>
                  <a:ext cx="34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51708" name="Line 92"/>
                <p:cNvSpPr>
                  <a:spLocks noChangeShapeType="1"/>
                </p:cNvSpPr>
                <p:nvPr/>
              </p:nvSpPr>
              <p:spPr bwMode="auto">
                <a:xfrm>
                  <a:off x="3906" y="1596"/>
                  <a:ext cx="0" cy="15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751709" name="Text Box 93"/>
              <p:cNvSpPr txBox="1">
                <a:spLocks noChangeArrowheads="1"/>
              </p:cNvSpPr>
              <p:nvPr/>
            </p:nvSpPr>
            <p:spPr bwMode="auto">
              <a:xfrm>
                <a:off x="766" y="156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751710" name="Text Box 94"/>
              <p:cNvSpPr txBox="1">
                <a:spLocks noChangeArrowheads="1"/>
              </p:cNvSpPr>
              <p:nvPr/>
            </p:nvSpPr>
            <p:spPr bwMode="auto">
              <a:xfrm>
                <a:off x="1189" y="1584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3</a:t>
                </a:r>
              </a:p>
            </p:txBody>
          </p:sp>
          <p:sp>
            <p:nvSpPr>
              <p:cNvPr id="751711" name="Text Box 95"/>
              <p:cNvSpPr txBox="1">
                <a:spLocks noChangeArrowheads="1"/>
              </p:cNvSpPr>
              <p:nvPr/>
            </p:nvSpPr>
            <p:spPr bwMode="auto">
              <a:xfrm>
                <a:off x="1408" y="156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4</a:t>
                </a:r>
              </a:p>
            </p:txBody>
          </p:sp>
          <p:sp>
            <p:nvSpPr>
              <p:cNvPr id="751712" name="Text Box 96"/>
              <p:cNvSpPr txBox="1">
                <a:spLocks noChangeArrowheads="1"/>
              </p:cNvSpPr>
              <p:nvPr/>
            </p:nvSpPr>
            <p:spPr bwMode="auto">
              <a:xfrm>
                <a:off x="975" y="1574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751713" name="Text Box 97"/>
              <p:cNvSpPr txBox="1">
                <a:spLocks noChangeArrowheads="1"/>
              </p:cNvSpPr>
              <p:nvPr/>
            </p:nvSpPr>
            <p:spPr bwMode="auto">
              <a:xfrm>
                <a:off x="1821" y="158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6</a:t>
                </a:r>
              </a:p>
            </p:txBody>
          </p:sp>
          <p:sp>
            <p:nvSpPr>
              <p:cNvPr id="751714" name="Text Box 98"/>
              <p:cNvSpPr txBox="1">
                <a:spLocks noChangeArrowheads="1"/>
              </p:cNvSpPr>
              <p:nvPr/>
            </p:nvSpPr>
            <p:spPr bwMode="auto">
              <a:xfrm>
                <a:off x="2025" y="156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7</a:t>
                </a:r>
              </a:p>
            </p:txBody>
          </p:sp>
          <p:sp>
            <p:nvSpPr>
              <p:cNvPr id="751715" name="Text Box 99"/>
              <p:cNvSpPr txBox="1">
                <a:spLocks noChangeArrowheads="1"/>
              </p:cNvSpPr>
              <p:nvPr/>
            </p:nvSpPr>
            <p:spPr bwMode="auto">
              <a:xfrm>
                <a:off x="2244" y="1584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8</a:t>
                </a:r>
              </a:p>
            </p:txBody>
          </p:sp>
          <p:sp>
            <p:nvSpPr>
              <p:cNvPr id="751716" name="Text Box 100"/>
              <p:cNvSpPr txBox="1">
                <a:spLocks noChangeArrowheads="1"/>
              </p:cNvSpPr>
              <p:nvPr/>
            </p:nvSpPr>
            <p:spPr bwMode="auto">
              <a:xfrm>
                <a:off x="1607" y="1579"/>
                <a:ext cx="160" cy="15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000" b="1">
                    <a:latin typeface="Arial" charset="0"/>
                  </a:rPr>
                  <a:t>5</a:t>
                </a:r>
              </a:p>
            </p:txBody>
          </p:sp>
        </p:grpSp>
      </p:grpSp>
      <p:sp>
        <p:nvSpPr>
          <p:cNvPr id="751717" name="Line 101"/>
          <p:cNvSpPr>
            <a:spLocks noChangeShapeType="1"/>
          </p:cNvSpPr>
          <p:nvPr/>
        </p:nvSpPr>
        <p:spPr bwMode="auto">
          <a:xfrm flipV="1">
            <a:off x="1538288" y="1528763"/>
            <a:ext cx="144462" cy="782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18" name="Line 102"/>
          <p:cNvSpPr>
            <a:spLocks noChangeShapeType="1"/>
          </p:cNvSpPr>
          <p:nvPr/>
        </p:nvSpPr>
        <p:spPr bwMode="auto">
          <a:xfrm>
            <a:off x="1711325" y="1527175"/>
            <a:ext cx="160338" cy="812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19" name="Line 103"/>
          <p:cNvSpPr>
            <a:spLocks noChangeShapeType="1"/>
          </p:cNvSpPr>
          <p:nvPr/>
        </p:nvSpPr>
        <p:spPr bwMode="auto">
          <a:xfrm flipV="1">
            <a:off x="3533775" y="1579563"/>
            <a:ext cx="144463" cy="782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0" name="Line 104"/>
          <p:cNvSpPr>
            <a:spLocks noChangeShapeType="1"/>
          </p:cNvSpPr>
          <p:nvPr/>
        </p:nvSpPr>
        <p:spPr bwMode="auto">
          <a:xfrm>
            <a:off x="3692525" y="1577975"/>
            <a:ext cx="160338" cy="784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1" name="Line 105"/>
          <p:cNvSpPr>
            <a:spLocks noChangeShapeType="1"/>
          </p:cNvSpPr>
          <p:nvPr/>
        </p:nvSpPr>
        <p:spPr bwMode="auto">
          <a:xfrm flipV="1">
            <a:off x="2528888" y="1528763"/>
            <a:ext cx="144462" cy="782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2" name="Line 106"/>
          <p:cNvSpPr>
            <a:spLocks noChangeShapeType="1"/>
          </p:cNvSpPr>
          <p:nvPr/>
        </p:nvSpPr>
        <p:spPr bwMode="auto">
          <a:xfrm>
            <a:off x="2687638" y="1527175"/>
            <a:ext cx="160337" cy="784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3" name="Line 107"/>
          <p:cNvSpPr>
            <a:spLocks noChangeShapeType="1"/>
          </p:cNvSpPr>
          <p:nvPr/>
        </p:nvSpPr>
        <p:spPr bwMode="auto">
          <a:xfrm flipV="1">
            <a:off x="5638800" y="1544638"/>
            <a:ext cx="144463" cy="782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4" name="Line 108"/>
          <p:cNvSpPr>
            <a:spLocks noChangeShapeType="1"/>
          </p:cNvSpPr>
          <p:nvPr/>
        </p:nvSpPr>
        <p:spPr bwMode="auto">
          <a:xfrm>
            <a:off x="5783263" y="1557338"/>
            <a:ext cx="188912" cy="7985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5" name="Line 109"/>
          <p:cNvSpPr>
            <a:spLocks noChangeShapeType="1"/>
          </p:cNvSpPr>
          <p:nvPr/>
        </p:nvSpPr>
        <p:spPr bwMode="auto">
          <a:xfrm flipV="1">
            <a:off x="7634288" y="1595438"/>
            <a:ext cx="144462" cy="782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6" name="Line 110"/>
          <p:cNvSpPr>
            <a:spLocks noChangeShapeType="1"/>
          </p:cNvSpPr>
          <p:nvPr/>
        </p:nvSpPr>
        <p:spPr bwMode="auto">
          <a:xfrm>
            <a:off x="7793038" y="1593850"/>
            <a:ext cx="160337" cy="784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7" name="Line 111"/>
          <p:cNvSpPr>
            <a:spLocks noChangeShapeType="1"/>
          </p:cNvSpPr>
          <p:nvPr/>
        </p:nvSpPr>
        <p:spPr bwMode="auto">
          <a:xfrm flipV="1">
            <a:off x="6629400" y="1544638"/>
            <a:ext cx="144463" cy="782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8" name="Line 112"/>
          <p:cNvSpPr>
            <a:spLocks noChangeShapeType="1"/>
          </p:cNvSpPr>
          <p:nvPr/>
        </p:nvSpPr>
        <p:spPr bwMode="auto">
          <a:xfrm>
            <a:off x="6788150" y="1543050"/>
            <a:ext cx="160338" cy="7842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29" name="Line 113"/>
          <p:cNvSpPr>
            <a:spLocks noChangeShapeType="1"/>
          </p:cNvSpPr>
          <p:nvPr/>
        </p:nvSpPr>
        <p:spPr bwMode="auto">
          <a:xfrm flipV="1">
            <a:off x="2192338" y="1484313"/>
            <a:ext cx="0" cy="8286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30" name="Line 114"/>
          <p:cNvSpPr>
            <a:spLocks noChangeShapeType="1"/>
          </p:cNvSpPr>
          <p:nvPr/>
        </p:nvSpPr>
        <p:spPr bwMode="auto">
          <a:xfrm flipV="1">
            <a:off x="3171825" y="1492250"/>
            <a:ext cx="0" cy="8286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31" name="Line 115"/>
          <p:cNvSpPr>
            <a:spLocks noChangeShapeType="1"/>
          </p:cNvSpPr>
          <p:nvPr/>
        </p:nvSpPr>
        <p:spPr bwMode="auto">
          <a:xfrm flipV="1">
            <a:off x="2192338" y="1035050"/>
            <a:ext cx="463550" cy="4492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32" name="Line 116"/>
          <p:cNvSpPr>
            <a:spLocks noChangeShapeType="1"/>
          </p:cNvSpPr>
          <p:nvPr/>
        </p:nvSpPr>
        <p:spPr bwMode="auto">
          <a:xfrm>
            <a:off x="2655888" y="1035050"/>
            <a:ext cx="522287" cy="4492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33" name="Line 117"/>
          <p:cNvSpPr>
            <a:spLocks noChangeShapeType="1"/>
          </p:cNvSpPr>
          <p:nvPr/>
        </p:nvSpPr>
        <p:spPr bwMode="auto">
          <a:xfrm flipV="1">
            <a:off x="6329363" y="1535113"/>
            <a:ext cx="0" cy="8286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34" name="Line 118"/>
          <p:cNvSpPr>
            <a:spLocks noChangeShapeType="1"/>
          </p:cNvSpPr>
          <p:nvPr/>
        </p:nvSpPr>
        <p:spPr bwMode="auto">
          <a:xfrm flipV="1">
            <a:off x="7308850" y="1543050"/>
            <a:ext cx="0" cy="8286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35" name="Line 119"/>
          <p:cNvSpPr>
            <a:spLocks noChangeShapeType="1"/>
          </p:cNvSpPr>
          <p:nvPr/>
        </p:nvSpPr>
        <p:spPr bwMode="auto">
          <a:xfrm flipV="1">
            <a:off x="6329363" y="1085850"/>
            <a:ext cx="463550" cy="4492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36" name="Line 120"/>
          <p:cNvSpPr>
            <a:spLocks noChangeShapeType="1"/>
          </p:cNvSpPr>
          <p:nvPr/>
        </p:nvSpPr>
        <p:spPr bwMode="auto">
          <a:xfrm>
            <a:off x="6792913" y="1085850"/>
            <a:ext cx="522287" cy="4492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1737" name="Text Box 121"/>
          <p:cNvSpPr txBox="1">
            <a:spLocks noChangeArrowheads="1"/>
          </p:cNvSpPr>
          <p:nvPr/>
        </p:nvSpPr>
        <p:spPr bwMode="auto">
          <a:xfrm>
            <a:off x="1301750" y="1157288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Par 3</a:t>
            </a:r>
          </a:p>
        </p:txBody>
      </p:sp>
      <p:sp>
        <p:nvSpPr>
          <p:cNvPr id="751738" name="Text Box 122"/>
          <p:cNvSpPr txBox="1">
            <a:spLocks noChangeArrowheads="1"/>
          </p:cNvSpPr>
          <p:nvPr/>
        </p:nvSpPr>
        <p:spPr bwMode="auto">
          <a:xfrm>
            <a:off x="2324100" y="685800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Par 2</a:t>
            </a:r>
          </a:p>
        </p:txBody>
      </p:sp>
      <p:sp>
        <p:nvSpPr>
          <p:cNvPr id="751739" name="Text Box 123"/>
          <p:cNvSpPr txBox="1">
            <a:spLocks noChangeArrowheads="1"/>
          </p:cNvSpPr>
          <p:nvPr/>
        </p:nvSpPr>
        <p:spPr bwMode="auto">
          <a:xfrm>
            <a:off x="2303463" y="1228725"/>
            <a:ext cx="681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Par 1</a:t>
            </a:r>
          </a:p>
        </p:txBody>
      </p:sp>
      <p:sp>
        <p:nvSpPr>
          <p:cNvPr id="751740" name="Text Box 124"/>
          <p:cNvSpPr txBox="1">
            <a:spLocks noChangeArrowheads="1"/>
          </p:cNvSpPr>
          <p:nvPr/>
        </p:nvSpPr>
        <p:spPr bwMode="auto">
          <a:xfrm>
            <a:off x="3341688" y="1238250"/>
            <a:ext cx="681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Par 4</a:t>
            </a:r>
          </a:p>
        </p:txBody>
      </p:sp>
      <p:sp>
        <p:nvSpPr>
          <p:cNvPr id="751741" name="Text Box 125"/>
          <p:cNvSpPr txBox="1">
            <a:spLocks noChangeArrowheads="1"/>
          </p:cNvSpPr>
          <p:nvPr/>
        </p:nvSpPr>
        <p:spPr bwMode="auto">
          <a:xfrm>
            <a:off x="5446713" y="1193800"/>
            <a:ext cx="681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Par 2</a:t>
            </a:r>
          </a:p>
        </p:txBody>
      </p:sp>
      <p:sp>
        <p:nvSpPr>
          <p:cNvPr id="751742" name="Text Box 126"/>
          <p:cNvSpPr txBox="1">
            <a:spLocks noChangeArrowheads="1"/>
          </p:cNvSpPr>
          <p:nvPr/>
        </p:nvSpPr>
        <p:spPr bwMode="auto">
          <a:xfrm>
            <a:off x="6469063" y="722313"/>
            <a:ext cx="681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Par 3</a:t>
            </a:r>
          </a:p>
        </p:txBody>
      </p:sp>
      <p:sp>
        <p:nvSpPr>
          <p:cNvPr id="751743" name="Text Box 127"/>
          <p:cNvSpPr txBox="1">
            <a:spLocks noChangeArrowheads="1"/>
          </p:cNvSpPr>
          <p:nvPr/>
        </p:nvSpPr>
        <p:spPr bwMode="auto">
          <a:xfrm>
            <a:off x="6448425" y="1265238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Par 1</a:t>
            </a:r>
          </a:p>
        </p:txBody>
      </p:sp>
      <p:sp>
        <p:nvSpPr>
          <p:cNvPr id="751744" name="Text Box 128"/>
          <p:cNvSpPr txBox="1">
            <a:spLocks noChangeArrowheads="1"/>
          </p:cNvSpPr>
          <p:nvPr/>
        </p:nvSpPr>
        <p:spPr bwMode="auto">
          <a:xfrm>
            <a:off x="7486650" y="1274763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Par 4</a:t>
            </a:r>
          </a:p>
        </p:txBody>
      </p:sp>
      <p:sp>
        <p:nvSpPr>
          <p:cNvPr id="751745" name="Text Box 129"/>
          <p:cNvSpPr txBox="1">
            <a:spLocks noChangeArrowheads="1"/>
          </p:cNvSpPr>
          <p:nvPr/>
        </p:nvSpPr>
        <p:spPr bwMode="auto">
          <a:xfrm>
            <a:off x="1285875" y="2984500"/>
            <a:ext cx="4810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B/V</a:t>
            </a:r>
          </a:p>
        </p:txBody>
      </p:sp>
      <p:sp>
        <p:nvSpPr>
          <p:cNvPr id="751746" name="Text Box 130"/>
          <p:cNvSpPr txBox="1">
            <a:spLocks noChangeArrowheads="1"/>
          </p:cNvSpPr>
          <p:nvPr/>
        </p:nvSpPr>
        <p:spPr bwMode="auto">
          <a:xfrm>
            <a:off x="1708150" y="2982913"/>
            <a:ext cx="3032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V</a:t>
            </a:r>
          </a:p>
        </p:txBody>
      </p:sp>
      <p:sp>
        <p:nvSpPr>
          <p:cNvPr id="751747" name="Text Box 131"/>
          <p:cNvSpPr txBox="1">
            <a:spLocks noChangeArrowheads="1"/>
          </p:cNvSpPr>
          <p:nvPr/>
        </p:nvSpPr>
        <p:spPr bwMode="auto">
          <a:xfrm>
            <a:off x="1954213" y="3005138"/>
            <a:ext cx="4905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B/N</a:t>
            </a:r>
          </a:p>
        </p:txBody>
      </p:sp>
      <p:sp>
        <p:nvSpPr>
          <p:cNvPr id="751748" name="Text Box 132"/>
          <p:cNvSpPr txBox="1">
            <a:spLocks noChangeArrowheads="1"/>
          </p:cNvSpPr>
          <p:nvPr/>
        </p:nvSpPr>
        <p:spPr bwMode="auto">
          <a:xfrm>
            <a:off x="2386013" y="3014663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A</a:t>
            </a:r>
          </a:p>
        </p:txBody>
      </p:sp>
      <p:sp>
        <p:nvSpPr>
          <p:cNvPr id="751749" name="Text Box 133"/>
          <p:cNvSpPr txBox="1">
            <a:spLocks noChangeArrowheads="1"/>
          </p:cNvSpPr>
          <p:nvPr/>
        </p:nvSpPr>
        <p:spPr bwMode="auto">
          <a:xfrm>
            <a:off x="2613025" y="2995613"/>
            <a:ext cx="490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B/A</a:t>
            </a:r>
          </a:p>
        </p:txBody>
      </p:sp>
      <p:sp>
        <p:nvSpPr>
          <p:cNvPr id="751750" name="Text Box 134"/>
          <p:cNvSpPr txBox="1">
            <a:spLocks noChangeArrowheads="1"/>
          </p:cNvSpPr>
          <p:nvPr/>
        </p:nvSpPr>
        <p:spPr bwMode="auto">
          <a:xfrm>
            <a:off x="3033713" y="29972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N</a:t>
            </a:r>
          </a:p>
        </p:txBody>
      </p:sp>
      <p:sp>
        <p:nvSpPr>
          <p:cNvPr id="751751" name="Text Box 135"/>
          <p:cNvSpPr txBox="1">
            <a:spLocks noChangeArrowheads="1"/>
          </p:cNvSpPr>
          <p:nvPr/>
        </p:nvSpPr>
        <p:spPr bwMode="auto">
          <a:xfrm>
            <a:off x="3260725" y="2997200"/>
            <a:ext cx="5095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B/M</a:t>
            </a:r>
          </a:p>
        </p:txBody>
      </p:sp>
      <p:sp>
        <p:nvSpPr>
          <p:cNvPr id="751752" name="Text Box 136"/>
          <p:cNvSpPr txBox="1">
            <a:spLocks noChangeArrowheads="1"/>
          </p:cNvSpPr>
          <p:nvPr/>
        </p:nvSpPr>
        <p:spPr bwMode="auto">
          <a:xfrm>
            <a:off x="3695700" y="2987675"/>
            <a:ext cx="3317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M</a:t>
            </a:r>
          </a:p>
        </p:txBody>
      </p:sp>
      <p:sp>
        <p:nvSpPr>
          <p:cNvPr id="751753" name="Text Box 137"/>
          <p:cNvSpPr txBox="1">
            <a:spLocks noChangeArrowheads="1"/>
          </p:cNvSpPr>
          <p:nvPr/>
        </p:nvSpPr>
        <p:spPr bwMode="auto">
          <a:xfrm>
            <a:off x="5400675" y="2960688"/>
            <a:ext cx="490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B/N</a:t>
            </a:r>
          </a:p>
        </p:txBody>
      </p:sp>
      <p:sp>
        <p:nvSpPr>
          <p:cNvPr id="751754" name="Text Box 138"/>
          <p:cNvSpPr txBox="1">
            <a:spLocks noChangeArrowheads="1"/>
          </p:cNvSpPr>
          <p:nvPr/>
        </p:nvSpPr>
        <p:spPr bwMode="auto">
          <a:xfrm>
            <a:off x="5838825" y="2963863"/>
            <a:ext cx="3127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N</a:t>
            </a:r>
          </a:p>
        </p:txBody>
      </p:sp>
      <p:sp>
        <p:nvSpPr>
          <p:cNvPr id="751755" name="Text Box 139"/>
          <p:cNvSpPr txBox="1">
            <a:spLocks noChangeArrowheads="1"/>
          </p:cNvSpPr>
          <p:nvPr/>
        </p:nvSpPr>
        <p:spPr bwMode="auto">
          <a:xfrm>
            <a:off x="6080125" y="2971800"/>
            <a:ext cx="4810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B/V</a:t>
            </a:r>
          </a:p>
        </p:txBody>
      </p:sp>
      <p:sp>
        <p:nvSpPr>
          <p:cNvPr id="751756" name="Text Box 140"/>
          <p:cNvSpPr txBox="1">
            <a:spLocks noChangeArrowheads="1"/>
          </p:cNvSpPr>
          <p:nvPr/>
        </p:nvSpPr>
        <p:spPr bwMode="auto">
          <a:xfrm>
            <a:off x="6521450" y="2982913"/>
            <a:ext cx="3127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A</a:t>
            </a:r>
          </a:p>
        </p:txBody>
      </p:sp>
      <p:sp>
        <p:nvSpPr>
          <p:cNvPr id="751757" name="Text Box 141"/>
          <p:cNvSpPr txBox="1">
            <a:spLocks noChangeArrowheads="1"/>
          </p:cNvSpPr>
          <p:nvPr/>
        </p:nvSpPr>
        <p:spPr bwMode="auto">
          <a:xfrm>
            <a:off x="6750050" y="2971800"/>
            <a:ext cx="490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B/A</a:t>
            </a:r>
          </a:p>
        </p:txBody>
      </p:sp>
      <p:sp>
        <p:nvSpPr>
          <p:cNvPr id="751758" name="Text Box 142"/>
          <p:cNvSpPr txBox="1">
            <a:spLocks noChangeArrowheads="1"/>
          </p:cNvSpPr>
          <p:nvPr/>
        </p:nvSpPr>
        <p:spPr bwMode="auto">
          <a:xfrm>
            <a:off x="7818438" y="2951163"/>
            <a:ext cx="3317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M</a:t>
            </a:r>
          </a:p>
        </p:txBody>
      </p:sp>
      <p:sp>
        <p:nvSpPr>
          <p:cNvPr id="751759" name="Text Box 143"/>
          <p:cNvSpPr txBox="1">
            <a:spLocks noChangeArrowheads="1"/>
          </p:cNvSpPr>
          <p:nvPr/>
        </p:nvSpPr>
        <p:spPr bwMode="auto">
          <a:xfrm>
            <a:off x="7396163" y="2968625"/>
            <a:ext cx="5095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B/M</a:t>
            </a:r>
          </a:p>
        </p:txBody>
      </p:sp>
      <p:sp>
        <p:nvSpPr>
          <p:cNvPr id="751760" name="Text Box 144"/>
          <p:cNvSpPr txBox="1">
            <a:spLocks noChangeArrowheads="1"/>
          </p:cNvSpPr>
          <p:nvPr/>
        </p:nvSpPr>
        <p:spPr bwMode="auto">
          <a:xfrm>
            <a:off x="7172325" y="2973388"/>
            <a:ext cx="3032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1400" b="1">
                <a:latin typeface="Arial" charset="0"/>
              </a:rPr>
              <a:t>V</a:t>
            </a:r>
          </a:p>
        </p:txBody>
      </p:sp>
      <p:sp>
        <p:nvSpPr>
          <p:cNvPr id="751761" name="Text Box 145"/>
          <p:cNvSpPr txBox="1">
            <a:spLocks noChangeArrowheads="1"/>
          </p:cNvSpPr>
          <p:nvPr/>
        </p:nvSpPr>
        <p:spPr bwMode="auto">
          <a:xfrm>
            <a:off x="2954338" y="5302250"/>
            <a:ext cx="10080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latin typeface="Arial" charset="0"/>
              </a:rPr>
              <a:t>Colores:</a:t>
            </a:r>
          </a:p>
        </p:txBody>
      </p:sp>
      <p:sp>
        <p:nvSpPr>
          <p:cNvPr id="751762" name="Text Box 146"/>
          <p:cNvSpPr txBox="1">
            <a:spLocks noChangeArrowheads="1"/>
          </p:cNvSpPr>
          <p:nvPr/>
        </p:nvSpPr>
        <p:spPr bwMode="auto">
          <a:xfrm>
            <a:off x="3905250" y="5302250"/>
            <a:ext cx="4171950" cy="1141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s-ES" sz="1600" b="1">
                <a:latin typeface="Arial" charset="0"/>
              </a:rPr>
              <a:t>Par 1: A y B/A (Azul y Blanco/Azul)</a:t>
            </a:r>
          </a:p>
          <a:p>
            <a:pPr eaLnBrk="0" hangingPunct="0">
              <a:spcBef>
                <a:spcPct val="10000"/>
              </a:spcBef>
            </a:pPr>
            <a:r>
              <a:rPr lang="es-ES" sz="1600" b="1">
                <a:latin typeface="Arial" charset="0"/>
              </a:rPr>
              <a:t>Par 2: N y B/N (Naranja y Blanco/Naranja)</a:t>
            </a:r>
          </a:p>
          <a:p>
            <a:pPr eaLnBrk="0" hangingPunct="0">
              <a:spcBef>
                <a:spcPct val="10000"/>
              </a:spcBef>
            </a:pPr>
            <a:r>
              <a:rPr lang="es-ES" sz="1600" b="1">
                <a:latin typeface="Arial" charset="0"/>
              </a:rPr>
              <a:t>Par 3: V y B/V (Verde y Blanco/Verde)</a:t>
            </a:r>
          </a:p>
          <a:p>
            <a:pPr eaLnBrk="0" hangingPunct="0">
              <a:spcBef>
                <a:spcPct val="10000"/>
              </a:spcBef>
            </a:pPr>
            <a:r>
              <a:rPr lang="es-ES" sz="1600" b="1">
                <a:latin typeface="Arial" charset="0"/>
              </a:rPr>
              <a:t>Par 4: M y B/M (Marrón y Blanco/Marrón)</a:t>
            </a:r>
          </a:p>
        </p:txBody>
      </p:sp>
      <p:sp>
        <p:nvSpPr>
          <p:cNvPr id="751763" name="Text Box 147"/>
          <p:cNvSpPr txBox="1">
            <a:spLocks noChangeArrowheads="1"/>
          </p:cNvSpPr>
          <p:nvPr/>
        </p:nvSpPr>
        <p:spPr bwMode="auto">
          <a:xfrm>
            <a:off x="381000" y="5359400"/>
            <a:ext cx="2090738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s-ES" sz="1600" b="1">
                <a:latin typeface="Arial" charset="0"/>
              </a:rPr>
              <a:t>10/100 BASE-T usa:</a:t>
            </a:r>
          </a:p>
          <a:p>
            <a:pPr algn="ctr" eaLnBrk="0" hangingPunct="0">
              <a:spcBef>
                <a:spcPct val="10000"/>
              </a:spcBef>
            </a:pPr>
            <a:r>
              <a:rPr lang="es-ES" sz="1600" b="1">
                <a:latin typeface="Arial" charset="0"/>
              </a:rPr>
              <a:t>1-2 para TX</a:t>
            </a:r>
          </a:p>
          <a:p>
            <a:pPr algn="ctr" eaLnBrk="0" hangingPunct="0">
              <a:spcBef>
                <a:spcPct val="10000"/>
              </a:spcBef>
            </a:pPr>
            <a:r>
              <a:rPr lang="es-ES" sz="1600" b="1">
                <a:latin typeface="Arial" charset="0"/>
              </a:rPr>
              <a:t>3-6 para RX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r>
              <a:rPr lang="es-ES_tradnl" sz="3600"/>
              <a:t>Grupos de trabajo 802</a:t>
            </a:r>
            <a:endParaRPr lang="es-ES" sz="3600"/>
          </a:p>
        </p:txBody>
      </p:sp>
      <p:graphicFrame>
        <p:nvGraphicFramePr>
          <p:cNvPr id="682106" name="Group 3194"/>
          <p:cNvGraphicFramePr>
            <a:graphicFrameLocks noGrp="1"/>
          </p:cNvGraphicFramePr>
          <p:nvPr/>
        </p:nvGraphicFramePr>
        <p:xfrm>
          <a:off x="762000" y="914400"/>
          <a:ext cx="7716838" cy="5364480"/>
        </p:xfrm>
        <a:graphic>
          <a:graphicData uri="http://schemas.openxmlformats.org/drawingml/2006/table">
            <a:tbl>
              <a:tblPr/>
              <a:tblGrid>
                <a:gridCol w="1630363"/>
                <a:gridCol w="3911600"/>
                <a:gridCol w="2174875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Grupo de Trabajo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Arquitectura, aspectos generales, VLANs...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Logical Link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Hibernación e Inactivo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CSMA/CD (Ethernet)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Token Bus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Hibernación e Inactivo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Token 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Distributed Queued Dual Bus (DQDB)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Hibernación e Inactivo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Grupo asesor en banda ancha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Grupo asesor en fibras ópticas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Servicios Integrados (Iso-Ethernet)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Hibernación e Inactivo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Seguridad en estándares IEEE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Hibernación e Inactivo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LANs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Demand Priority (100VG-AnyLAN)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Hibernación e Inactivo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Redes CATV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Disuelto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Personal Area Networks (WPAN)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Broadband Wireless Access (BWA)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P</a:t>
            </a:r>
            <a:r>
              <a:rPr lang="es-ES" sz="4000"/>
              <a:t>uentes</a:t>
            </a:r>
            <a:r>
              <a:rPr lang="es-ES_tradnl" sz="4000"/>
              <a:t> y </a:t>
            </a:r>
            <a:r>
              <a:rPr lang="es-ES" sz="4000"/>
              <a:t>conmutadores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s-ES"/>
              <a:t>1984: Primeros puentes comerciales (DEC)</a:t>
            </a:r>
          </a:p>
          <a:p>
            <a:r>
              <a:rPr lang="es-ES"/>
              <a:t>1990: Estándar 802.1D (puentes transp.)</a:t>
            </a:r>
          </a:p>
          <a:p>
            <a:r>
              <a:rPr lang="es-ES"/>
              <a:t>1992: Primeros conmutadores (Kalpana)</a:t>
            </a:r>
          </a:p>
          <a:p>
            <a:r>
              <a:rPr lang="es-ES"/>
              <a:t>1993: Productos Full Dúplex</a:t>
            </a:r>
          </a:p>
          <a:p>
            <a:r>
              <a:rPr lang="es-ES"/>
              <a:t>1997: Estándar 802.3x (control de flujo F</a:t>
            </a:r>
            <a:r>
              <a:rPr lang="es-ES_tradnl"/>
              <a:t>ull </a:t>
            </a:r>
            <a:r>
              <a:rPr lang="es-ES"/>
              <a:t>D</a:t>
            </a:r>
            <a:r>
              <a:rPr lang="es-ES_tradnl"/>
              <a:t>úplex</a:t>
            </a:r>
            <a:r>
              <a:rPr lang="es-ES"/>
              <a:t>)</a:t>
            </a:r>
          </a:p>
          <a:p>
            <a:r>
              <a:rPr lang="es-ES"/>
              <a:t>199</a:t>
            </a:r>
            <a:r>
              <a:rPr lang="es-ES_tradnl"/>
              <a:t>8</a:t>
            </a:r>
            <a:r>
              <a:rPr lang="es-ES"/>
              <a:t>: 802.1Q (VLANs) y 802.1p (prioridades)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Fast Ethernet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1988: Van Jacobson obtiene 8 Mbps TCP</a:t>
            </a:r>
          </a:p>
          <a:p>
            <a:pPr>
              <a:lnSpc>
                <a:spcPct val="90000"/>
              </a:lnSpc>
            </a:pPr>
            <a:r>
              <a:rPr lang="es-ES"/>
              <a:t>1992: Grand Junction inventa F</a:t>
            </a:r>
            <a:r>
              <a:rPr lang="es-ES_tradnl"/>
              <a:t>ast Ethernet</a:t>
            </a:r>
            <a:endParaRPr lang="es-ES"/>
          </a:p>
          <a:p>
            <a:pPr>
              <a:lnSpc>
                <a:spcPct val="90000"/>
              </a:lnSpc>
            </a:pPr>
            <a:r>
              <a:rPr lang="es-ES"/>
              <a:t>1992: IEEE crea gr</a:t>
            </a:r>
            <a:r>
              <a:rPr lang="es-ES_tradnl"/>
              <a:t>u</a:t>
            </a:r>
            <a:r>
              <a:rPr lang="es-ES"/>
              <a:t>po estudio alta velocidad Dos propuestas:</a:t>
            </a:r>
          </a:p>
          <a:p>
            <a:pPr lvl="1">
              <a:lnSpc>
                <a:spcPct val="90000"/>
              </a:lnSpc>
            </a:pPr>
            <a:r>
              <a:rPr lang="es-ES"/>
              <a:t>Ethernet  x  10 (CSMA/CD)</a:t>
            </a:r>
            <a:r>
              <a:rPr lang="es-ES">
                <a:sym typeface="Symbol" pitchFamily="18" charset="2"/>
              </a:rPr>
              <a:t></a:t>
            </a:r>
            <a:r>
              <a:rPr lang="es-ES_tradnl"/>
              <a:t> </a:t>
            </a:r>
            <a:r>
              <a:rPr lang="es-ES_tradnl">
                <a:solidFill>
                  <a:srgbClr val="FF0000"/>
                </a:solidFill>
              </a:rPr>
              <a:t>Fast Ethernet</a:t>
            </a:r>
            <a:r>
              <a:rPr lang="es-ES"/>
              <a:t>  </a:t>
            </a:r>
          </a:p>
          <a:p>
            <a:pPr lvl="1">
              <a:lnSpc>
                <a:spcPct val="90000"/>
              </a:lnSpc>
            </a:pPr>
            <a:r>
              <a:rPr lang="es-ES"/>
              <a:t>Nuevo protocolo</a:t>
            </a:r>
            <a:r>
              <a:rPr lang="es-ES_tradnl"/>
              <a:t> </a:t>
            </a:r>
            <a:r>
              <a:rPr lang="es-ES">
                <a:sym typeface="Symbol" pitchFamily="18" charset="2"/>
              </a:rPr>
              <a:t></a:t>
            </a:r>
            <a:r>
              <a:rPr lang="es-ES_tradnl"/>
              <a:t> </a:t>
            </a:r>
            <a:r>
              <a:rPr lang="es-ES_tradnl">
                <a:solidFill>
                  <a:srgbClr val="FF0000"/>
                </a:solidFill>
              </a:rPr>
              <a:t>100 VG-AnyLAN (802.12)</a:t>
            </a:r>
            <a:endParaRPr lang="es-E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s-ES"/>
              <a:t>1995: Estándar </a:t>
            </a:r>
            <a:r>
              <a:rPr lang="es-ES_tradnl"/>
              <a:t>Fast Ethernet (</a:t>
            </a:r>
            <a:r>
              <a:rPr lang="es-ES"/>
              <a:t>802.3u). Nivel físico basado en FDDI.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Gigabit Ethernet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s-ES_tradnl"/>
              <a:t>Se r</a:t>
            </a:r>
            <a:r>
              <a:rPr lang="es-ES"/>
              <a:t>epite experiencia de F</a:t>
            </a:r>
            <a:r>
              <a:rPr lang="es-ES_tradnl"/>
              <a:t>ast </a:t>
            </a:r>
            <a:r>
              <a:rPr lang="es-ES"/>
              <a:t>E</a:t>
            </a:r>
            <a:r>
              <a:rPr lang="es-ES_tradnl"/>
              <a:t>thernet</a:t>
            </a:r>
            <a:r>
              <a:rPr lang="es-ES"/>
              <a:t>.</a:t>
            </a:r>
          </a:p>
          <a:p>
            <a:r>
              <a:rPr lang="es-ES"/>
              <a:t>Oct. 1995: Se crea grupo estudio GE</a:t>
            </a:r>
          </a:p>
          <a:p>
            <a:r>
              <a:rPr lang="es-ES"/>
              <a:t>1997: se separa 1000B</a:t>
            </a:r>
            <a:r>
              <a:rPr lang="es-ES_tradnl"/>
              <a:t>ASE</a:t>
            </a:r>
            <a:r>
              <a:rPr lang="es-ES"/>
              <a:t>-T de resto de GE</a:t>
            </a:r>
          </a:p>
          <a:p>
            <a:r>
              <a:rPr lang="es-ES"/>
              <a:t>1998: Estándar 802.3z (GE) Nivel físico basado en Fiber Channel </a:t>
            </a:r>
            <a:r>
              <a:rPr lang="es-ES_tradnl"/>
              <a:t>(</a:t>
            </a:r>
            <a:r>
              <a:rPr lang="es-ES"/>
              <a:t>800 Mb</a:t>
            </a:r>
            <a:r>
              <a:rPr lang="es-ES_tradnl"/>
              <a:t>/</a:t>
            </a:r>
            <a:r>
              <a:rPr lang="es-ES"/>
              <a:t>s</a:t>
            </a:r>
            <a:r>
              <a:rPr lang="es-ES_tradnl"/>
              <a:t>)</a:t>
            </a:r>
            <a:endParaRPr lang="es-ES"/>
          </a:p>
          <a:p>
            <a:r>
              <a:rPr lang="es-ES"/>
              <a:t>1999: </a:t>
            </a:r>
            <a:r>
              <a:rPr lang="es-ES_tradnl"/>
              <a:t>Se aprueba 802.3ab (1000BASE-T)</a:t>
            </a:r>
          </a:p>
          <a:p>
            <a:r>
              <a:rPr lang="es-ES_tradnl"/>
              <a:t>1/2000: Se crea GT para 10 GB Ethernet</a:t>
            </a:r>
            <a:endParaRPr lang="es-E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05800" cy="533400"/>
          </a:xfrm>
        </p:spPr>
        <p:txBody>
          <a:bodyPr/>
          <a:lstStyle/>
          <a:p>
            <a:r>
              <a:rPr lang="es-ES_tradnl" sz="3600"/>
              <a:t>Medios físicos más habituales de Ethernet</a:t>
            </a:r>
            <a:endParaRPr lang="es-ES" sz="3600"/>
          </a:p>
        </p:txBody>
      </p:sp>
      <p:graphicFrame>
        <p:nvGraphicFramePr>
          <p:cNvPr id="737283" name="Group 3"/>
          <p:cNvGraphicFramePr>
            <a:graphicFrameLocks noGrp="1"/>
          </p:cNvGraphicFramePr>
          <p:nvPr/>
        </p:nvGraphicFramePr>
        <p:xfrm>
          <a:off x="685800" y="1206500"/>
          <a:ext cx="7696200" cy="4669473"/>
        </p:xfrm>
        <a:graphic>
          <a:graphicData uri="http://schemas.openxmlformats.org/drawingml/2006/table">
            <a:tbl>
              <a:tblPr/>
              <a:tblGrid>
                <a:gridCol w="1824038"/>
                <a:gridCol w="2289175"/>
                <a:gridCol w="1276350"/>
                <a:gridCol w="809625"/>
                <a:gridCol w="650875"/>
                <a:gridCol w="846137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Cable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Distancia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F.D.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(1BASE5)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UTP-2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Bajo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(10BASE5)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(10BASE2)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10BASE-T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10BASE-F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Coaxial grueso 50 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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Coaxial fino  50 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</a:t>
                      </a: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UTP-3/5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 1ª ventana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185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100/150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Km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Bajo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Bajo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Bajo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100BASE-TX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100BASE-FX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UTP-5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 2ª ventana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Km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Bajo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1000BASE-T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1000BASE-SX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1000BASE-LX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UTP-5e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 1ª ventana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 2ª ventana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Km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10GBASE-EX4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F.O. 3ª ventana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(4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Codificación Manchester (10 Mb/s)</a:t>
            </a:r>
            <a:endParaRPr lang="es-ES" sz="40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En Ethernet se eligió Manchester inicialmente por sencillez y bajo costo.</a:t>
            </a:r>
          </a:p>
          <a:p>
            <a:pPr>
              <a:lnSpc>
                <a:spcPct val="90000"/>
              </a:lnSpc>
            </a:pPr>
            <a:r>
              <a:rPr lang="es-ES_tradnl"/>
              <a:t>Token Ring utiliza Manchester Diferencial que da mayor inmunidad frente al ruido</a:t>
            </a:r>
          </a:p>
          <a:p>
            <a:pPr>
              <a:lnSpc>
                <a:spcPct val="90000"/>
              </a:lnSpc>
            </a:pPr>
            <a:r>
              <a:rPr lang="es-ES_tradnl"/>
              <a:t>En Ethernet a 10 Mb/s la codificación no está en el transceiver sino en el controlador (ya está en el conector AUI). A 100 y 1000 Mb/s está en el transceiver.</a:t>
            </a:r>
            <a:endParaRPr lang="es-E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914400" y="5751513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/>
              <a:t>Ethernet: Codificación Manchester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/>
              <a:t>Token Ring: Codificación Manchester Diferencial</a:t>
            </a:r>
            <a:endParaRPr lang="es-ES"/>
          </a:p>
        </p:txBody>
      </p:sp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2286000" y="1057275"/>
            <a:ext cx="1433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Bajo-Alto = 1</a:t>
            </a:r>
            <a:endParaRPr lang="es-ES" sz="1600" b="1">
              <a:latin typeface="Arial" charset="0"/>
            </a:endParaRPr>
          </a:p>
        </p:txBody>
      </p:sp>
      <p:sp>
        <p:nvSpPr>
          <p:cNvPr id="545797" name="Line 5"/>
          <p:cNvSpPr>
            <a:spLocks noChangeShapeType="1"/>
          </p:cNvSpPr>
          <p:nvPr/>
        </p:nvSpPr>
        <p:spPr bwMode="auto">
          <a:xfrm flipH="1">
            <a:off x="2438400" y="1408113"/>
            <a:ext cx="457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4724400" y="1073150"/>
            <a:ext cx="1433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Alto-Bajo = 0</a:t>
            </a:r>
            <a:endParaRPr lang="es-ES" sz="1600" b="1">
              <a:latin typeface="Arial" charset="0"/>
            </a:endParaRPr>
          </a:p>
        </p:txBody>
      </p:sp>
      <p:sp>
        <p:nvSpPr>
          <p:cNvPr id="545799" name="Line 7"/>
          <p:cNvSpPr>
            <a:spLocks noChangeShapeType="1"/>
          </p:cNvSpPr>
          <p:nvPr/>
        </p:nvSpPr>
        <p:spPr bwMode="auto">
          <a:xfrm flipH="1">
            <a:off x="4876800" y="1484313"/>
            <a:ext cx="457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0" name="Line 8"/>
          <p:cNvSpPr>
            <a:spLocks noChangeShapeType="1"/>
          </p:cNvSpPr>
          <p:nvPr/>
        </p:nvSpPr>
        <p:spPr bwMode="auto">
          <a:xfrm>
            <a:off x="2133600" y="17891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1" name="Line 9"/>
          <p:cNvSpPr>
            <a:spLocks noChangeShapeType="1"/>
          </p:cNvSpPr>
          <p:nvPr/>
        </p:nvSpPr>
        <p:spPr bwMode="auto">
          <a:xfrm>
            <a:off x="3352800" y="17891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2" name="Line 10"/>
          <p:cNvSpPr>
            <a:spLocks noChangeShapeType="1"/>
          </p:cNvSpPr>
          <p:nvPr/>
        </p:nvSpPr>
        <p:spPr bwMode="auto">
          <a:xfrm>
            <a:off x="2743200" y="17891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3" name="Line 11"/>
          <p:cNvSpPr>
            <a:spLocks noChangeShapeType="1"/>
          </p:cNvSpPr>
          <p:nvPr/>
        </p:nvSpPr>
        <p:spPr bwMode="auto">
          <a:xfrm>
            <a:off x="6400800" y="17891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4" name="Line 12"/>
          <p:cNvSpPr>
            <a:spLocks noChangeShapeType="1"/>
          </p:cNvSpPr>
          <p:nvPr/>
        </p:nvSpPr>
        <p:spPr bwMode="auto">
          <a:xfrm>
            <a:off x="5791200" y="18653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5" name="Line 13"/>
          <p:cNvSpPr>
            <a:spLocks noChangeShapeType="1"/>
          </p:cNvSpPr>
          <p:nvPr/>
        </p:nvSpPr>
        <p:spPr bwMode="auto">
          <a:xfrm>
            <a:off x="5181600" y="17891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6" name="Line 14"/>
          <p:cNvSpPr>
            <a:spLocks noChangeShapeType="1"/>
          </p:cNvSpPr>
          <p:nvPr/>
        </p:nvSpPr>
        <p:spPr bwMode="auto">
          <a:xfrm>
            <a:off x="4572000" y="17891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7" name="Line 15"/>
          <p:cNvSpPr>
            <a:spLocks noChangeShapeType="1"/>
          </p:cNvSpPr>
          <p:nvPr/>
        </p:nvSpPr>
        <p:spPr bwMode="auto">
          <a:xfrm>
            <a:off x="3962400" y="17891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8" name="Line 16"/>
          <p:cNvSpPr>
            <a:spLocks noChangeShapeType="1"/>
          </p:cNvSpPr>
          <p:nvPr/>
        </p:nvSpPr>
        <p:spPr bwMode="auto">
          <a:xfrm>
            <a:off x="8839200" y="18653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09" name="Line 17"/>
          <p:cNvSpPr>
            <a:spLocks noChangeShapeType="1"/>
          </p:cNvSpPr>
          <p:nvPr/>
        </p:nvSpPr>
        <p:spPr bwMode="auto">
          <a:xfrm>
            <a:off x="8229600" y="17891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10" name="Line 18"/>
          <p:cNvSpPr>
            <a:spLocks noChangeShapeType="1"/>
          </p:cNvSpPr>
          <p:nvPr/>
        </p:nvSpPr>
        <p:spPr bwMode="auto">
          <a:xfrm>
            <a:off x="7620000" y="17891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11" name="Line 19"/>
          <p:cNvSpPr>
            <a:spLocks noChangeShapeType="1"/>
          </p:cNvSpPr>
          <p:nvPr/>
        </p:nvSpPr>
        <p:spPr bwMode="auto">
          <a:xfrm>
            <a:off x="7010400" y="1865313"/>
            <a:ext cx="0" cy="3124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12" name="Text Box 20"/>
          <p:cNvSpPr txBox="1">
            <a:spLocks noChangeArrowheads="1"/>
          </p:cNvSpPr>
          <p:nvPr/>
        </p:nvSpPr>
        <p:spPr bwMode="auto">
          <a:xfrm>
            <a:off x="22860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1</a:t>
            </a:r>
            <a:endParaRPr lang="es-ES" sz="1600" b="1">
              <a:latin typeface="Arial" charset="0"/>
            </a:endParaRPr>
          </a:p>
        </p:txBody>
      </p:sp>
      <p:sp>
        <p:nvSpPr>
          <p:cNvPr id="545813" name="Text Box 21"/>
          <p:cNvSpPr txBox="1">
            <a:spLocks noChangeArrowheads="1"/>
          </p:cNvSpPr>
          <p:nvPr/>
        </p:nvSpPr>
        <p:spPr bwMode="auto">
          <a:xfrm>
            <a:off x="83820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1</a:t>
            </a:r>
            <a:endParaRPr lang="es-ES" sz="1600" b="1">
              <a:latin typeface="Arial" charset="0"/>
            </a:endParaRPr>
          </a:p>
        </p:txBody>
      </p:sp>
      <p:sp>
        <p:nvSpPr>
          <p:cNvPr id="545814" name="Text Box 22"/>
          <p:cNvSpPr txBox="1">
            <a:spLocks noChangeArrowheads="1"/>
          </p:cNvSpPr>
          <p:nvPr/>
        </p:nvSpPr>
        <p:spPr bwMode="auto">
          <a:xfrm>
            <a:off x="77724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1</a:t>
            </a:r>
            <a:endParaRPr lang="es-ES" sz="1600" b="1">
              <a:latin typeface="Arial" charset="0"/>
            </a:endParaRPr>
          </a:p>
        </p:txBody>
      </p:sp>
      <p:sp>
        <p:nvSpPr>
          <p:cNvPr id="545815" name="Text Box 23"/>
          <p:cNvSpPr txBox="1">
            <a:spLocks noChangeArrowheads="1"/>
          </p:cNvSpPr>
          <p:nvPr/>
        </p:nvSpPr>
        <p:spPr bwMode="auto">
          <a:xfrm>
            <a:off x="71628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1</a:t>
            </a:r>
            <a:endParaRPr lang="es-ES" sz="1600" b="1">
              <a:latin typeface="Arial" charset="0"/>
            </a:endParaRPr>
          </a:p>
        </p:txBody>
      </p:sp>
      <p:sp>
        <p:nvSpPr>
          <p:cNvPr id="545816" name="Text Box 24"/>
          <p:cNvSpPr txBox="1">
            <a:spLocks noChangeArrowheads="1"/>
          </p:cNvSpPr>
          <p:nvPr/>
        </p:nvSpPr>
        <p:spPr bwMode="auto">
          <a:xfrm>
            <a:off x="65532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1</a:t>
            </a:r>
            <a:endParaRPr lang="es-ES" sz="1600" b="1">
              <a:latin typeface="Arial" charset="0"/>
            </a:endParaRPr>
          </a:p>
        </p:txBody>
      </p:sp>
      <p:sp>
        <p:nvSpPr>
          <p:cNvPr id="545817" name="Text Box 25"/>
          <p:cNvSpPr txBox="1">
            <a:spLocks noChangeArrowheads="1"/>
          </p:cNvSpPr>
          <p:nvPr/>
        </p:nvSpPr>
        <p:spPr bwMode="auto">
          <a:xfrm>
            <a:off x="53340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1</a:t>
            </a:r>
            <a:endParaRPr lang="es-ES" sz="1600" b="1">
              <a:latin typeface="Arial" charset="0"/>
            </a:endParaRPr>
          </a:p>
        </p:txBody>
      </p:sp>
      <p:sp>
        <p:nvSpPr>
          <p:cNvPr id="545818" name="Text Box 26"/>
          <p:cNvSpPr txBox="1">
            <a:spLocks noChangeArrowheads="1"/>
          </p:cNvSpPr>
          <p:nvPr/>
        </p:nvSpPr>
        <p:spPr bwMode="auto">
          <a:xfrm>
            <a:off x="2903538" y="1636713"/>
            <a:ext cx="296862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0</a:t>
            </a:r>
            <a:endParaRPr lang="es-ES" sz="1600" b="1">
              <a:latin typeface="Arial" charset="0"/>
            </a:endParaRPr>
          </a:p>
        </p:txBody>
      </p:sp>
      <p:sp>
        <p:nvSpPr>
          <p:cNvPr id="545819" name="Text Box 27"/>
          <p:cNvSpPr txBox="1">
            <a:spLocks noChangeArrowheads="1"/>
          </p:cNvSpPr>
          <p:nvPr/>
        </p:nvSpPr>
        <p:spPr bwMode="auto">
          <a:xfrm>
            <a:off x="47244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0</a:t>
            </a:r>
            <a:endParaRPr lang="es-ES" sz="1600" b="1">
              <a:latin typeface="Arial" charset="0"/>
            </a:endParaRPr>
          </a:p>
        </p:txBody>
      </p:sp>
      <p:sp>
        <p:nvSpPr>
          <p:cNvPr id="545820" name="Text Box 28"/>
          <p:cNvSpPr txBox="1">
            <a:spLocks noChangeArrowheads="1"/>
          </p:cNvSpPr>
          <p:nvPr/>
        </p:nvSpPr>
        <p:spPr bwMode="auto">
          <a:xfrm>
            <a:off x="41148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0</a:t>
            </a:r>
            <a:endParaRPr lang="es-ES" sz="1600" b="1">
              <a:latin typeface="Arial" charset="0"/>
            </a:endParaRPr>
          </a:p>
        </p:txBody>
      </p:sp>
      <p:sp>
        <p:nvSpPr>
          <p:cNvPr id="545821" name="Text Box 29"/>
          <p:cNvSpPr txBox="1">
            <a:spLocks noChangeArrowheads="1"/>
          </p:cNvSpPr>
          <p:nvPr/>
        </p:nvSpPr>
        <p:spPr bwMode="auto">
          <a:xfrm>
            <a:off x="35052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0</a:t>
            </a:r>
            <a:endParaRPr lang="es-ES" sz="1600" b="1">
              <a:latin typeface="Arial" charset="0"/>
            </a:endParaRPr>
          </a:p>
        </p:txBody>
      </p:sp>
      <p:sp>
        <p:nvSpPr>
          <p:cNvPr id="545822" name="Text Box 30"/>
          <p:cNvSpPr txBox="1">
            <a:spLocks noChangeArrowheads="1"/>
          </p:cNvSpPr>
          <p:nvPr/>
        </p:nvSpPr>
        <p:spPr bwMode="auto">
          <a:xfrm>
            <a:off x="5943600" y="1636713"/>
            <a:ext cx="2968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0</a:t>
            </a:r>
            <a:endParaRPr lang="es-ES" sz="1600" b="1">
              <a:latin typeface="Arial" charset="0"/>
            </a:endParaRPr>
          </a:p>
        </p:txBody>
      </p:sp>
      <p:sp>
        <p:nvSpPr>
          <p:cNvPr id="545823" name="Line 31"/>
          <p:cNvSpPr>
            <a:spLocks noChangeShapeType="1"/>
          </p:cNvSpPr>
          <p:nvPr/>
        </p:nvSpPr>
        <p:spPr bwMode="auto">
          <a:xfrm>
            <a:off x="2133600" y="23225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24" name="Line 32"/>
          <p:cNvSpPr>
            <a:spLocks noChangeShapeType="1"/>
          </p:cNvSpPr>
          <p:nvPr/>
        </p:nvSpPr>
        <p:spPr bwMode="auto">
          <a:xfrm>
            <a:off x="2743200" y="2703513"/>
            <a:ext cx="2438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25" name="Line 33"/>
          <p:cNvSpPr>
            <a:spLocks noChangeShapeType="1"/>
          </p:cNvSpPr>
          <p:nvPr/>
        </p:nvSpPr>
        <p:spPr bwMode="auto">
          <a:xfrm>
            <a:off x="5181600" y="23225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26" name="Line 34"/>
          <p:cNvSpPr>
            <a:spLocks noChangeShapeType="1"/>
          </p:cNvSpPr>
          <p:nvPr/>
        </p:nvSpPr>
        <p:spPr bwMode="auto">
          <a:xfrm>
            <a:off x="5791200" y="27035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27" name="Line 35"/>
          <p:cNvSpPr>
            <a:spLocks noChangeShapeType="1"/>
          </p:cNvSpPr>
          <p:nvPr/>
        </p:nvSpPr>
        <p:spPr bwMode="auto">
          <a:xfrm>
            <a:off x="6400800" y="2322513"/>
            <a:ext cx="2438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28" name="Line 36"/>
          <p:cNvSpPr>
            <a:spLocks noChangeShapeType="1"/>
          </p:cNvSpPr>
          <p:nvPr/>
        </p:nvSpPr>
        <p:spPr bwMode="auto">
          <a:xfrm>
            <a:off x="2133600" y="3541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29" name="Line 37"/>
          <p:cNvSpPr>
            <a:spLocks noChangeShapeType="1"/>
          </p:cNvSpPr>
          <p:nvPr/>
        </p:nvSpPr>
        <p:spPr bwMode="auto">
          <a:xfrm>
            <a:off x="24384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0" name="Line 38"/>
          <p:cNvSpPr>
            <a:spLocks noChangeShapeType="1"/>
          </p:cNvSpPr>
          <p:nvPr/>
        </p:nvSpPr>
        <p:spPr bwMode="auto">
          <a:xfrm>
            <a:off x="2438400" y="31607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1" name="Line 39"/>
          <p:cNvSpPr>
            <a:spLocks noChangeShapeType="1"/>
          </p:cNvSpPr>
          <p:nvPr/>
        </p:nvSpPr>
        <p:spPr bwMode="auto">
          <a:xfrm flipV="1">
            <a:off x="30480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2" name="Line 40"/>
          <p:cNvSpPr>
            <a:spLocks noChangeShapeType="1"/>
          </p:cNvSpPr>
          <p:nvPr/>
        </p:nvSpPr>
        <p:spPr bwMode="auto">
          <a:xfrm>
            <a:off x="3048000" y="3541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3" name="Line 41"/>
          <p:cNvSpPr>
            <a:spLocks noChangeShapeType="1"/>
          </p:cNvSpPr>
          <p:nvPr/>
        </p:nvSpPr>
        <p:spPr bwMode="auto">
          <a:xfrm>
            <a:off x="33528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4" name="Line 42"/>
          <p:cNvSpPr>
            <a:spLocks noChangeShapeType="1"/>
          </p:cNvSpPr>
          <p:nvPr/>
        </p:nvSpPr>
        <p:spPr bwMode="auto">
          <a:xfrm>
            <a:off x="3352800" y="3160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5" name="Line 43"/>
          <p:cNvSpPr>
            <a:spLocks noChangeShapeType="1"/>
          </p:cNvSpPr>
          <p:nvPr/>
        </p:nvSpPr>
        <p:spPr bwMode="auto">
          <a:xfrm flipV="1">
            <a:off x="36576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6" name="Line 44"/>
          <p:cNvSpPr>
            <a:spLocks noChangeShapeType="1"/>
          </p:cNvSpPr>
          <p:nvPr/>
        </p:nvSpPr>
        <p:spPr bwMode="auto">
          <a:xfrm>
            <a:off x="3657600" y="3541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7" name="Line 45"/>
          <p:cNvSpPr>
            <a:spLocks noChangeShapeType="1"/>
          </p:cNvSpPr>
          <p:nvPr/>
        </p:nvSpPr>
        <p:spPr bwMode="auto">
          <a:xfrm>
            <a:off x="39624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8" name="Line 46"/>
          <p:cNvSpPr>
            <a:spLocks noChangeShapeType="1"/>
          </p:cNvSpPr>
          <p:nvPr/>
        </p:nvSpPr>
        <p:spPr bwMode="auto">
          <a:xfrm>
            <a:off x="3962400" y="3160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39" name="Line 47"/>
          <p:cNvSpPr>
            <a:spLocks noChangeShapeType="1"/>
          </p:cNvSpPr>
          <p:nvPr/>
        </p:nvSpPr>
        <p:spPr bwMode="auto">
          <a:xfrm flipV="1">
            <a:off x="42672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0" name="Line 48"/>
          <p:cNvSpPr>
            <a:spLocks noChangeShapeType="1"/>
          </p:cNvSpPr>
          <p:nvPr/>
        </p:nvSpPr>
        <p:spPr bwMode="auto">
          <a:xfrm>
            <a:off x="4267200" y="3541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1" name="Line 49"/>
          <p:cNvSpPr>
            <a:spLocks noChangeShapeType="1"/>
          </p:cNvSpPr>
          <p:nvPr/>
        </p:nvSpPr>
        <p:spPr bwMode="auto">
          <a:xfrm>
            <a:off x="45720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2" name="Line 50"/>
          <p:cNvSpPr>
            <a:spLocks noChangeShapeType="1"/>
          </p:cNvSpPr>
          <p:nvPr/>
        </p:nvSpPr>
        <p:spPr bwMode="auto">
          <a:xfrm>
            <a:off x="4572000" y="3160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3" name="Line 51"/>
          <p:cNvSpPr>
            <a:spLocks noChangeShapeType="1"/>
          </p:cNvSpPr>
          <p:nvPr/>
        </p:nvSpPr>
        <p:spPr bwMode="auto">
          <a:xfrm flipV="1">
            <a:off x="48768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4" name="Line 52"/>
          <p:cNvSpPr>
            <a:spLocks noChangeShapeType="1"/>
          </p:cNvSpPr>
          <p:nvPr/>
        </p:nvSpPr>
        <p:spPr bwMode="auto">
          <a:xfrm>
            <a:off x="4876800" y="35417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5" name="Line 53"/>
          <p:cNvSpPr>
            <a:spLocks noChangeShapeType="1"/>
          </p:cNvSpPr>
          <p:nvPr/>
        </p:nvSpPr>
        <p:spPr bwMode="auto">
          <a:xfrm>
            <a:off x="54864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6" name="Line 54"/>
          <p:cNvSpPr>
            <a:spLocks noChangeShapeType="1"/>
          </p:cNvSpPr>
          <p:nvPr/>
        </p:nvSpPr>
        <p:spPr bwMode="auto">
          <a:xfrm>
            <a:off x="5486400" y="31607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7" name="Line 55"/>
          <p:cNvSpPr>
            <a:spLocks noChangeShapeType="1"/>
          </p:cNvSpPr>
          <p:nvPr/>
        </p:nvSpPr>
        <p:spPr bwMode="auto">
          <a:xfrm flipV="1">
            <a:off x="60960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8" name="Line 56"/>
          <p:cNvSpPr>
            <a:spLocks noChangeShapeType="1"/>
          </p:cNvSpPr>
          <p:nvPr/>
        </p:nvSpPr>
        <p:spPr bwMode="auto">
          <a:xfrm>
            <a:off x="6096000" y="35417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49" name="Line 57"/>
          <p:cNvSpPr>
            <a:spLocks noChangeShapeType="1"/>
          </p:cNvSpPr>
          <p:nvPr/>
        </p:nvSpPr>
        <p:spPr bwMode="auto">
          <a:xfrm>
            <a:off x="67056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0" name="Line 58"/>
          <p:cNvSpPr>
            <a:spLocks noChangeShapeType="1"/>
          </p:cNvSpPr>
          <p:nvPr/>
        </p:nvSpPr>
        <p:spPr bwMode="auto">
          <a:xfrm>
            <a:off x="6705600" y="3160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1" name="Line 59"/>
          <p:cNvSpPr>
            <a:spLocks noChangeShapeType="1"/>
          </p:cNvSpPr>
          <p:nvPr/>
        </p:nvSpPr>
        <p:spPr bwMode="auto">
          <a:xfrm flipV="1">
            <a:off x="70104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2" name="Line 60"/>
          <p:cNvSpPr>
            <a:spLocks noChangeShapeType="1"/>
          </p:cNvSpPr>
          <p:nvPr/>
        </p:nvSpPr>
        <p:spPr bwMode="auto">
          <a:xfrm>
            <a:off x="2743200" y="23225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3" name="Line 61"/>
          <p:cNvSpPr>
            <a:spLocks noChangeShapeType="1"/>
          </p:cNvSpPr>
          <p:nvPr/>
        </p:nvSpPr>
        <p:spPr bwMode="auto">
          <a:xfrm>
            <a:off x="5181600" y="23225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4" name="Line 62"/>
          <p:cNvSpPr>
            <a:spLocks noChangeShapeType="1"/>
          </p:cNvSpPr>
          <p:nvPr/>
        </p:nvSpPr>
        <p:spPr bwMode="auto">
          <a:xfrm>
            <a:off x="5791200" y="23225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5" name="Line 63"/>
          <p:cNvSpPr>
            <a:spLocks noChangeShapeType="1"/>
          </p:cNvSpPr>
          <p:nvPr/>
        </p:nvSpPr>
        <p:spPr bwMode="auto">
          <a:xfrm>
            <a:off x="6400800" y="23225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6" name="Line 64"/>
          <p:cNvSpPr>
            <a:spLocks noChangeShapeType="1"/>
          </p:cNvSpPr>
          <p:nvPr/>
        </p:nvSpPr>
        <p:spPr bwMode="auto">
          <a:xfrm>
            <a:off x="7010400" y="3541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7" name="Line 65"/>
          <p:cNvSpPr>
            <a:spLocks noChangeShapeType="1"/>
          </p:cNvSpPr>
          <p:nvPr/>
        </p:nvSpPr>
        <p:spPr bwMode="auto">
          <a:xfrm>
            <a:off x="73152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8" name="Line 66"/>
          <p:cNvSpPr>
            <a:spLocks noChangeShapeType="1"/>
          </p:cNvSpPr>
          <p:nvPr/>
        </p:nvSpPr>
        <p:spPr bwMode="auto">
          <a:xfrm>
            <a:off x="7315200" y="3160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59" name="Line 67"/>
          <p:cNvSpPr>
            <a:spLocks noChangeShapeType="1"/>
          </p:cNvSpPr>
          <p:nvPr/>
        </p:nvSpPr>
        <p:spPr bwMode="auto">
          <a:xfrm>
            <a:off x="7924800" y="3160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0" name="Line 68"/>
          <p:cNvSpPr>
            <a:spLocks noChangeShapeType="1"/>
          </p:cNvSpPr>
          <p:nvPr/>
        </p:nvSpPr>
        <p:spPr bwMode="auto">
          <a:xfrm>
            <a:off x="8534400" y="3160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1" name="Line 69"/>
          <p:cNvSpPr>
            <a:spLocks noChangeShapeType="1"/>
          </p:cNvSpPr>
          <p:nvPr/>
        </p:nvSpPr>
        <p:spPr bwMode="auto">
          <a:xfrm>
            <a:off x="79248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2" name="Line 70"/>
          <p:cNvSpPr>
            <a:spLocks noChangeShapeType="1"/>
          </p:cNvSpPr>
          <p:nvPr/>
        </p:nvSpPr>
        <p:spPr bwMode="auto">
          <a:xfrm>
            <a:off x="85344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3" name="Line 71"/>
          <p:cNvSpPr>
            <a:spLocks noChangeShapeType="1"/>
          </p:cNvSpPr>
          <p:nvPr/>
        </p:nvSpPr>
        <p:spPr bwMode="auto">
          <a:xfrm>
            <a:off x="82296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4" name="Line 72"/>
          <p:cNvSpPr>
            <a:spLocks noChangeShapeType="1"/>
          </p:cNvSpPr>
          <p:nvPr/>
        </p:nvSpPr>
        <p:spPr bwMode="auto">
          <a:xfrm>
            <a:off x="7620000" y="31607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5" name="Line 73"/>
          <p:cNvSpPr>
            <a:spLocks noChangeShapeType="1"/>
          </p:cNvSpPr>
          <p:nvPr/>
        </p:nvSpPr>
        <p:spPr bwMode="auto">
          <a:xfrm>
            <a:off x="7620000" y="3541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6" name="Line 74"/>
          <p:cNvSpPr>
            <a:spLocks noChangeShapeType="1"/>
          </p:cNvSpPr>
          <p:nvPr/>
        </p:nvSpPr>
        <p:spPr bwMode="auto">
          <a:xfrm>
            <a:off x="8229600" y="35417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7" name="Line 75"/>
          <p:cNvSpPr>
            <a:spLocks noChangeShapeType="1"/>
          </p:cNvSpPr>
          <p:nvPr/>
        </p:nvSpPr>
        <p:spPr bwMode="auto">
          <a:xfrm>
            <a:off x="2133600" y="3998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8" name="Line 76"/>
          <p:cNvSpPr>
            <a:spLocks noChangeShapeType="1"/>
          </p:cNvSpPr>
          <p:nvPr/>
        </p:nvSpPr>
        <p:spPr bwMode="auto">
          <a:xfrm>
            <a:off x="24384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69" name="Line 77"/>
          <p:cNvSpPr>
            <a:spLocks noChangeShapeType="1"/>
          </p:cNvSpPr>
          <p:nvPr/>
        </p:nvSpPr>
        <p:spPr bwMode="auto">
          <a:xfrm>
            <a:off x="2438400" y="4379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0" name="Line 78"/>
          <p:cNvSpPr>
            <a:spLocks noChangeShapeType="1"/>
          </p:cNvSpPr>
          <p:nvPr/>
        </p:nvSpPr>
        <p:spPr bwMode="auto">
          <a:xfrm>
            <a:off x="27432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1" name="Line 79"/>
          <p:cNvSpPr>
            <a:spLocks noChangeShapeType="1"/>
          </p:cNvSpPr>
          <p:nvPr/>
        </p:nvSpPr>
        <p:spPr bwMode="auto">
          <a:xfrm>
            <a:off x="2743200" y="3998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2" name="Line 80"/>
          <p:cNvSpPr>
            <a:spLocks noChangeShapeType="1"/>
          </p:cNvSpPr>
          <p:nvPr/>
        </p:nvSpPr>
        <p:spPr bwMode="auto">
          <a:xfrm>
            <a:off x="45720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3" name="Line 81"/>
          <p:cNvSpPr>
            <a:spLocks noChangeShapeType="1"/>
          </p:cNvSpPr>
          <p:nvPr/>
        </p:nvSpPr>
        <p:spPr bwMode="auto">
          <a:xfrm>
            <a:off x="42672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4" name="Line 82"/>
          <p:cNvSpPr>
            <a:spLocks noChangeShapeType="1"/>
          </p:cNvSpPr>
          <p:nvPr/>
        </p:nvSpPr>
        <p:spPr bwMode="auto">
          <a:xfrm>
            <a:off x="39624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5" name="Line 83"/>
          <p:cNvSpPr>
            <a:spLocks noChangeShapeType="1"/>
          </p:cNvSpPr>
          <p:nvPr/>
        </p:nvSpPr>
        <p:spPr bwMode="auto">
          <a:xfrm>
            <a:off x="36576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6" name="Line 84"/>
          <p:cNvSpPr>
            <a:spLocks noChangeShapeType="1"/>
          </p:cNvSpPr>
          <p:nvPr/>
        </p:nvSpPr>
        <p:spPr bwMode="auto">
          <a:xfrm>
            <a:off x="33528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7" name="Line 85"/>
          <p:cNvSpPr>
            <a:spLocks noChangeShapeType="1"/>
          </p:cNvSpPr>
          <p:nvPr/>
        </p:nvSpPr>
        <p:spPr bwMode="auto">
          <a:xfrm>
            <a:off x="60960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8" name="Line 86"/>
          <p:cNvSpPr>
            <a:spLocks noChangeShapeType="1"/>
          </p:cNvSpPr>
          <p:nvPr/>
        </p:nvSpPr>
        <p:spPr bwMode="auto">
          <a:xfrm>
            <a:off x="48768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79" name="Line 87"/>
          <p:cNvSpPr>
            <a:spLocks noChangeShapeType="1"/>
          </p:cNvSpPr>
          <p:nvPr/>
        </p:nvSpPr>
        <p:spPr bwMode="auto">
          <a:xfrm>
            <a:off x="57912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0" name="Line 88"/>
          <p:cNvSpPr>
            <a:spLocks noChangeShapeType="1"/>
          </p:cNvSpPr>
          <p:nvPr/>
        </p:nvSpPr>
        <p:spPr bwMode="auto">
          <a:xfrm>
            <a:off x="54864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1" name="Line 89"/>
          <p:cNvSpPr>
            <a:spLocks noChangeShapeType="1"/>
          </p:cNvSpPr>
          <p:nvPr/>
        </p:nvSpPr>
        <p:spPr bwMode="auto">
          <a:xfrm>
            <a:off x="73152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2" name="Line 90"/>
          <p:cNvSpPr>
            <a:spLocks noChangeShapeType="1"/>
          </p:cNvSpPr>
          <p:nvPr/>
        </p:nvSpPr>
        <p:spPr bwMode="auto">
          <a:xfrm>
            <a:off x="67056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3" name="Line 91"/>
          <p:cNvSpPr>
            <a:spLocks noChangeShapeType="1"/>
          </p:cNvSpPr>
          <p:nvPr/>
        </p:nvSpPr>
        <p:spPr bwMode="auto">
          <a:xfrm>
            <a:off x="79248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4" name="Line 92"/>
          <p:cNvSpPr>
            <a:spLocks noChangeShapeType="1"/>
          </p:cNvSpPr>
          <p:nvPr/>
        </p:nvSpPr>
        <p:spPr bwMode="auto">
          <a:xfrm>
            <a:off x="85344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5" name="Line 93"/>
          <p:cNvSpPr>
            <a:spLocks noChangeShapeType="1"/>
          </p:cNvSpPr>
          <p:nvPr/>
        </p:nvSpPr>
        <p:spPr bwMode="auto">
          <a:xfrm>
            <a:off x="8534400" y="3998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6" name="Line 94"/>
          <p:cNvSpPr>
            <a:spLocks noChangeShapeType="1"/>
          </p:cNvSpPr>
          <p:nvPr/>
        </p:nvSpPr>
        <p:spPr bwMode="auto">
          <a:xfrm>
            <a:off x="5486400" y="3998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7" name="Line 95"/>
          <p:cNvSpPr>
            <a:spLocks noChangeShapeType="1"/>
          </p:cNvSpPr>
          <p:nvPr/>
        </p:nvSpPr>
        <p:spPr bwMode="auto">
          <a:xfrm>
            <a:off x="4572000" y="3998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8" name="Line 96"/>
          <p:cNvSpPr>
            <a:spLocks noChangeShapeType="1"/>
          </p:cNvSpPr>
          <p:nvPr/>
        </p:nvSpPr>
        <p:spPr bwMode="auto">
          <a:xfrm>
            <a:off x="5791200" y="4379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89" name="Line 97"/>
          <p:cNvSpPr>
            <a:spLocks noChangeShapeType="1"/>
          </p:cNvSpPr>
          <p:nvPr/>
        </p:nvSpPr>
        <p:spPr bwMode="auto">
          <a:xfrm>
            <a:off x="6705600" y="43799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0" name="Line 98"/>
          <p:cNvSpPr>
            <a:spLocks noChangeShapeType="1"/>
          </p:cNvSpPr>
          <p:nvPr/>
        </p:nvSpPr>
        <p:spPr bwMode="auto">
          <a:xfrm>
            <a:off x="6096000" y="39989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1" name="Line 99"/>
          <p:cNvSpPr>
            <a:spLocks noChangeShapeType="1"/>
          </p:cNvSpPr>
          <p:nvPr/>
        </p:nvSpPr>
        <p:spPr bwMode="auto">
          <a:xfrm>
            <a:off x="7315200" y="39989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2" name="Line 100"/>
          <p:cNvSpPr>
            <a:spLocks noChangeShapeType="1"/>
          </p:cNvSpPr>
          <p:nvPr/>
        </p:nvSpPr>
        <p:spPr bwMode="auto">
          <a:xfrm>
            <a:off x="4876800" y="43799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3" name="Line 101"/>
          <p:cNvSpPr>
            <a:spLocks noChangeShapeType="1"/>
          </p:cNvSpPr>
          <p:nvPr/>
        </p:nvSpPr>
        <p:spPr bwMode="auto">
          <a:xfrm>
            <a:off x="4267200" y="4379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4" name="Line 102"/>
          <p:cNvSpPr>
            <a:spLocks noChangeShapeType="1"/>
          </p:cNvSpPr>
          <p:nvPr/>
        </p:nvSpPr>
        <p:spPr bwMode="auto">
          <a:xfrm>
            <a:off x="3657600" y="4379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5" name="Line 103"/>
          <p:cNvSpPr>
            <a:spLocks noChangeShapeType="1"/>
          </p:cNvSpPr>
          <p:nvPr/>
        </p:nvSpPr>
        <p:spPr bwMode="auto">
          <a:xfrm>
            <a:off x="3962400" y="3998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6" name="Line 104"/>
          <p:cNvSpPr>
            <a:spLocks noChangeShapeType="1"/>
          </p:cNvSpPr>
          <p:nvPr/>
        </p:nvSpPr>
        <p:spPr bwMode="auto">
          <a:xfrm>
            <a:off x="3352800" y="3998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7" name="Line 105"/>
          <p:cNvSpPr>
            <a:spLocks noChangeShapeType="1"/>
          </p:cNvSpPr>
          <p:nvPr/>
        </p:nvSpPr>
        <p:spPr bwMode="auto">
          <a:xfrm>
            <a:off x="3048000" y="3998913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8" name="Line 106"/>
          <p:cNvSpPr>
            <a:spLocks noChangeShapeType="1"/>
          </p:cNvSpPr>
          <p:nvPr/>
        </p:nvSpPr>
        <p:spPr bwMode="auto">
          <a:xfrm>
            <a:off x="3048000" y="4379913"/>
            <a:ext cx="304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899" name="Line 107"/>
          <p:cNvSpPr>
            <a:spLocks noChangeShapeType="1"/>
          </p:cNvSpPr>
          <p:nvPr/>
        </p:nvSpPr>
        <p:spPr bwMode="auto">
          <a:xfrm>
            <a:off x="7924800" y="4379913"/>
            <a:ext cx="609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900" name="Text Box 108"/>
          <p:cNvSpPr txBox="1">
            <a:spLocks noChangeArrowheads="1"/>
          </p:cNvSpPr>
          <p:nvPr/>
        </p:nvSpPr>
        <p:spPr bwMode="auto">
          <a:xfrm>
            <a:off x="2613025" y="5264150"/>
            <a:ext cx="155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Transición = 1</a:t>
            </a:r>
            <a:endParaRPr lang="es-ES" sz="1600" b="1">
              <a:latin typeface="Arial" charset="0"/>
            </a:endParaRPr>
          </a:p>
        </p:txBody>
      </p:sp>
      <p:sp>
        <p:nvSpPr>
          <p:cNvPr id="545901" name="Text Box 109"/>
          <p:cNvSpPr txBox="1">
            <a:spLocks noChangeArrowheads="1"/>
          </p:cNvSpPr>
          <p:nvPr/>
        </p:nvSpPr>
        <p:spPr bwMode="auto">
          <a:xfrm>
            <a:off x="5027613" y="5065713"/>
            <a:ext cx="1501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Ausencia de</a:t>
            </a:r>
          </a:p>
          <a:p>
            <a:pPr algn="ctr"/>
            <a:r>
              <a:rPr lang="es-ES_tradnl" sz="1600" b="1">
                <a:latin typeface="Arial" charset="0"/>
              </a:rPr>
              <a:t>transición = 0</a:t>
            </a:r>
            <a:endParaRPr lang="es-ES" sz="1600" b="1">
              <a:latin typeface="Arial" charset="0"/>
            </a:endParaRPr>
          </a:p>
        </p:txBody>
      </p:sp>
      <p:sp>
        <p:nvSpPr>
          <p:cNvPr id="545902" name="Line 110"/>
          <p:cNvSpPr>
            <a:spLocks noChangeShapeType="1"/>
          </p:cNvSpPr>
          <p:nvPr/>
        </p:nvSpPr>
        <p:spPr bwMode="auto">
          <a:xfrm flipH="1" flipV="1">
            <a:off x="2819400" y="4456113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903" name="Line 111"/>
          <p:cNvSpPr>
            <a:spLocks noChangeShapeType="1"/>
          </p:cNvSpPr>
          <p:nvPr/>
        </p:nvSpPr>
        <p:spPr bwMode="auto">
          <a:xfrm flipH="1" flipV="1">
            <a:off x="5257800" y="4456113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5904" name="Text Box 112"/>
          <p:cNvSpPr txBox="1">
            <a:spLocks noChangeArrowheads="1"/>
          </p:cNvSpPr>
          <p:nvPr/>
        </p:nvSpPr>
        <p:spPr bwMode="auto">
          <a:xfrm>
            <a:off x="381000" y="1604963"/>
            <a:ext cx="1382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Flujo de bits</a:t>
            </a:r>
            <a:endParaRPr lang="es-ES" sz="1600" b="1">
              <a:latin typeface="Arial" charset="0"/>
            </a:endParaRPr>
          </a:p>
        </p:txBody>
      </p:sp>
      <p:sp>
        <p:nvSpPr>
          <p:cNvPr id="545905" name="Text Box 113"/>
          <p:cNvSpPr txBox="1">
            <a:spLocks noChangeArrowheads="1"/>
          </p:cNvSpPr>
          <p:nvPr/>
        </p:nvSpPr>
        <p:spPr bwMode="auto">
          <a:xfrm>
            <a:off x="381000" y="2170113"/>
            <a:ext cx="1403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Codificación</a:t>
            </a:r>
          </a:p>
          <a:p>
            <a:pPr algn="ctr"/>
            <a:r>
              <a:rPr lang="es-ES_tradnl" sz="1600" b="1">
                <a:latin typeface="Arial" charset="0"/>
              </a:rPr>
              <a:t>binaria</a:t>
            </a:r>
            <a:endParaRPr lang="es-ES" sz="1600" b="1">
              <a:latin typeface="Arial" charset="0"/>
            </a:endParaRPr>
          </a:p>
        </p:txBody>
      </p:sp>
      <p:sp>
        <p:nvSpPr>
          <p:cNvPr id="545906" name="Text Box 114"/>
          <p:cNvSpPr txBox="1">
            <a:spLocks noChangeArrowheads="1"/>
          </p:cNvSpPr>
          <p:nvPr/>
        </p:nvSpPr>
        <p:spPr bwMode="auto">
          <a:xfrm>
            <a:off x="381000" y="3084513"/>
            <a:ext cx="1403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Codificación</a:t>
            </a:r>
          </a:p>
          <a:p>
            <a:pPr algn="ctr"/>
            <a:r>
              <a:rPr lang="es-ES_tradnl" sz="1600" b="1">
                <a:latin typeface="Arial" charset="0"/>
              </a:rPr>
              <a:t>Manchester</a:t>
            </a:r>
            <a:endParaRPr lang="es-ES" sz="1600" b="1">
              <a:latin typeface="Arial" charset="0"/>
            </a:endParaRPr>
          </a:p>
        </p:txBody>
      </p:sp>
      <p:sp>
        <p:nvSpPr>
          <p:cNvPr id="545907" name="Text Box 115"/>
          <p:cNvSpPr txBox="1">
            <a:spLocks noChangeArrowheads="1"/>
          </p:cNvSpPr>
          <p:nvPr/>
        </p:nvSpPr>
        <p:spPr bwMode="auto">
          <a:xfrm>
            <a:off x="381000" y="3846513"/>
            <a:ext cx="1403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600" b="1">
                <a:latin typeface="Arial" charset="0"/>
              </a:rPr>
              <a:t>Codificación</a:t>
            </a:r>
          </a:p>
          <a:p>
            <a:pPr algn="ctr"/>
            <a:r>
              <a:rPr lang="es-ES_tradnl" sz="1600" b="1">
                <a:latin typeface="Arial" charset="0"/>
              </a:rPr>
              <a:t>Manchester</a:t>
            </a:r>
          </a:p>
          <a:p>
            <a:pPr algn="ctr"/>
            <a:r>
              <a:rPr lang="es-ES_tradnl" sz="1600" b="1">
                <a:latin typeface="Arial" charset="0"/>
              </a:rPr>
              <a:t>Diferencial</a:t>
            </a:r>
            <a:endParaRPr lang="es-ES" sz="1600" b="1">
              <a:latin typeface="Arial" charset="0"/>
            </a:endParaRPr>
          </a:p>
        </p:txBody>
      </p:sp>
      <p:sp>
        <p:nvSpPr>
          <p:cNvPr id="545908" name="Text Box 116"/>
          <p:cNvSpPr txBox="1">
            <a:spLocks noChangeArrowheads="1"/>
          </p:cNvSpPr>
          <p:nvPr/>
        </p:nvSpPr>
        <p:spPr bwMode="auto">
          <a:xfrm>
            <a:off x="685800" y="188913"/>
            <a:ext cx="7696200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/>
              <a:t>Codificación Manchester y Manchester Diferencial</a:t>
            </a:r>
            <a:endParaRPr lang="es-ES" sz="280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Codificación a 100 Mb/s</a:t>
            </a:r>
            <a:endParaRPr lang="es-ES" sz="400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Se utiliza 4B/5B, diseñada para FDDI</a:t>
            </a:r>
          </a:p>
          <a:p>
            <a:pPr>
              <a:lnSpc>
                <a:spcPct val="90000"/>
              </a:lnSpc>
            </a:pPr>
            <a:r>
              <a:rPr lang="es-ES_tradnl"/>
              <a:t>De los 32 posibles valores de 5 bits se eligen solo la mitad (16) </a:t>
            </a:r>
          </a:p>
          <a:p>
            <a:pPr>
              <a:lnSpc>
                <a:spcPct val="90000"/>
              </a:lnSpc>
            </a:pPr>
            <a:r>
              <a:rPr lang="es-ES_tradnl"/>
              <a:t>Eficiencia: 4 bits en 5 baudios, 4/5 = 0,8</a:t>
            </a:r>
          </a:p>
          <a:p>
            <a:pPr>
              <a:lnSpc>
                <a:spcPct val="90000"/>
              </a:lnSpc>
            </a:pPr>
            <a:r>
              <a:rPr lang="es-ES_tradnl"/>
              <a:t>Manchester: 1 bit en 2 baudios, 1/2 = 0,5</a:t>
            </a:r>
          </a:p>
          <a:p>
            <a:pPr>
              <a:lnSpc>
                <a:spcPct val="90000"/>
              </a:lnSpc>
            </a:pPr>
            <a:r>
              <a:rPr lang="es-ES_tradnl"/>
              <a:t>La mayor eficiencia permite usar frecuencias menores (125 Mbaudios frente a 200 Mbaudios). </a:t>
            </a:r>
            <a:endParaRPr lang="es-E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050" name="Group 2"/>
          <p:cNvGraphicFramePr>
            <a:graphicFrameLocks noGrp="1"/>
          </p:cNvGraphicFramePr>
          <p:nvPr/>
        </p:nvGraphicFramePr>
        <p:xfrm>
          <a:off x="914400" y="711200"/>
          <a:ext cx="3124200" cy="5699760"/>
        </p:xfrm>
        <a:graphic>
          <a:graphicData uri="http://schemas.openxmlformats.org/drawingml/2006/table">
            <a:tbl>
              <a:tblPr/>
              <a:tblGrid>
                <a:gridCol w="1562100"/>
                <a:gridCol w="15621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Símbolo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0106" name="Group 58"/>
          <p:cNvGraphicFramePr>
            <a:graphicFrameLocks noGrp="1"/>
          </p:cNvGraphicFramePr>
          <p:nvPr/>
        </p:nvGraphicFramePr>
        <p:xfrm>
          <a:off x="4876800" y="711200"/>
          <a:ext cx="3124200" cy="5699760"/>
        </p:xfrm>
        <a:graphic>
          <a:graphicData uri="http://schemas.openxmlformats.org/drawingml/2006/table">
            <a:tbl>
              <a:tblPr/>
              <a:tblGrid>
                <a:gridCol w="1562100"/>
                <a:gridCol w="15621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Símbolo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IDLE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HALT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usado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usado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usado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usado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usado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usado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usado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usado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0162" name="Text Box 114"/>
          <p:cNvSpPr txBox="1">
            <a:spLocks noChangeArrowheads="1"/>
          </p:cNvSpPr>
          <p:nvPr/>
        </p:nvSpPr>
        <p:spPr bwMode="auto">
          <a:xfrm>
            <a:off x="3240088" y="44450"/>
            <a:ext cx="268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>
                <a:latin typeface="Arial" charset="0"/>
              </a:rPr>
              <a:t>Código 4B/5B</a:t>
            </a:r>
            <a:endParaRPr lang="es-ES" sz="32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Codificación en 1000BASE-X</a:t>
            </a:r>
            <a:endParaRPr lang="es-ES" sz="400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En fibra (1000BASE-SX, 1000BASE-LX) y coaxial (1000BASE-CX) se usa 8B/10B. Deriva de Fibre Channel. </a:t>
            </a:r>
          </a:p>
          <a:p>
            <a:r>
              <a:rPr lang="es-ES_tradnl" sz="2800"/>
              <a:t>Misma eficiencia que 4B/5B (0,8).</a:t>
            </a:r>
          </a:p>
          <a:p>
            <a:r>
              <a:rPr lang="es-ES_tradnl" sz="2800"/>
              <a:t>Mayor redundancia que 4B/5B; de los 2</a:t>
            </a:r>
            <a:r>
              <a:rPr lang="es-ES_tradnl" sz="2800" baseline="30000"/>
              <a:t>10</a:t>
            </a:r>
            <a:r>
              <a:rPr lang="es-ES_tradnl" sz="2800"/>
              <a:t> = 1024 grupos posibles se eligen 2</a:t>
            </a:r>
            <a:r>
              <a:rPr lang="es-ES_tradnl" sz="2800" baseline="30000"/>
              <a:t>8</a:t>
            </a:r>
            <a:r>
              <a:rPr lang="es-ES_tradnl" sz="2800"/>
              <a:t> = 256 (25%)</a:t>
            </a:r>
          </a:p>
          <a:p>
            <a:r>
              <a:rPr lang="es-ES_tradnl" sz="2800"/>
              <a:t>Inconveniente: si hay un error se pierden 8 bits (frente a 4 en el caso de 4B/5B).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Codificación en 1000BASE-T</a:t>
            </a:r>
            <a:endParaRPr lang="es-ES" sz="400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En 1000BASE-T se aplican tres ‘trucos’:</a:t>
            </a:r>
          </a:p>
          <a:p>
            <a:pPr lvl="1"/>
            <a:r>
              <a:rPr lang="es-ES_tradnl" sz="2400"/>
              <a:t>Se reparte el tráfico entre los cuatro pares (250 Mb/s cada uno)</a:t>
            </a:r>
          </a:p>
          <a:p>
            <a:pPr lvl="1"/>
            <a:r>
              <a:rPr lang="es-ES_tradnl" sz="2400"/>
              <a:t>Se emplean circuitos híbridos para conseguir transmisión simultánea por cada par en cada sentido.</a:t>
            </a:r>
          </a:p>
          <a:p>
            <a:pPr lvl="1"/>
            <a:r>
              <a:rPr lang="es-ES_tradnl" sz="2400"/>
              <a:t>Se codifica en PAM 5x5 (cinco niveles). Los baudios se agrupan de dos en dos; de las 25 combinaciones posibles se eligen 16 (64%). 2 bits/baudio, eficiencia 2</a:t>
            </a:r>
            <a:endParaRPr lang="es-ES" sz="24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s-ES_tradnl" sz="4000"/>
              <a:t>Algunos proyectos IEEE 802</a:t>
            </a:r>
            <a:endParaRPr lang="es-ES" sz="400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>
                <a:solidFill>
                  <a:srgbClr val="000000"/>
                </a:solidFill>
                <a:cs typeface="Times New Roman" pitchFamily="18" charset="0"/>
              </a:rPr>
              <a:t>802.1D: puentes transparentes</a:t>
            </a:r>
            <a:endParaRPr lang="es-ES_tradnl" sz="28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s-ES" sz="2800">
                <a:solidFill>
                  <a:srgbClr val="000000"/>
                </a:solidFill>
                <a:cs typeface="Times New Roman" pitchFamily="18" charset="0"/>
              </a:rPr>
              <a:t>802.1Q: Redes locales virtuales (VLANs)</a:t>
            </a:r>
            <a:endParaRPr lang="es-ES_tradnl" sz="28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802.3u: Fast Ethernet</a:t>
            </a:r>
            <a:endParaRPr lang="es-ES_tradnl" sz="28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802.3x. Ethernet Full dúplex y control de flujo</a:t>
            </a:r>
            <a:endParaRPr lang="es-ES_tradnl" sz="28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802.3z: Gigabit Ethernet</a:t>
            </a:r>
            <a:endParaRPr lang="es-ES_tradnl" sz="28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802.3ab: Gigabit Ethernet en cable UTP-5</a:t>
            </a:r>
            <a:endParaRPr lang="es-ES_tradnl" sz="28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s-ES_tradnl" sz="2800">
                <a:solidFill>
                  <a:srgbClr val="000000"/>
                </a:solidFill>
                <a:cs typeface="Times New Roman" pitchFamily="18" charset="0"/>
              </a:rPr>
              <a:t>802.3ad: Agregación de enlaces</a:t>
            </a:r>
          </a:p>
          <a:p>
            <a:r>
              <a:rPr lang="es-ES" sz="2800">
                <a:solidFill>
                  <a:srgbClr val="000000"/>
                </a:solidFill>
                <a:cs typeface="Times New Roman" pitchFamily="18" charset="0"/>
              </a:rPr>
              <a:t>802.3ae: 10 Gigabit Ethernet</a:t>
            </a:r>
          </a:p>
          <a:p>
            <a:endParaRPr lang="es-ES" sz="280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Text Box 1027"/>
          <p:cNvSpPr txBox="1">
            <a:spLocks noChangeArrowheads="1"/>
          </p:cNvSpPr>
          <p:nvPr/>
        </p:nvSpPr>
        <p:spPr bwMode="auto">
          <a:xfrm>
            <a:off x="533400" y="352425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/>
              <a:t>Transmisión dual-duplex en 1000BASE-T</a:t>
            </a:r>
            <a:endParaRPr lang="es-ES" sz="3200"/>
          </a:p>
        </p:txBody>
      </p:sp>
      <p:sp>
        <p:nvSpPr>
          <p:cNvPr id="486404" name="Text Box 1028"/>
          <p:cNvSpPr txBox="1">
            <a:spLocks noChangeArrowheads="1"/>
          </p:cNvSpPr>
          <p:nvPr/>
        </p:nvSpPr>
        <p:spPr bwMode="auto">
          <a:xfrm>
            <a:off x="6858000" y="256222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250 Mb/s por par en cada sentido</a:t>
            </a:r>
            <a:endParaRPr lang="es-ES" sz="1600" b="1">
              <a:latin typeface="Arial" charset="0"/>
            </a:endParaRPr>
          </a:p>
        </p:txBody>
      </p:sp>
      <p:sp>
        <p:nvSpPr>
          <p:cNvPr id="486405" name="Text Box 1029"/>
          <p:cNvSpPr txBox="1">
            <a:spLocks noChangeArrowheads="1"/>
          </p:cNvSpPr>
          <p:nvPr/>
        </p:nvSpPr>
        <p:spPr bwMode="auto">
          <a:xfrm>
            <a:off x="6934200" y="3689350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2 bits/símbolo </a:t>
            </a:r>
            <a:r>
              <a:rPr lang="es-ES_tradnl" sz="1600" b="1">
                <a:latin typeface="Arial" charset="0"/>
                <a:sym typeface="Symbol" pitchFamily="18" charset="2"/>
              </a:rPr>
              <a:t> </a:t>
            </a:r>
            <a:r>
              <a:rPr lang="es-ES_tradnl" sz="1600" b="1">
                <a:latin typeface="Arial" charset="0"/>
              </a:rPr>
              <a:t>125 Msímbolos/s</a:t>
            </a:r>
            <a:endParaRPr lang="es-ES" sz="1600" b="1">
              <a:latin typeface="Arial" charset="0"/>
            </a:endParaRPr>
          </a:p>
        </p:txBody>
      </p:sp>
      <p:sp>
        <p:nvSpPr>
          <p:cNvPr id="486406" name="Text Box 1030"/>
          <p:cNvSpPr txBox="1">
            <a:spLocks noChangeArrowheads="1"/>
          </p:cNvSpPr>
          <p:nvPr/>
        </p:nvSpPr>
        <p:spPr bwMode="auto">
          <a:xfrm>
            <a:off x="6705600" y="1647825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latin typeface="Arial" charset="0"/>
              </a:rPr>
              <a:t>Cuatro pares</a:t>
            </a:r>
            <a:endParaRPr lang="es-ES" sz="1600" b="1">
              <a:latin typeface="Arial" charset="0"/>
            </a:endParaRPr>
          </a:p>
        </p:txBody>
      </p:sp>
      <p:grpSp>
        <p:nvGrpSpPr>
          <p:cNvPr id="486435" name="Group 1059"/>
          <p:cNvGrpSpPr>
            <a:grpSpLocks/>
          </p:cNvGrpSpPr>
          <p:nvPr/>
        </p:nvGrpSpPr>
        <p:grpSpPr bwMode="auto">
          <a:xfrm>
            <a:off x="2555875" y="3019425"/>
            <a:ext cx="2152650" cy="160338"/>
            <a:chOff x="1706" y="1440"/>
            <a:chExt cx="1356" cy="101"/>
          </a:xfrm>
        </p:grpSpPr>
        <p:sp>
          <p:nvSpPr>
            <p:cNvPr id="486407" name="Oval 1031"/>
            <p:cNvSpPr>
              <a:spLocks noChangeArrowheads="1"/>
            </p:cNvSpPr>
            <p:nvPr/>
          </p:nvSpPr>
          <p:spPr bwMode="auto">
            <a:xfrm>
              <a:off x="1706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08" name="Oval 1032"/>
            <p:cNvSpPr>
              <a:spLocks noChangeArrowheads="1"/>
            </p:cNvSpPr>
            <p:nvPr/>
          </p:nvSpPr>
          <p:spPr bwMode="auto">
            <a:xfrm>
              <a:off x="2249" y="1443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09" name="Oval 1033"/>
            <p:cNvSpPr>
              <a:spLocks noChangeArrowheads="1"/>
            </p:cNvSpPr>
            <p:nvPr/>
          </p:nvSpPr>
          <p:spPr bwMode="auto">
            <a:xfrm>
              <a:off x="2522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10" name="Oval 1034"/>
            <p:cNvSpPr>
              <a:spLocks noChangeArrowheads="1"/>
            </p:cNvSpPr>
            <p:nvPr/>
          </p:nvSpPr>
          <p:spPr bwMode="auto">
            <a:xfrm>
              <a:off x="1976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11" name="Oval 1035"/>
            <p:cNvSpPr>
              <a:spLocks noChangeArrowheads="1"/>
            </p:cNvSpPr>
            <p:nvPr/>
          </p:nvSpPr>
          <p:spPr bwMode="auto">
            <a:xfrm>
              <a:off x="2792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86414" name="Rectangle 1038"/>
          <p:cNvSpPr>
            <a:spLocks noChangeArrowheads="1"/>
          </p:cNvSpPr>
          <p:nvPr/>
        </p:nvSpPr>
        <p:spPr bwMode="auto">
          <a:xfrm>
            <a:off x="2114550" y="2495550"/>
            <a:ext cx="442913" cy="11620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15" name="Line 1039"/>
          <p:cNvSpPr>
            <a:spLocks noChangeShapeType="1"/>
          </p:cNvSpPr>
          <p:nvPr/>
        </p:nvSpPr>
        <p:spPr bwMode="auto">
          <a:xfrm>
            <a:off x="1435100" y="2703513"/>
            <a:ext cx="67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16" name="Line 1040"/>
          <p:cNvSpPr>
            <a:spLocks noChangeShapeType="1"/>
          </p:cNvSpPr>
          <p:nvPr/>
        </p:nvSpPr>
        <p:spPr bwMode="auto">
          <a:xfrm>
            <a:off x="801688" y="2698750"/>
            <a:ext cx="280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17" name="AutoShape 1041"/>
          <p:cNvSpPr>
            <a:spLocks noChangeArrowheads="1"/>
          </p:cNvSpPr>
          <p:nvPr/>
        </p:nvSpPr>
        <p:spPr bwMode="auto">
          <a:xfrm rot="5400000">
            <a:off x="1058863" y="2533650"/>
            <a:ext cx="407987" cy="34131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18" name="Line 1042"/>
          <p:cNvSpPr>
            <a:spLocks noChangeShapeType="1"/>
          </p:cNvSpPr>
          <p:nvPr/>
        </p:nvSpPr>
        <p:spPr bwMode="auto">
          <a:xfrm rot="10800000">
            <a:off x="1382713" y="3400425"/>
            <a:ext cx="722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19" name="Line 1043"/>
          <p:cNvSpPr>
            <a:spLocks noChangeShapeType="1"/>
          </p:cNvSpPr>
          <p:nvPr/>
        </p:nvSpPr>
        <p:spPr bwMode="auto">
          <a:xfrm rot="10800000">
            <a:off x="749300" y="3411538"/>
            <a:ext cx="280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20" name="AutoShape 1044"/>
          <p:cNvSpPr>
            <a:spLocks noChangeArrowheads="1"/>
          </p:cNvSpPr>
          <p:nvPr/>
        </p:nvSpPr>
        <p:spPr bwMode="auto">
          <a:xfrm rot="16200000">
            <a:off x="983456" y="3244057"/>
            <a:ext cx="434975" cy="341312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86436" name="Group 1060"/>
          <p:cNvGrpSpPr>
            <a:grpSpLocks/>
          </p:cNvGrpSpPr>
          <p:nvPr/>
        </p:nvGrpSpPr>
        <p:grpSpPr bwMode="auto">
          <a:xfrm>
            <a:off x="2543175" y="5584825"/>
            <a:ext cx="2152650" cy="160338"/>
            <a:chOff x="1706" y="1440"/>
            <a:chExt cx="1356" cy="101"/>
          </a:xfrm>
        </p:grpSpPr>
        <p:sp>
          <p:nvSpPr>
            <p:cNvPr id="486437" name="Oval 1061"/>
            <p:cNvSpPr>
              <a:spLocks noChangeArrowheads="1"/>
            </p:cNvSpPr>
            <p:nvPr/>
          </p:nvSpPr>
          <p:spPr bwMode="auto">
            <a:xfrm>
              <a:off x="1706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38" name="Oval 1062"/>
            <p:cNvSpPr>
              <a:spLocks noChangeArrowheads="1"/>
            </p:cNvSpPr>
            <p:nvPr/>
          </p:nvSpPr>
          <p:spPr bwMode="auto">
            <a:xfrm>
              <a:off x="2249" y="1443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39" name="Oval 1063"/>
            <p:cNvSpPr>
              <a:spLocks noChangeArrowheads="1"/>
            </p:cNvSpPr>
            <p:nvPr/>
          </p:nvSpPr>
          <p:spPr bwMode="auto">
            <a:xfrm>
              <a:off x="2522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40" name="Oval 1064"/>
            <p:cNvSpPr>
              <a:spLocks noChangeArrowheads="1"/>
            </p:cNvSpPr>
            <p:nvPr/>
          </p:nvSpPr>
          <p:spPr bwMode="auto">
            <a:xfrm>
              <a:off x="1976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41" name="Oval 1065"/>
            <p:cNvSpPr>
              <a:spLocks noChangeArrowheads="1"/>
            </p:cNvSpPr>
            <p:nvPr/>
          </p:nvSpPr>
          <p:spPr bwMode="auto">
            <a:xfrm>
              <a:off x="2792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6442" name="Group 1066"/>
          <p:cNvGrpSpPr>
            <a:grpSpLocks/>
          </p:cNvGrpSpPr>
          <p:nvPr/>
        </p:nvGrpSpPr>
        <p:grpSpPr bwMode="auto">
          <a:xfrm>
            <a:off x="2555875" y="4276725"/>
            <a:ext cx="2152650" cy="160338"/>
            <a:chOff x="1706" y="1440"/>
            <a:chExt cx="1356" cy="101"/>
          </a:xfrm>
        </p:grpSpPr>
        <p:sp>
          <p:nvSpPr>
            <p:cNvPr id="486443" name="Oval 1067"/>
            <p:cNvSpPr>
              <a:spLocks noChangeArrowheads="1"/>
            </p:cNvSpPr>
            <p:nvPr/>
          </p:nvSpPr>
          <p:spPr bwMode="auto">
            <a:xfrm>
              <a:off x="1706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44" name="Oval 1068"/>
            <p:cNvSpPr>
              <a:spLocks noChangeArrowheads="1"/>
            </p:cNvSpPr>
            <p:nvPr/>
          </p:nvSpPr>
          <p:spPr bwMode="auto">
            <a:xfrm>
              <a:off x="2249" y="1443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45" name="Oval 1069"/>
            <p:cNvSpPr>
              <a:spLocks noChangeArrowheads="1"/>
            </p:cNvSpPr>
            <p:nvPr/>
          </p:nvSpPr>
          <p:spPr bwMode="auto">
            <a:xfrm>
              <a:off x="2522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46" name="Oval 1070"/>
            <p:cNvSpPr>
              <a:spLocks noChangeArrowheads="1"/>
            </p:cNvSpPr>
            <p:nvPr/>
          </p:nvSpPr>
          <p:spPr bwMode="auto">
            <a:xfrm>
              <a:off x="1976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47" name="Oval 1071"/>
            <p:cNvSpPr>
              <a:spLocks noChangeArrowheads="1"/>
            </p:cNvSpPr>
            <p:nvPr/>
          </p:nvSpPr>
          <p:spPr bwMode="auto">
            <a:xfrm>
              <a:off x="2792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6448" name="Group 1072"/>
          <p:cNvGrpSpPr>
            <a:grpSpLocks/>
          </p:cNvGrpSpPr>
          <p:nvPr/>
        </p:nvGrpSpPr>
        <p:grpSpPr bwMode="auto">
          <a:xfrm>
            <a:off x="2555875" y="1660525"/>
            <a:ext cx="2152650" cy="160338"/>
            <a:chOff x="1706" y="1440"/>
            <a:chExt cx="1356" cy="101"/>
          </a:xfrm>
        </p:grpSpPr>
        <p:sp>
          <p:nvSpPr>
            <p:cNvPr id="486449" name="Oval 1073"/>
            <p:cNvSpPr>
              <a:spLocks noChangeArrowheads="1"/>
            </p:cNvSpPr>
            <p:nvPr/>
          </p:nvSpPr>
          <p:spPr bwMode="auto">
            <a:xfrm>
              <a:off x="1706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50" name="Oval 1074"/>
            <p:cNvSpPr>
              <a:spLocks noChangeArrowheads="1"/>
            </p:cNvSpPr>
            <p:nvPr/>
          </p:nvSpPr>
          <p:spPr bwMode="auto">
            <a:xfrm>
              <a:off x="2249" y="1443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51" name="Oval 1075"/>
            <p:cNvSpPr>
              <a:spLocks noChangeArrowheads="1"/>
            </p:cNvSpPr>
            <p:nvPr/>
          </p:nvSpPr>
          <p:spPr bwMode="auto">
            <a:xfrm>
              <a:off x="2522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52" name="Oval 1076"/>
            <p:cNvSpPr>
              <a:spLocks noChangeArrowheads="1"/>
            </p:cNvSpPr>
            <p:nvPr/>
          </p:nvSpPr>
          <p:spPr bwMode="auto">
            <a:xfrm>
              <a:off x="1976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53" name="Oval 1077"/>
            <p:cNvSpPr>
              <a:spLocks noChangeArrowheads="1"/>
            </p:cNvSpPr>
            <p:nvPr/>
          </p:nvSpPr>
          <p:spPr bwMode="auto">
            <a:xfrm>
              <a:off x="2792" y="1440"/>
              <a:ext cx="270" cy="9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86454" name="Rectangle 1078"/>
          <p:cNvSpPr>
            <a:spLocks noChangeArrowheads="1"/>
          </p:cNvSpPr>
          <p:nvPr/>
        </p:nvSpPr>
        <p:spPr bwMode="auto">
          <a:xfrm>
            <a:off x="2089150" y="1162050"/>
            <a:ext cx="442913" cy="11620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55" name="Line 1079"/>
          <p:cNvSpPr>
            <a:spLocks noChangeShapeType="1"/>
          </p:cNvSpPr>
          <p:nvPr/>
        </p:nvSpPr>
        <p:spPr bwMode="auto">
          <a:xfrm>
            <a:off x="1409700" y="1370013"/>
            <a:ext cx="67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56" name="Line 1080"/>
          <p:cNvSpPr>
            <a:spLocks noChangeShapeType="1"/>
          </p:cNvSpPr>
          <p:nvPr/>
        </p:nvSpPr>
        <p:spPr bwMode="auto">
          <a:xfrm>
            <a:off x="776288" y="1365250"/>
            <a:ext cx="280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57" name="AutoShape 1081"/>
          <p:cNvSpPr>
            <a:spLocks noChangeArrowheads="1"/>
          </p:cNvSpPr>
          <p:nvPr/>
        </p:nvSpPr>
        <p:spPr bwMode="auto">
          <a:xfrm rot="5400000">
            <a:off x="1033463" y="1200150"/>
            <a:ext cx="407987" cy="34131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58" name="Line 1082"/>
          <p:cNvSpPr>
            <a:spLocks noChangeShapeType="1"/>
          </p:cNvSpPr>
          <p:nvPr/>
        </p:nvSpPr>
        <p:spPr bwMode="auto">
          <a:xfrm rot="10800000">
            <a:off x="1357313" y="2066925"/>
            <a:ext cx="722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59" name="Line 1083"/>
          <p:cNvSpPr>
            <a:spLocks noChangeShapeType="1"/>
          </p:cNvSpPr>
          <p:nvPr/>
        </p:nvSpPr>
        <p:spPr bwMode="auto">
          <a:xfrm rot="10800000">
            <a:off x="723900" y="2078038"/>
            <a:ext cx="280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60" name="AutoShape 1084"/>
          <p:cNvSpPr>
            <a:spLocks noChangeArrowheads="1"/>
          </p:cNvSpPr>
          <p:nvPr/>
        </p:nvSpPr>
        <p:spPr bwMode="auto">
          <a:xfrm rot="16200000">
            <a:off x="958056" y="1910557"/>
            <a:ext cx="434975" cy="341312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61" name="Rectangle 1085"/>
          <p:cNvSpPr>
            <a:spLocks noChangeArrowheads="1"/>
          </p:cNvSpPr>
          <p:nvPr/>
        </p:nvSpPr>
        <p:spPr bwMode="auto">
          <a:xfrm>
            <a:off x="2114550" y="3803650"/>
            <a:ext cx="442913" cy="11620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62" name="Line 1086"/>
          <p:cNvSpPr>
            <a:spLocks noChangeShapeType="1"/>
          </p:cNvSpPr>
          <p:nvPr/>
        </p:nvSpPr>
        <p:spPr bwMode="auto">
          <a:xfrm>
            <a:off x="1435100" y="4011613"/>
            <a:ext cx="67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63" name="Line 1087"/>
          <p:cNvSpPr>
            <a:spLocks noChangeShapeType="1"/>
          </p:cNvSpPr>
          <p:nvPr/>
        </p:nvSpPr>
        <p:spPr bwMode="auto">
          <a:xfrm>
            <a:off x="801688" y="4006850"/>
            <a:ext cx="280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64" name="AutoShape 1088"/>
          <p:cNvSpPr>
            <a:spLocks noChangeArrowheads="1"/>
          </p:cNvSpPr>
          <p:nvPr/>
        </p:nvSpPr>
        <p:spPr bwMode="auto">
          <a:xfrm rot="5400000">
            <a:off x="1058863" y="3841750"/>
            <a:ext cx="407987" cy="34131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65" name="Line 1089"/>
          <p:cNvSpPr>
            <a:spLocks noChangeShapeType="1"/>
          </p:cNvSpPr>
          <p:nvPr/>
        </p:nvSpPr>
        <p:spPr bwMode="auto">
          <a:xfrm rot="10800000">
            <a:off x="1382713" y="4708525"/>
            <a:ext cx="722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66" name="Line 1090"/>
          <p:cNvSpPr>
            <a:spLocks noChangeShapeType="1"/>
          </p:cNvSpPr>
          <p:nvPr/>
        </p:nvSpPr>
        <p:spPr bwMode="auto">
          <a:xfrm rot="10800000">
            <a:off x="749300" y="4719638"/>
            <a:ext cx="280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67" name="AutoShape 1091"/>
          <p:cNvSpPr>
            <a:spLocks noChangeArrowheads="1"/>
          </p:cNvSpPr>
          <p:nvPr/>
        </p:nvSpPr>
        <p:spPr bwMode="auto">
          <a:xfrm rot="16200000">
            <a:off x="983456" y="4552157"/>
            <a:ext cx="434975" cy="341312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68" name="Rectangle 1092"/>
          <p:cNvSpPr>
            <a:spLocks noChangeArrowheads="1"/>
          </p:cNvSpPr>
          <p:nvPr/>
        </p:nvSpPr>
        <p:spPr bwMode="auto">
          <a:xfrm>
            <a:off x="2089150" y="5060950"/>
            <a:ext cx="442913" cy="11620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69" name="Line 1093"/>
          <p:cNvSpPr>
            <a:spLocks noChangeShapeType="1"/>
          </p:cNvSpPr>
          <p:nvPr/>
        </p:nvSpPr>
        <p:spPr bwMode="auto">
          <a:xfrm>
            <a:off x="1409700" y="5268913"/>
            <a:ext cx="676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70" name="Line 1094"/>
          <p:cNvSpPr>
            <a:spLocks noChangeShapeType="1"/>
          </p:cNvSpPr>
          <p:nvPr/>
        </p:nvSpPr>
        <p:spPr bwMode="auto">
          <a:xfrm>
            <a:off x="776288" y="5264150"/>
            <a:ext cx="280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71" name="AutoShape 1095"/>
          <p:cNvSpPr>
            <a:spLocks noChangeArrowheads="1"/>
          </p:cNvSpPr>
          <p:nvPr/>
        </p:nvSpPr>
        <p:spPr bwMode="auto">
          <a:xfrm rot="5400000">
            <a:off x="1033463" y="5099050"/>
            <a:ext cx="407987" cy="341313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6472" name="Line 1096"/>
          <p:cNvSpPr>
            <a:spLocks noChangeShapeType="1"/>
          </p:cNvSpPr>
          <p:nvPr/>
        </p:nvSpPr>
        <p:spPr bwMode="auto">
          <a:xfrm rot="10800000">
            <a:off x="1357313" y="5965825"/>
            <a:ext cx="722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73" name="Line 1097"/>
          <p:cNvSpPr>
            <a:spLocks noChangeShapeType="1"/>
          </p:cNvSpPr>
          <p:nvPr/>
        </p:nvSpPr>
        <p:spPr bwMode="auto">
          <a:xfrm rot="10800000">
            <a:off x="723900" y="5976938"/>
            <a:ext cx="280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6474" name="AutoShape 1098"/>
          <p:cNvSpPr>
            <a:spLocks noChangeArrowheads="1"/>
          </p:cNvSpPr>
          <p:nvPr/>
        </p:nvSpPr>
        <p:spPr bwMode="auto">
          <a:xfrm rot="16200000">
            <a:off x="958056" y="5809457"/>
            <a:ext cx="434975" cy="341312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86482" name="Group 1106"/>
          <p:cNvGrpSpPr>
            <a:grpSpLocks/>
          </p:cNvGrpSpPr>
          <p:nvPr/>
        </p:nvGrpSpPr>
        <p:grpSpPr bwMode="auto">
          <a:xfrm>
            <a:off x="4705350" y="5080000"/>
            <a:ext cx="1811338" cy="1168400"/>
            <a:chOff x="3060" y="2738"/>
            <a:chExt cx="1141" cy="736"/>
          </a:xfrm>
        </p:grpSpPr>
        <p:sp>
          <p:nvSpPr>
            <p:cNvPr id="486475" name="Rectangle 1099"/>
            <p:cNvSpPr>
              <a:spLocks noChangeArrowheads="1"/>
            </p:cNvSpPr>
            <p:nvPr/>
          </p:nvSpPr>
          <p:spPr bwMode="auto">
            <a:xfrm>
              <a:off x="3060" y="2742"/>
              <a:ext cx="279" cy="7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76" name="Line 1100"/>
            <p:cNvSpPr>
              <a:spLocks noChangeShapeType="1"/>
            </p:cNvSpPr>
            <p:nvPr/>
          </p:nvSpPr>
          <p:spPr bwMode="auto">
            <a:xfrm rot="10800000">
              <a:off x="3346" y="2875"/>
              <a:ext cx="4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77" name="Line 1101"/>
            <p:cNvSpPr>
              <a:spLocks noChangeShapeType="1"/>
            </p:cNvSpPr>
            <p:nvPr/>
          </p:nvSpPr>
          <p:spPr bwMode="auto">
            <a:xfrm>
              <a:off x="3344" y="3313"/>
              <a:ext cx="4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78" name="AutoShape 1102"/>
            <p:cNvSpPr>
              <a:spLocks noChangeArrowheads="1"/>
            </p:cNvSpPr>
            <p:nvPr/>
          </p:nvSpPr>
          <p:spPr bwMode="auto">
            <a:xfrm rot="5400000">
              <a:off x="3754" y="3209"/>
              <a:ext cx="257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79" name="Line 1103"/>
            <p:cNvSpPr>
              <a:spLocks noChangeShapeType="1"/>
            </p:cNvSpPr>
            <p:nvPr/>
          </p:nvSpPr>
          <p:spPr bwMode="auto">
            <a:xfrm>
              <a:off x="3998" y="3317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80" name="Line 1104"/>
            <p:cNvSpPr>
              <a:spLocks noChangeShapeType="1"/>
            </p:cNvSpPr>
            <p:nvPr/>
          </p:nvSpPr>
          <p:spPr bwMode="auto">
            <a:xfrm rot="10800000">
              <a:off x="4024" y="2863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81" name="AutoShape 1105"/>
            <p:cNvSpPr>
              <a:spLocks noChangeArrowheads="1"/>
            </p:cNvSpPr>
            <p:nvPr/>
          </p:nvSpPr>
          <p:spPr bwMode="auto">
            <a:xfrm rot="16200000">
              <a:off x="3779" y="2767"/>
              <a:ext cx="27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6483" name="Group 1107"/>
          <p:cNvGrpSpPr>
            <a:grpSpLocks/>
          </p:cNvGrpSpPr>
          <p:nvPr/>
        </p:nvGrpSpPr>
        <p:grpSpPr bwMode="auto">
          <a:xfrm>
            <a:off x="4718050" y="3797300"/>
            <a:ext cx="1811338" cy="1168400"/>
            <a:chOff x="3060" y="2738"/>
            <a:chExt cx="1141" cy="736"/>
          </a:xfrm>
        </p:grpSpPr>
        <p:sp>
          <p:nvSpPr>
            <p:cNvPr id="486484" name="Rectangle 1108"/>
            <p:cNvSpPr>
              <a:spLocks noChangeArrowheads="1"/>
            </p:cNvSpPr>
            <p:nvPr/>
          </p:nvSpPr>
          <p:spPr bwMode="auto">
            <a:xfrm>
              <a:off x="3060" y="2742"/>
              <a:ext cx="279" cy="7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85" name="Line 1109"/>
            <p:cNvSpPr>
              <a:spLocks noChangeShapeType="1"/>
            </p:cNvSpPr>
            <p:nvPr/>
          </p:nvSpPr>
          <p:spPr bwMode="auto">
            <a:xfrm rot="10800000">
              <a:off x="3346" y="2875"/>
              <a:ext cx="4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86" name="Line 1110"/>
            <p:cNvSpPr>
              <a:spLocks noChangeShapeType="1"/>
            </p:cNvSpPr>
            <p:nvPr/>
          </p:nvSpPr>
          <p:spPr bwMode="auto">
            <a:xfrm>
              <a:off x="3344" y="3313"/>
              <a:ext cx="4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87" name="AutoShape 1111"/>
            <p:cNvSpPr>
              <a:spLocks noChangeArrowheads="1"/>
            </p:cNvSpPr>
            <p:nvPr/>
          </p:nvSpPr>
          <p:spPr bwMode="auto">
            <a:xfrm rot="5400000">
              <a:off x="3754" y="3209"/>
              <a:ext cx="257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88" name="Line 1112"/>
            <p:cNvSpPr>
              <a:spLocks noChangeShapeType="1"/>
            </p:cNvSpPr>
            <p:nvPr/>
          </p:nvSpPr>
          <p:spPr bwMode="auto">
            <a:xfrm>
              <a:off x="3998" y="3317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89" name="Line 1113"/>
            <p:cNvSpPr>
              <a:spLocks noChangeShapeType="1"/>
            </p:cNvSpPr>
            <p:nvPr/>
          </p:nvSpPr>
          <p:spPr bwMode="auto">
            <a:xfrm rot="10800000">
              <a:off x="4024" y="2863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90" name="AutoShape 1114"/>
            <p:cNvSpPr>
              <a:spLocks noChangeArrowheads="1"/>
            </p:cNvSpPr>
            <p:nvPr/>
          </p:nvSpPr>
          <p:spPr bwMode="auto">
            <a:xfrm rot="16200000">
              <a:off x="3779" y="2767"/>
              <a:ext cx="27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6491" name="Group 1115"/>
          <p:cNvGrpSpPr>
            <a:grpSpLocks/>
          </p:cNvGrpSpPr>
          <p:nvPr/>
        </p:nvGrpSpPr>
        <p:grpSpPr bwMode="auto">
          <a:xfrm>
            <a:off x="4718050" y="2489200"/>
            <a:ext cx="1811338" cy="1168400"/>
            <a:chOff x="3060" y="2738"/>
            <a:chExt cx="1141" cy="736"/>
          </a:xfrm>
        </p:grpSpPr>
        <p:sp>
          <p:nvSpPr>
            <p:cNvPr id="486492" name="Rectangle 1116"/>
            <p:cNvSpPr>
              <a:spLocks noChangeArrowheads="1"/>
            </p:cNvSpPr>
            <p:nvPr/>
          </p:nvSpPr>
          <p:spPr bwMode="auto">
            <a:xfrm>
              <a:off x="3060" y="2742"/>
              <a:ext cx="279" cy="7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93" name="Line 1117"/>
            <p:cNvSpPr>
              <a:spLocks noChangeShapeType="1"/>
            </p:cNvSpPr>
            <p:nvPr/>
          </p:nvSpPr>
          <p:spPr bwMode="auto">
            <a:xfrm rot="10800000">
              <a:off x="3346" y="2875"/>
              <a:ext cx="4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94" name="Line 1118"/>
            <p:cNvSpPr>
              <a:spLocks noChangeShapeType="1"/>
            </p:cNvSpPr>
            <p:nvPr/>
          </p:nvSpPr>
          <p:spPr bwMode="auto">
            <a:xfrm>
              <a:off x="3344" y="3313"/>
              <a:ext cx="4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95" name="AutoShape 1119"/>
            <p:cNvSpPr>
              <a:spLocks noChangeArrowheads="1"/>
            </p:cNvSpPr>
            <p:nvPr/>
          </p:nvSpPr>
          <p:spPr bwMode="auto">
            <a:xfrm rot="5400000">
              <a:off x="3754" y="3209"/>
              <a:ext cx="257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496" name="Line 1120"/>
            <p:cNvSpPr>
              <a:spLocks noChangeShapeType="1"/>
            </p:cNvSpPr>
            <p:nvPr/>
          </p:nvSpPr>
          <p:spPr bwMode="auto">
            <a:xfrm>
              <a:off x="3998" y="3317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97" name="Line 1121"/>
            <p:cNvSpPr>
              <a:spLocks noChangeShapeType="1"/>
            </p:cNvSpPr>
            <p:nvPr/>
          </p:nvSpPr>
          <p:spPr bwMode="auto">
            <a:xfrm rot="10800000">
              <a:off x="4024" y="2863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498" name="AutoShape 1122"/>
            <p:cNvSpPr>
              <a:spLocks noChangeArrowheads="1"/>
            </p:cNvSpPr>
            <p:nvPr/>
          </p:nvSpPr>
          <p:spPr bwMode="auto">
            <a:xfrm rot="16200000">
              <a:off x="3779" y="2767"/>
              <a:ext cx="27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6499" name="Group 1123"/>
          <p:cNvGrpSpPr>
            <a:grpSpLocks/>
          </p:cNvGrpSpPr>
          <p:nvPr/>
        </p:nvGrpSpPr>
        <p:grpSpPr bwMode="auto">
          <a:xfrm>
            <a:off x="4730750" y="1193800"/>
            <a:ext cx="1811338" cy="1168400"/>
            <a:chOff x="3060" y="2738"/>
            <a:chExt cx="1141" cy="736"/>
          </a:xfrm>
        </p:grpSpPr>
        <p:sp>
          <p:nvSpPr>
            <p:cNvPr id="486500" name="Rectangle 1124"/>
            <p:cNvSpPr>
              <a:spLocks noChangeArrowheads="1"/>
            </p:cNvSpPr>
            <p:nvPr/>
          </p:nvSpPr>
          <p:spPr bwMode="auto">
            <a:xfrm>
              <a:off x="3060" y="2742"/>
              <a:ext cx="279" cy="73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501" name="Line 1125"/>
            <p:cNvSpPr>
              <a:spLocks noChangeShapeType="1"/>
            </p:cNvSpPr>
            <p:nvPr/>
          </p:nvSpPr>
          <p:spPr bwMode="auto">
            <a:xfrm rot="10800000">
              <a:off x="3346" y="2875"/>
              <a:ext cx="4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502" name="Line 1126"/>
            <p:cNvSpPr>
              <a:spLocks noChangeShapeType="1"/>
            </p:cNvSpPr>
            <p:nvPr/>
          </p:nvSpPr>
          <p:spPr bwMode="auto">
            <a:xfrm>
              <a:off x="3344" y="3313"/>
              <a:ext cx="4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503" name="AutoShape 1127"/>
            <p:cNvSpPr>
              <a:spLocks noChangeArrowheads="1"/>
            </p:cNvSpPr>
            <p:nvPr/>
          </p:nvSpPr>
          <p:spPr bwMode="auto">
            <a:xfrm rot="5400000">
              <a:off x="3754" y="3209"/>
              <a:ext cx="257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504" name="Line 1128"/>
            <p:cNvSpPr>
              <a:spLocks noChangeShapeType="1"/>
            </p:cNvSpPr>
            <p:nvPr/>
          </p:nvSpPr>
          <p:spPr bwMode="auto">
            <a:xfrm>
              <a:off x="3998" y="3317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505" name="Line 1129"/>
            <p:cNvSpPr>
              <a:spLocks noChangeShapeType="1"/>
            </p:cNvSpPr>
            <p:nvPr/>
          </p:nvSpPr>
          <p:spPr bwMode="auto">
            <a:xfrm rot="10800000">
              <a:off x="4024" y="2863"/>
              <a:ext cx="1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86506" name="AutoShape 1130"/>
            <p:cNvSpPr>
              <a:spLocks noChangeArrowheads="1"/>
            </p:cNvSpPr>
            <p:nvPr/>
          </p:nvSpPr>
          <p:spPr bwMode="auto">
            <a:xfrm rot="16200000">
              <a:off x="3779" y="2767"/>
              <a:ext cx="27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86509" name="Text Box 1133"/>
          <p:cNvSpPr txBox="1">
            <a:spLocks noChangeArrowheads="1"/>
          </p:cNvSpPr>
          <p:nvPr/>
        </p:nvSpPr>
        <p:spPr bwMode="auto">
          <a:xfrm rot="16200000">
            <a:off x="1883568" y="1593057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Híbrido</a:t>
            </a:r>
          </a:p>
        </p:txBody>
      </p:sp>
      <p:sp>
        <p:nvSpPr>
          <p:cNvPr id="486510" name="Text Box 1134"/>
          <p:cNvSpPr txBox="1">
            <a:spLocks noChangeArrowheads="1"/>
          </p:cNvSpPr>
          <p:nvPr/>
        </p:nvSpPr>
        <p:spPr bwMode="auto">
          <a:xfrm rot="16200000">
            <a:off x="1908968" y="5479257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Híbrido</a:t>
            </a:r>
          </a:p>
        </p:txBody>
      </p:sp>
      <p:sp>
        <p:nvSpPr>
          <p:cNvPr id="486511" name="Text Box 1135"/>
          <p:cNvSpPr txBox="1">
            <a:spLocks noChangeArrowheads="1"/>
          </p:cNvSpPr>
          <p:nvPr/>
        </p:nvSpPr>
        <p:spPr bwMode="auto">
          <a:xfrm rot="16200000">
            <a:off x="1934368" y="4260057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Híbrido</a:t>
            </a:r>
          </a:p>
        </p:txBody>
      </p:sp>
      <p:sp>
        <p:nvSpPr>
          <p:cNvPr id="486512" name="Text Box 1136"/>
          <p:cNvSpPr txBox="1">
            <a:spLocks noChangeArrowheads="1"/>
          </p:cNvSpPr>
          <p:nvPr/>
        </p:nvSpPr>
        <p:spPr bwMode="auto">
          <a:xfrm rot="16200000">
            <a:off x="1921668" y="2926557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Híbrido</a:t>
            </a:r>
          </a:p>
        </p:txBody>
      </p:sp>
      <p:sp>
        <p:nvSpPr>
          <p:cNvPr id="486513" name="Text Box 1137"/>
          <p:cNvSpPr txBox="1">
            <a:spLocks noChangeArrowheads="1"/>
          </p:cNvSpPr>
          <p:nvPr/>
        </p:nvSpPr>
        <p:spPr bwMode="auto">
          <a:xfrm rot="5400000">
            <a:off x="4499768" y="1593057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Híbrido</a:t>
            </a:r>
          </a:p>
        </p:txBody>
      </p:sp>
      <p:sp>
        <p:nvSpPr>
          <p:cNvPr id="486514" name="Text Box 1138"/>
          <p:cNvSpPr txBox="1">
            <a:spLocks noChangeArrowheads="1"/>
          </p:cNvSpPr>
          <p:nvPr/>
        </p:nvSpPr>
        <p:spPr bwMode="auto">
          <a:xfrm rot="5400000">
            <a:off x="4525168" y="5479257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Híbrido</a:t>
            </a:r>
          </a:p>
        </p:txBody>
      </p:sp>
      <p:sp>
        <p:nvSpPr>
          <p:cNvPr id="486515" name="Text Box 1139"/>
          <p:cNvSpPr txBox="1">
            <a:spLocks noChangeArrowheads="1"/>
          </p:cNvSpPr>
          <p:nvPr/>
        </p:nvSpPr>
        <p:spPr bwMode="auto">
          <a:xfrm rot="5400000">
            <a:off x="4550568" y="4260057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Híbrido</a:t>
            </a:r>
          </a:p>
        </p:txBody>
      </p:sp>
      <p:sp>
        <p:nvSpPr>
          <p:cNvPr id="486516" name="Text Box 1140"/>
          <p:cNvSpPr txBox="1">
            <a:spLocks noChangeArrowheads="1"/>
          </p:cNvSpPr>
          <p:nvPr/>
        </p:nvSpPr>
        <p:spPr bwMode="auto">
          <a:xfrm rot="5400000">
            <a:off x="4537868" y="2926557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Híbrido</a:t>
            </a:r>
          </a:p>
        </p:txBody>
      </p:sp>
      <p:sp>
        <p:nvSpPr>
          <p:cNvPr id="486517" name="Text Box 1141"/>
          <p:cNvSpPr txBox="1">
            <a:spLocks noChangeArrowheads="1"/>
          </p:cNvSpPr>
          <p:nvPr/>
        </p:nvSpPr>
        <p:spPr bwMode="auto">
          <a:xfrm>
            <a:off x="1050925" y="1216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T</a:t>
            </a:r>
          </a:p>
        </p:txBody>
      </p:sp>
      <p:sp>
        <p:nvSpPr>
          <p:cNvPr id="486518" name="Text Box 1142"/>
          <p:cNvSpPr txBox="1">
            <a:spLocks noChangeArrowheads="1"/>
          </p:cNvSpPr>
          <p:nvPr/>
        </p:nvSpPr>
        <p:spPr bwMode="auto">
          <a:xfrm>
            <a:off x="1076325" y="193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R</a:t>
            </a:r>
          </a:p>
        </p:txBody>
      </p:sp>
      <p:sp>
        <p:nvSpPr>
          <p:cNvPr id="486519" name="Text Box 1143"/>
          <p:cNvSpPr txBox="1">
            <a:spLocks noChangeArrowheads="1"/>
          </p:cNvSpPr>
          <p:nvPr/>
        </p:nvSpPr>
        <p:spPr bwMode="auto">
          <a:xfrm>
            <a:off x="1046163" y="2549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T</a:t>
            </a:r>
          </a:p>
        </p:txBody>
      </p:sp>
      <p:sp>
        <p:nvSpPr>
          <p:cNvPr id="486520" name="Text Box 1144"/>
          <p:cNvSpPr txBox="1">
            <a:spLocks noChangeArrowheads="1"/>
          </p:cNvSpPr>
          <p:nvPr/>
        </p:nvSpPr>
        <p:spPr bwMode="auto">
          <a:xfrm>
            <a:off x="1071563" y="326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R</a:t>
            </a:r>
          </a:p>
        </p:txBody>
      </p:sp>
      <p:sp>
        <p:nvSpPr>
          <p:cNvPr id="486521" name="Text Box 1145"/>
          <p:cNvSpPr txBox="1">
            <a:spLocks noChangeArrowheads="1"/>
          </p:cNvSpPr>
          <p:nvPr/>
        </p:nvSpPr>
        <p:spPr bwMode="auto">
          <a:xfrm>
            <a:off x="1055688" y="3859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T</a:t>
            </a:r>
          </a:p>
        </p:txBody>
      </p:sp>
      <p:sp>
        <p:nvSpPr>
          <p:cNvPr id="486522" name="Text Box 1146"/>
          <p:cNvSpPr txBox="1">
            <a:spLocks noChangeArrowheads="1"/>
          </p:cNvSpPr>
          <p:nvPr/>
        </p:nvSpPr>
        <p:spPr bwMode="auto">
          <a:xfrm>
            <a:off x="1081088" y="4575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R</a:t>
            </a:r>
          </a:p>
        </p:txBody>
      </p:sp>
      <p:sp>
        <p:nvSpPr>
          <p:cNvPr id="486523" name="Text Box 1147"/>
          <p:cNvSpPr txBox="1">
            <a:spLocks noChangeArrowheads="1"/>
          </p:cNvSpPr>
          <p:nvPr/>
        </p:nvSpPr>
        <p:spPr bwMode="auto">
          <a:xfrm>
            <a:off x="1041400" y="5116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T</a:t>
            </a:r>
          </a:p>
        </p:txBody>
      </p:sp>
      <p:sp>
        <p:nvSpPr>
          <p:cNvPr id="486524" name="Text Box 1148"/>
          <p:cNvSpPr txBox="1">
            <a:spLocks noChangeArrowheads="1"/>
          </p:cNvSpPr>
          <p:nvPr/>
        </p:nvSpPr>
        <p:spPr bwMode="auto">
          <a:xfrm>
            <a:off x="1066800" y="58324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R</a:t>
            </a:r>
          </a:p>
        </p:txBody>
      </p:sp>
      <p:sp>
        <p:nvSpPr>
          <p:cNvPr id="486525" name="Text Box 1149"/>
          <p:cNvSpPr txBox="1">
            <a:spLocks noChangeArrowheads="1"/>
          </p:cNvSpPr>
          <p:nvPr/>
        </p:nvSpPr>
        <p:spPr bwMode="auto">
          <a:xfrm>
            <a:off x="5970588" y="513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T</a:t>
            </a:r>
          </a:p>
        </p:txBody>
      </p:sp>
      <p:sp>
        <p:nvSpPr>
          <p:cNvPr id="486526" name="Text Box 1150"/>
          <p:cNvSpPr txBox="1">
            <a:spLocks noChangeArrowheads="1"/>
          </p:cNvSpPr>
          <p:nvPr/>
        </p:nvSpPr>
        <p:spPr bwMode="auto">
          <a:xfrm>
            <a:off x="5829300" y="58324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R</a:t>
            </a:r>
          </a:p>
        </p:txBody>
      </p:sp>
      <p:sp>
        <p:nvSpPr>
          <p:cNvPr id="486527" name="Text Box 1151"/>
          <p:cNvSpPr txBox="1">
            <a:spLocks noChangeArrowheads="1"/>
          </p:cNvSpPr>
          <p:nvPr/>
        </p:nvSpPr>
        <p:spPr bwMode="auto">
          <a:xfrm>
            <a:off x="6008688" y="3840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T</a:t>
            </a:r>
          </a:p>
        </p:txBody>
      </p:sp>
      <p:sp>
        <p:nvSpPr>
          <p:cNvPr id="486528" name="Text Box 1152"/>
          <p:cNvSpPr txBox="1">
            <a:spLocks noChangeArrowheads="1"/>
          </p:cNvSpPr>
          <p:nvPr/>
        </p:nvSpPr>
        <p:spPr bwMode="auto">
          <a:xfrm>
            <a:off x="5867400" y="4541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R</a:t>
            </a:r>
          </a:p>
        </p:txBody>
      </p:sp>
      <p:sp>
        <p:nvSpPr>
          <p:cNvPr id="486529" name="Text Box 1153"/>
          <p:cNvSpPr txBox="1">
            <a:spLocks noChangeArrowheads="1"/>
          </p:cNvSpPr>
          <p:nvPr/>
        </p:nvSpPr>
        <p:spPr bwMode="auto">
          <a:xfrm>
            <a:off x="5994400" y="254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T</a:t>
            </a:r>
          </a:p>
        </p:txBody>
      </p:sp>
      <p:sp>
        <p:nvSpPr>
          <p:cNvPr id="486530" name="Text Box 1154"/>
          <p:cNvSpPr txBox="1">
            <a:spLocks noChangeArrowheads="1"/>
          </p:cNvSpPr>
          <p:nvPr/>
        </p:nvSpPr>
        <p:spPr bwMode="auto">
          <a:xfrm>
            <a:off x="5853113" y="3241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R</a:t>
            </a:r>
          </a:p>
        </p:txBody>
      </p:sp>
      <p:sp>
        <p:nvSpPr>
          <p:cNvPr id="486531" name="Text Box 1155"/>
          <p:cNvSpPr txBox="1">
            <a:spLocks noChangeArrowheads="1"/>
          </p:cNvSpPr>
          <p:nvPr/>
        </p:nvSpPr>
        <p:spPr bwMode="auto">
          <a:xfrm>
            <a:off x="6003925" y="1239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T</a:t>
            </a:r>
          </a:p>
        </p:txBody>
      </p:sp>
      <p:sp>
        <p:nvSpPr>
          <p:cNvPr id="486532" name="Text Box 1156"/>
          <p:cNvSpPr txBox="1">
            <a:spLocks noChangeArrowheads="1"/>
          </p:cNvSpPr>
          <p:nvPr/>
        </p:nvSpPr>
        <p:spPr bwMode="auto">
          <a:xfrm>
            <a:off x="5862638" y="1941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" charset="0"/>
              </a:rPr>
              <a:t>R</a:t>
            </a:r>
          </a:p>
        </p:txBody>
      </p:sp>
      <p:sp>
        <p:nvSpPr>
          <p:cNvPr id="486534" name="Text Box 1158"/>
          <p:cNvSpPr txBox="1">
            <a:spLocks noChangeArrowheads="1"/>
          </p:cNvSpPr>
          <p:nvPr/>
        </p:nvSpPr>
        <p:spPr bwMode="auto">
          <a:xfrm>
            <a:off x="5164138" y="5457825"/>
            <a:ext cx="931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250 Mb/s</a:t>
            </a:r>
          </a:p>
        </p:txBody>
      </p:sp>
      <p:sp>
        <p:nvSpPr>
          <p:cNvPr id="486535" name="Text Box 1159"/>
          <p:cNvSpPr txBox="1">
            <a:spLocks noChangeArrowheads="1"/>
          </p:cNvSpPr>
          <p:nvPr/>
        </p:nvSpPr>
        <p:spPr bwMode="auto">
          <a:xfrm>
            <a:off x="5164138" y="1571625"/>
            <a:ext cx="931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250 Mb/s</a:t>
            </a:r>
          </a:p>
        </p:txBody>
      </p:sp>
      <p:sp>
        <p:nvSpPr>
          <p:cNvPr id="486536" name="Text Box 1160"/>
          <p:cNvSpPr txBox="1">
            <a:spLocks noChangeArrowheads="1"/>
          </p:cNvSpPr>
          <p:nvPr/>
        </p:nvSpPr>
        <p:spPr bwMode="auto">
          <a:xfrm>
            <a:off x="5164138" y="2867025"/>
            <a:ext cx="931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250 Mb/s</a:t>
            </a:r>
          </a:p>
        </p:txBody>
      </p:sp>
      <p:sp>
        <p:nvSpPr>
          <p:cNvPr id="486537" name="Text Box 1161"/>
          <p:cNvSpPr txBox="1">
            <a:spLocks noChangeArrowheads="1"/>
          </p:cNvSpPr>
          <p:nvPr/>
        </p:nvSpPr>
        <p:spPr bwMode="auto">
          <a:xfrm>
            <a:off x="5164138" y="4162425"/>
            <a:ext cx="931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250 Mb/s</a:t>
            </a:r>
          </a:p>
        </p:txBody>
      </p:sp>
      <p:sp>
        <p:nvSpPr>
          <p:cNvPr id="486538" name="Text Box 1162"/>
          <p:cNvSpPr txBox="1">
            <a:spLocks noChangeArrowheads="1"/>
          </p:cNvSpPr>
          <p:nvPr/>
        </p:nvSpPr>
        <p:spPr bwMode="auto">
          <a:xfrm>
            <a:off x="1143000" y="5457825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250 Mb/s</a:t>
            </a:r>
          </a:p>
        </p:txBody>
      </p:sp>
      <p:sp>
        <p:nvSpPr>
          <p:cNvPr id="486539" name="Text Box 1163"/>
          <p:cNvSpPr txBox="1">
            <a:spLocks noChangeArrowheads="1"/>
          </p:cNvSpPr>
          <p:nvPr/>
        </p:nvSpPr>
        <p:spPr bwMode="auto">
          <a:xfrm>
            <a:off x="1143000" y="1571625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250 Mb/s</a:t>
            </a:r>
          </a:p>
        </p:txBody>
      </p:sp>
      <p:sp>
        <p:nvSpPr>
          <p:cNvPr id="486540" name="Text Box 1164"/>
          <p:cNvSpPr txBox="1">
            <a:spLocks noChangeArrowheads="1"/>
          </p:cNvSpPr>
          <p:nvPr/>
        </p:nvSpPr>
        <p:spPr bwMode="auto">
          <a:xfrm>
            <a:off x="1143000" y="2867025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250 Mb/s</a:t>
            </a:r>
          </a:p>
        </p:txBody>
      </p:sp>
      <p:sp>
        <p:nvSpPr>
          <p:cNvPr id="486541" name="Text Box 1165"/>
          <p:cNvSpPr txBox="1">
            <a:spLocks noChangeArrowheads="1"/>
          </p:cNvSpPr>
          <p:nvPr/>
        </p:nvSpPr>
        <p:spPr bwMode="auto">
          <a:xfrm>
            <a:off x="1143000" y="4162425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250 Mb/s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2" name="Line 1028"/>
          <p:cNvSpPr>
            <a:spLocks noChangeShapeType="1"/>
          </p:cNvSpPr>
          <p:nvPr/>
        </p:nvSpPr>
        <p:spPr bwMode="auto">
          <a:xfrm>
            <a:off x="2876550" y="3549650"/>
            <a:ext cx="330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7733" name="Line 1029"/>
          <p:cNvSpPr>
            <a:spLocks noChangeShapeType="1"/>
          </p:cNvSpPr>
          <p:nvPr/>
        </p:nvSpPr>
        <p:spPr bwMode="auto">
          <a:xfrm>
            <a:off x="4330700" y="1644650"/>
            <a:ext cx="6350" cy="349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7734" name="Oval 1030"/>
          <p:cNvSpPr>
            <a:spLocks noChangeArrowheads="1"/>
          </p:cNvSpPr>
          <p:nvPr/>
        </p:nvSpPr>
        <p:spPr bwMode="auto">
          <a:xfrm>
            <a:off x="2984500" y="41084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35" name="Oval 1031"/>
          <p:cNvSpPr>
            <a:spLocks noChangeArrowheads="1"/>
          </p:cNvSpPr>
          <p:nvPr/>
        </p:nvSpPr>
        <p:spPr bwMode="auto">
          <a:xfrm>
            <a:off x="2990850" y="34417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36" name="Oval 1032"/>
          <p:cNvSpPr>
            <a:spLocks noChangeArrowheads="1"/>
          </p:cNvSpPr>
          <p:nvPr/>
        </p:nvSpPr>
        <p:spPr bwMode="auto">
          <a:xfrm>
            <a:off x="2978150" y="27622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37" name="Oval 1033"/>
          <p:cNvSpPr>
            <a:spLocks noChangeArrowheads="1"/>
          </p:cNvSpPr>
          <p:nvPr/>
        </p:nvSpPr>
        <p:spPr bwMode="auto">
          <a:xfrm>
            <a:off x="2984500" y="47942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38" name="Oval 1034"/>
          <p:cNvSpPr>
            <a:spLocks noChangeArrowheads="1"/>
          </p:cNvSpPr>
          <p:nvPr/>
        </p:nvSpPr>
        <p:spPr bwMode="auto">
          <a:xfrm>
            <a:off x="2984500" y="20764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39" name="Oval 1035"/>
          <p:cNvSpPr>
            <a:spLocks noChangeArrowheads="1"/>
          </p:cNvSpPr>
          <p:nvPr/>
        </p:nvSpPr>
        <p:spPr bwMode="auto">
          <a:xfrm>
            <a:off x="3613150" y="41084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0" name="Oval 1036"/>
          <p:cNvSpPr>
            <a:spLocks noChangeArrowheads="1"/>
          </p:cNvSpPr>
          <p:nvPr/>
        </p:nvSpPr>
        <p:spPr bwMode="auto">
          <a:xfrm>
            <a:off x="3619500" y="34417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1" name="Oval 1037"/>
          <p:cNvSpPr>
            <a:spLocks noChangeArrowheads="1"/>
          </p:cNvSpPr>
          <p:nvPr/>
        </p:nvSpPr>
        <p:spPr bwMode="auto">
          <a:xfrm>
            <a:off x="3606800" y="27622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2" name="Oval 1038"/>
          <p:cNvSpPr>
            <a:spLocks noChangeArrowheads="1"/>
          </p:cNvSpPr>
          <p:nvPr/>
        </p:nvSpPr>
        <p:spPr bwMode="auto">
          <a:xfrm>
            <a:off x="3613150" y="47942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3" name="Oval 1039"/>
          <p:cNvSpPr>
            <a:spLocks noChangeArrowheads="1"/>
          </p:cNvSpPr>
          <p:nvPr/>
        </p:nvSpPr>
        <p:spPr bwMode="auto">
          <a:xfrm>
            <a:off x="3613150" y="20764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4" name="Oval 1040"/>
          <p:cNvSpPr>
            <a:spLocks noChangeArrowheads="1"/>
          </p:cNvSpPr>
          <p:nvPr/>
        </p:nvSpPr>
        <p:spPr bwMode="auto">
          <a:xfrm>
            <a:off x="4248150" y="41148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5" name="Oval 1041"/>
          <p:cNvSpPr>
            <a:spLocks noChangeArrowheads="1"/>
          </p:cNvSpPr>
          <p:nvPr/>
        </p:nvSpPr>
        <p:spPr bwMode="auto">
          <a:xfrm>
            <a:off x="4254500" y="34480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6" name="Oval 1042"/>
          <p:cNvSpPr>
            <a:spLocks noChangeArrowheads="1"/>
          </p:cNvSpPr>
          <p:nvPr/>
        </p:nvSpPr>
        <p:spPr bwMode="auto">
          <a:xfrm>
            <a:off x="4241800" y="27686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7" name="Oval 1043"/>
          <p:cNvSpPr>
            <a:spLocks noChangeArrowheads="1"/>
          </p:cNvSpPr>
          <p:nvPr/>
        </p:nvSpPr>
        <p:spPr bwMode="auto">
          <a:xfrm>
            <a:off x="4248150" y="48006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8" name="Oval 1044"/>
          <p:cNvSpPr>
            <a:spLocks noChangeArrowheads="1"/>
          </p:cNvSpPr>
          <p:nvPr/>
        </p:nvSpPr>
        <p:spPr bwMode="auto">
          <a:xfrm>
            <a:off x="4248150" y="20828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49" name="Oval 1045"/>
          <p:cNvSpPr>
            <a:spLocks noChangeArrowheads="1"/>
          </p:cNvSpPr>
          <p:nvPr/>
        </p:nvSpPr>
        <p:spPr bwMode="auto">
          <a:xfrm>
            <a:off x="4883150" y="41021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0" name="Oval 1046"/>
          <p:cNvSpPr>
            <a:spLocks noChangeArrowheads="1"/>
          </p:cNvSpPr>
          <p:nvPr/>
        </p:nvSpPr>
        <p:spPr bwMode="auto">
          <a:xfrm>
            <a:off x="4889500" y="34353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1" name="Oval 1047"/>
          <p:cNvSpPr>
            <a:spLocks noChangeArrowheads="1"/>
          </p:cNvSpPr>
          <p:nvPr/>
        </p:nvSpPr>
        <p:spPr bwMode="auto">
          <a:xfrm>
            <a:off x="4876800" y="27559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2" name="Oval 1048"/>
          <p:cNvSpPr>
            <a:spLocks noChangeArrowheads="1"/>
          </p:cNvSpPr>
          <p:nvPr/>
        </p:nvSpPr>
        <p:spPr bwMode="auto">
          <a:xfrm>
            <a:off x="4883150" y="47879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3" name="Oval 1049"/>
          <p:cNvSpPr>
            <a:spLocks noChangeArrowheads="1"/>
          </p:cNvSpPr>
          <p:nvPr/>
        </p:nvSpPr>
        <p:spPr bwMode="auto">
          <a:xfrm>
            <a:off x="4883150" y="20701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4" name="Oval 1050"/>
          <p:cNvSpPr>
            <a:spLocks noChangeArrowheads="1"/>
          </p:cNvSpPr>
          <p:nvPr/>
        </p:nvSpPr>
        <p:spPr bwMode="auto">
          <a:xfrm>
            <a:off x="5518150" y="41084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5" name="Oval 1051"/>
          <p:cNvSpPr>
            <a:spLocks noChangeArrowheads="1"/>
          </p:cNvSpPr>
          <p:nvPr/>
        </p:nvSpPr>
        <p:spPr bwMode="auto">
          <a:xfrm>
            <a:off x="5524500" y="344170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6" name="Oval 1052"/>
          <p:cNvSpPr>
            <a:spLocks noChangeArrowheads="1"/>
          </p:cNvSpPr>
          <p:nvPr/>
        </p:nvSpPr>
        <p:spPr bwMode="auto">
          <a:xfrm>
            <a:off x="5511800" y="27622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7" name="Oval 1053"/>
          <p:cNvSpPr>
            <a:spLocks noChangeArrowheads="1"/>
          </p:cNvSpPr>
          <p:nvPr/>
        </p:nvSpPr>
        <p:spPr bwMode="auto">
          <a:xfrm>
            <a:off x="5518150" y="47942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8" name="Oval 1054"/>
          <p:cNvSpPr>
            <a:spLocks noChangeArrowheads="1"/>
          </p:cNvSpPr>
          <p:nvPr/>
        </p:nvSpPr>
        <p:spPr bwMode="auto">
          <a:xfrm>
            <a:off x="5518150" y="2076450"/>
            <a:ext cx="1651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7759" name="Text Box 1055"/>
          <p:cNvSpPr txBox="1">
            <a:spLocks noChangeArrowheads="1"/>
          </p:cNvSpPr>
          <p:nvPr/>
        </p:nvSpPr>
        <p:spPr bwMode="auto">
          <a:xfrm>
            <a:off x="2968625" y="3160713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-2</a:t>
            </a:r>
          </a:p>
        </p:txBody>
      </p:sp>
      <p:sp>
        <p:nvSpPr>
          <p:cNvPr id="457760" name="Text Box 1056"/>
          <p:cNvSpPr txBox="1">
            <a:spLocks noChangeArrowheads="1"/>
          </p:cNvSpPr>
          <p:nvPr/>
        </p:nvSpPr>
        <p:spPr bwMode="auto">
          <a:xfrm>
            <a:off x="3578225" y="3173413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-1</a:t>
            </a:r>
          </a:p>
        </p:txBody>
      </p:sp>
      <p:sp>
        <p:nvSpPr>
          <p:cNvPr id="457761" name="Text Box 1057"/>
          <p:cNvSpPr txBox="1">
            <a:spLocks noChangeArrowheads="1"/>
          </p:cNvSpPr>
          <p:nvPr/>
        </p:nvSpPr>
        <p:spPr bwMode="auto">
          <a:xfrm>
            <a:off x="4321175" y="31734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0</a:t>
            </a:r>
          </a:p>
        </p:txBody>
      </p:sp>
      <p:sp>
        <p:nvSpPr>
          <p:cNvPr id="457762" name="Text Box 1058"/>
          <p:cNvSpPr txBox="1">
            <a:spLocks noChangeArrowheads="1"/>
          </p:cNvSpPr>
          <p:nvPr/>
        </p:nvSpPr>
        <p:spPr bwMode="auto">
          <a:xfrm>
            <a:off x="4829175" y="3167063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+1</a:t>
            </a:r>
          </a:p>
        </p:txBody>
      </p:sp>
      <p:sp>
        <p:nvSpPr>
          <p:cNvPr id="457763" name="Text Box 1059"/>
          <p:cNvSpPr txBox="1">
            <a:spLocks noChangeArrowheads="1"/>
          </p:cNvSpPr>
          <p:nvPr/>
        </p:nvSpPr>
        <p:spPr bwMode="auto">
          <a:xfrm>
            <a:off x="5451475" y="3167063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+2</a:t>
            </a:r>
          </a:p>
        </p:txBody>
      </p:sp>
      <p:sp>
        <p:nvSpPr>
          <p:cNvPr id="457764" name="Text Box 1060"/>
          <p:cNvSpPr txBox="1">
            <a:spLocks noChangeArrowheads="1"/>
          </p:cNvSpPr>
          <p:nvPr/>
        </p:nvSpPr>
        <p:spPr bwMode="auto">
          <a:xfrm>
            <a:off x="4333875" y="1884363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+2</a:t>
            </a:r>
          </a:p>
        </p:txBody>
      </p:sp>
      <p:sp>
        <p:nvSpPr>
          <p:cNvPr id="457765" name="Text Box 1061"/>
          <p:cNvSpPr txBox="1">
            <a:spLocks noChangeArrowheads="1"/>
          </p:cNvSpPr>
          <p:nvPr/>
        </p:nvSpPr>
        <p:spPr bwMode="auto">
          <a:xfrm>
            <a:off x="4333875" y="2570163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+1</a:t>
            </a:r>
          </a:p>
        </p:txBody>
      </p:sp>
      <p:sp>
        <p:nvSpPr>
          <p:cNvPr id="457766" name="Text Box 1062"/>
          <p:cNvSpPr txBox="1">
            <a:spLocks noChangeArrowheads="1"/>
          </p:cNvSpPr>
          <p:nvPr/>
        </p:nvSpPr>
        <p:spPr bwMode="auto">
          <a:xfrm>
            <a:off x="4340225" y="3910013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-1</a:t>
            </a:r>
          </a:p>
        </p:txBody>
      </p:sp>
      <p:sp>
        <p:nvSpPr>
          <p:cNvPr id="457767" name="Text Box 1063"/>
          <p:cNvSpPr txBox="1">
            <a:spLocks noChangeArrowheads="1"/>
          </p:cNvSpPr>
          <p:nvPr/>
        </p:nvSpPr>
        <p:spPr bwMode="auto">
          <a:xfrm>
            <a:off x="4352925" y="4595813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-2</a:t>
            </a:r>
          </a:p>
        </p:txBody>
      </p:sp>
      <p:sp>
        <p:nvSpPr>
          <p:cNvPr id="457768" name="Text Box 1064"/>
          <p:cNvSpPr txBox="1">
            <a:spLocks noChangeArrowheads="1"/>
          </p:cNvSpPr>
          <p:nvPr/>
        </p:nvSpPr>
        <p:spPr bwMode="auto">
          <a:xfrm>
            <a:off x="5984875" y="3186113"/>
            <a:ext cx="38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A</a:t>
            </a:r>
            <a:r>
              <a:rPr lang="es-ES" sz="1400" b="1" baseline="-25000">
                <a:latin typeface="Arial" charset="0"/>
              </a:rPr>
              <a:t>n</a:t>
            </a:r>
            <a:endParaRPr lang="es-ES" sz="1400" b="1">
              <a:latin typeface="Arial" charset="0"/>
            </a:endParaRPr>
          </a:p>
        </p:txBody>
      </p:sp>
      <p:sp>
        <p:nvSpPr>
          <p:cNvPr id="457769" name="Text Box 1065"/>
          <p:cNvSpPr txBox="1">
            <a:spLocks noChangeArrowheads="1"/>
          </p:cNvSpPr>
          <p:nvPr/>
        </p:nvSpPr>
        <p:spPr bwMode="auto">
          <a:xfrm>
            <a:off x="4340225" y="1503363"/>
            <a:ext cx="38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B</a:t>
            </a:r>
            <a:r>
              <a:rPr lang="es-ES" sz="1400" b="1" baseline="-25000">
                <a:latin typeface="Arial" charset="0"/>
              </a:rPr>
              <a:t>n</a:t>
            </a:r>
            <a:endParaRPr lang="es-ES" sz="1400" b="1">
              <a:latin typeface="Arial" charset="0"/>
            </a:endParaRPr>
          </a:p>
        </p:txBody>
      </p:sp>
      <p:sp>
        <p:nvSpPr>
          <p:cNvPr id="457771" name="Text Box 1067"/>
          <p:cNvSpPr txBox="1">
            <a:spLocks noChangeArrowheads="1"/>
          </p:cNvSpPr>
          <p:nvPr/>
        </p:nvSpPr>
        <p:spPr bwMode="auto">
          <a:xfrm>
            <a:off x="457200" y="457200"/>
            <a:ext cx="7926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/>
              <a:t>Constelación de símbolos en la codificación PAM 5x5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438275" y="260350"/>
            <a:ext cx="5343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Codificación multinivel PAM 5</a:t>
            </a:r>
            <a:endParaRPr lang="es-ES" sz="3200"/>
          </a:p>
          <a:p>
            <a:pPr algn="ctr"/>
            <a:r>
              <a:rPr lang="es-ES" sz="3200"/>
              <a:t>utilizada en 1000BASE-T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648200" y="5773738"/>
            <a:ext cx="2828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latin typeface="Arial" charset="0"/>
              </a:rPr>
              <a:t>FEC: Forward Error Correction </a:t>
            </a:r>
          </a:p>
          <a:p>
            <a:r>
              <a:rPr lang="es-ES_tradnl" sz="1400" b="1">
                <a:latin typeface="Arial" charset="0"/>
              </a:rPr>
              <a:t>(código corrector de errores)</a:t>
            </a:r>
            <a:endParaRPr lang="es-ES" sz="1400" b="1">
              <a:latin typeface="Arial" charset="0"/>
            </a:endParaRPr>
          </a:p>
        </p:txBody>
      </p:sp>
      <p:graphicFrame>
        <p:nvGraphicFramePr>
          <p:cNvPr id="142355" name="Group 19"/>
          <p:cNvGraphicFramePr>
            <a:graphicFrameLocks noGrp="1"/>
          </p:cNvGraphicFramePr>
          <p:nvPr/>
        </p:nvGraphicFramePr>
        <p:xfrm>
          <a:off x="5029200" y="1708150"/>
          <a:ext cx="1600200" cy="31750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FEC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2372" name="Group 36"/>
          <p:cNvGraphicFramePr>
            <a:graphicFrameLocks noGrp="1"/>
          </p:cNvGraphicFramePr>
          <p:nvPr/>
        </p:nvGraphicFramePr>
        <p:xfrm>
          <a:off x="1905000" y="3638550"/>
          <a:ext cx="1600200" cy="12700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1595438" y="5137150"/>
            <a:ext cx="2138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Señalización binaria</a:t>
            </a:r>
          </a:p>
        </p:txBody>
      </p:sp>
      <p:sp>
        <p:nvSpPr>
          <p:cNvPr id="142374" name="Text Box 38"/>
          <p:cNvSpPr txBox="1">
            <a:spLocks noChangeArrowheads="1"/>
          </p:cNvSpPr>
          <p:nvPr/>
        </p:nvSpPr>
        <p:spPr bwMode="auto">
          <a:xfrm>
            <a:off x="4953000" y="521335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PAM de 5 niveles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762001"/>
          </a:xfrm>
        </p:spPr>
        <p:txBody>
          <a:bodyPr/>
          <a:lstStyle/>
          <a:p>
            <a:r>
              <a:rPr lang="es-ES_tradnl" sz="3600"/>
              <a:t>Codificación en Ethernet y otras redes</a:t>
            </a:r>
            <a:endParaRPr lang="es-ES" sz="3600"/>
          </a:p>
        </p:txBody>
      </p:sp>
      <p:graphicFrame>
        <p:nvGraphicFramePr>
          <p:cNvPr id="145608" name="Group 200"/>
          <p:cNvGraphicFramePr>
            <a:graphicFrameLocks noGrp="1"/>
          </p:cNvGraphicFramePr>
          <p:nvPr/>
        </p:nvGraphicFramePr>
        <p:xfrm>
          <a:off x="1228725" y="814388"/>
          <a:ext cx="6543675" cy="5615943"/>
        </p:xfrm>
        <a:graphic>
          <a:graphicData uri="http://schemas.openxmlformats.org/drawingml/2006/table">
            <a:tbl>
              <a:tblPr/>
              <a:tblGrid>
                <a:gridCol w="1766888"/>
                <a:gridCol w="882650"/>
                <a:gridCol w="1417637"/>
                <a:gridCol w="733425"/>
                <a:gridCol w="903288"/>
                <a:gridCol w="839787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Veloc.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(Mb/s)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Codific.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Frec.Mbaud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Categ.Min.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1BASE5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Manchester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Token Ring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Manch. Dif.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10BASE-T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Manchester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100BASE-X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4B/5B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100BASE-T2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PAM 5x5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1000BASE-TX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PAM 5x5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1000BASE-SX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8B/10B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155,52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NRZ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155,52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10GBASE-EX4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8B/10B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10GBASE-ER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64B/66B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F.O.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s-ES_tradnl" sz="4000"/>
              <a:t>Cableado para 1000BASE-T</a:t>
            </a:r>
            <a:endParaRPr lang="es-ES" sz="400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400"/>
              <a:t>La categoría 5 en algunos casos no satisface los requerimientos de 1000BASE-T</a:t>
            </a:r>
          </a:p>
          <a:p>
            <a:pPr>
              <a:lnSpc>
                <a:spcPct val="90000"/>
              </a:lnSpc>
            </a:pPr>
            <a:r>
              <a:rPr lang="es-ES_tradnl" sz="2400"/>
              <a:t>Se ha creado la categoría 5 Enhanced (5e) que añade algunos parámetros de funcionamiento cuando la señal se transmite en varios pares, por ej.: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Medir la diferencia de longitud entre pares diferentes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Medir la diafonía en el extremo lejano producida por tres pares sobre el cuarto (PSELFEXT, Power Sum Equal Level FEXT).</a:t>
            </a:r>
          </a:p>
          <a:p>
            <a:pPr>
              <a:lnSpc>
                <a:spcPct val="90000"/>
              </a:lnSpc>
            </a:pPr>
            <a:r>
              <a:rPr lang="es-ES_tradnl" sz="2400"/>
              <a:t>Se calcula que de un 5 a un 10% de instalaciones Cat. 5 no soportan 1000BASE-T, especialmente por problemas de los conectores. </a:t>
            </a:r>
          </a:p>
          <a:p>
            <a:pPr>
              <a:lnSpc>
                <a:spcPct val="90000"/>
              </a:lnSpc>
            </a:pPr>
            <a:r>
              <a:rPr lang="es-ES_tradnl" sz="2400"/>
              <a:t>En teoría una instalación Cat. 5 se debería recertificar para 5e antes de usarla para 1000BASE-T</a:t>
            </a:r>
            <a:endParaRPr lang="es-ES" sz="240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4613"/>
            <a:ext cx="8443913" cy="6218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89475" name="Text Box 1027"/>
          <p:cNvSpPr txBox="1">
            <a:spLocks noChangeArrowheads="1"/>
          </p:cNvSpPr>
          <p:nvPr/>
        </p:nvSpPr>
        <p:spPr bwMode="auto">
          <a:xfrm>
            <a:off x="4343400" y="1295400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La Cat. 5e aporta un mayor margen de seguridad, pero en principio una instalación Cat. 5 debería funcionar con Gigabit Ethernet.</a:t>
            </a:r>
          </a:p>
          <a:p>
            <a:pPr>
              <a:buFontTx/>
              <a:buChar char="•"/>
            </a:pPr>
            <a:r>
              <a:rPr lang="es-ES_tradnl"/>
              <a:t>Un factor importante es la longitud de los enlaces</a:t>
            </a:r>
            <a:endParaRPr lang="es-E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Codificaciones en Ethernet, comparación</a:t>
            </a:r>
            <a:endParaRPr lang="es-ES" sz="4000"/>
          </a:p>
        </p:txBody>
      </p:sp>
      <p:graphicFrame>
        <p:nvGraphicFramePr>
          <p:cNvPr id="154680" name="Group 56"/>
          <p:cNvGraphicFramePr>
            <a:graphicFrameLocks noGrp="1"/>
          </p:cNvGraphicFramePr>
          <p:nvPr/>
        </p:nvGraphicFramePr>
        <p:xfrm>
          <a:off x="914400" y="2466975"/>
          <a:ext cx="7559675" cy="2638426"/>
        </p:xfrm>
        <a:graphic>
          <a:graphicData uri="http://schemas.openxmlformats.org/drawingml/2006/table">
            <a:tbl>
              <a:tblPr/>
              <a:tblGrid>
                <a:gridCol w="1825625"/>
                <a:gridCol w="2352675"/>
                <a:gridCol w="1468438"/>
                <a:gridCol w="191293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Codificación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Uso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Eficiencia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Redundancia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Manchester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Mb/s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4B/5B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Mb/s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8B/10B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 Mb/s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25%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PAM 5x5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 Mb/s (UTP)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64%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ES_tradnl" sz="3600"/>
              <a:t>Ethernet sobre Fibra Óptica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400"/>
              <a:t>EN : LED 1ª ventana (850 nm), 2 Km</a:t>
            </a:r>
          </a:p>
          <a:p>
            <a:pPr>
              <a:lnSpc>
                <a:spcPct val="90000"/>
              </a:lnSpc>
            </a:pPr>
            <a:r>
              <a:rPr lang="es-ES_tradnl" sz="2400"/>
              <a:t>FE : LED 2ª vent.(1310 nm), 2 Km (como FDDI) 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Haz invisible (infrarrojo lejano)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No autonegociación 10/100 en fibra (imposible cambiar de ventana dinámicamente)</a:t>
            </a:r>
          </a:p>
          <a:p>
            <a:pPr>
              <a:lnSpc>
                <a:spcPct val="90000"/>
              </a:lnSpc>
            </a:pPr>
            <a:r>
              <a:rPr lang="es-ES_tradnl" sz="2400"/>
              <a:t>GE: Láser 1ª y 2ª ventana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1ª vent. (MM) bajo costo (VCSEL) corto alcance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2ª: vent, (MM y SM) mayor costo y mayor alcance (5km)</a:t>
            </a:r>
          </a:p>
          <a:p>
            <a:pPr>
              <a:lnSpc>
                <a:spcPct val="90000"/>
              </a:lnSpc>
            </a:pPr>
            <a:r>
              <a:rPr lang="es-ES_tradnl" sz="2400"/>
              <a:t>VCSEL (Vertical Cavity Surface Emitting Laser) más barato que LEDs 2ª ventana </a:t>
            </a:r>
          </a:p>
          <a:p>
            <a:pPr>
              <a:lnSpc>
                <a:spcPct val="90000"/>
              </a:lnSpc>
            </a:pPr>
            <a:r>
              <a:rPr lang="es-ES_tradnl" sz="2400"/>
              <a:t>Propuesta FE VCSEL 1ª vent. (100BASE-SX)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Permite autonegociación 10/100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Más barato que 100BASE-FX. Alcance 300 m</a:t>
            </a:r>
          </a:p>
          <a:p>
            <a:pPr>
              <a:lnSpc>
                <a:spcPct val="90000"/>
              </a:lnSpc>
            </a:pPr>
            <a:endParaRPr lang="es-ES_tradnl" sz="240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Dispersión en fibras ópticas</a:t>
            </a:r>
            <a:endParaRPr lang="es-ES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En fibra multimodo con luz normal el haz se produce un ensanchamiento del pulso debido a los diferentes haces de luz (‘modos’) que viajan por la fibra.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Este efecto es proporcional a la velocidad (anchura del pulso) y a la distancia. Se mide por el parámetro </a:t>
            </a:r>
            <a:r>
              <a:rPr lang="es-ES_tradnl" sz="2800" b="1"/>
              <a:t>ancho de banda</a:t>
            </a:r>
            <a:r>
              <a:rPr lang="es-ES_tradnl" sz="2800"/>
              <a:t> que se expresa en MHz*Km</a:t>
            </a:r>
          </a:p>
          <a:p>
            <a:pPr>
              <a:lnSpc>
                <a:spcPct val="90000"/>
              </a:lnSpc>
            </a:pPr>
            <a:r>
              <a:rPr lang="es-ES_tradnl" sz="2800"/>
              <a:t>Solo es importante en conexiones de alta velocidad (ATM a 622 Mb/s o Gigabit Ethernet)</a:t>
            </a:r>
            <a:endParaRPr lang="es-ES" sz="2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3074"/>
          <p:cNvSpPr txBox="1">
            <a:spLocks noChangeArrowheads="1"/>
          </p:cNvSpPr>
          <p:nvPr/>
        </p:nvSpPr>
        <p:spPr bwMode="auto">
          <a:xfrm>
            <a:off x="523875" y="92233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Multimodo</a:t>
            </a:r>
            <a:endParaRPr lang="es-ES" sz="1800" b="1">
              <a:latin typeface="Arial" charset="0"/>
            </a:endParaRPr>
          </a:p>
        </p:txBody>
      </p:sp>
      <p:sp>
        <p:nvSpPr>
          <p:cNvPr id="547843" name="Text Box 3075"/>
          <p:cNvSpPr txBox="1">
            <a:spLocks noChangeArrowheads="1"/>
          </p:cNvSpPr>
          <p:nvPr/>
        </p:nvSpPr>
        <p:spPr bwMode="auto">
          <a:xfrm>
            <a:off x="381000" y="3436938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Monomodo</a:t>
            </a:r>
            <a:endParaRPr lang="es-ES" sz="1800" b="1">
              <a:latin typeface="Arial" charset="0"/>
            </a:endParaRPr>
          </a:p>
        </p:txBody>
      </p:sp>
      <p:sp>
        <p:nvSpPr>
          <p:cNvPr id="547844" name="Text Box 3076"/>
          <p:cNvSpPr txBox="1">
            <a:spLocks noChangeArrowheads="1"/>
          </p:cNvSpPr>
          <p:nvPr/>
        </p:nvSpPr>
        <p:spPr bwMode="auto">
          <a:xfrm>
            <a:off x="1066800" y="1455738"/>
            <a:ext cx="903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400" b="1">
                <a:latin typeface="Arial" charset="0"/>
              </a:rPr>
              <a:t>Cubierta</a:t>
            </a:r>
          </a:p>
          <a:p>
            <a:pPr algn="r"/>
            <a:r>
              <a:rPr lang="es-ES_tradnl" sz="1400" b="1">
                <a:latin typeface="Arial" charset="0"/>
              </a:rPr>
              <a:t>125 </a:t>
            </a:r>
            <a:r>
              <a:rPr lang="es-ES_tradnl" sz="1400" b="1">
                <a:latin typeface="Arial" charset="0"/>
                <a:sym typeface="Symbol" pitchFamily="18" charset="2"/>
              </a:rPr>
              <a:t>m</a:t>
            </a:r>
            <a:r>
              <a:rPr lang="es-ES_tradnl" sz="1400" b="1">
                <a:latin typeface="Arial" charset="0"/>
              </a:rPr>
              <a:t> </a:t>
            </a:r>
            <a:endParaRPr lang="es-ES" sz="1400" b="1">
              <a:latin typeface="Arial" charset="0"/>
            </a:endParaRPr>
          </a:p>
        </p:txBody>
      </p:sp>
      <p:sp>
        <p:nvSpPr>
          <p:cNvPr id="547845" name="Text Box 3077"/>
          <p:cNvSpPr txBox="1">
            <a:spLocks noChangeArrowheads="1"/>
          </p:cNvSpPr>
          <p:nvPr/>
        </p:nvSpPr>
        <p:spPr bwMode="auto">
          <a:xfrm>
            <a:off x="1066800" y="2293938"/>
            <a:ext cx="889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400" b="1">
                <a:latin typeface="Arial" charset="0"/>
              </a:rPr>
              <a:t>Núcleo</a:t>
            </a:r>
          </a:p>
          <a:p>
            <a:pPr algn="r"/>
            <a:r>
              <a:rPr lang="es-ES_tradnl" sz="1400" b="1">
                <a:latin typeface="Arial" charset="0"/>
              </a:rPr>
              <a:t>62,5 </a:t>
            </a:r>
            <a:r>
              <a:rPr lang="es-ES_tradnl" sz="1400" b="1">
                <a:latin typeface="Arial" charset="0"/>
                <a:sym typeface="Symbol" pitchFamily="18" charset="2"/>
              </a:rPr>
              <a:t>m</a:t>
            </a:r>
            <a:r>
              <a:rPr lang="es-ES_tradnl" sz="1400" b="1">
                <a:latin typeface="Arial" charset="0"/>
              </a:rPr>
              <a:t> </a:t>
            </a:r>
            <a:endParaRPr lang="es-ES" sz="1400" b="1">
              <a:latin typeface="Arial" charset="0"/>
            </a:endParaRPr>
          </a:p>
        </p:txBody>
      </p:sp>
      <p:sp>
        <p:nvSpPr>
          <p:cNvPr id="547846" name="Text Box 3078"/>
          <p:cNvSpPr txBox="1">
            <a:spLocks noChangeArrowheads="1"/>
          </p:cNvSpPr>
          <p:nvPr/>
        </p:nvSpPr>
        <p:spPr bwMode="auto">
          <a:xfrm>
            <a:off x="1219200" y="4900613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400" b="1">
                <a:latin typeface="Arial" charset="0"/>
              </a:rPr>
              <a:t>Núcleo</a:t>
            </a:r>
          </a:p>
          <a:p>
            <a:pPr algn="r"/>
            <a:r>
              <a:rPr lang="es-ES_tradnl" sz="1400" b="1">
                <a:latin typeface="Arial" charset="0"/>
              </a:rPr>
              <a:t>9 </a:t>
            </a:r>
            <a:r>
              <a:rPr lang="es-ES_tradnl" sz="1400" b="1">
                <a:latin typeface="Arial" charset="0"/>
                <a:sym typeface="Symbol" pitchFamily="18" charset="2"/>
              </a:rPr>
              <a:t>m</a:t>
            </a:r>
            <a:r>
              <a:rPr lang="es-ES_tradnl" sz="1400" b="1">
                <a:latin typeface="Arial" charset="0"/>
              </a:rPr>
              <a:t> </a:t>
            </a:r>
            <a:endParaRPr lang="es-ES" sz="1400" b="1">
              <a:latin typeface="Arial" charset="0"/>
            </a:endParaRPr>
          </a:p>
        </p:txBody>
      </p:sp>
      <p:sp>
        <p:nvSpPr>
          <p:cNvPr id="547847" name="Text Box 3079"/>
          <p:cNvSpPr txBox="1">
            <a:spLocks noChangeArrowheads="1"/>
          </p:cNvSpPr>
          <p:nvPr/>
        </p:nvSpPr>
        <p:spPr bwMode="auto">
          <a:xfrm>
            <a:off x="1084263" y="3925888"/>
            <a:ext cx="903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400" b="1">
                <a:latin typeface="Arial" charset="0"/>
              </a:rPr>
              <a:t>Cubierta</a:t>
            </a:r>
          </a:p>
          <a:p>
            <a:pPr algn="r"/>
            <a:r>
              <a:rPr lang="es-ES_tradnl" sz="1400" b="1">
                <a:latin typeface="Arial" charset="0"/>
              </a:rPr>
              <a:t>125 </a:t>
            </a:r>
            <a:r>
              <a:rPr lang="es-ES_tradnl" sz="1400" b="1">
                <a:latin typeface="Arial" charset="0"/>
                <a:sym typeface="Symbol" pitchFamily="18" charset="2"/>
              </a:rPr>
              <a:t>m</a:t>
            </a:r>
            <a:r>
              <a:rPr lang="es-ES_tradnl" sz="1400" b="1">
                <a:latin typeface="Arial" charset="0"/>
              </a:rPr>
              <a:t> </a:t>
            </a:r>
            <a:endParaRPr lang="es-ES" sz="1400" b="1">
              <a:latin typeface="Arial" charset="0"/>
            </a:endParaRPr>
          </a:p>
        </p:txBody>
      </p:sp>
      <p:sp>
        <p:nvSpPr>
          <p:cNvPr id="547848" name="Text Box 3080"/>
          <p:cNvSpPr txBox="1">
            <a:spLocks noChangeArrowheads="1"/>
          </p:cNvSpPr>
          <p:nvPr/>
        </p:nvSpPr>
        <p:spPr bwMode="auto">
          <a:xfrm>
            <a:off x="2676525" y="188913"/>
            <a:ext cx="3876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Tipos de fibras ópticas</a:t>
            </a:r>
            <a:endParaRPr lang="es-ES" sz="3200"/>
          </a:p>
        </p:txBody>
      </p:sp>
      <p:grpSp>
        <p:nvGrpSpPr>
          <p:cNvPr id="547849" name="Group 3081"/>
          <p:cNvGrpSpPr>
            <a:grpSpLocks/>
          </p:cNvGrpSpPr>
          <p:nvPr/>
        </p:nvGrpSpPr>
        <p:grpSpPr bwMode="auto">
          <a:xfrm>
            <a:off x="2209800" y="1381125"/>
            <a:ext cx="1446213" cy="1446213"/>
            <a:chOff x="1983" y="1161"/>
            <a:chExt cx="567" cy="567"/>
          </a:xfrm>
        </p:grpSpPr>
        <p:sp>
          <p:nvSpPr>
            <p:cNvPr id="547850" name="Oval 3082"/>
            <p:cNvSpPr>
              <a:spLocks noChangeArrowheads="1"/>
            </p:cNvSpPr>
            <p:nvPr/>
          </p:nvSpPr>
          <p:spPr bwMode="auto">
            <a:xfrm>
              <a:off x="1983" y="1161"/>
              <a:ext cx="567" cy="5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7851" name="Oval 3083"/>
            <p:cNvSpPr>
              <a:spLocks noChangeArrowheads="1"/>
            </p:cNvSpPr>
            <p:nvPr/>
          </p:nvSpPr>
          <p:spPr bwMode="auto">
            <a:xfrm>
              <a:off x="2126" y="1302"/>
              <a:ext cx="283" cy="28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47852" name="Group 3084"/>
          <p:cNvGrpSpPr>
            <a:grpSpLocks/>
          </p:cNvGrpSpPr>
          <p:nvPr/>
        </p:nvGrpSpPr>
        <p:grpSpPr bwMode="auto">
          <a:xfrm>
            <a:off x="2209800" y="3967163"/>
            <a:ext cx="1446213" cy="1446212"/>
            <a:chOff x="1968" y="2889"/>
            <a:chExt cx="567" cy="567"/>
          </a:xfrm>
        </p:grpSpPr>
        <p:sp>
          <p:nvSpPr>
            <p:cNvPr id="547853" name="Oval 3085"/>
            <p:cNvSpPr>
              <a:spLocks noChangeArrowheads="1"/>
            </p:cNvSpPr>
            <p:nvPr/>
          </p:nvSpPr>
          <p:spPr bwMode="auto">
            <a:xfrm>
              <a:off x="2232" y="3151"/>
              <a:ext cx="41" cy="41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7854" name="Oval 3086"/>
            <p:cNvSpPr>
              <a:spLocks noChangeArrowheads="1"/>
            </p:cNvSpPr>
            <p:nvPr/>
          </p:nvSpPr>
          <p:spPr bwMode="auto">
            <a:xfrm>
              <a:off x="1968" y="2889"/>
              <a:ext cx="567" cy="5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47855" name="Group 3087"/>
          <p:cNvGrpSpPr>
            <a:grpSpLocks/>
          </p:cNvGrpSpPr>
          <p:nvPr/>
        </p:nvGrpSpPr>
        <p:grpSpPr bwMode="auto">
          <a:xfrm>
            <a:off x="4056063" y="4275138"/>
            <a:ext cx="449262" cy="885825"/>
            <a:chOff x="2874" y="2836"/>
            <a:chExt cx="283" cy="558"/>
          </a:xfrm>
        </p:grpSpPr>
        <p:sp>
          <p:nvSpPr>
            <p:cNvPr id="547856" name="Line 3088"/>
            <p:cNvSpPr>
              <a:spLocks noChangeShapeType="1"/>
            </p:cNvSpPr>
            <p:nvPr/>
          </p:nvSpPr>
          <p:spPr bwMode="auto">
            <a:xfrm flipV="1">
              <a:off x="2987" y="2836"/>
              <a:ext cx="0" cy="5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57" name="Line 3089"/>
            <p:cNvSpPr>
              <a:spLocks noChangeShapeType="1"/>
            </p:cNvSpPr>
            <p:nvPr/>
          </p:nvSpPr>
          <p:spPr bwMode="auto">
            <a:xfrm flipH="1">
              <a:off x="2874" y="3394"/>
              <a:ext cx="1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58" name="Line 3090"/>
            <p:cNvSpPr>
              <a:spLocks noChangeShapeType="1"/>
            </p:cNvSpPr>
            <p:nvPr/>
          </p:nvSpPr>
          <p:spPr bwMode="auto">
            <a:xfrm>
              <a:off x="2981" y="2836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59" name="Line 3091"/>
            <p:cNvSpPr>
              <a:spLocks noChangeShapeType="1"/>
            </p:cNvSpPr>
            <p:nvPr/>
          </p:nvSpPr>
          <p:spPr bwMode="auto">
            <a:xfrm flipV="1">
              <a:off x="3044" y="2836"/>
              <a:ext cx="0" cy="5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60" name="Line 3092"/>
            <p:cNvSpPr>
              <a:spLocks noChangeShapeType="1"/>
            </p:cNvSpPr>
            <p:nvPr/>
          </p:nvSpPr>
          <p:spPr bwMode="auto">
            <a:xfrm flipH="1" flipV="1">
              <a:off x="3038" y="3393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47861" name="Group 3093"/>
          <p:cNvGrpSpPr>
            <a:grpSpLocks/>
          </p:cNvGrpSpPr>
          <p:nvPr/>
        </p:nvGrpSpPr>
        <p:grpSpPr bwMode="auto">
          <a:xfrm>
            <a:off x="4056063" y="1760538"/>
            <a:ext cx="449262" cy="885825"/>
            <a:chOff x="2874" y="2836"/>
            <a:chExt cx="283" cy="558"/>
          </a:xfrm>
        </p:grpSpPr>
        <p:sp>
          <p:nvSpPr>
            <p:cNvPr id="547862" name="Line 3094"/>
            <p:cNvSpPr>
              <a:spLocks noChangeShapeType="1"/>
            </p:cNvSpPr>
            <p:nvPr/>
          </p:nvSpPr>
          <p:spPr bwMode="auto">
            <a:xfrm flipV="1">
              <a:off x="2987" y="2836"/>
              <a:ext cx="0" cy="5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63" name="Line 3095"/>
            <p:cNvSpPr>
              <a:spLocks noChangeShapeType="1"/>
            </p:cNvSpPr>
            <p:nvPr/>
          </p:nvSpPr>
          <p:spPr bwMode="auto">
            <a:xfrm flipH="1">
              <a:off x="2874" y="3394"/>
              <a:ext cx="1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64" name="Line 3096"/>
            <p:cNvSpPr>
              <a:spLocks noChangeShapeType="1"/>
            </p:cNvSpPr>
            <p:nvPr/>
          </p:nvSpPr>
          <p:spPr bwMode="auto">
            <a:xfrm>
              <a:off x="2981" y="2836"/>
              <a:ext cx="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65" name="Line 3097"/>
            <p:cNvSpPr>
              <a:spLocks noChangeShapeType="1"/>
            </p:cNvSpPr>
            <p:nvPr/>
          </p:nvSpPr>
          <p:spPr bwMode="auto">
            <a:xfrm flipV="1">
              <a:off x="3044" y="2836"/>
              <a:ext cx="0" cy="5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66" name="Line 3098"/>
            <p:cNvSpPr>
              <a:spLocks noChangeShapeType="1"/>
            </p:cNvSpPr>
            <p:nvPr/>
          </p:nvSpPr>
          <p:spPr bwMode="auto">
            <a:xfrm flipH="1" flipV="1">
              <a:off x="3038" y="3393"/>
              <a:ext cx="11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47867" name="Group 3099"/>
          <p:cNvGrpSpPr>
            <a:grpSpLocks/>
          </p:cNvGrpSpPr>
          <p:nvPr/>
        </p:nvGrpSpPr>
        <p:grpSpPr bwMode="auto">
          <a:xfrm>
            <a:off x="4835525" y="3970338"/>
            <a:ext cx="2936875" cy="1446212"/>
            <a:chOff x="3422" y="2712"/>
            <a:chExt cx="1608" cy="732"/>
          </a:xfrm>
        </p:grpSpPr>
        <p:grpSp>
          <p:nvGrpSpPr>
            <p:cNvPr id="547868" name="Group 3100"/>
            <p:cNvGrpSpPr>
              <a:grpSpLocks/>
            </p:cNvGrpSpPr>
            <p:nvPr/>
          </p:nvGrpSpPr>
          <p:grpSpPr bwMode="auto">
            <a:xfrm>
              <a:off x="3422" y="2712"/>
              <a:ext cx="1604" cy="732"/>
              <a:chOff x="2208" y="2889"/>
              <a:chExt cx="1360" cy="567"/>
            </a:xfrm>
          </p:grpSpPr>
          <p:sp>
            <p:nvSpPr>
              <p:cNvPr id="547869" name="Rectangle 3101"/>
              <p:cNvSpPr>
                <a:spLocks noChangeArrowheads="1"/>
              </p:cNvSpPr>
              <p:nvPr/>
            </p:nvSpPr>
            <p:spPr bwMode="auto">
              <a:xfrm>
                <a:off x="2208" y="2889"/>
                <a:ext cx="1360" cy="5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47870" name="Rectangle 3102"/>
              <p:cNvSpPr>
                <a:spLocks noChangeArrowheads="1"/>
              </p:cNvSpPr>
              <p:nvPr/>
            </p:nvSpPr>
            <p:spPr bwMode="auto">
              <a:xfrm>
                <a:off x="2208" y="3151"/>
                <a:ext cx="1360" cy="41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547871" name="Line 3103"/>
            <p:cNvSpPr>
              <a:spLocks noChangeShapeType="1"/>
            </p:cNvSpPr>
            <p:nvPr/>
          </p:nvSpPr>
          <p:spPr bwMode="auto">
            <a:xfrm>
              <a:off x="3425" y="3076"/>
              <a:ext cx="16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72" name="Line 3104"/>
            <p:cNvSpPr>
              <a:spLocks noChangeShapeType="1"/>
            </p:cNvSpPr>
            <p:nvPr/>
          </p:nvSpPr>
          <p:spPr bwMode="auto">
            <a:xfrm>
              <a:off x="4003" y="3076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47873" name="Group 3105"/>
          <p:cNvGrpSpPr>
            <a:grpSpLocks/>
          </p:cNvGrpSpPr>
          <p:nvPr/>
        </p:nvGrpSpPr>
        <p:grpSpPr bwMode="auto">
          <a:xfrm>
            <a:off x="4835525" y="1381125"/>
            <a:ext cx="2938463" cy="1447800"/>
            <a:chOff x="3068" y="480"/>
            <a:chExt cx="1611" cy="732"/>
          </a:xfrm>
        </p:grpSpPr>
        <p:grpSp>
          <p:nvGrpSpPr>
            <p:cNvPr id="547874" name="Group 3106"/>
            <p:cNvGrpSpPr>
              <a:grpSpLocks/>
            </p:cNvGrpSpPr>
            <p:nvPr/>
          </p:nvGrpSpPr>
          <p:grpSpPr bwMode="auto">
            <a:xfrm>
              <a:off x="3068" y="480"/>
              <a:ext cx="1604" cy="732"/>
              <a:chOff x="2064" y="1161"/>
              <a:chExt cx="1360" cy="567"/>
            </a:xfrm>
          </p:grpSpPr>
          <p:sp>
            <p:nvSpPr>
              <p:cNvPr id="547875" name="Rectangle 3107"/>
              <p:cNvSpPr>
                <a:spLocks noChangeArrowheads="1"/>
              </p:cNvSpPr>
              <p:nvPr/>
            </p:nvSpPr>
            <p:spPr bwMode="auto">
              <a:xfrm>
                <a:off x="2064" y="1161"/>
                <a:ext cx="1360" cy="56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47876" name="Rectangle 3108"/>
              <p:cNvSpPr>
                <a:spLocks noChangeArrowheads="1"/>
              </p:cNvSpPr>
              <p:nvPr/>
            </p:nvSpPr>
            <p:spPr bwMode="auto">
              <a:xfrm>
                <a:off x="2064" y="1304"/>
                <a:ext cx="1360" cy="283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547877" name="Line 3109"/>
            <p:cNvSpPr>
              <a:spLocks noChangeShapeType="1"/>
            </p:cNvSpPr>
            <p:nvPr/>
          </p:nvSpPr>
          <p:spPr bwMode="auto">
            <a:xfrm flipV="1">
              <a:off x="3072" y="669"/>
              <a:ext cx="797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78" name="Line 3110"/>
            <p:cNvSpPr>
              <a:spLocks noChangeShapeType="1"/>
            </p:cNvSpPr>
            <p:nvPr/>
          </p:nvSpPr>
          <p:spPr bwMode="auto">
            <a:xfrm>
              <a:off x="3872" y="671"/>
              <a:ext cx="797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79" name="Line 3111"/>
            <p:cNvSpPr>
              <a:spLocks noChangeShapeType="1"/>
            </p:cNvSpPr>
            <p:nvPr/>
          </p:nvSpPr>
          <p:spPr bwMode="auto">
            <a:xfrm flipV="1">
              <a:off x="3075" y="666"/>
              <a:ext cx="40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0" name="Line 3112"/>
            <p:cNvSpPr>
              <a:spLocks noChangeShapeType="1"/>
            </p:cNvSpPr>
            <p:nvPr/>
          </p:nvSpPr>
          <p:spPr bwMode="auto">
            <a:xfrm>
              <a:off x="3482" y="667"/>
              <a:ext cx="784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1" name="Line 3113"/>
            <p:cNvSpPr>
              <a:spLocks noChangeShapeType="1"/>
            </p:cNvSpPr>
            <p:nvPr/>
          </p:nvSpPr>
          <p:spPr bwMode="auto">
            <a:xfrm flipV="1">
              <a:off x="4266" y="675"/>
              <a:ext cx="398" cy="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2" name="Line 3114"/>
            <p:cNvSpPr>
              <a:spLocks noChangeShapeType="1"/>
            </p:cNvSpPr>
            <p:nvPr/>
          </p:nvSpPr>
          <p:spPr bwMode="auto">
            <a:xfrm flipV="1">
              <a:off x="3203" y="768"/>
              <a:ext cx="175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3" name="Line 3115"/>
            <p:cNvSpPr>
              <a:spLocks noChangeShapeType="1"/>
            </p:cNvSpPr>
            <p:nvPr/>
          </p:nvSpPr>
          <p:spPr bwMode="auto">
            <a:xfrm flipV="1">
              <a:off x="3188" y="746"/>
              <a:ext cx="9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4" name="Line 3116"/>
            <p:cNvSpPr>
              <a:spLocks noChangeShapeType="1"/>
            </p:cNvSpPr>
            <p:nvPr/>
          </p:nvSpPr>
          <p:spPr bwMode="auto">
            <a:xfrm>
              <a:off x="3656" y="834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5" name="Line 3117"/>
            <p:cNvSpPr>
              <a:spLocks noChangeShapeType="1"/>
            </p:cNvSpPr>
            <p:nvPr/>
          </p:nvSpPr>
          <p:spPr bwMode="auto">
            <a:xfrm flipV="1">
              <a:off x="3076" y="672"/>
              <a:ext cx="269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6" name="Line 3118"/>
            <p:cNvSpPr>
              <a:spLocks noChangeShapeType="1"/>
            </p:cNvSpPr>
            <p:nvPr/>
          </p:nvSpPr>
          <p:spPr bwMode="auto">
            <a:xfrm>
              <a:off x="3346" y="667"/>
              <a:ext cx="533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7" name="Line 3119"/>
            <p:cNvSpPr>
              <a:spLocks noChangeShapeType="1"/>
            </p:cNvSpPr>
            <p:nvPr/>
          </p:nvSpPr>
          <p:spPr bwMode="auto">
            <a:xfrm flipV="1">
              <a:off x="3877" y="675"/>
              <a:ext cx="529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8" name="Line 3120"/>
            <p:cNvSpPr>
              <a:spLocks noChangeShapeType="1"/>
            </p:cNvSpPr>
            <p:nvPr/>
          </p:nvSpPr>
          <p:spPr bwMode="auto">
            <a:xfrm>
              <a:off x="4406" y="672"/>
              <a:ext cx="25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89" name="Line 3121"/>
            <p:cNvSpPr>
              <a:spLocks noChangeShapeType="1"/>
            </p:cNvSpPr>
            <p:nvPr/>
          </p:nvSpPr>
          <p:spPr bwMode="auto">
            <a:xfrm flipV="1">
              <a:off x="3072" y="670"/>
              <a:ext cx="207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90" name="Line 3122"/>
            <p:cNvSpPr>
              <a:spLocks noChangeShapeType="1"/>
            </p:cNvSpPr>
            <p:nvPr/>
          </p:nvSpPr>
          <p:spPr bwMode="auto">
            <a:xfrm>
              <a:off x="3283" y="672"/>
              <a:ext cx="397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91" name="Line 3123"/>
            <p:cNvSpPr>
              <a:spLocks noChangeShapeType="1"/>
            </p:cNvSpPr>
            <p:nvPr/>
          </p:nvSpPr>
          <p:spPr bwMode="auto">
            <a:xfrm flipV="1">
              <a:off x="3680" y="670"/>
              <a:ext cx="387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92" name="Line 3124"/>
            <p:cNvSpPr>
              <a:spLocks noChangeShapeType="1"/>
            </p:cNvSpPr>
            <p:nvPr/>
          </p:nvSpPr>
          <p:spPr bwMode="auto">
            <a:xfrm>
              <a:off x="4069" y="674"/>
              <a:ext cx="374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93" name="Line 3125"/>
            <p:cNvSpPr>
              <a:spLocks noChangeShapeType="1"/>
            </p:cNvSpPr>
            <p:nvPr/>
          </p:nvSpPr>
          <p:spPr bwMode="auto">
            <a:xfrm flipV="1">
              <a:off x="4444" y="839"/>
              <a:ext cx="22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94" name="Line 3126"/>
            <p:cNvSpPr>
              <a:spLocks noChangeShapeType="1"/>
            </p:cNvSpPr>
            <p:nvPr/>
          </p:nvSpPr>
          <p:spPr bwMode="auto">
            <a:xfrm>
              <a:off x="3075" y="834"/>
              <a:ext cx="1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95" name="Line 3127"/>
            <p:cNvSpPr>
              <a:spLocks noChangeShapeType="1"/>
            </p:cNvSpPr>
            <p:nvPr/>
          </p:nvSpPr>
          <p:spPr bwMode="auto">
            <a:xfrm>
              <a:off x="3499" y="864"/>
              <a:ext cx="5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547896" name="Line 3128"/>
            <p:cNvSpPr>
              <a:spLocks noChangeShapeType="1"/>
            </p:cNvSpPr>
            <p:nvPr/>
          </p:nvSpPr>
          <p:spPr bwMode="auto">
            <a:xfrm>
              <a:off x="3636" y="858"/>
              <a:ext cx="62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sm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47897" name="Freeform 3129"/>
          <p:cNvSpPr>
            <a:spLocks/>
          </p:cNvSpPr>
          <p:nvPr/>
        </p:nvSpPr>
        <p:spPr bwMode="auto">
          <a:xfrm>
            <a:off x="8153400" y="4275138"/>
            <a:ext cx="404813" cy="863600"/>
          </a:xfrm>
          <a:custGeom>
            <a:avLst/>
            <a:gdLst/>
            <a:ahLst/>
            <a:cxnLst>
              <a:cxn ang="0">
                <a:pos x="0" y="412"/>
              </a:cxn>
              <a:cxn ang="0">
                <a:pos x="48" y="405"/>
              </a:cxn>
              <a:cxn ang="0">
                <a:pos x="75" y="393"/>
              </a:cxn>
              <a:cxn ang="0">
                <a:pos x="91" y="378"/>
              </a:cxn>
              <a:cxn ang="0">
                <a:pos x="99" y="366"/>
              </a:cxn>
              <a:cxn ang="0">
                <a:pos x="105" y="348"/>
              </a:cxn>
              <a:cxn ang="0">
                <a:pos x="111" y="334"/>
              </a:cxn>
              <a:cxn ang="0">
                <a:pos x="117" y="319"/>
              </a:cxn>
              <a:cxn ang="0">
                <a:pos x="123" y="256"/>
              </a:cxn>
              <a:cxn ang="0">
                <a:pos x="129" y="225"/>
              </a:cxn>
              <a:cxn ang="0">
                <a:pos x="135" y="147"/>
              </a:cxn>
              <a:cxn ang="0">
                <a:pos x="144" y="99"/>
              </a:cxn>
              <a:cxn ang="0">
                <a:pos x="150" y="73"/>
              </a:cxn>
              <a:cxn ang="0">
                <a:pos x="156" y="54"/>
              </a:cxn>
              <a:cxn ang="0">
                <a:pos x="162" y="39"/>
              </a:cxn>
              <a:cxn ang="0">
                <a:pos x="192" y="0"/>
              </a:cxn>
              <a:cxn ang="0">
                <a:pos x="225" y="10"/>
              </a:cxn>
              <a:cxn ang="0">
                <a:pos x="243" y="42"/>
              </a:cxn>
              <a:cxn ang="0">
                <a:pos x="258" y="70"/>
              </a:cxn>
              <a:cxn ang="0">
                <a:pos x="267" y="93"/>
              </a:cxn>
              <a:cxn ang="0">
                <a:pos x="273" y="114"/>
              </a:cxn>
              <a:cxn ang="0">
                <a:pos x="279" y="148"/>
              </a:cxn>
              <a:cxn ang="0">
                <a:pos x="285" y="195"/>
              </a:cxn>
              <a:cxn ang="0">
                <a:pos x="289" y="250"/>
              </a:cxn>
              <a:cxn ang="0">
                <a:pos x="294" y="343"/>
              </a:cxn>
              <a:cxn ang="0">
                <a:pos x="303" y="361"/>
              </a:cxn>
              <a:cxn ang="0">
                <a:pos x="339" y="397"/>
              </a:cxn>
              <a:cxn ang="0">
                <a:pos x="366" y="409"/>
              </a:cxn>
              <a:cxn ang="0">
                <a:pos x="381" y="415"/>
              </a:cxn>
              <a:cxn ang="0">
                <a:pos x="408" y="421"/>
              </a:cxn>
            </a:cxnLst>
            <a:rect l="0" t="0" r="r" b="b"/>
            <a:pathLst>
              <a:path w="408" h="421">
                <a:moveTo>
                  <a:pt x="0" y="412"/>
                </a:moveTo>
                <a:cubicBezTo>
                  <a:pt x="17" y="411"/>
                  <a:pt x="31" y="408"/>
                  <a:pt x="48" y="405"/>
                </a:cubicBezTo>
                <a:cubicBezTo>
                  <a:pt x="56" y="401"/>
                  <a:pt x="67" y="395"/>
                  <a:pt x="75" y="393"/>
                </a:cubicBezTo>
                <a:cubicBezTo>
                  <a:pt x="81" y="385"/>
                  <a:pt x="83" y="384"/>
                  <a:pt x="91" y="378"/>
                </a:cubicBezTo>
                <a:cubicBezTo>
                  <a:pt x="93" y="373"/>
                  <a:pt x="96" y="371"/>
                  <a:pt x="99" y="366"/>
                </a:cubicBezTo>
                <a:cubicBezTo>
                  <a:pt x="100" y="360"/>
                  <a:pt x="102" y="354"/>
                  <a:pt x="105" y="348"/>
                </a:cubicBezTo>
                <a:cubicBezTo>
                  <a:pt x="106" y="342"/>
                  <a:pt x="108" y="339"/>
                  <a:pt x="111" y="334"/>
                </a:cubicBezTo>
                <a:cubicBezTo>
                  <a:pt x="112" y="328"/>
                  <a:pt x="114" y="325"/>
                  <a:pt x="117" y="319"/>
                </a:cubicBezTo>
                <a:cubicBezTo>
                  <a:pt x="120" y="298"/>
                  <a:pt x="118" y="277"/>
                  <a:pt x="123" y="256"/>
                </a:cubicBezTo>
                <a:cubicBezTo>
                  <a:pt x="124" y="245"/>
                  <a:pt x="126" y="235"/>
                  <a:pt x="129" y="225"/>
                </a:cubicBezTo>
                <a:cubicBezTo>
                  <a:pt x="129" y="213"/>
                  <a:pt x="125" y="166"/>
                  <a:pt x="135" y="147"/>
                </a:cubicBezTo>
                <a:cubicBezTo>
                  <a:pt x="136" y="131"/>
                  <a:pt x="140" y="115"/>
                  <a:pt x="144" y="99"/>
                </a:cubicBezTo>
                <a:cubicBezTo>
                  <a:pt x="145" y="90"/>
                  <a:pt x="147" y="81"/>
                  <a:pt x="150" y="73"/>
                </a:cubicBezTo>
                <a:cubicBezTo>
                  <a:pt x="151" y="67"/>
                  <a:pt x="153" y="60"/>
                  <a:pt x="156" y="54"/>
                </a:cubicBezTo>
                <a:cubicBezTo>
                  <a:pt x="157" y="48"/>
                  <a:pt x="158" y="44"/>
                  <a:pt x="162" y="39"/>
                </a:cubicBezTo>
                <a:cubicBezTo>
                  <a:pt x="165" y="24"/>
                  <a:pt x="175" y="3"/>
                  <a:pt x="192" y="0"/>
                </a:cubicBezTo>
                <a:cubicBezTo>
                  <a:pt x="218" y="1"/>
                  <a:pt x="209" y="1"/>
                  <a:pt x="225" y="10"/>
                </a:cubicBezTo>
                <a:cubicBezTo>
                  <a:pt x="227" y="22"/>
                  <a:pt x="238" y="31"/>
                  <a:pt x="243" y="42"/>
                </a:cubicBezTo>
                <a:cubicBezTo>
                  <a:pt x="245" y="52"/>
                  <a:pt x="252" y="62"/>
                  <a:pt x="258" y="70"/>
                </a:cubicBezTo>
                <a:cubicBezTo>
                  <a:pt x="260" y="79"/>
                  <a:pt x="264" y="85"/>
                  <a:pt x="267" y="93"/>
                </a:cubicBezTo>
                <a:cubicBezTo>
                  <a:pt x="268" y="100"/>
                  <a:pt x="271" y="107"/>
                  <a:pt x="273" y="114"/>
                </a:cubicBezTo>
                <a:cubicBezTo>
                  <a:pt x="275" y="125"/>
                  <a:pt x="276" y="137"/>
                  <a:pt x="279" y="148"/>
                </a:cubicBezTo>
                <a:cubicBezTo>
                  <a:pt x="281" y="164"/>
                  <a:pt x="284" y="179"/>
                  <a:pt x="285" y="195"/>
                </a:cubicBezTo>
                <a:cubicBezTo>
                  <a:pt x="286" y="214"/>
                  <a:pt x="287" y="231"/>
                  <a:pt x="289" y="250"/>
                </a:cubicBezTo>
                <a:cubicBezTo>
                  <a:pt x="290" y="281"/>
                  <a:pt x="280" y="315"/>
                  <a:pt x="294" y="343"/>
                </a:cubicBezTo>
                <a:cubicBezTo>
                  <a:pt x="295" y="350"/>
                  <a:pt x="299" y="355"/>
                  <a:pt x="303" y="361"/>
                </a:cubicBezTo>
                <a:cubicBezTo>
                  <a:pt x="306" y="377"/>
                  <a:pt x="323" y="394"/>
                  <a:pt x="339" y="397"/>
                </a:cubicBezTo>
                <a:cubicBezTo>
                  <a:pt x="347" y="401"/>
                  <a:pt x="358" y="407"/>
                  <a:pt x="366" y="409"/>
                </a:cubicBezTo>
                <a:cubicBezTo>
                  <a:pt x="371" y="413"/>
                  <a:pt x="375" y="414"/>
                  <a:pt x="381" y="415"/>
                </a:cubicBezTo>
                <a:cubicBezTo>
                  <a:pt x="389" y="419"/>
                  <a:pt x="398" y="421"/>
                  <a:pt x="408" y="42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898" name="Freeform 3130"/>
          <p:cNvSpPr>
            <a:spLocks/>
          </p:cNvSpPr>
          <p:nvPr/>
        </p:nvSpPr>
        <p:spPr bwMode="auto">
          <a:xfrm>
            <a:off x="8001000" y="1684338"/>
            <a:ext cx="763588" cy="863600"/>
          </a:xfrm>
          <a:custGeom>
            <a:avLst/>
            <a:gdLst/>
            <a:ahLst/>
            <a:cxnLst>
              <a:cxn ang="0">
                <a:pos x="0" y="412"/>
              </a:cxn>
              <a:cxn ang="0">
                <a:pos x="48" y="405"/>
              </a:cxn>
              <a:cxn ang="0">
                <a:pos x="75" y="393"/>
              </a:cxn>
              <a:cxn ang="0">
                <a:pos x="91" y="378"/>
              </a:cxn>
              <a:cxn ang="0">
                <a:pos x="99" y="366"/>
              </a:cxn>
              <a:cxn ang="0">
                <a:pos x="105" y="348"/>
              </a:cxn>
              <a:cxn ang="0">
                <a:pos x="111" y="334"/>
              </a:cxn>
              <a:cxn ang="0">
                <a:pos x="117" y="319"/>
              </a:cxn>
              <a:cxn ang="0">
                <a:pos x="123" y="256"/>
              </a:cxn>
              <a:cxn ang="0">
                <a:pos x="129" y="225"/>
              </a:cxn>
              <a:cxn ang="0">
                <a:pos x="135" y="147"/>
              </a:cxn>
              <a:cxn ang="0">
                <a:pos x="144" y="99"/>
              </a:cxn>
              <a:cxn ang="0">
                <a:pos x="150" y="73"/>
              </a:cxn>
              <a:cxn ang="0">
                <a:pos x="156" y="54"/>
              </a:cxn>
              <a:cxn ang="0">
                <a:pos x="162" y="39"/>
              </a:cxn>
              <a:cxn ang="0">
                <a:pos x="192" y="0"/>
              </a:cxn>
              <a:cxn ang="0">
                <a:pos x="225" y="10"/>
              </a:cxn>
              <a:cxn ang="0">
                <a:pos x="243" y="42"/>
              </a:cxn>
              <a:cxn ang="0">
                <a:pos x="258" y="70"/>
              </a:cxn>
              <a:cxn ang="0">
                <a:pos x="267" y="93"/>
              </a:cxn>
              <a:cxn ang="0">
                <a:pos x="273" y="114"/>
              </a:cxn>
              <a:cxn ang="0">
                <a:pos x="279" y="148"/>
              </a:cxn>
              <a:cxn ang="0">
                <a:pos x="285" y="195"/>
              </a:cxn>
              <a:cxn ang="0">
                <a:pos x="289" y="250"/>
              </a:cxn>
              <a:cxn ang="0">
                <a:pos x="294" y="343"/>
              </a:cxn>
              <a:cxn ang="0">
                <a:pos x="303" y="361"/>
              </a:cxn>
              <a:cxn ang="0">
                <a:pos x="339" y="397"/>
              </a:cxn>
              <a:cxn ang="0">
                <a:pos x="366" y="409"/>
              </a:cxn>
              <a:cxn ang="0">
                <a:pos x="381" y="415"/>
              </a:cxn>
              <a:cxn ang="0">
                <a:pos x="408" y="421"/>
              </a:cxn>
            </a:cxnLst>
            <a:rect l="0" t="0" r="r" b="b"/>
            <a:pathLst>
              <a:path w="408" h="421">
                <a:moveTo>
                  <a:pt x="0" y="412"/>
                </a:moveTo>
                <a:cubicBezTo>
                  <a:pt x="17" y="411"/>
                  <a:pt x="31" y="408"/>
                  <a:pt x="48" y="405"/>
                </a:cubicBezTo>
                <a:cubicBezTo>
                  <a:pt x="56" y="401"/>
                  <a:pt x="67" y="395"/>
                  <a:pt x="75" y="393"/>
                </a:cubicBezTo>
                <a:cubicBezTo>
                  <a:pt x="81" y="385"/>
                  <a:pt x="83" y="384"/>
                  <a:pt x="91" y="378"/>
                </a:cubicBezTo>
                <a:cubicBezTo>
                  <a:pt x="93" y="373"/>
                  <a:pt x="96" y="371"/>
                  <a:pt x="99" y="366"/>
                </a:cubicBezTo>
                <a:cubicBezTo>
                  <a:pt x="100" y="360"/>
                  <a:pt x="102" y="354"/>
                  <a:pt x="105" y="348"/>
                </a:cubicBezTo>
                <a:cubicBezTo>
                  <a:pt x="106" y="342"/>
                  <a:pt x="108" y="339"/>
                  <a:pt x="111" y="334"/>
                </a:cubicBezTo>
                <a:cubicBezTo>
                  <a:pt x="112" y="328"/>
                  <a:pt x="114" y="325"/>
                  <a:pt x="117" y="319"/>
                </a:cubicBezTo>
                <a:cubicBezTo>
                  <a:pt x="120" y="298"/>
                  <a:pt x="118" y="277"/>
                  <a:pt x="123" y="256"/>
                </a:cubicBezTo>
                <a:cubicBezTo>
                  <a:pt x="124" y="245"/>
                  <a:pt x="126" y="235"/>
                  <a:pt x="129" y="225"/>
                </a:cubicBezTo>
                <a:cubicBezTo>
                  <a:pt x="129" y="213"/>
                  <a:pt x="125" y="166"/>
                  <a:pt x="135" y="147"/>
                </a:cubicBezTo>
                <a:cubicBezTo>
                  <a:pt x="136" y="131"/>
                  <a:pt x="140" y="115"/>
                  <a:pt x="144" y="99"/>
                </a:cubicBezTo>
                <a:cubicBezTo>
                  <a:pt x="145" y="90"/>
                  <a:pt x="147" y="81"/>
                  <a:pt x="150" y="73"/>
                </a:cubicBezTo>
                <a:cubicBezTo>
                  <a:pt x="151" y="67"/>
                  <a:pt x="153" y="60"/>
                  <a:pt x="156" y="54"/>
                </a:cubicBezTo>
                <a:cubicBezTo>
                  <a:pt x="157" y="48"/>
                  <a:pt x="158" y="44"/>
                  <a:pt x="162" y="39"/>
                </a:cubicBezTo>
                <a:cubicBezTo>
                  <a:pt x="165" y="24"/>
                  <a:pt x="175" y="3"/>
                  <a:pt x="192" y="0"/>
                </a:cubicBezTo>
                <a:cubicBezTo>
                  <a:pt x="218" y="1"/>
                  <a:pt x="209" y="1"/>
                  <a:pt x="225" y="10"/>
                </a:cubicBezTo>
                <a:cubicBezTo>
                  <a:pt x="227" y="22"/>
                  <a:pt x="238" y="31"/>
                  <a:pt x="243" y="42"/>
                </a:cubicBezTo>
                <a:cubicBezTo>
                  <a:pt x="245" y="52"/>
                  <a:pt x="252" y="62"/>
                  <a:pt x="258" y="70"/>
                </a:cubicBezTo>
                <a:cubicBezTo>
                  <a:pt x="260" y="79"/>
                  <a:pt x="264" y="85"/>
                  <a:pt x="267" y="93"/>
                </a:cubicBezTo>
                <a:cubicBezTo>
                  <a:pt x="268" y="100"/>
                  <a:pt x="271" y="107"/>
                  <a:pt x="273" y="114"/>
                </a:cubicBezTo>
                <a:cubicBezTo>
                  <a:pt x="275" y="125"/>
                  <a:pt x="276" y="137"/>
                  <a:pt x="279" y="148"/>
                </a:cubicBezTo>
                <a:cubicBezTo>
                  <a:pt x="281" y="164"/>
                  <a:pt x="284" y="179"/>
                  <a:pt x="285" y="195"/>
                </a:cubicBezTo>
                <a:cubicBezTo>
                  <a:pt x="286" y="214"/>
                  <a:pt x="287" y="231"/>
                  <a:pt x="289" y="250"/>
                </a:cubicBezTo>
                <a:cubicBezTo>
                  <a:pt x="290" y="281"/>
                  <a:pt x="280" y="315"/>
                  <a:pt x="294" y="343"/>
                </a:cubicBezTo>
                <a:cubicBezTo>
                  <a:pt x="295" y="350"/>
                  <a:pt x="299" y="355"/>
                  <a:pt x="303" y="361"/>
                </a:cubicBezTo>
                <a:cubicBezTo>
                  <a:pt x="306" y="377"/>
                  <a:pt x="323" y="394"/>
                  <a:pt x="339" y="397"/>
                </a:cubicBezTo>
                <a:cubicBezTo>
                  <a:pt x="347" y="401"/>
                  <a:pt x="358" y="407"/>
                  <a:pt x="366" y="409"/>
                </a:cubicBezTo>
                <a:cubicBezTo>
                  <a:pt x="371" y="413"/>
                  <a:pt x="375" y="414"/>
                  <a:pt x="381" y="415"/>
                </a:cubicBezTo>
                <a:cubicBezTo>
                  <a:pt x="389" y="419"/>
                  <a:pt x="398" y="421"/>
                  <a:pt x="408" y="42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899" name="Line 3131"/>
          <p:cNvSpPr>
            <a:spLocks noChangeShapeType="1"/>
          </p:cNvSpPr>
          <p:nvPr/>
        </p:nvSpPr>
        <p:spPr bwMode="auto">
          <a:xfrm>
            <a:off x="1943100" y="4151313"/>
            <a:ext cx="2921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900" name="Line 3132"/>
          <p:cNvSpPr>
            <a:spLocks noChangeShapeType="1"/>
          </p:cNvSpPr>
          <p:nvPr/>
        </p:nvSpPr>
        <p:spPr bwMode="auto">
          <a:xfrm flipV="1">
            <a:off x="1955800" y="4735513"/>
            <a:ext cx="8763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901" name="Line 3133"/>
          <p:cNvSpPr>
            <a:spLocks noChangeShapeType="1"/>
          </p:cNvSpPr>
          <p:nvPr/>
        </p:nvSpPr>
        <p:spPr bwMode="auto">
          <a:xfrm flipV="1">
            <a:off x="1905000" y="2217738"/>
            <a:ext cx="6350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902" name="Line 3134"/>
          <p:cNvSpPr>
            <a:spLocks noChangeShapeType="1"/>
          </p:cNvSpPr>
          <p:nvPr/>
        </p:nvSpPr>
        <p:spPr bwMode="auto">
          <a:xfrm>
            <a:off x="1943100" y="1684338"/>
            <a:ext cx="279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903" name="Text Box 3135"/>
          <p:cNvSpPr txBox="1">
            <a:spLocks noChangeArrowheads="1"/>
          </p:cNvSpPr>
          <p:nvPr/>
        </p:nvSpPr>
        <p:spPr bwMode="auto">
          <a:xfrm>
            <a:off x="3810000" y="3208338"/>
            <a:ext cx="931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Pulso</a:t>
            </a:r>
          </a:p>
          <a:p>
            <a:pPr algn="ctr"/>
            <a:r>
              <a:rPr lang="es-ES_tradnl" sz="1400" b="1">
                <a:latin typeface="Arial" charset="0"/>
              </a:rPr>
              <a:t>entrante </a:t>
            </a:r>
            <a:endParaRPr lang="es-ES" sz="1400" b="1">
              <a:latin typeface="Arial" charset="0"/>
            </a:endParaRPr>
          </a:p>
        </p:txBody>
      </p:sp>
      <p:sp>
        <p:nvSpPr>
          <p:cNvPr id="547904" name="Line 3136"/>
          <p:cNvSpPr>
            <a:spLocks noChangeShapeType="1"/>
          </p:cNvSpPr>
          <p:nvPr/>
        </p:nvSpPr>
        <p:spPr bwMode="auto">
          <a:xfrm flipH="1" flipV="1">
            <a:off x="4284663" y="2878138"/>
            <a:ext cx="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905" name="Line 3137"/>
          <p:cNvSpPr>
            <a:spLocks noChangeShapeType="1"/>
          </p:cNvSpPr>
          <p:nvPr/>
        </p:nvSpPr>
        <p:spPr bwMode="auto">
          <a:xfrm>
            <a:off x="4284663" y="3741738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906" name="Text Box 3138"/>
          <p:cNvSpPr txBox="1">
            <a:spLocks noChangeArrowheads="1"/>
          </p:cNvSpPr>
          <p:nvPr/>
        </p:nvSpPr>
        <p:spPr bwMode="auto">
          <a:xfrm>
            <a:off x="7851775" y="3081338"/>
            <a:ext cx="892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400" b="1">
                <a:latin typeface="Arial" charset="0"/>
              </a:rPr>
              <a:t>Pulso</a:t>
            </a:r>
          </a:p>
          <a:p>
            <a:pPr algn="ctr"/>
            <a:r>
              <a:rPr lang="es-ES_tradnl" sz="1400" b="1">
                <a:latin typeface="Arial" charset="0"/>
              </a:rPr>
              <a:t>saliente </a:t>
            </a:r>
            <a:endParaRPr lang="es-ES" sz="1400" b="1">
              <a:latin typeface="Arial" charset="0"/>
            </a:endParaRPr>
          </a:p>
        </p:txBody>
      </p:sp>
      <p:sp>
        <p:nvSpPr>
          <p:cNvPr id="547907" name="Line 3139"/>
          <p:cNvSpPr>
            <a:spLocks noChangeShapeType="1"/>
          </p:cNvSpPr>
          <p:nvPr/>
        </p:nvSpPr>
        <p:spPr bwMode="auto">
          <a:xfrm flipH="1" flipV="1">
            <a:off x="8305800" y="2674938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908" name="Line 3140"/>
          <p:cNvSpPr>
            <a:spLocks noChangeShapeType="1"/>
          </p:cNvSpPr>
          <p:nvPr/>
        </p:nvSpPr>
        <p:spPr bwMode="auto">
          <a:xfrm>
            <a:off x="8305800" y="36147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7909" name="Text Box 3141"/>
          <p:cNvSpPr txBox="1">
            <a:spLocks noChangeArrowheads="1"/>
          </p:cNvSpPr>
          <p:nvPr/>
        </p:nvSpPr>
        <p:spPr bwMode="auto">
          <a:xfrm>
            <a:off x="4800600" y="2935288"/>
            <a:ext cx="3276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/>
              <a:t>Los múltiples modos que se propagan generan un ‘jitter’ que ensancha los pulsos y limita la distancia o la frecuencia</a:t>
            </a:r>
            <a:endParaRPr lang="es-ES" sz="1400"/>
          </a:p>
        </p:txBody>
      </p:sp>
      <p:sp>
        <p:nvSpPr>
          <p:cNvPr id="547910" name="Text Box 3142"/>
          <p:cNvSpPr txBox="1">
            <a:spLocks noChangeArrowheads="1"/>
          </p:cNvSpPr>
          <p:nvPr/>
        </p:nvSpPr>
        <p:spPr bwMode="auto">
          <a:xfrm>
            <a:off x="4800600" y="5494338"/>
            <a:ext cx="3124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/>
              <a:t>Al propagarse solo un modo no se produce ‘jitter’ y el pulso no se ensancha</a:t>
            </a:r>
            <a:endParaRPr lang="es-ES" sz="1400"/>
          </a:p>
        </p:txBody>
      </p:sp>
      <p:sp>
        <p:nvSpPr>
          <p:cNvPr id="547911" name="Text Box 3143"/>
          <p:cNvSpPr txBox="1">
            <a:spLocks noChangeArrowheads="1"/>
          </p:cNvSpPr>
          <p:nvPr/>
        </p:nvSpPr>
        <p:spPr bwMode="auto">
          <a:xfrm>
            <a:off x="685800" y="5891213"/>
            <a:ext cx="304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/>
              <a:t>La dispersión se mide por el ancho de banda, y se expresa en MHz*Km</a:t>
            </a:r>
            <a:endParaRPr lang="es-E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Estándares LAN de ANSI</a:t>
            </a:r>
            <a:endParaRPr lang="es-ES" sz="4000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/>
              <a:t>Algunas LANs no han sido estandarizadas por el IEEE. De ellas las más importantes son las que ha estandarizado ANSI:</a:t>
            </a:r>
          </a:p>
          <a:p>
            <a:pPr lvl="1"/>
            <a:r>
              <a:rPr lang="es-ES_tradnl" sz="2400"/>
              <a:t>X3T9.3: HIPPI (High Performance Parallel Interface)</a:t>
            </a:r>
          </a:p>
          <a:p>
            <a:pPr lvl="1"/>
            <a:r>
              <a:rPr lang="es-ES_tradnl" sz="2400"/>
              <a:t>X3T9.5: FDDI (Fiber Distributed Data Interface)</a:t>
            </a:r>
          </a:p>
          <a:p>
            <a:pPr lvl="1"/>
            <a:r>
              <a:rPr lang="es-ES_tradnl" sz="2400"/>
              <a:t>X3T11: Fibre Channel</a:t>
            </a:r>
          </a:p>
          <a:p>
            <a:r>
              <a:rPr lang="es-ES_tradnl" sz="2400"/>
              <a:t>Aunque no son del IEEE estos estándares siguen la arquitectura 802</a:t>
            </a:r>
          </a:p>
          <a:p>
            <a:r>
              <a:rPr lang="es-ES" sz="2400"/>
              <a:t>Todas las LANs del IEEE y de ANSI han sido adoptadas por ISO (International Organization for Standardization)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Gigabit Ethernet en F. O. Multimodo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Alcance limitado por dispersión de modo diferencial. Problema similar a ATM a 622 Mb/s</a:t>
            </a:r>
          </a:p>
          <a:p>
            <a:pPr>
              <a:lnSpc>
                <a:spcPct val="90000"/>
              </a:lnSpc>
            </a:pPr>
            <a:r>
              <a:rPr lang="es-ES_tradnl" sz="2800"/>
              <a:t>A mayor ancho de banda mayor alcance</a:t>
            </a:r>
          </a:p>
          <a:p>
            <a:pPr>
              <a:lnSpc>
                <a:spcPct val="90000"/>
              </a:lnSpc>
            </a:pPr>
            <a:r>
              <a:rPr lang="es-ES_tradnl" sz="2800"/>
              <a:t>Ancho de banda: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Mayor en 2ª que en 1ª vent.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Mayor en 50/125 que en 62,5/125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Notable diferencia según calidad de fibra</a:t>
            </a:r>
          </a:p>
          <a:p>
            <a:pPr>
              <a:lnSpc>
                <a:spcPct val="90000"/>
              </a:lnSpc>
            </a:pPr>
            <a:r>
              <a:rPr lang="es-ES_tradnl" sz="2800"/>
              <a:t>No todas las fibras son iguales: 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Valores estándar ampliamente superados hoy por fabricantes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Para reducir el problema de la dispersión de modo diferencial el haz se desvía respecto al centro de la fibra.</a:t>
            </a:r>
          </a:p>
          <a:p>
            <a:pPr>
              <a:lnSpc>
                <a:spcPct val="90000"/>
              </a:lnSpc>
            </a:pPr>
            <a:r>
              <a:rPr lang="es-ES_tradnl"/>
              <a:t>Como 1000BASE-SX solo funciona sobre fibra multimodo el desvío está integrado en el emisor</a:t>
            </a:r>
          </a:p>
          <a:p>
            <a:pPr>
              <a:lnSpc>
                <a:spcPct val="90000"/>
              </a:lnSpc>
            </a:pPr>
            <a:r>
              <a:rPr lang="es-ES_tradnl"/>
              <a:t>En 1000BASE-LX se usa un latiguillo especial que realiza el desvío. </a:t>
            </a:r>
            <a:endParaRPr lang="es-ES"/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>
                <a:solidFill>
                  <a:schemeClr val="tx2"/>
                </a:solidFill>
              </a:rPr>
              <a:t>Gigabit Ethernet en F. O. Multimodo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68500"/>
            <a:ext cx="86868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s-ES_tradnl" sz="3600"/>
              <a:t>Cableado Ethernet Fibra Óptica</a:t>
            </a:r>
            <a:endParaRPr lang="es-ES" sz="3600"/>
          </a:p>
        </p:txBody>
      </p:sp>
      <p:graphicFrame>
        <p:nvGraphicFramePr>
          <p:cNvPr id="187522" name="Group 130"/>
          <p:cNvGraphicFramePr>
            <a:graphicFrameLocks noGrp="1"/>
          </p:cNvGraphicFramePr>
          <p:nvPr/>
        </p:nvGraphicFramePr>
        <p:xfrm>
          <a:off x="685800" y="1295400"/>
          <a:ext cx="7192963" cy="3108960"/>
        </p:xfrm>
        <a:graphic>
          <a:graphicData uri="http://schemas.openxmlformats.org/drawingml/2006/table">
            <a:tbl>
              <a:tblPr/>
              <a:tblGrid>
                <a:gridCol w="1766888"/>
                <a:gridCol w="677862"/>
                <a:gridCol w="1143000"/>
                <a:gridCol w="1141413"/>
                <a:gridCol w="1617662"/>
                <a:gridCol w="8461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Vent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Distancia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 emisor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10BASE-F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Km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Bajo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100BASE-FX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100BASE-SX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Km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 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Láser VCSEL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1000BASE-SX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1000BASE-SX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1000BASE-LX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1000BASE-LX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 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 62,5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275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550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Km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Láser VCSEL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Láser VCSEL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Láser FP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Láser FP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89" name="Text Box 97"/>
          <p:cNvSpPr txBox="1">
            <a:spLocks noChangeArrowheads="1"/>
          </p:cNvSpPr>
          <p:nvPr/>
        </p:nvSpPr>
        <p:spPr bwMode="auto">
          <a:xfrm>
            <a:off x="1676400" y="4724400"/>
            <a:ext cx="434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Vertical Cavity Surface Emitting Laser</a:t>
            </a:r>
          </a:p>
          <a:p>
            <a:r>
              <a:rPr lang="es-ES_tradnl"/>
              <a:t>Fabry Perot</a:t>
            </a:r>
          </a:p>
          <a:p>
            <a:pPr>
              <a:lnSpc>
                <a:spcPct val="0"/>
              </a:lnSpc>
              <a:spcBef>
                <a:spcPct val="100000"/>
              </a:spcBef>
            </a:pPr>
            <a:r>
              <a:rPr lang="es-ES_tradnl"/>
              <a:t>Fibra Multimodo (50/125 ó 62,5/125)</a:t>
            </a:r>
          </a:p>
          <a:p>
            <a:pPr>
              <a:lnSpc>
                <a:spcPct val="0"/>
              </a:lnSpc>
              <a:spcBef>
                <a:spcPct val="100000"/>
              </a:spcBef>
            </a:pPr>
            <a:r>
              <a:rPr lang="es-ES_tradnl"/>
              <a:t>Fibra Monomodo</a:t>
            </a:r>
            <a:endParaRPr lang="es-ES"/>
          </a:p>
        </p:txBody>
      </p:sp>
      <p:sp>
        <p:nvSpPr>
          <p:cNvPr id="187523" name="Text Box 131"/>
          <p:cNvSpPr txBox="1">
            <a:spLocks noChangeArrowheads="1"/>
          </p:cNvSpPr>
          <p:nvPr/>
        </p:nvSpPr>
        <p:spPr bwMode="auto">
          <a:xfrm>
            <a:off x="609600" y="4724400"/>
            <a:ext cx="114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_tradnl"/>
              <a:t>VCSEL:</a:t>
            </a:r>
          </a:p>
          <a:p>
            <a:pPr algn="r"/>
            <a:r>
              <a:rPr lang="es-ES_tradnl"/>
              <a:t>FP:</a:t>
            </a:r>
          </a:p>
          <a:p>
            <a:pPr algn="r">
              <a:lnSpc>
                <a:spcPct val="0"/>
              </a:lnSpc>
              <a:spcBef>
                <a:spcPct val="100000"/>
              </a:spcBef>
            </a:pPr>
            <a:r>
              <a:rPr lang="es-ES_tradnl"/>
              <a:t>MM:</a:t>
            </a:r>
          </a:p>
          <a:p>
            <a:pPr algn="r">
              <a:lnSpc>
                <a:spcPct val="0"/>
              </a:lnSpc>
              <a:spcBef>
                <a:spcPct val="100000"/>
              </a:spcBef>
            </a:pPr>
            <a:r>
              <a:rPr lang="es-ES_tradnl"/>
              <a:t>SM:</a:t>
            </a:r>
            <a:endParaRPr lang="es-ES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s-ES_tradnl" sz="4000"/>
              <a:t>10 Gbps Ethernet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400"/>
              <a:t>Creado grupo de trabajo 802.3ae en enero del 2000</a:t>
            </a:r>
          </a:p>
          <a:p>
            <a:pPr>
              <a:lnSpc>
                <a:spcPct val="90000"/>
              </a:lnSpc>
            </a:pPr>
            <a:r>
              <a:rPr lang="es-ES_tradnl" sz="2400"/>
              <a:t>Se espera el estándar en 2002</a:t>
            </a:r>
          </a:p>
          <a:p>
            <a:pPr>
              <a:lnSpc>
                <a:spcPct val="90000"/>
              </a:lnSpc>
            </a:pPr>
            <a:r>
              <a:rPr lang="es-ES_tradnl" sz="2400"/>
              <a:t>Nivel físico basado en OC-192 (9,95 Gbps)</a:t>
            </a:r>
          </a:p>
          <a:p>
            <a:pPr>
              <a:lnSpc>
                <a:spcPct val="90000"/>
              </a:lnSpc>
            </a:pPr>
            <a:r>
              <a:rPr lang="es-ES_tradnl" sz="2400"/>
              <a:t>Sistema de codificación en discusión. Posibles candidatos: 8B/10B y PAM 5x5</a:t>
            </a:r>
          </a:p>
          <a:p>
            <a:pPr>
              <a:lnSpc>
                <a:spcPct val="90000"/>
              </a:lnSpc>
            </a:pPr>
            <a:r>
              <a:rPr lang="es-ES_tradnl" sz="2400"/>
              <a:t>Misma estructura de trama que Ethernet. Mismos tamaños máximo y mínimo.</a:t>
            </a:r>
          </a:p>
          <a:p>
            <a:pPr>
              <a:lnSpc>
                <a:spcPct val="90000"/>
              </a:lnSpc>
            </a:pPr>
            <a:r>
              <a:rPr lang="es-ES_tradnl" sz="2400"/>
              <a:t>Solo funcionamiento Full Duplex.</a:t>
            </a:r>
          </a:p>
          <a:p>
            <a:pPr>
              <a:lnSpc>
                <a:spcPct val="90000"/>
              </a:lnSpc>
            </a:pPr>
            <a:r>
              <a:rPr lang="es-ES_tradnl" sz="2400"/>
              <a:t>Utilización de fibra MM mejorada (nuevos estándares en discusión)</a:t>
            </a:r>
          </a:p>
          <a:p>
            <a:pPr>
              <a:lnSpc>
                <a:spcPct val="90000"/>
              </a:lnSpc>
            </a:pPr>
            <a:r>
              <a:rPr lang="es-ES_tradnl" sz="2400"/>
              <a:t>Mas información en www.10gigabit-ethernet.com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Aplicaciones de 10 Gb Ethernet</a:t>
            </a:r>
            <a:endParaRPr lang="es-ES" sz="4000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Backbone de grandes redes locales</a:t>
            </a:r>
          </a:p>
          <a:p>
            <a:r>
              <a:rPr lang="es-ES_tradnl" sz="2800"/>
              <a:t>Conexión de servidores de altas prestaciones</a:t>
            </a:r>
          </a:p>
          <a:p>
            <a:r>
              <a:rPr lang="es-ES_tradnl" sz="2800"/>
              <a:t>Posible alternativa a ATM y SDH en WAN (contempla grandes distancias)</a:t>
            </a:r>
          </a:p>
          <a:p>
            <a:r>
              <a:rPr lang="es-ES_tradnl" sz="2800"/>
              <a:t>Redes metropolitanas sobre fibra oscura o WDM (Wavelength Division Multiplexing) </a:t>
            </a:r>
          </a:p>
          <a:p>
            <a:r>
              <a:rPr lang="es-ES_tradnl" sz="2800"/>
              <a:t>Soporte de todo tipo de servicios, incluído voz y vídeo.</a:t>
            </a:r>
          </a:p>
          <a:p>
            <a:endParaRPr lang="es-ES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s-ES_tradnl" sz="4000"/>
              <a:t>Medios físicos en 10Gbps Ethernet</a:t>
            </a:r>
            <a:endParaRPr lang="es-ES" sz="4000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953000"/>
            <a:ext cx="1066800" cy="8382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s-ES_tradnl" sz="2000"/>
              <a:t>VCSEL: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s-ES_tradnl" sz="2000"/>
              <a:t>FP: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s-ES_tradnl" sz="2000"/>
              <a:t>DFB:</a:t>
            </a:r>
            <a:endParaRPr lang="es-ES" sz="2400"/>
          </a:p>
        </p:txBody>
      </p:sp>
      <p:graphicFrame>
        <p:nvGraphicFramePr>
          <p:cNvPr id="778244" name="Group 4"/>
          <p:cNvGraphicFramePr>
            <a:graphicFrameLocks noGrp="1"/>
          </p:cNvGraphicFramePr>
          <p:nvPr/>
        </p:nvGraphicFramePr>
        <p:xfrm>
          <a:off x="457200" y="1600200"/>
          <a:ext cx="8140700" cy="3131503"/>
        </p:xfrm>
        <a:graphic>
          <a:graphicData uri="http://schemas.openxmlformats.org/drawingml/2006/table">
            <a:tbl>
              <a:tblPr/>
              <a:tblGrid>
                <a:gridCol w="1711325"/>
                <a:gridCol w="1854200"/>
                <a:gridCol w="1347788"/>
                <a:gridCol w="990600"/>
                <a:gridCol w="1030287"/>
                <a:gridCol w="12065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Cable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Distancia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Emisor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Láser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Ventana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10GBASE-CX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Coaxial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20 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Muy Bajo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10GBASE-SX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Fibra 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mejorada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100-300 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VCSEL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Bajo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10GBASE-LX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Fibra MM y SM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5-15 Km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FP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10GBASE-EX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Fibra SM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40-100 Km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DFB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Muy alto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288" name="Rectangle 48"/>
          <p:cNvSpPr>
            <a:spLocks noChangeArrowheads="1"/>
          </p:cNvSpPr>
          <p:nvPr/>
        </p:nvSpPr>
        <p:spPr bwMode="auto">
          <a:xfrm>
            <a:off x="1600200" y="49530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/>
              <a:t>Vertical cavity Surface Emitting Laser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/>
              <a:t>Fabry Perot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_tradnl"/>
              <a:t>Distributed Feedback</a:t>
            </a:r>
            <a:endParaRPr lang="es-ES" sz="2400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609600"/>
            <a:ext cx="7523162" cy="1143000"/>
          </a:xfrm>
          <a:noFill/>
          <a:ln/>
        </p:spPr>
        <p:txBody>
          <a:bodyPr lIns="82124" tIns="41061" rIns="82124" bIns="41061"/>
          <a:lstStyle/>
          <a:p>
            <a:r>
              <a:rPr lang="en-US"/>
              <a:t>Evolución de Ethernet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2124" tIns="41061" rIns="82124" bIns="41061" anchor="ctr" anchorCtr="1"/>
          <a:lstStyle/>
          <a:p>
            <a:r>
              <a:rPr lang="en-US" sz="2600"/>
              <a:t>1981:  10 Mb/s compartidos		1x</a:t>
            </a:r>
          </a:p>
          <a:p>
            <a:r>
              <a:rPr lang="en-US" sz="2600"/>
              <a:t>1992:  10 Mb/s conmutados		10x</a:t>
            </a:r>
          </a:p>
          <a:p>
            <a:r>
              <a:rPr lang="en-US" sz="2600"/>
              <a:t>1995:  100 Mb/s conmutados		100X</a:t>
            </a:r>
          </a:p>
          <a:p>
            <a:r>
              <a:rPr lang="en-US" sz="2600"/>
              <a:t>1998:  1 Gb/s conmutado		1000X</a:t>
            </a:r>
          </a:p>
          <a:p>
            <a:r>
              <a:rPr lang="en-US" sz="2600"/>
              <a:t>2001:  10 Gb/s conmutados  		10000X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609600"/>
            <a:ext cx="7523162" cy="1143000"/>
          </a:xfrm>
          <a:noFill/>
          <a:ln/>
        </p:spPr>
        <p:txBody>
          <a:bodyPr lIns="82124" tIns="41061" rIns="82124" bIns="41061"/>
          <a:lstStyle/>
          <a:p>
            <a:r>
              <a:rPr lang="en-US"/>
              <a:t>Después de 10 Gb Ethernet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2124" tIns="41061" rIns="82124" bIns="41061" anchor="ctr" anchorCtr="1"/>
          <a:lstStyle/>
          <a:p>
            <a:r>
              <a:rPr lang="en-US" sz="2600"/>
              <a:t>Velocidad limitada por la tecnología de los láser</a:t>
            </a:r>
          </a:p>
          <a:p>
            <a:r>
              <a:rPr lang="en-US" sz="2600"/>
              <a:t>Seguramente no seguirá el factor 10</a:t>
            </a:r>
          </a:p>
          <a:p>
            <a:r>
              <a:rPr lang="en-US" sz="2600"/>
              <a:t>40 Gb/s (OC768) en 2004</a:t>
            </a:r>
          </a:p>
          <a:p>
            <a:r>
              <a:rPr lang="en-US" sz="2600"/>
              <a:t>160 Gb/s (OC3072) en 2007</a:t>
            </a:r>
          </a:p>
          <a:p>
            <a:r>
              <a:rPr lang="en-US" sz="2600"/>
              <a:t>640 Gb/s (OC12288) en 2010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6738" name="Group 2"/>
          <p:cNvGraphicFramePr>
            <a:graphicFrameLocks noGrp="1"/>
          </p:cNvGraphicFramePr>
          <p:nvPr/>
        </p:nvGraphicFramePr>
        <p:xfrm>
          <a:off x="1651000" y="2057400"/>
          <a:ext cx="6731000" cy="1024128"/>
        </p:xfrm>
        <a:graphic>
          <a:graphicData uri="http://schemas.openxmlformats.org/drawingml/2006/table">
            <a:tbl>
              <a:tblPr/>
              <a:tblGrid>
                <a:gridCol w="1085850"/>
                <a:gridCol w="1085850"/>
                <a:gridCol w="1073150"/>
                <a:gridCol w="1720850"/>
                <a:gridCol w="1123950"/>
                <a:gridCol w="6413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Destino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Origen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Protocolo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nivel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 red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Relleno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(opcional)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6754" name="Text Box 18"/>
          <p:cNvSpPr txBox="1">
            <a:spLocks noChangeArrowheads="1"/>
          </p:cNvSpPr>
          <p:nvPr/>
        </p:nvSpPr>
        <p:spPr bwMode="auto">
          <a:xfrm>
            <a:off x="1981200" y="1538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56755" name="Text Box 19"/>
          <p:cNvSpPr txBox="1">
            <a:spLocks noChangeArrowheads="1"/>
          </p:cNvSpPr>
          <p:nvPr/>
        </p:nvSpPr>
        <p:spPr bwMode="auto">
          <a:xfrm>
            <a:off x="4191000" y="1524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2</a:t>
            </a:r>
            <a:endParaRPr lang="es-ES" sz="1800"/>
          </a:p>
        </p:txBody>
      </p:sp>
      <p:sp>
        <p:nvSpPr>
          <p:cNvPr id="756756" name="Text Box 20"/>
          <p:cNvSpPr txBox="1">
            <a:spLocks noChangeArrowheads="1"/>
          </p:cNvSpPr>
          <p:nvPr/>
        </p:nvSpPr>
        <p:spPr bwMode="auto">
          <a:xfrm>
            <a:off x="3130550" y="1524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756757" name="Text Box 21"/>
          <p:cNvSpPr txBox="1">
            <a:spLocks noChangeArrowheads="1"/>
          </p:cNvSpPr>
          <p:nvPr/>
        </p:nvSpPr>
        <p:spPr bwMode="auto">
          <a:xfrm>
            <a:off x="5334000" y="1524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0-1500</a:t>
            </a:r>
            <a:endParaRPr lang="es-ES" sz="1800"/>
          </a:p>
        </p:txBody>
      </p:sp>
      <p:sp>
        <p:nvSpPr>
          <p:cNvPr id="756758" name="Text Box 22"/>
          <p:cNvSpPr txBox="1">
            <a:spLocks noChangeArrowheads="1"/>
          </p:cNvSpPr>
          <p:nvPr/>
        </p:nvSpPr>
        <p:spPr bwMode="auto">
          <a:xfrm>
            <a:off x="6788150" y="15240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0-46</a:t>
            </a:r>
            <a:endParaRPr lang="es-ES" sz="1800"/>
          </a:p>
        </p:txBody>
      </p:sp>
      <p:sp>
        <p:nvSpPr>
          <p:cNvPr id="756759" name="Text Box 23"/>
          <p:cNvSpPr txBox="1">
            <a:spLocks noChangeArrowheads="1"/>
          </p:cNvSpPr>
          <p:nvPr/>
        </p:nvSpPr>
        <p:spPr bwMode="auto">
          <a:xfrm>
            <a:off x="7854950" y="1524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4</a:t>
            </a:r>
            <a:endParaRPr lang="es-ES" sz="1800"/>
          </a:p>
        </p:txBody>
      </p:sp>
      <p:sp>
        <p:nvSpPr>
          <p:cNvPr id="756760" name="AutoShape 24"/>
          <p:cNvSpPr>
            <a:spLocks noChangeArrowheads="1"/>
          </p:cNvSpPr>
          <p:nvPr/>
        </p:nvSpPr>
        <p:spPr bwMode="auto">
          <a:xfrm>
            <a:off x="1600200" y="3124200"/>
            <a:ext cx="76200" cy="609600"/>
          </a:xfrm>
          <a:prstGeom prst="up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56761" name="AutoShape 25"/>
          <p:cNvSpPr>
            <a:spLocks noChangeArrowheads="1"/>
          </p:cNvSpPr>
          <p:nvPr/>
        </p:nvSpPr>
        <p:spPr bwMode="auto">
          <a:xfrm>
            <a:off x="8343900" y="3136900"/>
            <a:ext cx="76200" cy="685800"/>
          </a:xfrm>
          <a:prstGeom prst="up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56762" name="Text Box 26"/>
          <p:cNvSpPr txBox="1">
            <a:spLocks noChangeArrowheads="1"/>
          </p:cNvSpPr>
          <p:nvPr/>
        </p:nvSpPr>
        <p:spPr bwMode="auto">
          <a:xfrm>
            <a:off x="2776538" y="3276600"/>
            <a:ext cx="470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/>
              <a:t>Longitud mínima 64 bytes = 512 bits</a:t>
            </a:r>
            <a:endParaRPr lang="es-ES" sz="2400"/>
          </a:p>
        </p:txBody>
      </p:sp>
      <p:sp>
        <p:nvSpPr>
          <p:cNvPr id="756763" name="Text Box 27"/>
          <p:cNvSpPr txBox="1">
            <a:spLocks noChangeArrowheads="1"/>
          </p:cNvSpPr>
          <p:nvPr/>
        </p:nvSpPr>
        <p:spPr bwMode="auto">
          <a:xfrm>
            <a:off x="1798638" y="411163"/>
            <a:ext cx="5668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Estructura de trama Ethernet DIX</a:t>
            </a:r>
            <a:endParaRPr lang="es-ES" sz="3200"/>
          </a:p>
        </p:txBody>
      </p:sp>
      <p:sp>
        <p:nvSpPr>
          <p:cNvPr id="756764" name="Line 28"/>
          <p:cNvSpPr>
            <a:spLocks noChangeShapeType="1"/>
          </p:cNvSpPr>
          <p:nvPr/>
        </p:nvSpPr>
        <p:spPr bwMode="auto">
          <a:xfrm>
            <a:off x="1752600" y="3505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6765" name="Line 29"/>
          <p:cNvSpPr>
            <a:spLocks noChangeShapeType="1"/>
          </p:cNvSpPr>
          <p:nvPr/>
        </p:nvSpPr>
        <p:spPr bwMode="auto">
          <a:xfrm>
            <a:off x="7467600" y="3505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6766" name="Text Box 30"/>
          <p:cNvSpPr txBox="1">
            <a:spLocks noChangeArrowheads="1"/>
          </p:cNvSpPr>
          <p:nvPr/>
        </p:nvSpPr>
        <p:spPr bwMode="auto">
          <a:xfrm>
            <a:off x="304800" y="1371600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/>
              <a:t>Longitud</a:t>
            </a:r>
          </a:p>
          <a:p>
            <a:pPr algn="ctr"/>
            <a:r>
              <a:rPr lang="es-ES_tradnl" sz="1800"/>
              <a:t>(bytes)</a:t>
            </a:r>
            <a:endParaRPr lang="es-ES" sz="1800"/>
          </a:p>
        </p:txBody>
      </p:sp>
      <p:sp>
        <p:nvSpPr>
          <p:cNvPr id="756767" name="Line 31"/>
          <p:cNvSpPr>
            <a:spLocks noChangeShapeType="1"/>
          </p:cNvSpPr>
          <p:nvPr/>
        </p:nvSpPr>
        <p:spPr bwMode="auto">
          <a:xfrm>
            <a:off x="1219200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6768" name="Text Box 32"/>
          <p:cNvSpPr txBox="1">
            <a:spLocks noChangeArrowheads="1"/>
          </p:cNvSpPr>
          <p:nvPr/>
        </p:nvSpPr>
        <p:spPr bwMode="auto">
          <a:xfrm>
            <a:off x="2819400" y="4191000"/>
            <a:ext cx="6248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Direcciones de 6 bytes</a:t>
            </a:r>
          </a:p>
          <a:p>
            <a:pPr>
              <a:spcBef>
                <a:spcPct val="50000"/>
              </a:spcBef>
            </a:pPr>
            <a:r>
              <a:rPr lang="es-ES_tradnl"/>
              <a:t>Especifica protocolo a nivel de red, Ej. para IP X’0800’</a:t>
            </a:r>
          </a:p>
          <a:p>
            <a:pPr>
              <a:spcBef>
                <a:spcPct val="50000"/>
              </a:spcBef>
            </a:pPr>
            <a:r>
              <a:rPr lang="es-ES_tradnl"/>
              <a:t>Garantiza que la trama nunca tenga menos de 64 bytes</a:t>
            </a:r>
          </a:p>
          <a:p>
            <a:pPr>
              <a:spcBef>
                <a:spcPct val="50000"/>
              </a:spcBef>
            </a:pPr>
            <a:r>
              <a:rPr lang="es-ES_tradnl"/>
              <a:t>Cyclic Redundancy Check. Detecta errores de transmisión </a:t>
            </a:r>
            <a:endParaRPr lang="es-ES"/>
          </a:p>
        </p:txBody>
      </p:sp>
      <p:sp>
        <p:nvSpPr>
          <p:cNvPr id="756769" name="Text Box 33"/>
          <p:cNvSpPr txBox="1">
            <a:spLocks noChangeArrowheads="1"/>
          </p:cNvSpPr>
          <p:nvPr/>
        </p:nvSpPr>
        <p:spPr bwMode="auto">
          <a:xfrm>
            <a:off x="228600" y="4191000"/>
            <a:ext cx="2667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/>
              <a:t>MAC Destino-Origen:</a:t>
            </a:r>
          </a:p>
          <a:p>
            <a:pPr algn="r">
              <a:spcBef>
                <a:spcPct val="50000"/>
              </a:spcBef>
            </a:pPr>
            <a:r>
              <a:rPr lang="es-ES_tradnl"/>
              <a:t>Protocolo (Ethertype):</a:t>
            </a:r>
          </a:p>
          <a:p>
            <a:pPr algn="r">
              <a:spcBef>
                <a:spcPct val="50000"/>
              </a:spcBef>
            </a:pPr>
            <a:r>
              <a:rPr lang="es-ES_tradnl"/>
              <a:t>Relleno:</a:t>
            </a:r>
          </a:p>
          <a:p>
            <a:pPr algn="r">
              <a:spcBef>
                <a:spcPct val="50000"/>
              </a:spcBef>
            </a:pPr>
            <a:r>
              <a:rPr lang="es-ES_tradnl"/>
              <a:t>CRC: </a:t>
            </a:r>
            <a:endParaRPr lang="es-E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Sumario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/>
              <a:t>Tipos de redes. Relación del modelo OSI con los estándares IEEE 802.x  y ANSI X3Tx</a:t>
            </a:r>
          </a:p>
          <a:p>
            <a:pPr>
              <a:lnSpc>
                <a:spcPct val="90000"/>
              </a:lnSpc>
            </a:pPr>
            <a:r>
              <a:rPr lang="es-ES_tradnl" b="1">
                <a:solidFill>
                  <a:srgbClr val="FF0000"/>
                </a:solidFill>
              </a:rPr>
              <a:t>Protocolos MAC: Antecedentes</a:t>
            </a:r>
          </a:p>
          <a:p>
            <a:pPr>
              <a:lnSpc>
                <a:spcPct val="90000"/>
              </a:lnSpc>
            </a:pPr>
            <a:r>
              <a:rPr lang="es-ES_tradnl"/>
              <a:t>Ethernet (IEEE 802.3) </a:t>
            </a:r>
          </a:p>
          <a:p>
            <a:pPr>
              <a:lnSpc>
                <a:spcPct val="90000"/>
              </a:lnSpc>
            </a:pPr>
            <a:r>
              <a:rPr lang="es-ES_tradnl"/>
              <a:t>Token Ring y FDDI</a:t>
            </a:r>
          </a:p>
          <a:p>
            <a:pPr>
              <a:lnSpc>
                <a:spcPct val="90000"/>
              </a:lnSpc>
            </a:pPr>
            <a:r>
              <a:rPr lang="es-ES_tradnl"/>
              <a:t>LLC (IEEE 802.2)</a:t>
            </a:r>
          </a:p>
          <a:p>
            <a:pPr>
              <a:lnSpc>
                <a:spcPct val="90000"/>
              </a:lnSpc>
            </a:pPr>
            <a:r>
              <a:rPr lang="es-ES_tradnl"/>
              <a:t>Fibre Channel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838200"/>
          </a:xfrm>
        </p:spPr>
        <p:txBody>
          <a:bodyPr/>
          <a:lstStyle/>
          <a:p>
            <a:r>
              <a:rPr lang="es-ES_tradnl" sz="4000"/>
              <a:t>T</a:t>
            </a:r>
            <a:r>
              <a:rPr lang="es-ES" sz="4000"/>
              <a:t>opología</a:t>
            </a:r>
            <a:r>
              <a:rPr lang="es-ES_tradnl" sz="4000"/>
              <a:t> de Ethernet</a:t>
            </a:r>
            <a:endParaRPr lang="es-ES" sz="4000"/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305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El tiempo que la señal tarda en ir y volver debe ser siempre menor que el tiempo de emisión de la trama mínima: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Trama mínima: 64 bytes (512 bits)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Tiempo de ida y vuelta máximo: 51,2 </a:t>
            </a:r>
            <a:r>
              <a:rPr lang="es-ES_tradnl" sz="2400">
                <a:sym typeface="Symbol" pitchFamily="18" charset="2"/>
              </a:rPr>
              <a:t>s (10 Mb/s) 5,12 s (100 Mb/s) </a:t>
            </a:r>
            <a:endParaRPr lang="es-ES_tradnl" sz="2400"/>
          </a:p>
          <a:p>
            <a:pPr>
              <a:lnSpc>
                <a:spcPct val="90000"/>
              </a:lnSpc>
            </a:pPr>
            <a:r>
              <a:rPr lang="es-ES_tradnl" sz="2800"/>
              <a:t>A 180.000 Km/s (velocidad de la luz en fibra y cobre) la distancia máxima es de unos 4,6 Km para 10 Mb/s y 460 m para 100 Mb/s.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Si estas reglas no se cumplen se producen ‘colisiones tardías’ y colisiones no detectadas. Esto es nefasto para el rendimiento.</a:t>
            </a:r>
            <a:endParaRPr lang="es-ES" sz="280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es-ES_tradnl" sz="4000"/>
              <a:t>T</a:t>
            </a:r>
            <a:r>
              <a:rPr lang="es-ES" sz="4000"/>
              <a:t>opología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785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EN y FE: Fundamental no superar 512 bits </a:t>
            </a:r>
            <a:r>
              <a:rPr lang="es-ES_tradnl" sz="2800"/>
              <a:t>(64 bytes) </a:t>
            </a:r>
            <a:r>
              <a:rPr lang="es-ES" sz="2800"/>
              <a:t>de retardo máximo</a:t>
            </a:r>
            <a:r>
              <a:rPr lang="es-ES_tradnl" sz="2800"/>
              <a:t> de ida y vuelta</a:t>
            </a:r>
            <a:r>
              <a:rPr lang="es-ES" sz="2800"/>
              <a:t> (</a:t>
            </a:r>
            <a:r>
              <a:rPr lang="es-ES_tradnl" sz="2800"/>
              <a:t>51,2 </a:t>
            </a:r>
            <a:r>
              <a:rPr lang="es-ES_tradnl" sz="2800">
                <a:sym typeface="Symbol" pitchFamily="18" charset="2"/>
              </a:rPr>
              <a:t>s en EN y 5,12 s en FE)</a:t>
            </a:r>
            <a:r>
              <a:rPr lang="es-ES_tradnl" sz="2800"/>
              <a:t>. Diámetro max.: 4 Km (EN) y 412 m (FE).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En GE con 64 bytes el diámetro máximo sería de unos 30 metros. La trama se amplía a 512 bytes (</a:t>
            </a:r>
            <a:r>
              <a:rPr lang="es-ES" sz="2800"/>
              <a:t>4096 bits</a:t>
            </a:r>
            <a:r>
              <a:rPr lang="es-ES_tradnl" sz="2800"/>
              <a:t>,</a:t>
            </a:r>
            <a:r>
              <a:rPr lang="es-ES" sz="2800"/>
              <a:t> </a:t>
            </a:r>
            <a:r>
              <a:rPr lang="es-ES_tradnl" sz="2800"/>
              <a:t>4,096</a:t>
            </a:r>
            <a:r>
              <a:rPr lang="es-ES_tradnl" sz="2800">
                <a:sym typeface="Symbol" pitchFamily="18" charset="2"/>
              </a:rPr>
              <a:t> s)</a:t>
            </a:r>
            <a:r>
              <a:rPr lang="es-ES" sz="2800"/>
              <a:t> con </a:t>
            </a:r>
            <a:r>
              <a:rPr lang="es-ES_tradnl" sz="2800"/>
              <a:t>la </a:t>
            </a:r>
            <a:r>
              <a:rPr lang="es-ES" sz="2800"/>
              <a:t>‘extensión de portadora’.</a:t>
            </a:r>
            <a:r>
              <a:rPr lang="es-ES_tradnl" sz="2800"/>
              <a:t> Diámetro max. 330 m.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Si estas reglas no se cumplen se pueden producir colisiones no detectadas y ‘colisiones tardías’.</a:t>
            </a:r>
            <a:endParaRPr lang="es-ES" sz="2800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Line 2"/>
          <p:cNvSpPr>
            <a:spLocks noChangeShapeType="1"/>
          </p:cNvSpPr>
          <p:nvPr/>
        </p:nvSpPr>
        <p:spPr bwMode="auto">
          <a:xfrm>
            <a:off x="4648200" y="1041400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-26988"/>
            <a:ext cx="8610600" cy="533401"/>
          </a:xfrm>
        </p:spPr>
        <p:txBody>
          <a:bodyPr/>
          <a:lstStyle/>
          <a:p>
            <a:r>
              <a:rPr lang="en-GB" sz="3200">
                <a:latin typeface="Arial" charset="0"/>
                <a:cs typeface="Times New Roman" pitchFamily="18" charset="0"/>
              </a:rPr>
              <a:t>Crónica de una colisión anunciada (a 10 Mb/s)</a:t>
            </a:r>
          </a:p>
        </p:txBody>
      </p:sp>
      <p:sp>
        <p:nvSpPr>
          <p:cNvPr id="757764" name="Line 4"/>
          <p:cNvSpPr>
            <a:spLocks noChangeShapeType="1"/>
          </p:cNvSpPr>
          <p:nvPr/>
        </p:nvSpPr>
        <p:spPr bwMode="auto">
          <a:xfrm>
            <a:off x="2590800" y="1192213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7765" name="Line 5"/>
          <p:cNvSpPr>
            <a:spLocks noChangeShapeType="1"/>
          </p:cNvSpPr>
          <p:nvPr/>
        </p:nvSpPr>
        <p:spPr bwMode="auto">
          <a:xfrm>
            <a:off x="2584450" y="1031875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7766" name="Text Box 6"/>
          <p:cNvSpPr txBox="1">
            <a:spLocks noChangeArrowheads="1"/>
          </p:cNvSpPr>
          <p:nvPr/>
        </p:nvSpPr>
        <p:spPr bwMode="auto">
          <a:xfrm>
            <a:off x="6350000" y="6619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256</a:t>
            </a:r>
            <a:endParaRPr lang="es-ES" sz="1800">
              <a:latin typeface="Arial" charset="0"/>
            </a:endParaRPr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2438400" y="6588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0</a:t>
            </a:r>
            <a:endParaRPr lang="es-ES" sz="1800">
              <a:latin typeface="Arial" charset="0"/>
            </a:endParaRPr>
          </a:p>
        </p:txBody>
      </p:sp>
      <p:sp>
        <p:nvSpPr>
          <p:cNvPr id="757768" name="Text Box 8"/>
          <p:cNvSpPr txBox="1">
            <a:spLocks noChangeArrowheads="1"/>
          </p:cNvSpPr>
          <p:nvPr/>
        </p:nvSpPr>
        <p:spPr bwMode="auto">
          <a:xfrm>
            <a:off x="1660525" y="658813"/>
            <a:ext cx="85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  <a:sym typeface="Symbol" pitchFamily="18" charset="2"/>
              </a:rPr>
              <a:t>Bits </a:t>
            </a:r>
            <a:endParaRPr lang="es-ES" sz="1800">
              <a:latin typeface="Arial" charset="0"/>
            </a:endParaRPr>
          </a:p>
        </p:txBody>
      </p:sp>
      <p:sp>
        <p:nvSpPr>
          <p:cNvPr id="757769" name="Text Box 9"/>
          <p:cNvSpPr txBox="1">
            <a:spLocks noChangeArrowheads="1"/>
          </p:cNvSpPr>
          <p:nvPr/>
        </p:nvSpPr>
        <p:spPr bwMode="auto">
          <a:xfrm>
            <a:off x="304800" y="14430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Tiempo</a:t>
            </a:r>
            <a:endParaRPr lang="es-ES" sz="1800">
              <a:latin typeface="Arial" charset="0"/>
            </a:endParaRPr>
          </a:p>
        </p:txBody>
      </p:sp>
      <p:sp>
        <p:nvSpPr>
          <p:cNvPr id="757770" name="Line 10"/>
          <p:cNvSpPr>
            <a:spLocks noChangeShapeType="1"/>
          </p:cNvSpPr>
          <p:nvPr/>
        </p:nvSpPr>
        <p:spPr bwMode="auto">
          <a:xfrm>
            <a:off x="914400" y="18018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57771" name="Group 11"/>
          <p:cNvGrpSpPr>
            <a:grpSpLocks/>
          </p:cNvGrpSpPr>
          <p:nvPr/>
        </p:nvGrpSpPr>
        <p:grpSpPr bwMode="auto">
          <a:xfrm>
            <a:off x="600075" y="1725613"/>
            <a:ext cx="7934325" cy="1066800"/>
            <a:chOff x="378" y="1008"/>
            <a:chExt cx="4998" cy="672"/>
          </a:xfrm>
        </p:grpSpPr>
        <p:sp>
          <p:nvSpPr>
            <p:cNvPr id="757772" name="Text Box 12"/>
            <p:cNvSpPr txBox="1">
              <a:spLocks noChangeArrowheads="1"/>
            </p:cNvSpPr>
            <p:nvPr/>
          </p:nvSpPr>
          <p:spPr bwMode="auto">
            <a:xfrm>
              <a:off x="378" y="1398"/>
              <a:ext cx="3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0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57773" name="Line 13"/>
            <p:cNvSpPr>
              <a:spLocks noChangeShapeType="1"/>
            </p:cNvSpPr>
            <p:nvPr/>
          </p:nvSpPr>
          <p:spPr bwMode="auto">
            <a:xfrm>
              <a:off x="1344" y="1680"/>
              <a:ext cx="307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774" name="Line 14"/>
            <p:cNvSpPr>
              <a:spLocks noChangeShapeType="1"/>
            </p:cNvSpPr>
            <p:nvPr/>
          </p:nvSpPr>
          <p:spPr bwMode="auto">
            <a:xfrm>
              <a:off x="1632" y="1488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775" name="Line 15"/>
            <p:cNvSpPr>
              <a:spLocks noChangeShapeType="1"/>
            </p:cNvSpPr>
            <p:nvPr/>
          </p:nvSpPr>
          <p:spPr bwMode="auto">
            <a:xfrm>
              <a:off x="4176" y="1488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776" name="AutoShape 16"/>
            <p:cNvSpPr>
              <a:spLocks noChangeArrowheads="1"/>
            </p:cNvSpPr>
            <p:nvPr/>
          </p:nvSpPr>
          <p:spPr bwMode="auto">
            <a:xfrm>
              <a:off x="1632" y="1536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57777" name="Text Box 17"/>
            <p:cNvSpPr txBox="1">
              <a:spLocks noChangeArrowheads="1"/>
            </p:cNvSpPr>
            <p:nvPr/>
          </p:nvSpPr>
          <p:spPr bwMode="auto">
            <a:xfrm>
              <a:off x="4512" y="105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A envía una trama</a:t>
              </a:r>
              <a:endParaRPr lang="es-ES" sz="1800">
                <a:latin typeface="Arial" charset="0"/>
              </a:endParaRPr>
            </a:p>
          </p:txBody>
        </p:sp>
        <p:pic>
          <p:nvPicPr>
            <p:cNvPr id="757778" name="Picture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1008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57779" name="Picture 1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008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57780" name="Text Box 20"/>
            <p:cNvSpPr txBox="1">
              <a:spLocks noChangeArrowheads="1"/>
            </p:cNvSpPr>
            <p:nvPr/>
          </p:nvSpPr>
          <p:spPr bwMode="auto">
            <a:xfrm>
              <a:off x="1520" y="105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57781" name="Text Box 21"/>
            <p:cNvSpPr txBox="1">
              <a:spLocks noChangeArrowheads="1"/>
            </p:cNvSpPr>
            <p:nvPr/>
          </p:nvSpPr>
          <p:spPr bwMode="auto">
            <a:xfrm>
              <a:off x="4080" y="105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grpSp>
        <p:nvGrpSpPr>
          <p:cNvPr id="757782" name="Group 22"/>
          <p:cNvGrpSpPr>
            <a:grpSpLocks/>
          </p:cNvGrpSpPr>
          <p:nvPr/>
        </p:nvGrpSpPr>
        <p:grpSpPr bwMode="auto">
          <a:xfrm>
            <a:off x="468313" y="2944813"/>
            <a:ext cx="8447087" cy="1068387"/>
            <a:chOff x="295" y="1776"/>
            <a:chExt cx="5321" cy="673"/>
          </a:xfrm>
        </p:grpSpPr>
        <p:sp>
          <p:nvSpPr>
            <p:cNvPr id="757783" name="Text Box 23"/>
            <p:cNvSpPr txBox="1">
              <a:spLocks noChangeArrowheads="1"/>
            </p:cNvSpPr>
            <p:nvPr/>
          </p:nvSpPr>
          <p:spPr bwMode="auto">
            <a:xfrm>
              <a:off x="4416" y="1872"/>
              <a:ext cx="12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B envía otra justo antes de recibir la de A</a:t>
              </a:r>
              <a:endParaRPr lang="es-ES" sz="1800">
                <a:latin typeface="Arial" charset="0"/>
              </a:endParaRPr>
            </a:p>
          </p:txBody>
        </p:sp>
        <p:grpSp>
          <p:nvGrpSpPr>
            <p:cNvPr id="757784" name="Group 24"/>
            <p:cNvGrpSpPr>
              <a:grpSpLocks/>
            </p:cNvGrpSpPr>
            <p:nvPr/>
          </p:nvGrpSpPr>
          <p:grpSpPr bwMode="auto">
            <a:xfrm>
              <a:off x="295" y="1776"/>
              <a:ext cx="4121" cy="672"/>
              <a:chOff x="295" y="1776"/>
              <a:chExt cx="4121" cy="672"/>
            </a:xfrm>
          </p:grpSpPr>
          <p:sp>
            <p:nvSpPr>
              <p:cNvPr id="757785" name="Text Box 25"/>
              <p:cNvSpPr txBox="1">
                <a:spLocks noChangeArrowheads="1"/>
              </p:cNvSpPr>
              <p:nvPr/>
            </p:nvSpPr>
            <p:spPr bwMode="auto">
              <a:xfrm>
                <a:off x="295" y="2166"/>
                <a:ext cx="7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sz="1800">
                    <a:latin typeface="Arial" charset="0"/>
                  </a:rPr>
                  <a:t>25,6-</a:t>
                </a:r>
                <a:r>
                  <a:rPr lang="es-ES_tradnl" sz="1800">
                    <a:latin typeface="Arial" charset="0"/>
                    <a:sym typeface="Symbol" pitchFamily="18" charset="2"/>
                  </a:rPr>
                  <a:t></a:t>
                </a:r>
                <a:r>
                  <a:rPr lang="es-ES_tradnl" sz="1800">
                    <a:latin typeface="Arial" charset="0"/>
                  </a:rPr>
                  <a:t> </a:t>
                </a:r>
                <a:r>
                  <a:rPr lang="es-ES_tradnl" sz="1800">
                    <a:latin typeface="Arial" charset="0"/>
                    <a:sym typeface="Symbol" pitchFamily="18" charset="2"/>
                  </a:rPr>
                  <a:t></a:t>
                </a:r>
                <a:r>
                  <a:rPr lang="es-ES_tradnl" sz="1800">
                    <a:latin typeface="Arial" charset="0"/>
                  </a:rPr>
                  <a:t>s</a:t>
                </a:r>
                <a:endParaRPr lang="es-ES" sz="1800">
                  <a:latin typeface="Arial" charset="0"/>
                </a:endParaRPr>
              </a:p>
            </p:txBody>
          </p:sp>
          <p:sp>
            <p:nvSpPr>
              <p:cNvPr id="757786" name="Line 26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307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7787" name="Line 27"/>
              <p:cNvSpPr>
                <a:spLocks noChangeShapeType="1"/>
              </p:cNvSpPr>
              <p:nvPr/>
            </p:nvSpPr>
            <p:spPr bwMode="auto">
              <a:xfrm>
                <a:off x="1632" y="225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7788" name="Line 28"/>
              <p:cNvSpPr>
                <a:spLocks noChangeShapeType="1"/>
              </p:cNvSpPr>
              <p:nvPr/>
            </p:nvSpPr>
            <p:spPr bwMode="auto">
              <a:xfrm>
                <a:off x="4176" y="225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7789" name="AutoShape 29"/>
              <p:cNvSpPr>
                <a:spLocks noChangeArrowheads="1"/>
              </p:cNvSpPr>
              <p:nvPr/>
            </p:nvSpPr>
            <p:spPr bwMode="auto">
              <a:xfrm>
                <a:off x="3696" y="2304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57790" name="AutoShape 30"/>
              <p:cNvSpPr>
                <a:spLocks noChangeArrowheads="1"/>
              </p:cNvSpPr>
              <p:nvPr/>
            </p:nvSpPr>
            <p:spPr bwMode="auto">
              <a:xfrm rot="10800000">
                <a:off x="3984" y="2304"/>
                <a:ext cx="192" cy="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757791" name="Picture 3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92" y="1776"/>
                <a:ext cx="432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57792" name="Picture 32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84" y="1776"/>
                <a:ext cx="432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57793" name="Text Box 33"/>
              <p:cNvSpPr txBox="1">
                <a:spLocks noChangeArrowheads="1"/>
              </p:cNvSpPr>
              <p:nvPr/>
            </p:nvSpPr>
            <p:spPr bwMode="auto">
              <a:xfrm>
                <a:off x="1504" y="1824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600" b="1">
                    <a:latin typeface="Arial" charset="0"/>
                  </a:rPr>
                  <a:t>A</a:t>
                </a:r>
              </a:p>
            </p:txBody>
          </p:sp>
          <p:sp>
            <p:nvSpPr>
              <p:cNvPr id="757794" name="Text Box 34"/>
              <p:cNvSpPr txBox="1">
                <a:spLocks noChangeArrowheads="1"/>
              </p:cNvSpPr>
              <p:nvPr/>
            </p:nvSpPr>
            <p:spPr bwMode="auto">
              <a:xfrm>
                <a:off x="4080" y="1824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1600" b="1">
                    <a:latin typeface="Arial" charset="0"/>
                  </a:rPr>
                  <a:t>B</a:t>
                </a:r>
              </a:p>
            </p:txBody>
          </p:sp>
        </p:grpSp>
      </p:grpSp>
      <p:grpSp>
        <p:nvGrpSpPr>
          <p:cNvPr id="757795" name="Group 35"/>
          <p:cNvGrpSpPr>
            <a:grpSpLocks/>
          </p:cNvGrpSpPr>
          <p:nvPr/>
        </p:nvGrpSpPr>
        <p:grpSpPr bwMode="auto">
          <a:xfrm>
            <a:off x="434975" y="4164013"/>
            <a:ext cx="8251825" cy="1068387"/>
            <a:chOff x="274" y="2544"/>
            <a:chExt cx="5198" cy="673"/>
          </a:xfrm>
        </p:grpSpPr>
        <p:sp>
          <p:nvSpPr>
            <p:cNvPr id="757796" name="Line 36"/>
            <p:cNvSpPr>
              <a:spLocks noChangeShapeType="1"/>
            </p:cNvSpPr>
            <p:nvPr/>
          </p:nvSpPr>
          <p:spPr bwMode="auto">
            <a:xfrm>
              <a:off x="1344" y="3168"/>
              <a:ext cx="307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797" name="Line 37"/>
            <p:cNvSpPr>
              <a:spLocks noChangeShapeType="1"/>
            </p:cNvSpPr>
            <p:nvPr/>
          </p:nvSpPr>
          <p:spPr bwMode="auto">
            <a:xfrm>
              <a:off x="1632" y="2976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798" name="Line 38"/>
            <p:cNvSpPr>
              <a:spLocks noChangeShapeType="1"/>
            </p:cNvSpPr>
            <p:nvPr/>
          </p:nvSpPr>
          <p:spPr bwMode="auto">
            <a:xfrm>
              <a:off x="4176" y="2976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799" name="Text Box 39"/>
            <p:cNvSpPr txBox="1">
              <a:spLocks noChangeArrowheads="1"/>
            </p:cNvSpPr>
            <p:nvPr/>
          </p:nvSpPr>
          <p:spPr bwMode="auto">
            <a:xfrm>
              <a:off x="274" y="2934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25,6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57800" name="AutoShape 40"/>
            <p:cNvSpPr>
              <a:spLocks noChangeArrowheads="1"/>
            </p:cNvSpPr>
            <p:nvPr/>
          </p:nvSpPr>
          <p:spPr bwMode="auto">
            <a:xfrm>
              <a:off x="3744" y="2976"/>
              <a:ext cx="288" cy="192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57801" name="Text Box 41"/>
            <p:cNvSpPr txBox="1">
              <a:spLocks noChangeArrowheads="1"/>
            </p:cNvSpPr>
            <p:nvPr/>
          </p:nvSpPr>
          <p:spPr bwMode="auto">
            <a:xfrm>
              <a:off x="4608" y="2640"/>
              <a:ext cx="86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Se produce la colisión A-B </a:t>
              </a:r>
              <a:endParaRPr lang="es-ES" sz="1800">
                <a:latin typeface="Arial" charset="0"/>
              </a:endParaRPr>
            </a:p>
          </p:txBody>
        </p:sp>
        <p:pic>
          <p:nvPicPr>
            <p:cNvPr id="757802" name="Picture 4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2544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57803" name="Picture 4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2544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57804" name="Text Box 44"/>
            <p:cNvSpPr txBox="1">
              <a:spLocks noChangeArrowheads="1"/>
            </p:cNvSpPr>
            <p:nvPr/>
          </p:nvSpPr>
          <p:spPr bwMode="auto">
            <a:xfrm>
              <a:off x="1504" y="259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57805" name="Text Box 45"/>
            <p:cNvSpPr txBox="1">
              <a:spLocks noChangeArrowheads="1"/>
            </p:cNvSpPr>
            <p:nvPr/>
          </p:nvSpPr>
          <p:spPr bwMode="auto">
            <a:xfrm>
              <a:off x="4080" y="259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grpSp>
        <p:nvGrpSpPr>
          <p:cNvPr id="757806" name="Group 46"/>
          <p:cNvGrpSpPr>
            <a:grpSpLocks/>
          </p:cNvGrpSpPr>
          <p:nvPr/>
        </p:nvGrpSpPr>
        <p:grpSpPr bwMode="auto">
          <a:xfrm>
            <a:off x="441325" y="5459413"/>
            <a:ext cx="8321675" cy="990600"/>
            <a:chOff x="278" y="3360"/>
            <a:chExt cx="5242" cy="624"/>
          </a:xfrm>
        </p:grpSpPr>
        <p:sp>
          <p:nvSpPr>
            <p:cNvPr id="757807" name="Line 47"/>
            <p:cNvSpPr>
              <a:spLocks noChangeShapeType="1"/>
            </p:cNvSpPr>
            <p:nvPr/>
          </p:nvSpPr>
          <p:spPr bwMode="auto">
            <a:xfrm>
              <a:off x="1344" y="3984"/>
              <a:ext cx="307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08" name="Line 48"/>
            <p:cNvSpPr>
              <a:spLocks noChangeShapeType="1"/>
            </p:cNvSpPr>
            <p:nvPr/>
          </p:nvSpPr>
          <p:spPr bwMode="auto">
            <a:xfrm>
              <a:off x="1632" y="379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09" name="Line 49"/>
            <p:cNvSpPr>
              <a:spLocks noChangeShapeType="1"/>
            </p:cNvSpPr>
            <p:nvPr/>
          </p:nvSpPr>
          <p:spPr bwMode="auto">
            <a:xfrm>
              <a:off x="4176" y="3792"/>
              <a:ext cx="0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57810" name="Text Box 50"/>
            <p:cNvSpPr txBox="1">
              <a:spLocks noChangeArrowheads="1"/>
            </p:cNvSpPr>
            <p:nvPr/>
          </p:nvSpPr>
          <p:spPr bwMode="auto">
            <a:xfrm>
              <a:off x="278" y="370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800">
                  <a:latin typeface="Arial" charset="0"/>
                </a:rPr>
                <a:t>51,2 </a:t>
              </a:r>
              <a:r>
                <a:rPr lang="es-ES_tradnl" sz="1800">
                  <a:latin typeface="Arial" charset="0"/>
                  <a:sym typeface="Symbol" pitchFamily="18" charset="2"/>
                </a:rPr>
                <a:t></a:t>
              </a:r>
              <a:r>
                <a:rPr lang="es-ES_tradnl" sz="1800">
                  <a:latin typeface="Arial" charset="0"/>
                </a:rPr>
                <a:t>s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757811" name="AutoShape 51"/>
            <p:cNvSpPr>
              <a:spLocks noChangeArrowheads="1"/>
            </p:cNvSpPr>
            <p:nvPr/>
          </p:nvSpPr>
          <p:spPr bwMode="auto">
            <a:xfrm>
              <a:off x="1728" y="3792"/>
              <a:ext cx="288" cy="192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57812" name="Text Box 52"/>
            <p:cNvSpPr txBox="1">
              <a:spLocks noChangeArrowheads="1"/>
            </p:cNvSpPr>
            <p:nvPr/>
          </p:nvSpPr>
          <p:spPr bwMode="auto">
            <a:xfrm>
              <a:off x="4656" y="3408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800">
                  <a:latin typeface="Arial" charset="0"/>
                </a:rPr>
                <a:t>La colisión llega a A </a:t>
              </a:r>
              <a:endParaRPr lang="es-ES" sz="1800">
                <a:latin typeface="Arial" charset="0"/>
              </a:endParaRPr>
            </a:p>
          </p:txBody>
        </p:sp>
        <p:pic>
          <p:nvPicPr>
            <p:cNvPr id="757813" name="Picture 5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3360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57814" name="Picture 5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3360"/>
              <a:ext cx="432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57815" name="Text Box 55"/>
            <p:cNvSpPr txBox="1">
              <a:spLocks noChangeArrowheads="1"/>
            </p:cNvSpPr>
            <p:nvPr/>
          </p:nvSpPr>
          <p:spPr bwMode="auto">
            <a:xfrm>
              <a:off x="1504" y="340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A</a:t>
              </a:r>
            </a:p>
          </p:txBody>
        </p:sp>
        <p:sp>
          <p:nvSpPr>
            <p:cNvPr id="757816" name="Text Box 56"/>
            <p:cNvSpPr txBox="1">
              <a:spLocks noChangeArrowheads="1"/>
            </p:cNvSpPr>
            <p:nvPr/>
          </p:nvSpPr>
          <p:spPr bwMode="auto">
            <a:xfrm>
              <a:off x="4080" y="340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latin typeface="Arial" charset="0"/>
                </a:rPr>
                <a:t>B</a:t>
              </a:r>
            </a:p>
          </p:txBody>
        </p:sp>
      </p:grpSp>
      <p:sp>
        <p:nvSpPr>
          <p:cNvPr id="757817" name="Line 57"/>
          <p:cNvSpPr>
            <a:spLocks noChangeShapeType="1"/>
          </p:cNvSpPr>
          <p:nvPr/>
        </p:nvSpPr>
        <p:spPr bwMode="auto">
          <a:xfrm>
            <a:off x="6626225" y="1035050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7818" name="Text Box 58"/>
          <p:cNvSpPr txBox="1">
            <a:spLocks noChangeArrowheads="1"/>
          </p:cNvSpPr>
          <p:nvPr/>
        </p:nvSpPr>
        <p:spPr bwMode="auto">
          <a:xfrm>
            <a:off x="4387850" y="6588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128</a:t>
            </a:r>
            <a:endParaRPr lang="es-ES" sz="1800">
              <a:latin typeface="Arial" charset="0"/>
            </a:endParaRPr>
          </a:p>
        </p:txBody>
      </p:sp>
      <p:sp>
        <p:nvSpPr>
          <p:cNvPr id="757819" name="Text Box 59"/>
          <p:cNvSpPr txBox="1">
            <a:spLocks noChangeArrowheads="1"/>
          </p:cNvSpPr>
          <p:nvPr/>
        </p:nvSpPr>
        <p:spPr bwMode="auto">
          <a:xfrm>
            <a:off x="1343025" y="1282700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  <a:sym typeface="Symbol" pitchFamily="18" charset="2"/>
              </a:rPr>
              <a:t>metros </a:t>
            </a:r>
            <a:endParaRPr lang="es-ES" sz="1800">
              <a:latin typeface="Arial" charset="0"/>
            </a:endParaRPr>
          </a:p>
        </p:txBody>
      </p:sp>
      <p:sp>
        <p:nvSpPr>
          <p:cNvPr id="757820" name="Text Box 60"/>
          <p:cNvSpPr txBox="1">
            <a:spLocks noChangeArrowheads="1"/>
          </p:cNvSpPr>
          <p:nvPr/>
        </p:nvSpPr>
        <p:spPr bwMode="auto">
          <a:xfrm>
            <a:off x="2438400" y="12827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0</a:t>
            </a:r>
            <a:endParaRPr lang="es-ES" sz="1800">
              <a:latin typeface="Arial" charset="0"/>
            </a:endParaRPr>
          </a:p>
        </p:txBody>
      </p:sp>
      <p:sp>
        <p:nvSpPr>
          <p:cNvPr id="757821" name="Text Box 61"/>
          <p:cNvSpPr txBox="1">
            <a:spLocks noChangeArrowheads="1"/>
          </p:cNvSpPr>
          <p:nvPr/>
        </p:nvSpPr>
        <p:spPr bwMode="auto">
          <a:xfrm>
            <a:off x="6318250" y="12827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4600</a:t>
            </a:r>
            <a:endParaRPr lang="es-ES" sz="1800">
              <a:latin typeface="Arial" charset="0"/>
            </a:endParaRPr>
          </a:p>
        </p:txBody>
      </p:sp>
      <p:sp>
        <p:nvSpPr>
          <p:cNvPr id="757822" name="Text Box 62"/>
          <p:cNvSpPr txBox="1">
            <a:spLocks noChangeArrowheads="1"/>
          </p:cNvSpPr>
          <p:nvPr/>
        </p:nvSpPr>
        <p:spPr bwMode="auto">
          <a:xfrm>
            <a:off x="4337050" y="12827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latin typeface="Arial" charset="0"/>
              </a:rPr>
              <a:t>2300</a:t>
            </a:r>
            <a:endParaRPr lang="es-ES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T</a:t>
            </a:r>
            <a:r>
              <a:rPr lang="es-ES" sz="4000"/>
              <a:t>opología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/>
              <a:t>Hay d</a:t>
            </a:r>
            <a:r>
              <a:rPr lang="es-ES" sz="2800"/>
              <a:t>os sistemas de verificación: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Modelo 1: </a:t>
            </a:r>
            <a:r>
              <a:rPr lang="es-ES_tradnl" sz="2400"/>
              <a:t>reglas genéricas (</a:t>
            </a:r>
            <a:r>
              <a:rPr lang="es-ES" sz="2400"/>
              <a:t>‘men</a:t>
            </a:r>
            <a:r>
              <a:rPr lang="es-ES_tradnl" sz="2400"/>
              <a:t>ú</a:t>
            </a:r>
            <a:r>
              <a:rPr lang="es-ES" sz="2400"/>
              <a:t> del día’)</a:t>
            </a:r>
          </a:p>
          <a:p>
            <a:pPr lvl="1">
              <a:lnSpc>
                <a:spcPct val="90000"/>
              </a:lnSpc>
            </a:pPr>
            <a:r>
              <a:rPr lang="es-ES" sz="2400"/>
              <a:t>Modelo 2: </a:t>
            </a:r>
            <a:r>
              <a:rPr lang="es-ES_tradnl" sz="2400"/>
              <a:t>cálculo detallado (</a:t>
            </a:r>
            <a:r>
              <a:rPr lang="es-ES" sz="2400"/>
              <a:t>‘a la carta’)</a:t>
            </a:r>
          </a:p>
          <a:p>
            <a:pPr>
              <a:lnSpc>
                <a:spcPct val="90000"/>
              </a:lnSpc>
            </a:pPr>
            <a:r>
              <a:rPr lang="es-ES" sz="2800"/>
              <a:t>En la mayoría de los casos basta el modelo 1. Para el modelo 2 ha</a:t>
            </a:r>
            <a:r>
              <a:rPr lang="es-ES_tradnl" sz="2800"/>
              <a:t>y que</a:t>
            </a:r>
            <a:r>
              <a:rPr lang="es-ES" sz="2800"/>
              <a:t> sumar el retardo de cada componente (repetidor, cable</a:t>
            </a:r>
            <a:r>
              <a:rPr lang="es-ES_tradnl" sz="2800"/>
              <a:t>,</a:t>
            </a:r>
            <a:r>
              <a:rPr lang="es-ES" sz="2800"/>
              <a:t> etc.) tomando </a:t>
            </a:r>
            <a:r>
              <a:rPr lang="es-ES_tradnl" sz="2800"/>
              <a:t>los </a:t>
            </a:r>
            <a:r>
              <a:rPr lang="es-ES" sz="2800"/>
              <a:t>valores estándar o </a:t>
            </a:r>
            <a:r>
              <a:rPr lang="es-ES_tradnl" sz="2800"/>
              <a:t>los </a:t>
            </a:r>
            <a:r>
              <a:rPr lang="es-ES" sz="2800"/>
              <a:t>del fabricante.</a:t>
            </a:r>
            <a:endParaRPr lang="es-ES_tradnl" sz="2800"/>
          </a:p>
          <a:p>
            <a:pPr>
              <a:lnSpc>
                <a:spcPct val="90000"/>
              </a:lnSpc>
            </a:pPr>
            <a:r>
              <a:rPr lang="es-ES_tradnl" sz="2800"/>
              <a:t>Para más información ver por ejemplo: </a:t>
            </a:r>
            <a:r>
              <a:rPr lang="es-ES_tradnl" sz="2800">
                <a:hlinkClick r:id="rId3"/>
              </a:rPr>
              <a:t>http://wwwhost.ots.utexas.edu/ethernet/</a:t>
            </a:r>
            <a:endParaRPr lang="es-ES" sz="2800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14425"/>
            <a:ext cx="83820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_tradnl" sz="3600"/>
              <a:t>Modelo 2: topología válida </a:t>
            </a:r>
            <a:br>
              <a:rPr lang="es-ES_tradnl" sz="3600"/>
            </a:br>
            <a:r>
              <a:rPr lang="es-ES_tradnl" sz="3600"/>
              <a:t>(Fast Ethernet)</a:t>
            </a:r>
            <a:endParaRPr lang="es-ES" sz="3600"/>
          </a:p>
        </p:txBody>
      </p:sp>
      <p:graphicFrame>
        <p:nvGraphicFramePr>
          <p:cNvPr id="551939" name="Group 3"/>
          <p:cNvGraphicFramePr>
            <a:graphicFrameLocks noGrp="1"/>
          </p:cNvGraphicFramePr>
          <p:nvPr/>
        </p:nvGraphicFramePr>
        <p:xfrm>
          <a:off x="1143000" y="3810000"/>
          <a:ext cx="6858000" cy="2286000"/>
        </p:xfrm>
        <a:graphic>
          <a:graphicData uri="http://schemas.openxmlformats.org/drawingml/2006/table">
            <a:tbl>
              <a:tblPr/>
              <a:tblGrid>
                <a:gridCol w="3200400"/>
                <a:gridCol w="1778000"/>
                <a:gridCol w="18796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Componente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Retardo (</a:t>
                      </a: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s)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Retardo (bits)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tarjetas 100BASE-TX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repetidores clase II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1,84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 m cable UTP-5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2,22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222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5,06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506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965" name="Line 29"/>
          <p:cNvSpPr>
            <a:spLocks noChangeShapeType="1"/>
          </p:cNvSpPr>
          <p:nvPr/>
        </p:nvSpPr>
        <p:spPr bwMode="auto">
          <a:xfrm>
            <a:off x="1676400" y="24384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1966" name="Line 30"/>
          <p:cNvSpPr>
            <a:spLocks noChangeShapeType="1"/>
          </p:cNvSpPr>
          <p:nvPr/>
        </p:nvSpPr>
        <p:spPr bwMode="auto">
          <a:xfrm>
            <a:off x="3429000" y="2438400"/>
            <a:ext cx="1981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1967" name="Line 31"/>
          <p:cNvSpPr>
            <a:spLocks noChangeShapeType="1"/>
          </p:cNvSpPr>
          <p:nvPr/>
        </p:nvSpPr>
        <p:spPr bwMode="auto">
          <a:xfrm>
            <a:off x="6019800" y="2438400"/>
            <a:ext cx="114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1968" name="Text Box 32"/>
          <p:cNvSpPr txBox="1">
            <a:spLocks noChangeArrowheads="1"/>
          </p:cNvSpPr>
          <p:nvPr/>
        </p:nvSpPr>
        <p:spPr bwMode="auto">
          <a:xfrm>
            <a:off x="685800" y="281940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Ordenador</a:t>
            </a:r>
            <a:endParaRPr lang="es-ES"/>
          </a:p>
        </p:txBody>
      </p:sp>
      <p:sp>
        <p:nvSpPr>
          <p:cNvPr id="551969" name="Text Box 33"/>
          <p:cNvSpPr txBox="1">
            <a:spLocks noChangeArrowheads="1"/>
          </p:cNvSpPr>
          <p:nvPr/>
        </p:nvSpPr>
        <p:spPr bwMode="auto">
          <a:xfrm>
            <a:off x="2514600" y="2971800"/>
            <a:ext cx="142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Hub clase II</a:t>
            </a:r>
            <a:endParaRPr lang="es-ES"/>
          </a:p>
        </p:txBody>
      </p:sp>
      <p:sp>
        <p:nvSpPr>
          <p:cNvPr id="551970" name="Text Box 34"/>
          <p:cNvSpPr txBox="1">
            <a:spLocks noChangeArrowheads="1"/>
          </p:cNvSpPr>
          <p:nvPr/>
        </p:nvSpPr>
        <p:spPr bwMode="auto">
          <a:xfrm>
            <a:off x="7035800" y="274320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Ordenador</a:t>
            </a:r>
            <a:endParaRPr lang="es-ES"/>
          </a:p>
        </p:txBody>
      </p:sp>
      <p:sp>
        <p:nvSpPr>
          <p:cNvPr id="551971" name="Text Box 35"/>
          <p:cNvSpPr txBox="1">
            <a:spLocks noChangeArrowheads="1"/>
          </p:cNvSpPr>
          <p:nvPr/>
        </p:nvSpPr>
        <p:spPr bwMode="auto">
          <a:xfrm>
            <a:off x="5053013" y="2971800"/>
            <a:ext cx="1423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Hub clase II</a:t>
            </a:r>
            <a:endParaRPr lang="es-ES"/>
          </a:p>
        </p:txBody>
      </p:sp>
      <p:sp>
        <p:nvSpPr>
          <p:cNvPr id="551972" name="Text Box 36"/>
          <p:cNvSpPr txBox="1">
            <a:spLocks noChangeArrowheads="1"/>
          </p:cNvSpPr>
          <p:nvPr/>
        </p:nvSpPr>
        <p:spPr bwMode="auto">
          <a:xfrm>
            <a:off x="1879600" y="204152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50m</a:t>
            </a:r>
            <a:endParaRPr lang="es-ES"/>
          </a:p>
        </p:txBody>
      </p:sp>
      <p:sp>
        <p:nvSpPr>
          <p:cNvPr id="551973" name="Text Box 37"/>
          <p:cNvSpPr txBox="1">
            <a:spLocks noChangeArrowheads="1"/>
          </p:cNvSpPr>
          <p:nvPr/>
        </p:nvSpPr>
        <p:spPr bwMode="auto">
          <a:xfrm>
            <a:off x="4038600" y="20415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100m</a:t>
            </a:r>
            <a:endParaRPr lang="es-ES"/>
          </a:p>
        </p:txBody>
      </p:sp>
      <p:sp>
        <p:nvSpPr>
          <p:cNvPr id="551974" name="Text Box 38"/>
          <p:cNvSpPr txBox="1">
            <a:spLocks noChangeArrowheads="1"/>
          </p:cNvSpPr>
          <p:nvPr/>
        </p:nvSpPr>
        <p:spPr bwMode="auto">
          <a:xfrm>
            <a:off x="6223000" y="2041525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50m</a:t>
            </a:r>
            <a:endParaRPr lang="es-ES"/>
          </a:p>
        </p:txBody>
      </p:sp>
      <p:pic>
        <p:nvPicPr>
          <p:cNvPr id="551975" name="Picture 3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62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1976" name="Picture 4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812925"/>
            <a:ext cx="762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1977" name="Picture 4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1978" name="Picture 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62" name="Group 2"/>
          <p:cNvGraphicFramePr>
            <a:graphicFrameLocks noGrp="1"/>
          </p:cNvGraphicFramePr>
          <p:nvPr/>
        </p:nvGraphicFramePr>
        <p:xfrm>
          <a:off x="1143000" y="3733800"/>
          <a:ext cx="6858000" cy="2286000"/>
        </p:xfrm>
        <a:graphic>
          <a:graphicData uri="http://schemas.openxmlformats.org/drawingml/2006/table">
            <a:tbl>
              <a:tblPr/>
              <a:tblGrid>
                <a:gridCol w="3200400"/>
                <a:gridCol w="1778000"/>
                <a:gridCol w="18796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Componente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Retardo (</a:t>
                      </a: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s)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Retardo (bits)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tarjetas 100BASE-TX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repetidores clase II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1,84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 m cable UTP-5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3,37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337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6,21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621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2988" name="Line 28"/>
          <p:cNvSpPr>
            <a:spLocks noChangeShapeType="1"/>
          </p:cNvSpPr>
          <p:nvPr/>
        </p:nvSpPr>
        <p:spPr bwMode="auto">
          <a:xfrm>
            <a:off x="1295400" y="2438400"/>
            <a:ext cx="152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2989" name="Line 29"/>
          <p:cNvSpPr>
            <a:spLocks noChangeShapeType="1"/>
          </p:cNvSpPr>
          <p:nvPr/>
        </p:nvSpPr>
        <p:spPr bwMode="auto">
          <a:xfrm>
            <a:off x="3429000" y="2438400"/>
            <a:ext cx="1981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2990" name="Line 30"/>
          <p:cNvSpPr>
            <a:spLocks noChangeShapeType="1"/>
          </p:cNvSpPr>
          <p:nvPr/>
        </p:nvSpPr>
        <p:spPr bwMode="auto">
          <a:xfrm>
            <a:off x="6019800" y="2438400"/>
            <a:ext cx="152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2991" name="Text Box 31"/>
          <p:cNvSpPr txBox="1">
            <a:spLocks noChangeArrowheads="1"/>
          </p:cNvSpPr>
          <p:nvPr/>
        </p:nvSpPr>
        <p:spPr bwMode="auto">
          <a:xfrm>
            <a:off x="304800" y="281940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Ordenador</a:t>
            </a:r>
            <a:endParaRPr lang="es-ES"/>
          </a:p>
        </p:txBody>
      </p:sp>
      <p:sp>
        <p:nvSpPr>
          <p:cNvPr id="552992" name="Text Box 32"/>
          <p:cNvSpPr txBox="1">
            <a:spLocks noChangeArrowheads="1"/>
          </p:cNvSpPr>
          <p:nvPr/>
        </p:nvSpPr>
        <p:spPr bwMode="auto">
          <a:xfrm>
            <a:off x="2514600" y="2971800"/>
            <a:ext cx="142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Hub clase II</a:t>
            </a:r>
            <a:endParaRPr lang="es-ES"/>
          </a:p>
        </p:txBody>
      </p:sp>
      <p:sp>
        <p:nvSpPr>
          <p:cNvPr id="552993" name="Text Box 33"/>
          <p:cNvSpPr txBox="1">
            <a:spLocks noChangeArrowheads="1"/>
          </p:cNvSpPr>
          <p:nvPr/>
        </p:nvSpPr>
        <p:spPr bwMode="auto">
          <a:xfrm>
            <a:off x="7416800" y="274320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Ordenador</a:t>
            </a:r>
            <a:endParaRPr lang="es-ES"/>
          </a:p>
        </p:txBody>
      </p:sp>
      <p:sp>
        <p:nvSpPr>
          <p:cNvPr id="552994" name="Text Box 34"/>
          <p:cNvSpPr txBox="1">
            <a:spLocks noChangeArrowheads="1"/>
          </p:cNvSpPr>
          <p:nvPr/>
        </p:nvSpPr>
        <p:spPr bwMode="auto">
          <a:xfrm>
            <a:off x="5053013" y="2971800"/>
            <a:ext cx="1423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Hub clase II</a:t>
            </a:r>
            <a:endParaRPr lang="es-ES"/>
          </a:p>
        </p:txBody>
      </p:sp>
      <p:sp>
        <p:nvSpPr>
          <p:cNvPr id="552995" name="Text Box 35"/>
          <p:cNvSpPr txBox="1">
            <a:spLocks noChangeArrowheads="1"/>
          </p:cNvSpPr>
          <p:nvPr/>
        </p:nvSpPr>
        <p:spPr bwMode="auto">
          <a:xfrm>
            <a:off x="1752600" y="20415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100m</a:t>
            </a:r>
            <a:endParaRPr lang="es-ES"/>
          </a:p>
        </p:txBody>
      </p:sp>
      <p:sp>
        <p:nvSpPr>
          <p:cNvPr id="552996" name="Text Box 36"/>
          <p:cNvSpPr txBox="1">
            <a:spLocks noChangeArrowheads="1"/>
          </p:cNvSpPr>
          <p:nvPr/>
        </p:nvSpPr>
        <p:spPr bwMode="auto">
          <a:xfrm>
            <a:off x="4038600" y="20415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100m</a:t>
            </a:r>
            <a:endParaRPr lang="es-ES"/>
          </a:p>
        </p:txBody>
      </p:sp>
      <p:sp>
        <p:nvSpPr>
          <p:cNvPr id="552997" name="Text Box 37"/>
          <p:cNvSpPr txBox="1">
            <a:spLocks noChangeArrowheads="1"/>
          </p:cNvSpPr>
          <p:nvPr/>
        </p:nvSpPr>
        <p:spPr bwMode="auto">
          <a:xfrm>
            <a:off x="6324600" y="20415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100m</a:t>
            </a:r>
            <a:endParaRPr lang="es-ES"/>
          </a:p>
        </p:txBody>
      </p:sp>
      <p:sp>
        <p:nvSpPr>
          <p:cNvPr id="552998" name="Rectangle 38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  <a:noFill/>
          <a:ln/>
        </p:spPr>
        <p:txBody>
          <a:bodyPr/>
          <a:lstStyle/>
          <a:p>
            <a:r>
              <a:rPr lang="es-ES_tradnl" sz="3600"/>
              <a:t>Modelo 2: topología inválida</a:t>
            </a:r>
            <a:br>
              <a:rPr lang="es-ES_tradnl" sz="3600"/>
            </a:br>
            <a:r>
              <a:rPr lang="es-ES_tradnl" sz="3600"/>
              <a:t>(Fast Ethernet)</a:t>
            </a:r>
            <a:endParaRPr lang="es-ES" sz="3600"/>
          </a:p>
        </p:txBody>
      </p:sp>
      <p:pic>
        <p:nvPicPr>
          <p:cNvPr id="552999" name="Picture 3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12925"/>
            <a:ext cx="762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3000" name="Picture 4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812925"/>
            <a:ext cx="762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3001" name="Picture 4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53002" name="Picture 4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057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6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-26988"/>
            <a:ext cx="4468813" cy="662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027" name="Text Box 1027"/>
          <p:cNvSpPr txBox="1">
            <a:spLocks noChangeArrowheads="1"/>
          </p:cNvSpPr>
          <p:nvPr/>
        </p:nvSpPr>
        <p:spPr bwMode="auto">
          <a:xfrm>
            <a:off x="5253038" y="735013"/>
            <a:ext cx="2824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Transmisión de una trama</a:t>
            </a:r>
            <a:endParaRPr lang="es-ES"/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0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4597400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4051" name="Text Box 1027"/>
          <p:cNvSpPr txBox="1">
            <a:spLocks noChangeArrowheads="1"/>
          </p:cNvSpPr>
          <p:nvPr/>
        </p:nvSpPr>
        <p:spPr bwMode="auto">
          <a:xfrm>
            <a:off x="5143500" y="735013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Recepción de una trama</a:t>
            </a:r>
            <a:endParaRPr lang="es-ES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8913"/>
            <a:ext cx="4856163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457200" y="1785938"/>
            <a:ext cx="1255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Recepción</a:t>
            </a:r>
          </a:p>
          <a:p>
            <a:pPr algn="ctr"/>
            <a:r>
              <a:rPr lang="es-ES_tradnl"/>
              <a:t>de un bit</a:t>
            </a:r>
            <a:endParaRPr lang="es-ES"/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4114800" y="4605338"/>
            <a:ext cx="1450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Transmisión</a:t>
            </a:r>
          </a:p>
          <a:p>
            <a:pPr algn="ctr"/>
            <a:r>
              <a:rPr lang="es-ES_tradnl"/>
              <a:t>de un bit</a:t>
            </a:r>
            <a:endParaRPr lang="es-ES"/>
          </a:p>
        </p:txBody>
      </p:sp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68288"/>
            <a:ext cx="213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7296150" y="4976813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Espera</a:t>
            </a:r>
            <a:endParaRPr lang="es-E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ES_tradnl" sz="4000"/>
              <a:t>Antecedentes</a:t>
            </a:r>
            <a:endParaRPr lang="es-ES" sz="4000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1969: Nace ARPANET</a:t>
            </a:r>
          </a:p>
          <a:p>
            <a:pPr>
              <a:lnSpc>
                <a:spcPct val="90000"/>
              </a:lnSpc>
            </a:pPr>
            <a:r>
              <a:rPr lang="es-ES" sz="2800"/>
              <a:t>1970:  </a:t>
            </a:r>
            <a:r>
              <a:rPr lang="es-ES_tradnl" sz="2800"/>
              <a:t>Abramson crea red </a:t>
            </a:r>
            <a:r>
              <a:rPr lang="es-ES" sz="2800"/>
              <a:t>Alohanet en </a:t>
            </a:r>
            <a:r>
              <a:rPr lang="es-ES_tradnl" sz="2800"/>
              <a:t>Univ. de </a:t>
            </a:r>
            <a:r>
              <a:rPr lang="es-ES" sz="2800"/>
              <a:t>Hawaii</a:t>
            </a:r>
            <a:r>
              <a:rPr lang="es-ES_tradnl" sz="2800"/>
              <a:t> utilizando emisoras de radio taxis viejos</a:t>
            </a:r>
          </a:p>
          <a:p>
            <a:pPr>
              <a:lnSpc>
                <a:spcPct val="90000"/>
              </a:lnSpc>
            </a:pPr>
            <a:r>
              <a:rPr lang="es-ES_tradnl" sz="2800"/>
              <a:t>Arquitectura maestro-esclavo (como los radio taxis)</a:t>
            </a:r>
            <a:endParaRPr lang="es-ES" sz="2800"/>
          </a:p>
          <a:p>
            <a:pPr>
              <a:lnSpc>
                <a:spcPct val="90000"/>
              </a:lnSpc>
            </a:pPr>
            <a:r>
              <a:rPr lang="es-ES" sz="2800"/>
              <a:t>Dos canales: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D</a:t>
            </a:r>
            <a:r>
              <a:rPr lang="es-ES" sz="2400"/>
              <a:t>escendente</a:t>
            </a:r>
            <a:r>
              <a:rPr lang="es-ES_tradnl" sz="2400"/>
              <a:t> (Maestro</a:t>
            </a:r>
            <a:r>
              <a:rPr lang="es-ES_tradnl" sz="2400">
                <a:sym typeface="Symbol" pitchFamily="18" charset="2"/>
              </a:rPr>
              <a:t></a:t>
            </a:r>
            <a:r>
              <a:rPr lang="es-ES_tradnl" sz="2400"/>
              <a:t>Esclavo):</a:t>
            </a:r>
            <a:r>
              <a:rPr lang="es-ES" sz="2400"/>
              <a:t> un solo emisor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A</a:t>
            </a:r>
            <a:r>
              <a:rPr lang="es-ES" sz="2400"/>
              <a:t>scendente </a:t>
            </a:r>
            <a:r>
              <a:rPr lang="es-ES_tradnl" sz="2400"/>
              <a:t>(Esclavo</a:t>
            </a:r>
            <a:r>
              <a:rPr lang="es-ES_tradnl" sz="2400">
                <a:sym typeface="Symbol" pitchFamily="18" charset="2"/>
              </a:rPr>
              <a:t>Maestro</a:t>
            </a:r>
            <a:r>
              <a:rPr lang="es-ES_tradnl" sz="2400"/>
              <a:t>):</a:t>
            </a:r>
            <a:r>
              <a:rPr lang="es-ES" sz="2400"/>
              <a:t> compartido </a:t>
            </a:r>
            <a:r>
              <a:rPr lang="es-ES_tradnl" sz="2400"/>
              <a:t>por </a:t>
            </a:r>
            <a:r>
              <a:rPr lang="es-ES" sz="2400"/>
              <a:t>3</a:t>
            </a:r>
            <a:r>
              <a:rPr lang="es-ES_tradnl" sz="2400"/>
              <a:t> ‘esclavos’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s-ES" sz="4000"/>
              <a:t>Colisiones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Conviene minimizarlas ya que reducen rendimiento</a:t>
            </a:r>
            <a:r>
              <a:rPr lang="es-ES_tradnl" sz="2800"/>
              <a:t>, pero son un evento normal en CSMA/CD</a:t>
            </a:r>
            <a:r>
              <a:rPr lang="es-ES" sz="2800"/>
              <a:t>.</a:t>
            </a:r>
            <a:endParaRPr lang="es-ES_tradnl" sz="2800"/>
          </a:p>
          <a:p>
            <a:pPr>
              <a:lnSpc>
                <a:spcPct val="90000"/>
              </a:lnSpc>
            </a:pPr>
            <a:r>
              <a:rPr lang="es-ES_tradnl" sz="2800"/>
              <a:t>El riesgo de colisión solo se da en los primeros 64 bytes, a partir de aquí la estación ya ‘posee’ el cable.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Las tramas grandes colisionan menos.</a:t>
            </a:r>
          </a:p>
          <a:p>
            <a:pPr>
              <a:lnSpc>
                <a:spcPct val="90000"/>
              </a:lnSpc>
            </a:pPr>
            <a:r>
              <a:rPr lang="es-ES_tradnl" sz="2800"/>
              <a:t>En caso de colisión los reintentos se producen a intervalos aleatorios cada vez mayores (retorceso exponencial binario truncado).</a:t>
            </a:r>
            <a:endParaRPr lang="es-ES" sz="2800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AutoShape 2"/>
          <p:cNvSpPr>
            <a:spLocks noChangeArrowheads="1"/>
          </p:cNvSpPr>
          <p:nvPr/>
        </p:nvSpPr>
        <p:spPr bwMode="auto">
          <a:xfrm>
            <a:off x="1181100" y="2317750"/>
            <a:ext cx="2057400" cy="1295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Observar</a:t>
            </a:r>
          </a:p>
          <a:p>
            <a:pPr algn="ctr"/>
            <a:r>
              <a:rPr lang="es-ES_tradnl" sz="1800" b="1">
                <a:latin typeface="Arial" charset="0"/>
              </a:rPr>
              <a:t>Canal</a:t>
            </a:r>
          </a:p>
          <a:p>
            <a:pPr algn="ctr"/>
            <a:r>
              <a:rPr lang="es-ES_tradnl" sz="1800" b="1">
                <a:latin typeface="Arial" charset="0"/>
              </a:rPr>
              <a:t>(CS)</a:t>
            </a:r>
            <a:endParaRPr lang="es-ES" sz="1800" b="1">
              <a:latin typeface="Arial" charset="0"/>
            </a:endParaRPr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914400" y="1103313"/>
            <a:ext cx="2209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Estación lista</a:t>
            </a:r>
          </a:p>
          <a:p>
            <a:pPr algn="ctr"/>
            <a:r>
              <a:rPr lang="es-ES_tradnl" sz="1800" b="1">
                <a:latin typeface="Arial" charset="0"/>
              </a:rPr>
              <a:t>para enviar</a:t>
            </a:r>
            <a:endParaRPr lang="es-ES" sz="1800" b="1">
              <a:latin typeface="Arial" charset="0"/>
            </a:endParaRPr>
          </a:p>
        </p:txBody>
      </p:sp>
      <p:sp>
        <p:nvSpPr>
          <p:cNvPr id="759812" name="Rectangle 4"/>
          <p:cNvSpPr>
            <a:spLocks noChangeArrowheads="1"/>
          </p:cNvSpPr>
          <p:nvPr/>
        </p:nvSpPr>
        <p:spPr bwMode="auto">
          <a:xfrm>
            <a:off x="914400" y="5599113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Transmisión</a:t>
            </a:r>
          </a:p>
          <a:p>
            <a:pPr algn="ctr"/>
            <a:r>
              <a:rPr lang="es-ES_tradnl" sz="1800" b="1">
                <a:latin typeface="Arial" charset="0"/>
              </a:rPr>
              <a:t>completada </a:t>
            </a:r>
          </a:p>
          <a:p>
            <a:pPr algn="ctr"/>
            <a:r>
              <a:rPr lang="es-ES_tradnl" sz="1800" b="1">
                <a:latin typeface="Arial" charset="0"/>
              </a:rPr>
              <a:t>con éxito</a:t>
            </a:r>
            <a:endParaRPr lang="es-ES" sz="1800" b="1">
              <a:latin typeface="Arial" charset="0"/>
            </a:endParaRPr>
          </a:p>
        </p:txBody>
      </p:sp>
      <p:sp>
        <p:nvSpPr>
          <p:cNvPr id="759813" name="Rectangle 5"/>
          <p:cNvSpPr>
            <a:spLocks noChangeArrowheads="1"/>
          </p:cNvSpPr>
          <p:nvPr/>
        </p:nvSpPr>
        <p:spPr bwMode="auto">
          <a:xfrm>
            <a:off x="914400" y="4227513"/>
            <a:ext cx="2209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Transmitir datos y</a:t>
            </a:r>
          </a:p>
          <a:p>
            <a:pPr algn="ctr"/>
            <a:r>
              <a:rPr lang="es-ES_tradnl" sz="1800" b="1">
                <a:latin typeface="Arial" charset="0"/>
              </a:rPr>
              <a:t>observar canal (CD)</a:t>
            </a:r>
            <a:endParaRPr lang="es-ES" sz="1800" b="1">
              <a:latin typeface="Arial" charset="0"/>
            </a:endParaRPr>
          </a:p>
        </p:txBody>
      </p:sp>
      <p:sp>
        <p:nvSpPr>
          <p:cNvPr id="759814" name="Rectangle 6"/>
          <p:cNvSpPr>
            <a:spLocks noChangeArrowheads="1"/>
          </p:cNvSpPr>
          <p:nvPr/>
        </p:nvSpPr>
        <p:spPr bwMode="auto">
          <a:xfrm>
            <a:off x="6019800" y="4227513"/>
            <a:ext cx="1905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Transmitir señal</a:t>
            </a:r>
          </a:p>
          <a:p>
            <a:pPr algn="ctr"/>
            <a:r>
              <a:rPr lang="es-ES_tradnl" sz="1800" b="1">
                <a:latin typeface="Arial" charset="0"/>
              </a:rPr>
              <a:t>de atasco y parar</a:t>
            </a:r>
            <a:endParaRPr lang="es-ES" sz="1800" b="1">
              <a:latin typeface="Arial" charset="0"/>
            </a:endParaRPr>
          </a:p>
        </p:txBody>
      </p:sp>
      <p:sp>
        <p:nvSpPr>
          <p:cNvPr id="759815" name="Rectangle 7"/>
          <p:cNvSpPr>
            <a:spLocks noChangeArrowheads="1"/>
          </p:cNvSpPr>
          <p:nvPr/>
        </p:nvSpPr>
        <p:spPr bwMode="auto">
          <a:xfrm>
            <a:off x="5715000" y="1331913"/>
            <a:ext cx="24384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800" b="1">
                <a:latin typeface="Arial" charset="0"/>
              </a:rPr>
              <a:t>Esperar tiempo</a:t>
            </a:r>
          </a:p>
          <a:p>
            <a:pPr algn="ctr"/>
            <a:r>
              <a:rPr lang="es-ES_tradnl" sz="1800" b="1">
                <a:latin typeface="Arial" charset="0"/>
              </a:rPr>
              <a:t>aleatorio según</a:t>
            </a:r>
          </a:p>
          <a:p>
            <a:pPr algn="ctr"/>
            <a:r>
              <a:rPr lang="es-ES_tradnl" sz="1800" b="1">
                <a:latin typeface="Arial" charset="0"/>
              </a:rPr>
              <a:t>número de intentos</a:t>
            </a:r>
          </a:p>
          <a:p>
            <a:pPr algn="ctr"/>
            <a:r>
              <a:rPr lang="es-ES_tradnl" sz="1800" b="1">
                <a:latin typeface="Arial" charset="0"/>
              </a:rPr>
              <a:t>(retroceso</a:t>
            </a:r>
          </a:p>
          <a:p>
            <a:pPr algn="ctr"/>
            <a:r>
              <a:rPr lang="es-ES_tradnl" sz="1800" b="1">
                <a:latin typeface="Arial" charset="0"/>
              </a:rPr>
              <a:t>exponencial binario)</a:t>
            </a:r>
            <a:endParaRPr lang="es-ES" sz="1800" b="1">
              <a:latin typeface="Arial" charset="0"/>
            </a:endParaRPr>
          </a:p>
        </p:txBody>
      </p:sp>
      <p:sp>
        <p:nvSpPr>
          <p:cNvPr id="759816" name="Line 8"/>
          <p:cNvSpPr>
            <a:spLocks noChangeShapeType="1"/>
          </p:cNvSpPr>
          <p:nvPr/>
        </p:nvSpPr>
        <p:spPr bwMode="auto">
          <a:xfrm>
            <a:off x="2209800" y="186531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9817" name="Line 9"/>
          <p:cNvSpPr>
            <a:spLocks noChangeShapeType="1"/>
          </p:cNvSpPr>
          <p:nvPr/>
        </p:nvSpPr>
        <p:spPr bwMode="auto">
          <a:xfrm>
            <a:off x="2209800" y="361791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9818" name="Line 10"/>
          <p:cNvSpPr>
            <a:spLocks noChangeShapeType="1"/>
          </p:cNvSpPr>
          <p:nvPr/>
        </p:nvSpPr>
        <p:spPr bwMode="auto">
          <a:xfrm flipH="1">
            <a:off x="2209800" y="2017713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9819" name="Line 11"/>
          <p:cNvSpPr>
            <a:spLocks noChangeShapeType="1"/>
          </p:cNvSpPr>
          <p:nvPr/>
        </p:nvSpPr>
        <p:spPr bwMode="auto">
          <a:xfrm>
            <a:off x="3238500" y="29654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9820" name="Line 12"/>
          <p:cNvSpPr>
            <a:spLocks noChangeShapeType="1"/>
          </p:cNvSpPr>
          <p:nvPr/>
        </p:nvSpPr>
        <p:spPr bwMode="auto">
          <a:xfrm flipH="1" flipV="1">
            <a:off x="4533900" y="2012950"/>
            <a:ext cx="0" cy="958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9821" name="Line 13"/>
          <p:cNvSpPr>
            <a:spLocks noChangeShapeType="1"/>
          </p:cNvSpPr>
          <p:nvPr/>
        </p:nvSpPr>
        <p:spPr bwMode="auto">
          <a:xfrm flipH="1" flipV="1">
            <a:off x="6934200" y="2779713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9822" name="Line 14"/>
          <p:cNvSpPr>
            <a:spLocks noChangeShapeType="1"/>
          </p:cNvSpPr>
          <p:nvPr/>
        </p:nvSpPr>
        <p:spPr bwMode="auto">
          <a:xfrm>
            <a:off x="3124200" y="4608513"/>
            <a:ext cx="288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9823" name="Line 15"/>
          <p:cNvSpPr>
            <a:spLocks noChangeShapeType="1"/>
          </p:cNvSpPr>
          <p:nvPr/>
        </p:nvSpPr>
        <p:spPr bwMode="auto">
          <a:xfrm>
            <a:off x="2209800" y="4989513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59824" name="Text Box 16"/>
          <p:cNvSpPr txBox="1">
            <a:spLocks noChangeArrowheads="1"/>
          </p:cNvSpPr>
          <p:nvPr/>
        </p:nvSpPr>
        <p:spPr bwMode="auto">
          <a:xfrm>
            <a:off x="3270250" y="424180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Colisión detectada</a:t>
            </a:r>
            <a:endParaRPr lang="es-ES" sz="1800" b="1">
              <a:latin typeface="Arial" charset="0"/>
            </a:endParaRPr>
          </a:p>
        </p:txBody>
      </p:sp>
      <p:sp>
        <p:nvSpPr>
          <p:cNvPr id="759825" name="Text Box 17"/>
          <p:cNvSpPr txBox="1">
            <a:spLocks noChangeArrowheads="1"/>
          </p:cNvSpPr>
          <p:nvPr/>
        </p:nvSpPr>
        <p:spPr bwMode="auto">
          <a:xfrm>
            <a:off x="3530600" y="1636713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Nuevo intento</a:t>
            </a:r>
            <a:endParaRPr lang="es-ES" sz="1800" b="1">
              <a:latin typeface="Arial" charset="0"/>
            </a:endParaRPr>
          </a:p>
        </p:txBody>
      </p:sp>
      <p:sp>
        <p:nvSpPr>
          <p:cNvPr id="759826" name="Text Box 18"/>
          <p:cNvSpPr txBox="1">
            <a:spLocks noChangeArrowheads="1"/>
          </p:cNvSpPr>
          <p:nvPr/>
        </p:nvSpPr>
        <p:spPr bwMode="auto">
          <a:xfrm>
            <a:off x="3321050" y="262255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Canal</a:t>
            </a:r>
          </a:p>
          <a:p>
            <a:pPr algn="ctr"/>
            <a:r>
              <a:rPr lang="es-ES_tradnl" sz="1800" b="1">
                <a:latin typeface="Arial" charset="0"/>
              </a:rPr>
              <a:t>ocupado</a:t>
            </a:r>
            <a:endParaRPr lang="es-ES" sz="1800" b="1">
              <a:latin typeface="Arial" charset="0"/>
            </a:endParaRPr>
          </a:p>
        </p:txBody>
      </p:sp>
      <p:sp>
        <p:nvSpPr>
          <p:cNvPr id="759827" name="Text Box 19"/>
          <p:cNvSpPr txBox="1">
            <a:spLocks noChangeArrowheads="1"/>
          </p:cNvSpPr>
          <p:nvPr/>
        </p:nvSpPr>
        <p:spPr bwMode="auto">
          <a:xfrm>
            <a:off x="1346200" y="3586163"/>
            <a:ext cx="80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_tradnl" sz="1800" b="1">
                <a:latin typeface="Arial" charset="0"/>
              </a:rPr>
              <a:t>Canal</a:t>
            </a:r>
          </a:p>
          <a:p>
            <a:pPr algn="r"/>
            <a:r>
              <a:rPr lang="es-ES_tradnl" sz="1800" b="1">
                <a:latin typeface="Arial" charset="0"/>
              </a:rPr>
              <a:t>libre</a:t>
            </a:r>
            <a:endParaRPr lang="es-ES" sz="1800" b="1">
              <a:latin typeface="Arial" charset="0"/>
            </a:endParaRPr>
          </a:p>
        </p:txBody>
      </p:sp>
      <p:sp>
        <p:nvSpPr>
          <p:cNvPr id="759828" name="Text Box 20"/>
          <p:cNvSpPr txBox="1">
            <a:spLocks noChangeArrowheads="1"/>
          </p:cNvSpPr>
          <p:nvPr/>
        </p:nvSpPr>
        <p:spPr bwMode="auto">
          <a:xfrm>
            <a:off x="2209800" y="5080000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b="1">
                <a:latin typeface="Arial" charset="0"/>
              </a:rPr>
              <a:t>Colisión no detectada</a:t>
            </a:r>
            <a:endParaRPr lang="es-ES" sz="1800" b="1">
              <a:latin typeface="Arial" charset="0"/>
            </a:endParaRPr>
          </a:p>
        </p:txBody>
      </p:sp>
      <p:sp>
        <p:nvSpPr>
          <p:cNvPr id="759829" name="Text Box 21"/>
          <p:cNvSpPr txBox="1">
            <a:spLocks noChangeArrowheads="1"/>
          </p:cNvSpPr>
          <p:nvPr/>
        </p:nvSpPr>
        <p:spPr bwMode="auto">
          <a:xfrm>
            <a:off x="1730375" y="188913"/>
            <a:ext cx="5356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200"/>
              <a:t>Funcionamiento del CSMA/CD</a:t>
            </a:r>
            <a:endParaRPr lang="es-ES" sz="3200"/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834" name="Group 2"/>
          <p:cNvGraphicFramePr>
            <a:graphicFrameLocks noGrp="1"/>
          </p:cNvGraphicFramePr>
          <p:nvPr/>
        </p:nvGraphicFramePr>
        <p:xfrm>
          <a:off x="2286000" y="912813"/>
          <a:ext cx="4191000" cy="5513388"/>
        </p:xfrm>
        <a:graphic>
          <a:graphicData uri="http://schemas.openxmlformats.org/drawingml/2006/table">
            <a:tbl>
              <a:tblPr/>
              <a:tblGrid>
                <a:gridCol w="1295400"/>
                <a:gridCol w="1447800"/>
                <a:gridCol w="1447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Núm. Intento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Rango Interv.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Tiempo (</a:t>
                      </a: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s)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0-51,2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0-153,6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0-358,4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0-15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0-768,0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0-31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0-1.587,2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0-63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0-3.225,6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0-127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0-6.502,4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0-255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0-13.056,0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0-511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0-26.163,2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0-1023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0-52.377,6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0-1023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0-52.377,6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0-1023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0-52.377,6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0-1023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0-52.377,6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0-1023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0-52.377,6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0-1023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0-52.377,6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 descarta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0912" name="Text Box 80"/>
          <p:cNvSpPr txBox="1">
            <a:spLocks noChangeArrowheads="1"/>
          </p:cNvSpPr>
          <p:nvPr/>
        </p:nvSpPr>
        <p:spPr bwMode="auto">
          <a:xfrm>
            <a:off x="838200" y="304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>
                <a:latin typeface="Arial" charset="0"/>
              </a:rPr>
              <a:t>Retroceso exponencial binario truncado a 10 Mb/S</a:t>
            </a:r>
            <a:endParaRPr lang="es-ES" sz="24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s-ES_tradnl" sz="3600"/>
              <a:t>Rendimiento de Ethernet</a:t>
            </a:r>
            <a:endParaRPr lang="es-ES" sz="36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Si</a:t>
            </a:r>
            <a:r>
              <a:rPr lang="es-ES_tradnl" sz="2800"/>
              <a:t>:</a:t>
            </a:r>
            <a:r>
              <a:rPr lang="es-ES" sz="2800"/>
              <a:t> </a:t>
            </a:r>
            <a:endParaRPr lang="es-ES_tradnl" sz="2800"/>
          </a:p>
          <a:p>
            <a:pPr lvl="1">
              <a:lnSpc>
                <a:spcPct val="90000"/>
              </a:lnSpc>
            </a:pPr>
            <a:r>
              <a:rPr lang="es-ES_tradnl" sz="2400"/>
              <a:t>La distribución de tráfico en una LAN fuera </a:t>
            </a:r>
            <a:r>
              <a:rPr lang="es-ES" sz="2400"/>
              <a:t>Poisson</a:t>
            </a:r>
            <a:endParaRPr lang="es-ES_tradnl" sz="2400"/>
          </a:p>
          <a:p>
            <a:pPr lvl="1">
              <a:lnSpc>
                <a:spcPct val="90000"/>
              </a:lnSpc>
            </a:pPr>
            <a:r>
              <a:rPr lang="es-ES_tradnl" sz="2400"/>
              <a:t>T</a:t>
            </a:r>
            <a:r>
              <a:rPr lang="es-ES" sz="2400"/>
              <a:t>odas las tramas </a:t>
            </a:r>
            <a:r>
              <a:rPr lang="es-ES_tradnl" sz="2400"/>
              <a:t>fueran de la long. mínima (</a:t>
            </a:r>
            <a:r>
              <a:rPr lang="es-ES" sz="2400"/>
              <a:t>64 bytes</a:t>
            </a:r>
            <a:r>
              <a:rPr lang="es-ES_tradnl" sz="2400"/>
              <a:t>)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Hubiera un número muy elevado de estaciones a la distancia máxima (512 bits)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800"/>
              <a:t>	Entonces</a:t>
            </a:r>
            <a:r>
              <a:rPr lang="es-ES" sz="2800"/>
              <a:t> </a:t>
            </a:r>
            <a:r>
              <a:rPr lang="es-ES_tradnl" sz="2800"/>
              <a:t>CSMA/CD</a:t>
            </a:r>
            <a:r>
              <a:rPr lang="es-ES" sz="2800"/>
              <a:t> = Aloha ranurado </a:t>
            </a:r>
            <a:r>
              <a:rPr lang="es-ES" sz="2800">
                <a:sym typeface="Symbol" pitchFamily="18" charset="2"/>
              </a:rPr>
              <a:t></a:t>
            </a:r>
            <a:r>
              <a:rPr lang="es-ES" sz="2800"/>
              <a:t> 38% max</a:t>
            </a:r>
          </a:p>
          <a:p>
            <a:pPr>
              <a:lnSpc>
                <a:spcPct val="90000"/>
              </a:lnSpc>
            </a:pPr>
            <a:r>
              <a:rPr lang="es-ES" sz="2800"/>
              <a:t>Pero: </a:t>
            </a:r>
            <a:endParaRPr lang="es-ES_tradnl" sz="2800"/>
          </a:p>
          <a:p>
            <a:pPr lvl="1">
              <a:lnSpc>
                <a:spcPct val="90000"/>
              </a:lnSpc>
            </a:pPr>
            <a:r>
              <a:rPr lang="es-ES_tradnl" sz="2400"/>
              <a:t>El t</a:t>
            </a:r>
            <a:r>
              <a:rPr lang="es-ES" sz="2400"/>
              <a:t>ráfico LAN no es Poisson</a:t>
            </a:r>
            <a:r>
              <a:rPr lang="es-ES_tradnl" sz="2400"/>
              <a:t> sino auto-similar (servidores)</a:t>
            </a:r>
            <a:endParaRPr lang="es-ES" sz="2400"/>
          </a:p>
          <a:p>
            <a:pPr lvl="1">
              <a:lnSpc>
                <a:spcPct val="90000"/>
              </a:lnSpc>
            </a:pPr>
            <a:r>
              <a:rPr lang="es-ES" sz="2400"/>
              <a:t>No todas las tramas </a:t>
            </a:r>
            <a:r>
              <a:rPr lang="es-ES_tradnl" sz="2400"/>
              <a:t>son de</a:t>
            </a:r>
            <a:r>
              <a:rPr lang="es-ES" sz="2400"/>
              <a:t> 64 Bytes</a:t>
            </a:r>
            <a:r>
              <a:rPr lang="es-ES_tradnl" sz="2400"/>
              <a:t> (valor medio 530 Bytes)</a:t>
            </a:r>
          </a:p>
          <a:p>
            <a:pPr lvl="1">
              <a:lnSpc>
                <a:spcPct val="90000"/>
              </a:lnSpc>
            </a:pPr>
            <a:r>
              <a:rPr lang="es-ES_tradnl" sz="2400"/>
              <a:t>El número de estaciones suele ser reducido y no suelen estar a la distancia máxima</a:t>
            </a:r>
            <a:r>
              <a:rPr lang="es-ES" sz="2400"/>
              <a:t> </a:t>
            </a:r>
            <a:endParaRPr lang="es-ES_tradnl" sz="240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800"/>
              <a:t>	Por tanto el rendimiento puede ser superior a 38%.</a:t>
            </a:r>
            <a:endParaRPr lang="es-ES" sz="2800"/>
          </a:p>
          <a:p>
            <a:pPr lvl="1">
              <a:lnSpc>
                <a:spcPct val="90000"/>
              </a:lnSpc>
            </a:pPr>
            <a:endParaRPr lang="es-ES" sz="2400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s-ES_tradnl" sz="4000"/>
              <a:t>Como mejorar el </a:t>
            </a:r>
            <a:r>
              <a:rPr lang="es-ES" sz="4000"/>
              <a:t>Rendimiento</a:t>
            </a:r>
            <a:r>
              <a:rPr lang="es-ES_tradnl" sz="4000"/>
              <a:t> </a:t>
            </a:r>
            <a:br>
              <a:rPr lang="es-ES_tradnl" sz="4000"/>
            </a:br>
            <a:r>
              <a:rPr lang="es-ES_tradnl" sz="4000"/>
              <a:t>(de Boggs, Mogul y Kent)</a:t>
            </a:r>
            <a:endParaRPr lang="es-ES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s-ES" b="1"/>
              <a:t>Aumentar tamaño de tramas</a:t>
            </a:r>
            <a:r>
              <a:rPr lang="es-ES"/>
              <a:t>: con 64 bytes riesgo de colisión </a:t>
            </a:r>
            <a:r>
              <a:rPr lang="es-ES_tradnl"/>
              <a:t>el 100% del</a:t>
            </a:r>
            <a:r>
              <a:rPr lang="es-ES"/>
              <a:t> tiempo, con 1518 solo el 4%</a:t>
            </a:r>
            <a:r>
              <a:rPr lang="es-ES_tradnl"/>
              <a:t> (primeros 64)</a:t>
            </a:r>
            <a:r>
              <a:rPr lang="es-ES"/>
              <a:t>.</a:t>
            </a:r>
            <a:endParaRPr lang="es-ES_tradnl"/>
          </a:p>
          <a:p>
            <a:r>
              <a:rPr lang="es-ES" b="1"/>
              <a:t>Minimizar distancias</a:t>
            </a:r>
            <a:r>
              <a:rPr lang="es-ES_tradnl" b="1"/>
              <a:t>, especialmente </a:t>
            </a:r>
            <a:r>
              <a:rPr lang="es-ES" b="1"/>
              <a:t> entre servidores</a:t>
            </a:r>
            <a:r>
              <a:rPr lang="es-ES"/>
              <a:t>; si la distancia es </a:t>
            </a:r>
            <a:r>
              <a:rPr lang="es-ES_tradnl"/>
              <a:t>menor el riesgo de colisión será menor.</a:t>
            </a:r>
          </a:p>
          <a:p>
            <a:r>
              <a:rPr lang="es-ES" b="1"/>
              <a:t>Reducir número de estaciones</a:t>
            </a:r>
            <a:r>
              <a:rPr lang="es-ES"/>
              <a:t>; </a:t>
            </a:r>
            <a:r>
              <a:rPr lang="es-ES_tradnl"/>
              <a:t>a </a:t>
            </a:r>
            <a:r>
              <a:rPr lang="es-ES"/>
              <a:t>menos estaciones</a:t>
            </a:r>
            <a:r>
              <a:rPr lang="es-ES_tradnl"/>
              <a:t>,</a:t>
            </a:r>
            <a:r>
              <a:rPr lang="es-ES"/>
              <a:t> menos caos</a:t>
            </a:r>
            <a:r>
              <a:rPr lang="es-ES_tradnl"/>
              <a:t> y menos colisiones</a:t>
            </a:r>
            <a:r>
              <a:rPr lang="es-ES"/>
              <a:t>.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925"/>
            <a:ext cx="4495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609600" y="3048000"/>
            <a:ext cx="112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r>
              <a:rPr lang="es-ES_tradnl">
                <a:sym typeface="Symbol" pitchFamily="18" charset="2"/>
              </a:rPr>
              <a:t> = 3 s</a:t>
            </a:r>
            <a:endParaRPr lang="es-ES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171450"/>
            <a:ext cx="4610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 cstate="print">
            <a:lum contrast="52000"/>
          </a:blip>
          <a:srcRect/>
          <a:stretch>
            <a:fillRect/>
          </a:stretch>
        </p:blipFill>
        <p:spPr bwMode="auto">
          <a:xfrm>
            <a:off x="2376488" y="3505200"/>
            <a:ext cx="43910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7585075" y="3048000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r>
              <a:rPr lang="es-ES_tradnl">
                <a:sym typeface="Symbol" pitchFamily="18" charset="2"/>
              </a:rPr>
              <a:t> = 12 s</a:t>
            </a:r>
            <a:endParaRPr lang="es-ES"/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629400" y="5775325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2</a:t>
            </a:r>
            <a:r>
              <a:rPr lang="es-ES_tradnl">
                <a:sym typeface="Symbol" pitchFamily="18" charset="2"/>
              </a:rPr>
              <a:t> = 45 s</a:t>
            </a:r>
            <a:endParaRPr lang="es-ES"/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304800" y="4267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400"/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609600" y="3886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228600" y="3886200"/>
            <a:ext cx="1752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Influencia del tamaño de paquete, número de hosts y longitud de la red.</a:t>
            </a:r>
            <a:endParaRPr lang="es-ES"/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7162800" y="3810000"/>
            <a:ext cx="1828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Fuente: Measured Capacity of an Ethernet: Myths and Reality.</a:t>
            </a:r>
            <a:endParaRPr lang="es-ES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s-ES_tradnl" sz="4000"/>
              <a:t>Rendimiento vs velocidad</a:t>
            </a:r>
            <a:endParaRPr lang="es-ES" sz="4000"/>
          </a:p>
        </p:txBody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A igual topología </a:t>
            </a:r>
            <a:r>
              <a:rPr lang="es-ES_tradnl" sz="2800"/>
              <a:t>física la distancia en bits aumenta - y el rendimiento baja- con la velocidad</a:t>
            </a:r>
            <a:r>
              <a:rPr lang="es-ES" sz="2800"/>
              <a:t>.</a:t>
            </a:r>
          </a:p>
          <a:p>
            <a:pPr>
              <a:lnSpc>
                <a:spcPct val="90000"/>
              </a:lnSpc>
            </a:pPr>
            <a:r>
              <a:rPr lang="es-ES" sz="2800"/>
              <a:t>Ejemplo: dos estaciones conectadas a un</a:t>
            </a:r>
            <a:r>
              <a:rPr lang="es-ES_tradnl" sz="2800"/>
              <a:t> </a:t>
            </a:r>
            <a:r>
              <a:rPr lang="es-ES" sz="2800"/>
              <a:t>hub con 100 m de cable cada una</a:t>
            </a:r>
            <a:r>
              <a:rPr lang="es-ES_tradnl" sz="2800"/>
              <a:t>. </a:t>
            </a:r>
            <a:endParaRPr lang="es-ES" sz="2800"/>
          </a:p>
        </p:txBody>
      </p:sp>
      <p:graphicFrame>
        <p:nvGraphicFramePr>
          <p:cNvPr id="190517" name="Group 1077"/>
          <p:cNvGraphicFramePr>
            <a:graphicFrameLocks noGrp="1"/>
          </p:cNvGraphicFramePr>
          <p:nvPr/>
        </p:nvGraphicFramePr>
        <p:xfrm>
          <a:off x="990600" y="3733800"/>
          <a:ext cx="7239000" cy="2499360"/>
        </p:xfrm>
        <a:graphic>
          <a:graphicData uri="http://schemas.openxmlformats.org/drawingml/2006/table">
            <a:tbl>
              <a:tblPr/>
              <a:tblGrid>
                <a:gridCol w="1828800"/>
                <a:gridCol w="1600200"/>
                <a:gridCol w="2819400"/>
                <a:gridCol w="990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Velocidad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Distancia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Riesgo colisión (trama 530 bytes) 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Ratio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Mb/s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bytes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Mb/s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 bytes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 Mb/s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457 bytes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86%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Rendimiento en Gigabit Ethernet</a:t>
            </a:r>
            <a:endParaRPr lang="es-ES" sz="400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/>
              <a:t>Para permitir un diámetro razonable GE aumenta el tamaño de trama mínimo a 512 bytes (extensión de portadora’). Esto aumenta el riesgo de colisión y disminuye el rendimiento porque hay más ‘relleno’.</a:t>
            </a:r>
          </a:p>
          <a:p>
            <a:r>
              <a:rPr lang="es-ES_tradnl" sz="2800"/>
              <a:t>La extensión de portadora no forma parte de la trama MAC, no se propaga si pasa a FE o EN.</a:t>
            </a:r>
            <a:endParaRPr lang="es-ES" sz="2800"/>
          </a:p>
          <a:p>
            <a:r>
              <a:rPr lang="es-ES_tradnl" sz="2800"/>
              <a:t>Para paliar la merma en rendimiento se permiten ‘rafagas de tramas’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18" name="Group 2"/>
          <p:cNvGraphicFramePr>
            <a:graphicFrameLocks noGrp="1"/>
          </p:cNvGraphicFramePr>
          <p:nvPr/>
        </p:nvGraphicFramePr>
        <p:xfrm>
          <a:off x="330200" y="2743200"/>
          <a:ext cx="8432800" cy="762000"/>
        </p:xfrm>
        <a:graphic>
          <a:graphicData uri="http://schemas.openxmlformats.org/drawingml/2006/table">
            <a:tbl>
              <a:tblPr/>
              <a:tblGrid>
                <a:gridCol w="762000"/>
                <a:gridCol w="533400"/>
                <a:gridCol w="838200"/>
                <a:gridCol w="685800"/>
                <a:gridCol w="838200"/>
                <a:gridCol w="838200"/>
                <a:gridCol w="914400"/>
                <a:gridCol w="762000"/>
                <a:gridCol w="1346200"/>
                <a:gridCol w="914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In. tr.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Dest.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Dir. Orig.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Long./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Relleno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Extensión de portadora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Hueco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(nada)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042" name="Text Box 26"/>
          <p:cNvSpPr txBox="1">
            <a:spLocks noChangeArrowheads="1"/>
          </p:cNvSpPr>
          <p:nvPr/>
        </p:nvSpPr>
        <p:spPr bwMode="auto">
          <a:xfrm>
            <a:off x="441325" y="22240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7</a:t>
            </a:r>
            <a:endParaRPr lang="es-ES" sz="1800"/>
          </a:p>
        </p:txBody>
      </p: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1219200" y="22240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1</a:t>
            </a:r>
            <a:endParaRPr lang="es-ES" sz="1800"/>
          </a:p>
        </p:txBody>
      </p:sp>
      <p:sp>
        <p:nvSpPr>
          <p:cNvPr id="214044" name="Text Box 28"/>
          <p:cNvSpPr txBox="1">
            <a:spLocks noChangeArrowheads="1"/>
          </p:cNvSpPr>
          <p:nvPr/>
        </p:nvSpPr>
        <p:spPr bwMode="auto">
          <a:xfrm>
            <a:off x="1905000" y="22240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214045" name="Text Box 29"/>
          <p:cNvSpPr txBox="1">
            <a:spLocks noChangeArrowheads="1"/>
          </p:cNvSpPr>
          <p:nvPr/>
        </p:nvSpPr>
        <p:spPr bwMode="auto">
          <a:xfrm>
            <a:off x="3429000" y="2209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2</a:t>
            </a:r>
            <a:endParaRPr lang="es-ES" sz="1800"/>
          </a:p>
        </p:txBody>
      </p:sp>
      <p:sp>
        <p:nvSpPr>
          <p:cNvPr id="214046" name="Text Box 30"/>
          <p:cNvSpPr txBox="1">
            <a:spLocks noChangeArrowheads="1"/>
          </p:cNvSpPr>
          <p:nvPr/>
        </p:nvSpPr>
        <p:spPr bwMode="auto">
          <a:xfrm>
            <a:off x="2667000" y="2209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6</a:t>
            </a:r>
            <a:endParaRPr lang="es-ES" sz="1800"/>
          </a:p>
        </p:txBody>
      </p:sp>
      <p:sp>
        <p:nvSpPr>
          <p:cNvPr id="214047" name="Text Box 31"/>
          <p:cNvSpPr txBox="1">
            <a:spLocks noChangeArrowheads="1"/>
          </p:cNvSpPr>
          <p:nvPr/>
        </p:nvSpPr>
        <p:spPr bwMode="auto">
          <a:xfrm>
            <a:off x="3962400" y="22098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0-1500</a:t>
            </a:r>
            <a:endParaRPr lang="es-ES" sz="1800"/>
          </a:p>
        </p:txBody>
      </p:sp>
      <p:sp>
        <p:nvSpPr>
          <p:cNvPr id="214048" name="Text Box 32"/>
          <p:cNvSpPr txBox="1">
            <a:spLocks noChangeArrowheads="1"/>
          </p:cNvSpPr>
          <p:nvPr/>
        </p:nvSpPr>
        <p:spPr bwMode="auto">
          <a:xfrm>
            <a:off x="4953000" y="22098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0-46</a:t>
            </a:r>
            <a:endParaRPr lang="es-ES" sz="1800"/>
          </a:p>
        </p:txBody>
      </p:sp>
      <p:sp>
        <p:nvSpPr>
          <p:cNvPr id="214049" name="Text Box 33"/>
          <p:cNvSpPr txBox="1">
            <a:spLocks noChangeArrowheads="1"/>
          </p:cNvSpPr>
          <p:nvPr/>
        </p:nvSpPr>
        <p:spPr bwMode="auto">
          <a:xfrm>
            <a:off x="5949950" y="2209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4</a:t>
            </a:r>
            <a:endParaRPr lang="es-ES" sz="1800"/>
          </a:p>
        </p:txBody>
      </p:sp>
      <p:sp>
        <p:nvSpPr>
          <p:cNvPr id="214050" name="Text Box 34"/>
          <p:cNvSpPr txBox="1">
            <a:spLocks noChangeArrowheads="1"/>
          </p:cNvSpPr>
          <p:nvPr/>
        </p:nvSpPr>
        <p:spPr bwMode="auto">
          <a:xfrm>
            <a:off x="8001000" y="220503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>
                <a:sym typeface="Symbol" pitchFamily="18" charset="2"/>
              </a:rPr>
              <a:t>12</a:t>
            </a:r>
            <a:endParaRPr lang="es-ES" sz="1800"/>
          </a:p>
        </p:txBody>
      </p:sp>
      <p:sp>
        <p:nvSpPr>
          <p:cNvPr id="214051" name="AutoShape 35"/>
          <p:cNvSpPr>
            <a:spLocks noChangeArrowheads="1"/>
          </p:cNvSpPr>
          <p:nvPr/>
        </p:nvSpPr>
        <p:spPr bwMode="auto">
          <a:xfrm>
            <a:off x="1600200" y="3581400"/>
            <a:ext cx="76200" cy="609600"/>
          </a:xfrm>
          <a:prstGeom prst="up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4052" name="AutoShape 36"/>
          <p:cNvSpPr>
            <a:spLocks noChangeArrowheads="1"/>
          </p:cNvSpPr>
          <p:nvPr/>
        </p:nvSpPr>
        <p:spPr bwMode="auto">
          <a:xfrm>
            <a:off x="6477000" y="3581400"/>
            <a:ext cx="76200" cy="685800"/>
          </a:xfrm>
          <a:prstGeom prst="up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4053" name="Text Box 37"/>
          <p:cNvSpPr txBox="1">
            <a:spLocks noChangeArrowheads="1"/>
          </p:cNvSpPr>
          <p:nvPr/>
        </p:nvSpPr>
        <p:spPr bwMode="auto">
          <a:xfrm>
            <a:off x="2286000" y="3733800"/>
            <a:ext cx="3405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/>
              <a:t>Trama nivel MAC</a:t>
            </a:r>
          </a:p>
          <a:p>
            <a:pPr algn="ctr"/>
            <a:r>
              <a:rPr lang="es-ES_tradnl" sz="2400"/>
              <a:t>Longitud mínima 64 bytes</a:t>
            </a:r>
            <a:endParaRPr lang="es-ES" sz="2400"/>
          </a:p>
        </p:txBody>
      </p:sp>
      <p:sp>
        <p:nvSpPr>
          <p:cNvPr id="214054" name="Text Box 38"/>
          <p:cNvSpPr txBox="1">
            <a:spLocks noChangeArrowheads="1"/>
          </p:cNvSpPr>
          <p:nvPr/>
        </p:nvSpPr>
        <p:spPr bwMode="auto">
          <a:xfrm>
            <a:off x="1085850" y="525463"/>
            <a:ext cx="691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3600"/>
              <a:t>Estructura de trama Gigabit Ethernet</a:t>
            </a:r>
            <a:endParaRPr lang="es-ES" sz="3600"/>
          </a:p>
        </p:txBody>
      </p:sp>
      <p:sp>
        <p:nvSpPr>
          <p:cNvPr id="214055" name="Line 39"/>
          <p:cNvSpPr>
            <a:spLocks noChangeShapeType="1"/>
          </p:cNvSpPr>
          <p:nvPr/>
        </p:nvSpPr>
        <p:spPr bwMode="auto">
          <a:xfrm>
            <a:off x="17526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4056" name="Line 40"/>
          <p:cNvSpPr>
            <a:spLocks noChangeShapeType="1"/>
          </p:cNvSpPr>
          <p:nvPr/>
        </p:nvSpPr>
        <p:spPr bwMode="auto">
          <a:xfrm>
            <a:off x="5715000" y="4191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4057" name="AutoShape 41"/>
          <p:cNvSpPr>
            <a:spLocks noChangeArrowheads="1"/>
          </p:cNvSpPr>
          <p:nvPr/>
        </p:nvSpPr>
        <p:spPr bwMode="auto">
          <a:xfrm>
            <a:off x="228600" y="3657600"/>
            <a:ext cx="228600" cy="1676400"/>
          </a:xfrm>
          <a:prstGeom prst="up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4058" name="AutoShape 42"/>
          <p:cNvSpPr>
            <a:spLocks noChangeArrowheads="1"/>
          </p:cNvSpPr>
          <p:nvPr/>
        </p:nvSpPr>
        <p:spPr bwMode="auto">
          <a:xfrm>
            <a:off x="8610600" y="3657600"/>
            <a:ext cx="228600" cy="1676400"/>
          </a:xfrm>
          <a:prstGeom prst="up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4059" name="Text Box 43"/>
          <p:cNvSpPr txBox="1">
            <a:spLocks noChangeArrowheads="1"/>
          </p:cNvSpPr>
          <p:nvPr/>
        </p:nvSpPr>
        <p:spPr bwMode="auto">
          <a:xfrm>
            <a:off x="2843213" y="4724400"/>
            <a:ext cx="3557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400"/>
              <a:t>Trama nivel físico</a:t>
            </a:r>
          </a:p>
          <a:p>
            <a:pPr algn="ctr"/>
            <a:r>
              <a:rPr lang="es-ES_tradnl" sz="2400"/>
              <a:t>Longitud mínima 532 bytes</a:t>
            </a:r>
            <a:endParaRPr lang="es-ES" sz="2400"/>
          </a:p>
        </p:txBody>
      </p:sp>
      <p:sp>
        <p:nvSpPr>
          <p:cNvPr id="214060" name="Line 44"/>
          <p:cNvSpPr>
            <a:spLocks noChangeShapeType="1"/>
          </p:cNvSpPr>
          <p:nvPr/>
        </p:nvSpPr>
        <p:spPr bwMode="auto">
          <a:xfrm>
            <a:off x="533400" y="5105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4061" name="Line 45"/>
          <p:cNvSpPr>
            <a:spLocks noChangeShapeType="1"/>
          </p:cNvSpPr>
          <p:nvPr/>
        </p:nvSpPr>
        <p:spPr bwMode="auto">
          <a:xfrm>
            <a:off x="6477000" y="5105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4062" name="Text Box 46"/>
          <p:cNvSpPr txBox="1">
            <a:spLocks noChangeArrowheads="1"/>
          </p:cNvSpPr>
          <p:nvPr/>
        </p:nvSpPr>
        <p:spPr bwMode="auto">
          <a:xfrm>
            <a:off x="6781800" y="22098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800"/>
              <a:t>0-448</a:t>
            </a:r>
            <a:endParaRPr lang="es-ES" sz="1800"/>
          </a:p>
        </p:txBody>
      </p:sp>
      <p:sp>
        <p:nvSpPr>
          <p:cNvPr id="214063" name="Text Box 47"/>
          <p:cNvSpPr txBox="1">
            <a:spLocks noChangeArrowheads="1"/>
          </p:cNvSpPr>
          <p:nvPr/>
        </p:nvSpPr>
        <p:spPr bwMode="auto">
          <a:xfrm>
            <a:off x="838200" y="6019800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La extensión de portadora contiene un símbolo inválido en 8B/10B</a:t>
            </a:r>
            <a:endParaRPr lang="es-ES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7" name="Text Box 1027"/>
          <p:cNvSpPr txBox="1">
            <a:spLocks noChangeArrowheads="1"/>
          </p:cNvSpPr>
          <p:nvPr/>
        </p:nvSpPr>
        <p:spPr bwMode="auto">
          <a:xfrm>
            <a:off x="76200" y="30480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/>
              <a:t>Rendimiento Gigabit Ethernet con ext. de portadora</a:t>
            </a:r>
            <a:endParaRPr lang="es-ES" sz="3200"/>
          </a:p>
        </p:txBody>
      </p:sp>
      <p:sp>
        <p:nvSpPr>
          <p:cNvPr id="605206" name="Line 1046"/>
          <p:cNvSpPr>
            <a:spLocks noChangeShapeType="1"/>
          </p:cNvSpPr>
          <p:nvPr/>
        </p:nvSpPr>
        <p:spPr bwMode="auto">
          <a:xfrm flipH="1">
            <a:off x="7334250" y="142398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07" name="Line 1047"/>
          <p:cNvSpPr>
            <a:spLocks noChangeShapeType="1"/>
          </p:cNvSpPr>
          <p:nvPr/>
        </p:nvSpPr>
        <p:spPr bwMode="auto">
          <a:xfrm flipH="1">
            <a:off x="5676900" y="142398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08" name="Line 1048"/>
          <p:cNvSpPr>
            <a:spLocks noChangeShapeType="1"/>
          </p:cNvSpPr>
          <p:nvPr/>
        </p:nvSpPr>
        <p:spPr bwMode="auto">
          <a:xfrm flipH="1">
            <a:off x="6242050" y="142398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09" name="Line 1049"/>
          <p:cNvSpPr>
            <a:spLocks noChangeShapeType="1"/>
          </p:cNvSpPr>
          <p:nvPr/>
        </p:nvSpPr>
        <p:spPr bwMode="auto">
          <a:xfrm flipH="1">
            <a:off x="6807200" y="143033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0" name="Line 1050"/>
          <p:cNvSpPr>
            <a:spLocks noChangeShapeType="1"/>
          </p:cNvSpPr>
          <p:nvPr/>
        </p:nvSpPr>
        <p:spPr bwMode="auto">
          <a:xfrm flipH="1">
            <a:off x="4013200" y="143033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1" name="Line 1051"/>
          <p:cNvSpPr>
            <a:spLocks noChangeShapeType="1"/>
          </p:cNvSpPr>
          <p:nvPr/>
        </p:nvSpPr>
        <p:spPr bwMode="auto">
          <a:xfrm flipH="1">
            <a:off x="4546600" y="142398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2" name="Line 1052"/>
          <p:cNvSpPr>
            <a:spLocks noChangeShapeType="1"/>
          </p:cNvSpPr>
          <p:nvPr/>
        </p:nvSpPr>
        <p:spPr bwMode="auto">
          <a:xfrm flipH="1">
            <a:off x="5111750" y="143033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3" name="Line 1053"/>
          <p:cNvSpPr>
            <a:spLocks noChangeShapeType="1"/>
          </p:cNvSpPr>
          <p:nvPr/>
        </p:nvSpPr>
        <p:spPr bwMode="auto">
          <a:xfrm flipH="1">
            <a:off x="2870200" y="143033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4" name="Line 1054"/>
          <p:cNvSpPr>
            <a:spLocks noChangeShapeType="1"/>
          </p:cNvSpPr>
          <p:nvPr/>
        </p:nvSpPr>
        <p:spPr bwMode="auto">
          <a:xfrm flipH="1">
            <a:off x="3435350" y="142398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5" name="Line 1055"/>
          <p:cNvSpPr>
            <a:spLocks noChangeShapeType="1"/>
          </p:cNvSpPr>
          <p:nvPr/>
        </p:nvSpPr>
        <p:spPr bwMode="auto">
          <a:xfrm flipH="1">
            <a:off x="2349500" y="1411288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6" name="Line 1056"/>
          <p:cNvSpPr>
            <a:spLocks noChangeShapeType="1"/>
          </p:cNvSpPr>
          <p:nvPr/>
        </p:nvSpPr>
        <p:spPr bwMode="auto">
          <a:xfrm>
            <a:off x="2273300" y="151923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7" name="Line 1057"/>
          <p:cNvSpPr>
            <a:spLocks noChangeShapeType="1"/>
          </p:cNvSpPr>
          <p:nvPr/>
        </p:nvSpPr>
        <p:spPr bwMode="auto">
          <a:xfrm>
            <a:off x="2273300" y="181133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8" name="Line 1058"/>
          <p:cNvSpPr>
            <a:spLocks noChangeShapeType="1"/>
          </p:cNvSpPr>
          <p:nvPr/>
        </p:nvSpPr>
        <p:spPr bwMode="auto">
          <a:xfrm>
            <a:off x="2273300" y="208438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19" name="Line 1059"/>
          <p:cNvSpPr>
            <a:spLocks noChangeShapeType="1"/>
          </p:cNvSpPr>
          <p:nvPr/>
        </p:nvSpPr>
        <p:spPr bwMode="auto">
          <a:xfrm>
            <a:off x="2273300" y="238918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20" name="Line 1060"/>
          <p:cNvSpPr>
            <a:spLocks noChangeShapeType="1"/>
          </p:cNvSpPr>
          <p:nvPr/>
        </p:nvSpPr>
        <p:spPr bwMode="auto">
          <a:xfrm>
            <a:off x="2273300" y="266223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21" name="Line 1061"/>
          <p:cNvSpPr>
            <a:spLocks noChangeShapeType="1"/>
          </p:cNvSpPr>
          <p:nvPr/>
        </p:nvSpPr>
        <p:spPr bwMode="auto">
          <a:xfrm>
            <a:off x="2273300" y="297338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22" name="Line 1062"/>
          <p:cNvSpPr>
            <a:spLocks noChangeShapeType="1"/>
          </p:cNvSpPr>
          <p:nvPr/>
        </p:nvSpPr>
        <p:spPr bwMode="auto">
          <a:xfrm>
            <a:off x="2273300" y="324643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23" name="Line 1063"/>
          <p:cNvSpPr>
            <a:spLocks noChangeShapeType="1"/>
          </p:cNvSpPr>
          <p:nvPr/>
        </p:nvSpPr>
        <p:spPr bwMode="auto">
          <a:xfrm>
            <a:off x="2273300" y="355123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24" name="Line 1064"/>
          <p:cNvSpPr>
            <a:spLocks noChangeShapeType="1"/>
          </p:cNvSpPr>
          <p:nvPr/>
        </p:nvSpPr>
        <p:spPr bwMode="auto">
          <a:xfrm>
            <a:off x="2273300" y="382428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25" name="Line 1065"/>
          <p:cNvSpPr>
            <a:spLocks noChangeShapeType="1"/>
          </p:cNvSpPr>
          <p:nvPr/>
        </p:nvSpPr>
        <p:spPr bwMode="auto">
          <a:xfrm>
            <a:off x="2279650" y="413543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26" name="Line 1066"/>
          <p:cNvSpPr>
            <a:spLocks noChangeShapeType="1"/>
          </p:cNvSpPr>
          <p:nvPr/>
        </p:nvSpPr>
        <p:spPr bwMode="auto">
          <a:xfrm>
            <a:off x="2273300" y="4421188"/>
            <a:ext cx="506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32" name="Line 1072"/>
          <p:cNvSpPr>
            <a:spLocks noChangeShapeType="1"/>
          </p:cNvSpPr>
          <p:nvPr/>
        </p:nvSpPr>
        <p:spPr bwMode="auto">
          <a:xfrm flipV="1">
            <a:off x="2381250" y="4211638"/>
            <a:ext cx="114300" cy="1841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33" name="Line 1073"/>
          <p:cNvSpPr>
            <a:spLocks noChangeShapeType="1"/>
          </p:cNvSpPr>
          <p:nvPr/>
        </p:nvSpPr>
        <p:spPr bwMode="auto">
          <a:xfrm>
            <a:off x="2482850" y="4205288"/>
            <a:ext cx="4851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34" name="Text Box 1074"/>
          <p:cNvSpPr txBox="1">
            <a:spLocks noChangeArrowheads="1"/>
          </p:cNvSpPr>
          <p:nvPr/>
        </p:nvSpPr>
        <p:spPr bwMode="auto">
          <a:xfrm>
            <a:off x="3657600" y="4876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Tamaño de trama (bytes)</a:t>
            </a:r>
          </a:p>
        </p:txBody>
      </p:sp>
      <p:sp>
        <p:nvSpPr>
          <p:cNvPr id="605235" name="Text Box 1075"/>
          <p:cNvSpPr txBox="1">
            <a:spLocks noChangeArrowheads="1"/>
          </p:cNvSpPr>
          <p:nvPr/>
        </p:nvSpPr>
        <p:spPr bwMode="auto">
          <a:xfrm>
            <a:off x="2222500" y="44656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0</a:t>
            </a:r>
          </a:p>
        </p:txBody>
      </p:sp>
      <p:sp>
        <p:nvSpPr>
          <p:cNvPr id="605236" name="Text Box 1076"/>
          <p:cNvSpPr txBox="1">
            <a:spLocks noChangeArrowheads="1"/>
          </p:cNvSpPr>
          <p:nvPr/>
        </p:nvSpPr>
        <p:spPr bwMode="auto">
          <a:xfrm>
            <a:off x="1943100" y="42751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0</a:t>
            </a:r>
          </a:p>
        </p:txBody>
      </p:sp>
      <p:sp>
        <p:nvSpPr>
          <p:cNvPr id="605237" name="Text Box 1077"/>
          <p:cNvSpPr txBox="1">
            <a:spLocks noChangeArrowheads="1"/>
          </p:cNvSpPr>
          <p:nvPr/>
        </p:nvSpPr>
        <p:spPr bwMode="auto">
          <a:xfrm>
            <a:off x="5432425" y="446563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960</a:t>
            </a:r>
          </a:p>
        </p:txBody>
      </p:sp>
      <p:sp>
        <p:nvSpPr>
          <p:cNvPr id="605238" name="Text Box 1078"/>
          <p:cNvSpPr txBox="1">
            <a:spLocks noChangeArrowheads="1"/>
          </p:cNvSpPr>
          <p:nvPr/>
        </p:nvSpPr>
        <p:spPr bwMode="auto">
          <a:xfrm>
            <a:off x="5956300" y="44656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1120</a:t>
            </a:r>
          </a:p>
        </p:txBody>
      </p:sp>
      <p:sp>
        <p:nvSpPr>
          <p:cNvPr id="605239" name="Text Box 1079"/>
          <p:cNvSpPr txBox="1">
            <a:spLocks noChangeArrowheads="1"/>
          </p:cNvSpPr>
          <p:nvPr/>
        </p:nvSpPr>
        <p:spPr bwMode="auto">
          <a:xfrm>
            <a:off x="6527800" y="44656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1280</a:t>
            </a:r>
          </a:p>
        </p:txBody>
      </p:sp>
      <p:sp>
        <p:nvSpPr>
          <p:cNvPr id="605240" name="Text Box 1080"/>
          <p:cNvSpPr txBox="1">
            <a:spLocks noChangeArrowheads="1"/>
          </p:cNvSpPr>
          <p:nvPr/>
        </p:nvSpPr>
        <p:spPr bwMode="auto">
          <a:xfrm>
            <a:off x="7048500" y="44656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1440</a:t>
            </a:r>
          </a:p>
        </p:txBody>
      </p:sp>
      <p:sp>
        <p:nvSpPr>
          <p:cNvPr id="605241" name="Text Box 1081"/>
          <p:cNvSpPr txBox="1">
            <a:spLocks noChangeArrowheads="1"/>
          </p:cNvSpPr>
          <p:nvPr/>
        </p:nvSpPr>
        <p:spPr bwMode="auto">
          <a:xfrm>
            <a:off x="3765550" y="446563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480</a:t>
            </a:r>
          </a:p>
        </p:txBody>
      </p:sp>
      <p:sp>
        <p:nvSpPr>
          <p:cNvPr id="605242" name="Text Box 1082"/>
          <p:cNvSpPr txBox="1">
            <a:spLocks noChangeArrowheads="1"/>
          </p:cNvSpPr>
          <p:nvPr/>
        </p:nvSpPr>
        <p:spPr bwMode="auto">
          <a:xfrm>
            <a:off x="4298950" y="446563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640</a:t>
            </a:r>
          </a:p>
        </p:txBody>
      </p:sp>
      <p:sp>
        <p:nvSpPr>
          <p:cNvPr id="605243" name="Text Box 1083"/>
          <p:cNvSpPr txBox="1">
            <a:spLocks noChangeArrowheads="1"/>
          </p:cNvSpPr>
          <p:nvPr/>
        </p:nvSpPr>
        <p:spPr bwMode="auto">
          <a:xfrm>
            <a:off x="4870450" y="446563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800</a:t>
            </a:r>
          </a:p>
        </p:txBody>
      </p:sp>
      <p:sp>
        <p:nvSpPr>
          <p:cNvPr id="605244" name="Text Box 1084"/>
          <p:cNvSpPr txBox="1">
            <a:spLocks noChangeArrowheads="1"/>
          </p:cNvSpPr>
          <p:nvPr/>
        </p:nvSpPr>
        <p:spPr bwMode="auto">
          <a:xfrm>
            <a:off x="2632075" y="446563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160</a:t>
            </a:r>
          </a:p>
        </p:txBody>
      </p:sp>
      <p:sp>
        <p:nvSpPr>
          <p:cNvPr id="605245" name="Text Box 1085"/>
          <p:cNvSpPr txBox="1">
            <a:spLocks noChangeArrowheads="1"/>
          </p:cNvSpPr>
          <p:nvPr/>
        </p:nvSpPr>
        <p:spPr bwMode="auto">
          <a:xfrm>
            <a:off x="3194050" y="446563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320</a:t>
            </a:r>
          </a:p>
        </p:txBody>
      </p:sp>
      <p:sp>
        <p:nvSpPr>
          <p:cNvPr id="605246" name="Text Box 1086"/>
          <p:cNvSpPr txBox="1">
            <a:spLocks noChangeArrowheads="1"/>
          </p:cNvSpPr>
          <p:nvPr/>
        </p:nvSpPr>
        <p:spPr bwMode="auto">
          <a:xfrm>
            <a:off x="1781175" y="397986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100</a:t>
            </a:r>
          </a:p>
        </p:txBody>
      </p:sp>
      <p:sp>
        <p:nvSpPr>
          <p:cNvPr id="605247" name="Text Box 1087"/>
          <p:cNvSpPr txBox="1">
            <a:spLocks noChangeArrowheads="1"/>
          </p:cNvSpPr>
          <p:nvPr/>
        </p:nvSpPr>
        <p:spPr bwMode="auto">
          <a:xfrm>
            <a:off x="1762125" y="281781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500</a:t>
            </a:r>
          </a:p>
        </p:txBody>
      </p:sp>
      <p:sp>
        <p:nvSpPr>
          <p:cNvPr id="605248" name="Text Box 1088"/>
          <p:cNvSpPr txBox="1">
            <a:spLocks noChangeArrowheads="1"/>
          </p:cNvSpPr>
          <p:nvPr/>
        </p:nvSpPr>
        <p:spPr bwMode="auto">
          <a:xfrm>
            <a:off x="1749425" y="251301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600</a:t>
            </a:r>
          </a:p>
        </p:txBody>
      </p:sp>
      <p:sp>
        <p:nvSpPr>
          <p:cNvPr id="605249" name="Text Box 1089"/>
          <p:cNvSpPr txBox="1">
            <a:spLocks noChangeArrowheads="1"/>
          </p:cNvSpPr>
          <p:nvPr/>
        </p:nvSpPr>
        <p:spPr bwMode="auto">
          <a:xfrm>
            <a:off x="1752600" y="223678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700</a:t>
            </a:r>
          </a:p>
        </p:txBody>
      </p:sp>
      <p:sp>
        <p:nvSpPr>
          <p:cNvPr id="605250" name="Text Box 1090"/>
          <p:cNvSpPr txBox="1">
            <a:spLocks noChangeArrowheads="1"/>
          </p:cNvSpPr>
          <p:nvPr/>
        </p:nvSpPr>
        <p:spPr bwMode="auto">
          <a:xfrm>
            <a:off x="1752600" y="193198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800</a:t>
            </a:r>
          </a:p>
        </p:txBody>
      </p:sp>
      <p:sp>
        <p:nvSpPr>
          <p:cNvPr id="605251" name="Text Box 1091"/>
          <p:cNvSpPr txBox="1">
            <a:spLocks noChangeArrowheads="1"/>
          </p:cNvSpPr>
          <p:nvPr/>
        </p:nvSpPr>
        <p:spPr bwMode="auto">
          <a:xfrm>
            <a:off x="1752600" y="166528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900</a:t>
            </a:r>
          </a:p>
        </p:txBody>
      </p:sp>
      <p:sp>
        <p:nvSpPr>
          <p:cNvPr id="605252" name="Text Box 1092"/>
          <p:cNvSpPr txBox="1">
            <a:spLocks noChangeArrowheads="1"/>
          </p:cNvSpPr>
          <p:nvPr/>
        </p:nvSpPr>
        <p:spPr bwMode="auto">
          <a:xfrm>
            <a:off x="1638300" y="1370013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1000</a:t>
            </a:r>
          </a:p>
        </p:txBody>
      </p:sp>
      <p:sp>
        <p:nvSpPr>
          <p:cNvPr id="605253" name="Text Box 1093"/>
          <p:cNvSpPr txBox="1">
            <a:spLocks noChangeArrowheads="1"/>
          </p:cNvSpPr>
          <p:nvPr/>
        </p:nvSpPr>
        <p:spPr bwMode="auto">
          <a:xfrm>
            <a:off x="1771650" y="368458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200</a:t>
            </a:r>
          </a:p>
        </p:txBody>
      </p:sp>
      <p:sp>
        <p:nvSpPr>
          <p:cNvPr id="605254" name="Text Box 1094"/>
          <p:cNvSpPr txBox="1">
            <a:spLocks noChangeArrowheads="1"/>
          </p:cNvSpPr>
          <p:nvPr/>
        </p:nvSpPr>
        <p:spPr bwMode="auto">
          <a:xfrm>
            <a:off x="1762125" y="340836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300</a:t>
            </a:r>
          </a:p>
        </p:txBody>
      </p:sp>
      <p:sp>
        <p:nvSpPr>
          <p:cNvPr id="605255" name="Text Box 1095"/>
          <p:cNvSpPr txBox="1">
            <a:spLocks noChangeArrowheads="1"/>
          </p:cNvSpPr>
          <p:nvPr/>
        </p:nvSpPr>
        <p:spPr bwMode="auto">
          <a:xfrm>
            <a:off x="1771650" y="309403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400</a:t>
            </a:r>
          </a:p>
        </p:txBody>
      </p:sp>
      <p:sp>
        <p:nvSpPr>
          <p:cNvPr id="605256" name="Text Box 1096"/>
          <p:cNvSpPr txBox="1">
            <a:spLocks noChangeArrowheads="1"/>
          </p:cNvSpPr>
          <p:nvPr/>
        </p:nvSpPr>
        <p:spPr bwMode="auto">
          <a:xfrm rot="16200000">
            <a:off x="260350" y="2819400"/>
            <a:ext cx="234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Caudal efectivo (Mb/s)</a:t>
            </a:r>
          </a:p>
        </p:txBody>
      </p:sp>
      <p:sp>
        <p:nvSpPr>
          <p:cNvPr id="605257" name="Text Box 1097"/>
          <p:cNvSpPr txBox="1">
            <a:spLocks noChangeArrowheads="1"/>
          </p:cNvSpPr>
          <p:nvPr/>
        </p:nvSpPr>
        <p:spPr bwMode="auto">
          <a:xfrm>
            <a:off x="2151063" y="5486400"/>
            <a:ext cx="387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Gigabit Ethernet sin extensión de portadora</a:t>
            </a:r>
          </a:p>
        </p:txBody>
      </p:sp>
      <p:sp>
        <p:nvSpPr>
          <p:cNvPr id="605228" name="Freeform 1068"/>
          <p:cNvSpPr>
            <a:spLocks/>
          </p:cNvSpPr>
          <p:nvPr/>
        </p:nvSpPr>
        <p:spPr bwMode="auto">
          <a:xfrm>
            <a:off x="2362200" y="1757363"/>
            <a:ext cx="1612900" cy="2632075"/>
          </a:xfrm>
          <a:custGeom>
            <a:avLst/>
            <a:gdLst/>
            <a:ahLst/>
            <a:cxnLst>
              <a:cxn ang="0">
                <a:pos x="0" y="1636"/>
              </a:cxn>
              <a:cxn ang="0">
                <a:pos x="1004" y="0"/>
              </a:cxn>
            </a:cxnLst>
            <a:rect l="0" t="0" r="r" b="b"/>
            <a:pathLst>
              <a:path w="1004" h="1636">
                <a:moveTo>
                  <a:pt x="0" y="1636"/>
                </a:moveTo>
                <a:cubicBezTo>
                  <a:pt x="0" y="1636"/>
                  <a:pt x="502" y="818"/>
                  <a:pt x="100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58" name="Text Box 1098"/>
          <p:cNvSpPr txBox="1">
            <a:spLocks noChangeArrowheads="1"/>
          </p:cNvSpPr>
          <p:nvPr/>
        </p:nvSpPr>
        <p:spPr bwMode="auto">
          <a:xfrm>
            <a:off x="2163763" y="5867400"/>
            <a:ext cx="3932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Gigabit Ethernet con extensión de portadora</a:t>
            </a:r>
          </a:p>
        </p:txBody>
      </p:sp>
      <p:sp>
        <p:nvSpPr>
          <p:cNvPr id="605259" name="Text Box 1099"/>
          <p:cNvSpPr txBox="1">
            <a:spLocks noChangeArrowheads="1"/>
          </p:cNvSpPr>
          <p:nvPr/>
        </p:nvSpPr>
        <p:spPr bwMode="auto">
          <a:xfrm>
            <a:off x="2151063" y="6248400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latin typeface="Arial" charset="0"/>
              </a:rPr>
              <a:t>Fast Ethernet</a:t>
            </a:r>
          </a:p>
        </p:txBody>
      </p:sp>
      <p:sp>
        <p:nvSpPr>
          <p:cNvPr id="605260" name="Line 1100"/>
          <p:cNvSpPr>
            <a:spLocks noChangeShapeType="1"/>
          </p:cNvSpPr>
          <p:nvPr/>
        </p:nvSpPr>
        <p:spPr bwMode="auto">
          <a:xfrm>
            <a:off x="1236663" y="60198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61" name="Line 1101"/>
          <p:cNvSpPr>
            <a:spLocks noChangeShapeType="1"/>
          </p:cNvSpPr>
          <p:nvPr/>
        </p:nvSpPr>
        <p:spPr bwMode="auto">
          <a:xfrm>
            <a:off x="1236663" y="6400800"/>
            <a:ext cx="762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62" name="Line 1102"/>
          <p:cNvSpPr>
            <a:spLocks noChangeShapeType="1"/>
          </p:cNvSpPr>
          <p:nvPr/>
        </p:nvSpPr>
        <p:spPr bwMode="auto">
          <a:xfrm>
            <a:off x="1236663" y="56388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64" name="Line 1104"/>
          <p:cNvSpPr>
            <a:spLocks noChangeShapeType="1"/>
          </p:cNvSpPr>
          <p:nvPr/>
        </p:nvSpPr>
        <p:spPr bwMode="auto">
          <a:xfrm flipV="1">
            <a:off x="3962400" y="1600200"/>
            <a:ext cx="3367088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66" name="Freeform 1106"/>
          <p:cNvSpPr>
            <a:spLocks/>
          </p:cNvSpPr>
          <p:nvPr/>
        </p:nvSpPr>
        <p:spPr bwMode="auto">
          <a:xfrm>
            <a:off x="2362200" y="1747838"/>
            <a:ext cx="1590675" cy="2624137"/>
          </a:xfrm>
          <a:custGeom>
            <a:avLst/>
            <a:gdLst/>
            <a:ahLst/>
            <a:cxnLst>
              <a:cxn ang="0">
                <a:pos x="0" y="1635"/>
              </a:cxn>
              <a:cxn ang="0">
                <a:pos x="0" y="1653"/>
              </a:cxn>
              <a:cxn ang="0">
                <a:pos x="18" y="1503"/>
              </a:cxn>
              <a:cxn ang="0">
                <a:pos x="54" y="1161"/>
              </a:cxn>
              <a:cxn ang="0">
                <a:pos x="93" y="882"/>
              </a:cxn>
              <a:cxn ang="0">
                <a:pos x="135" y="666"/>
              </a:cxn>
              <a:cxn ang="0">
                <a:pos x="189" y="465"/>
              </a:cxn>
              <a:cxn ang="0">
                <a:pos x="243" y="300"/>
              </a:cxn>
              <a:cxn ang="0">
                <a:pos x="306" y="192"/>
              </a:cxn>
              <a:cxn ang="0">
                <a:pos x="387" y="123"/>
              </a:cxn>
              <a:cxn ang="0">
                <a:pos x="525" y="69"/>
              </a:cxn>
              <a:cxn ang="0">
                <a:pos x="690" y="33"/>
              </a:cxn>
              <a:cxn ang="0">
                <a:pos x="888" y="12"/>
              </a:cxn>
              <a:cxn ang="0">
                <a:pos x="1002" y="0"/>
              </a:cxn>
            </a:cxnLst>
            <a:rect l="0" t="0" r="r" b="b"/>
            <a:pathLst>
              <a:path w="1002" h="1653">
                <a:moveTo>
                  <a:pt x="0" y="1635"/>
                </a:moveTo>
                <a:lnTo>
                  <a:pt x="0" y="1653"/>
                </a:lnTo>
                <a:cubicBezTo>
                  <a:pt x="3" y="1631"/>
                  <a:pt x="9" y="1585"/>
                  <a:pt x="18" y="1503"/>
                </a:cubicBezTo>
                <a:cubicBezTo>
                  <a:pt x="27" y="1421"/>
                  <a:pt x="42" y="1264"/>
                  <a:pt x="54" y="1161"/>
                </a:cubicBezTo>
                <a:cubicBezTo>
                  <a:pt x="66" y="1058"/>
                  <a:pt x="80" y="964"/>
                  <a:pt x="93" y="882"/>
                </a:cubicBezTo>
                <a:cubicBezTo>
                  <a:pt x="106" y="800"/>
                  <a:pt x="119" y="735"/>
                  <a:pt x="135" y="666"/>
                </a:cubicBezTo>
                <a:cubicBezTo>
                  <a:pt x="151" y="597"/>
                  <a:pt x="171" y="526"/>
                  <a:pt x="189" y="465"/>
                </a:cubicBezTo>
                <a:cubicBezTo>
                  <a:pt x="207" y="404"/>
                  <a:pt x="224" y="345"/>
                  <a:pt x="243" y="300"/>
                </a:cubicBezTo>
                <a:cubicBezTo>
                  <a:pt x="262" y="255"/>
                  <a:pt x="282" y="221"/>
                  <a:pt x="306" y="192"/>
                </a:cubicBezTo>
                <a:cubicBezTo>
                  <a:pt x="330" y="163"/>
                  <a:pt x="350" y="144"/>
                  <a:pt x="387" y="123"/>
                </a:cubicBezTo>
                <a:cubicBezTo>
                  <a:pt x="424" y="102"/>
                  <a:pt x="475" y="84"/>
                  <a:pt x="525" y="69"/>
                </a:cubicBezTo>
                <a:cubicBezTo>
                  <a:pt x="575" y="54"/>
                  <a:pt x="630" y="42"/>
                  <a:pt x="690" y="33"/>
                </a:cubicBezTo>
                <a:cubicBezTo>
                  <a:pt x="750" y="24"/>
                  <a:pt x="836" y="17"/>
                  <a:pt x="888" y="12"/>
                </a:cubicBezTo>
                <a:cubicBezTo>
                  <a:pt x="940" y="7"/>
                  <a:pt x="971" y="3"/>
                  <a:pt x="1002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5267" name="Line 1107"/>
          <p:cNvSpPr>
            <a:spLocks noChangeShapeType="1"/>
          </p:cNvSpPr>
          <p:nvPr/>
        </p:nvSpPr>
        <p:spPr bwMode="auto">
          <a:xfrm flipV="1">
            <a:off x="3948113" y="1571625"/>
            <a:ext cx="3390900" cy="1762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5838</TotalTime>
  <Words>9595</Words>
  <Application>Microsoft Office PowerPoint</Application>
  <PresentationFormat>Presentación en pantalla (4:3)</PresentationFormat>
  <Paragraphs>2585</Paragraphs>
  <Slides>165</Slides>
  <Notes>156</Notes>
  <HiddenSlides>12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165</vt:i4>
      </vt:variant>
    </vt:vector>
  </HeadingPairs>
  <TitlesOfParts>
    <vt:vector size="171" baseType="lpstr">
      <vt:lpstr>PMingLiU</vt:lpstr>
      <vt:lpstr>Arial</vt:lpstr>
      <vt:lpstr>Arial Rounded MT Bold</vt:lpstr>
      <vt:lpstr>Symbol</vt:lpstr>
      <vt:lpstr>Times New Roman</vt:lpstr>
      <vt:lpstr>Diseño predeterminado</vt:lpstr>
      <vt:lpstr>Presentación de PowerPoint</vt:lpstr>
      <vt:lpstr>Sumario</vt:lpstr>
      <vt:lpstr>Presentación de PowerPoint</vt:lpstr>
      <vt:lpstr>Presentación de PowerPoint</vt:lpstr>
      <vt:lpstr>Grupos de trabajo 802</vt:lpstr>
      <vt:lpstr>Algunos proyectos IEEE 802</vt:lpstr>
      <vt:lpstr>Estándares LAN de ANSI</vt:lpstr>
      <vt:lpstr>Sumario</vt:lpstr>
      <vt:lpstr>Antecedentes</vt:lpstr>
      <vt:lpstr>Presentación de PowerPoint</vt:lpstr>
      <vt:lpstr>Protocolo MAC (Media Access Control) de Aloha</vt:lpstr>
      <vt:lpstr>Topología de Alohanet</vt:lpstr>
      <vt:lpstr>Presentación de PowerPoint</vt:lpstr>
      <vt:lpstr>Optimización de Aloha</vt:lpstr>
      <vt:lpstr>Presentación de PowerPoint</vt:lpstr>
      <vt:lpstr>Presentación de PowerPoint</vt:lpstr>
      <vt:lpstr>Presentación de PowerPoint</vt:lpstr>
      <vt:lpstr>Presentación de PowerPoint</vt:lpstr>
      <vt:lpstr>Sumario</vt:lpstr>
      <vt:lpstr>Ethernet experimental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Lanzamiento comercial de Ethernet: Consorcio DIX</vt:lpstr>
      <vt:lpstr>Estandarización</vt:lpstr>
      <vt:lpstr>Presentación de PowerPoint</vt:lpstr>
      <vt:lpstr>Estandarización: 802.3</vt:lpstr>
      <vt:lpstr>Presentación de PowerPoint</vt:lpstr>
      <vt:lpstr>Presentación de PowerPoint</vt:lpstr>
      <vt:lpstr>Formatos DIX y 802.3</vt:lpstr>
      <vt:lpstr>Direcciones MAC</vt:lpstr>
      <vt:lpstr>Medios físicos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Medios físicos: UTP</vt:lpstr>
      <vt:lpstr>Presentación de PowerPoint</vt:lpstr>
      <vt:lpstr>Presentación de PowerPoint</vt:lpstr>
      <vt:lpstr>Presentación de PowerPoint</vt:lpstr>
      <vt:lpstr>Presentación de PowerPoint</vt:lpstr>
      <vt:lpstr>Puentes y conmutadores</vt:lpstr>
      <vt:lpstr>Fast Ethernet</vt:lpstr>
      <vt:lpstr>Gigabit Ethernet</vt:lpstr>
      <vt:lpstr>Medios físicos más habituales de Ethernet</vt:lpstr>
      <vt:lpstr>Codificación Manchester (10 Mb/s)</vt:lpstr>
      <vt:lpstr>Presentación de PowerPoint</vt:lpstr>
      <vt:lpstr>Codificación a 100 Mb/s</vt:lpstr>
      <vt:lpstr>Presentación de PowerPoint</vt:lpstr>
      <vt:lpstr>Codificación en 1000BASE-X</vt:lpstr>
      <vt:lpstr>Codificación en 1000BASE-T</vt:lpstr>
      <vt:lpstr>Presentación de PowerPoint</vt:lpstr>
      <vt:lpstr>Presentación de PowerPoint</vt:lpstr>
      <vt:lpstr>Presentación de PowerPoint</vt:lpstr>
      <vt:lpstr>Codificación en Ethernet y otras redes</vt:lpstr>
      <vt:lpstr>Cableado para 1000BASE-T</vt:lpstr>
      <vt:lpstr>Presentación de PowerPoint</vt:lpstr>
      <vt:lpstr>Codificaciones en Ethernet, comparación</vt:lpstr>
      <vt:lpstr>Ethernet sobre Fibra Óptica</vt:lpstr>
      <vt:lpstr>Dispersión en fibras ópticas</vt:lpstr>
      <vt:lpstr>Presentación de PowerPoint</vt:lpstr>
      <vt:lpstr>Gigabit Ethernet en F. O. Multimodo</vt:lpstr>
      <vt:lpstr>Presentación de PowerPoint</vt:lpstr>
      <vt:lpstr>Presentación de PowerPoint</vt:lpstr>
      <vt:lpstr>Cableado Ethernet Fibra Óptica</vt:lpstr>
      <vt:lpstr>10 Gbps Ethernet</vt:lpstr>
      <vt:lpstr>Aplicaciones de 10 Gb Ethernet</vt:lpstr>
      <vt:lpstr>Medios físicos en 10Gbps Ethernet</vt:lpstr>
      <vt:lpstr>Evolución de Ethernet</vt:lpstr>
      <vt:lpstr>Después de 10 Gb Ethernet</vt:lpstr>
      <vt:lpstr>Presentación de PowerPoint</vt:lpstr>
      <vt:lpstr>Topología de Ethernet</vt:lpstr>
      <vt:lpstr>Topología</vt:lpstr>
      <vt:lpstr>Crónica de una colisión anunciada (a 10 Mb/s)</vt:lpstr>
      <vt:lpstr>Topología</vt:lpstr>
      <vt:lpstr>Presentación de PowerPoint</vt:lpstr>
      <vt:lpstr>Modelo 2: topología válida  (Fast Ethernet)</vt:lpstr>
      <vt:lpstr>Modelo 2: topología inválida (Fast Ethernet)</vt:lpstr>
      <vt:lpstr>Presentación de PowerPoint</vt:lpstr>
      <vt:lpstr>Presentación de PowerPoint</vt:lpstr>
      <vt:lpstr>Presentación de PowerPoint</vt:lpstr>
      <vt:lpstr>Colisiones</vt:lpstr>
      <vt:lpstr>Presentación de PowerPoint</vt:lpstr>
      <vt:lpstr>Presentación de PowerPoint</vt:lpstr>
      <vt:lpstr>Rendimiento de Ethernet</vt:lpstr>
      <vt:lpstr>Como mejorar el Rendimiento  (de Boggs, Mogul y Kent)</vt:lpstr>
      <vt:lpstr>Presentación de PowerPoint</vt:lpstr>
      <vt:lpstr>Rendimiento vs velocidad</vt:lpstr>
      <vt:lpstr>Rendimiento en Gigabit Ethernet</vt:lpstr>
      <vt:lpstr>Presentación de PowerPoint</vt:lpstr>
      <vt:lpstr>Presentación de PowerPoint</vt:lpstr>
      <vt:lpstr>Presentación de PowerPoint</vt:lpstr>
      <vt:lpstr>Tasa de colisiones</vt:lpstr>
      <vt:lpstr>Rendimiento y colisiones</vt:lpstr>
      <vt:lpstr>Colisiones anormales</vt:lpstr>
      <vt:lpstr>Colisión tardía (a 10 Mb/s)</vt:lpstr>
      <vt:lpstr>Colisión no detectada</vt:lpstr>
      <vt:lpstr>Colisiones anormales y rendimiento</vt:lpstr>
      <vt:lpstr>Presentación de PowerPoint</vt:lpstr>
      <vt:lpstr>Presentación de PowerPoint</vt:lpstr>
      <vt:lpstr>Presentación de PowerPoint</vt:lpstr>
      <vt:lpstr>Presentación de PowerPoint</vt:lpstr>
      <vt:lpstr>Efecto captura</vt:lpstr>
      <vt:lpstr>Sumario</vt:lpstr>
      <vt:lpstr>Token Ring (IEEE 802.5)</vt:lpstr>
      <vt:lpstr>Presentación de PowerPoint</vt:lpstr>
      <vt:lpstr>Token Ring: Protocolo MAC</vt:lpstr>
      <vt:lpstr>Presentación de PowerPoint</vt:lpstr>
      <vt:lpstr>Token Ring: Protocolo MAC</vt:lpstr>
      <vt:lpstr>Presentación de PowerPoint</vt:lpstr>
      <vt:lpstr>Token Ring: Protocolo MAC</vt:lpstr>
      <vt:lpstr>Presentación de PowerPoint</vt:lpstr>
      <vt:lpstr>Token Ring: Protocolo MAC</vt:lpstr>
      <vt:lpstr>Presentación de PowerPoint</vt:lpstr>
      <vt:lpstr>Token Ring: Protocolo MAC</vt:lpstr>
      <vt:lpstr>FDDI: Fiber Distrib. Data Interface</vt:lpstr>
      <vt:lpstr>Presentación de PowerPoint</vt:lpstr>
      <vt:lpstr>Presentación de PowerPoint</vt:lpstr>
      <vt:lpstr>Presentación de PowerPoint</vt:lpstr>
      <vt:lpstr>Presentación de PowerPoint</vt:lpstr>
      <vt:lpstr>Sumario</vt:lpstr>
      <vt:lpstr>Presentación de PowerPoint</vt:lpstr>
      <vt:lpstr>Presentación de PowerPoint</vt:lpstr>
      <vt:lpstr>Diferencia entre Ethernet DIX e IEEE 802.3</vt:lpstr>
      <vt:lpstr>Presentación de PowerPoint</vt:lpstr>
      <vt:lpstr>Presentación de PowerPoint</vt:lpstr>
      <vt:lpstr>Formatos DIX y 802.3</vt:lpstr>
      <vt:lpstr>LLC (Logical Link Control, 802.2)</vt:lpstr>
      <vt:lpstr>LLC</vt:lpstr>
      <vt:lpstr>Estructura de trama LLC SAP (Service Access Point)</vt:lpstr>
      <vt:lpstr>Estructura de trama LLC SNAP SAP (SNAP = SubNetwork Access Protocol)</vt:lpstr>
      <vt:lpstr>Comparación de Ethernet DIX y 802.2/LLC</vt:lpstr>
      <vt:lpstr>Presentación de PowerPoint</vt:lpstr>
      <vt:lpstr>Funciones de la subcapa LLC</vt:lpstr>
      <vt:lpstr>Sumario</vt:lpstr>
      <vt:lpstr>Fibre Channel (ANSI X3T11)</vt:lpstr>
      <vt:lpstr>Presentación de PowerPoint</vt:lpstr>
      <vt:lpstr>Fibre Channel (ANSI X3T11)</vt:lpstr>
      <vt:lpstr>Presentación de PowerPoint</vt:lpstr>
      <vt:lpstr>Fibre Channel, medios físicos</vt:lpstr>
      <vt:lpstr>Presentación de PowerPoint</vt:lpstr>
      <vt:lpstr>Ejercicios</vt:lpstr>
      <vt:lpstr>Ejercicio 4-3</vt:lpstr>
      <vt:lpstr>Ejercicio 7</vt:lpstr>
      <vt:lpstr>Comparación de Ethernet DIX y 802.2/LLC</vt:lpstr>
      <vt:lpstr>Caso más favorable:</vt:lpstr>
      <vt:lpstr>Caso menos favorable:</vt:lpstr>
      <vt:lpstr>Caudal a nivel físico</vt:lpstr>
      <vt:lpstr>Ejercicio 9</vt:lpstr>
      <vt:lpstr>Parte de trama Ethernet protegida por CRC</vt:lpstr>
      <vt:lpstr>Presentación de PowerPoint</vt:lpstr>
      <vt:lpstr>Ejercicio 4-9</vt:lpstr>
      <vt:lpstr>Ejercicio 4-10</vt:lpstr>
      <vt:lpstr>Ejercicio 4-10</vt:lpstr>
      <vt:lpstr>Presentación de PowerPoint</vt:lpstr>
      <vt:lpstr>Presentación de PowerPoint</vt:lpstr>
      <vt:lpstr>Presentación de PowerPoint</vt:lpstr>
    </vt:vector>
  </TitlesOfParts>
  <Company>Universidad de Valencia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Locales</dc:title>
  <dc:creator>Rogelio Montañana</dc:creator>
  <cp:lastModifiedBy>montanan</cp:lastModifiedBy>
  <cp:revision>174</cp:revision>
  <dcterms:created xsi:type="dcterms:W3CDTF">2000-02-27T17:46:36Z</dcterms:created>
  <dcterms:modified xsi:type="dcterms:W3CDTF">2016-01-18T18:48:59Z</dcterms:modified>
</cp:coreProperties>
</file>