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367" r:id="rId2"/>
    <p:sldId id="286" r:id="rId3"/>
    <p:sldId id="368" r:id="rId4"/>
    <p:sldId id="310" r:id="rId5"/>
    <p:sldId id="311" r:id="rId6"/>
    <p:sldId id="258" r:id="rId7"/>
    <p:sldId id="325" r:id="rId8"/>
    <p:sldId id="322" r:id="rId9"/>
    <p:sldId id="257" r:id="rId10"/>
    <p:sldId id="298" r:id="rId11"/>
    <p:sldId id="324" r:id="rId12"/>
    <p:sldId id="259" r:id="rId13"/>
    <p:sldId id="323" r:id="rId14"/>
    <p:sldId id="260" r:id="rId15"/>
    <p:sldId id="261" r:id="rId16"/>
    <p:sldId id="264" r:id="rId17"/>
    <p:sldId id="326" r:id="rId18"/>
    <p:sldId id="306" r:id="rId19"/>
    <p:sldId id="263" r:id="rId20"/>
    <p:sldId id="300" r:id="rId21"/>
    <p:sldId id="307" r:id="rId22"/>
    <p:sldId id="265" r:id="rId23"/>
    <p:sldId id="302" r:id="rId24"/>
    <p:sldId id="273" r:id="rId25"/>
    <p:sldId id="269" r:id="rId26"/>
    <p:sldId id="313" r:id="rId27"/>
    <p:sldId id="295" r:id="rId28"/>
    <p:sldId id="314" r:id="rId29"/>
    <p:sldId id="308" r:id="rId30"/>
    <p:sldId id="270" r:id="rId31"/>
    <p:sldId id="271" r:id="rId32"/>
    <p:sldId id="274" r:id="rId33"/>
    <p:sldId id="329" r:id="rId34"/>
    <p:sldId id="276" r:id="rId35"/>
    <p:sldId id="330" r:id="rId36"/>
    <p:sldId id="331" r:id="rId37"/>
    <p:sldId id="277" r:id="rId38"/>
    <p:sldId id="296" r:id="rId39"/>
    <p:sldId id="278" r:id="rId40"/>
    <p:sldId id="279" r:id="rId41"/>
    <p:sldId id="280" r:id="rId42"/>
    <p:sldId id="366" r:id="rId43"/>
    <p:sldId id="290" r:id="rId44"/>
    <p:sldId id="309" r:id="rId45"/>
    <p:sldId id="281" r:id="rId46"/>
    <p:sldId id="282" r:id="rId47"/>
    <p:sldId id="284" r:id="rId48"/>
    <p:sldId id="321" r:id="rId49"/>
    <p:sldId id="303" r:id="rId50"/>
    <p:sldId id="294" r:id="rId51"/>
    <p:sldId id="332" r:id="rId52"/>
    <p:sldId id="333" r:id="rId53"/>
    <p:sldId id="355" r:id="rId54"/>
    <p:sldId id="356" r:id="rId55"/>
    <p:sldId id="336" r:id="rId56"/>
    <p:sldId id="357" r:id="rId57"/>
    <p:sldId id="358" r:id="rId58"/>
    <p:sldId id="359" r:id="rId59"/>
    <p:sldId id="360" r:id="rId60"/>
    <p:sldId id="361" r:id="rId61"/>
    <p:sldId id="362" r:id="rId62"/>
    <p:sldId id="363" r:id="rId63"/>
    <p:sldId id="364" r:id="rId64"/>
    <p:sldId id="365" r:id="rId65"/>
    <p:sldId id="342" r:id="rId66"/>
  </p:sldIdLst>
  <p:sldSz cx="9144000" cy="6858000" type="screen4x3"/>
  <p:notesSz cx="6743700" cy="9906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66" d="100"/>
          <a:sy n="66" d="100"/>
        </p:scale>
        <p:origin x="1262" y="60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371" y="72"/>
      </p:cViewPr>
      <p:guideLst>
        <p:guide orient="horz" pos="3120"/>
        <p:guide pos="21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3.xml"/><Relationship Id="rId7" Type="http://schemas.openxmlformats.org/officeDocument/2006/relationships/slide" Target="slides/slide65.xml"/><Relationship Id="rId2" Type="http://schemas.openxmlformats.org/officeDocument/2006/relationships/slide" Target="slides/slide16.xml"/><Relationship Id="rId1" Type="http://schemas.openxmlformats.org/officeDocument/2006/relationships/slide" Target="slides/slide14.xml"/><Relationship Id="rId6" Type="http://schemas.openxmlformats.org/officeDocument/2006/relationships/slide" Target="slides/slide52.xml"/><Relationship Id="rId5" Type="http://schemas.openxmlformats.org/officeDocument/2006/relationships/slide" Target="slides/slide51.xml"/><Relationship Id="rId4"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21000" cy="495300"/>
          </a:xfrm>
          <a:prstGeom prst="rect">
            <a:avLst/>
          </a:prstGeom>
          <a:noFill/>
          <a:ln w="9525">
            <a:noFill/>
            <a:miter lim="800000"/>
            <a:headEnd/>
            <a:tailEnd/>
          </a:ln>
          <a:effectLst/>
        </p:spPr>
        <p:txBody>
          <a:bodyPr vert="horz" wrap="square" lIns="95133" tIns="47566" rIns="95133" bIns="47566" numCol="1" anchor="t" anchorCtr="0" compatLnSpc="1">
            <a:prstTxWarp prst="textNoShape">
              <a:avLst/>
            </a:prstTxWarp>
          </a:bodyPr>
          <a:lstStyle>
            <a:lvl1pPr defTabSz="950913">
              <a:defRPr sz="1300"/>
            </a:lvl1pPr>
          </a:lstStyle>
          <a:p>
            <a:endParaRPr lang="es-ES"/>
          </a:p>
        </p:txBody>
      </p:sp>
      <p:sp>
        <p:nvSpPr>
          <p:cNvPr id="110595" name="Rectangle 3"/>
          <p:cNvSpPr>
            <a:spLocks noGrp="1" noChangeArrowheads="1"/>
          </p:cNvSpPr>
          <p:nvPr>
            <p:ph type="dt" sz="quarter" idx="1"/>
          </p:nvPr>
        </p:nvSpPr>
        <p:spPr bwMode="auto">
          <a:xfrm>
            <a:off x="3822700" y="0"/>
            <a:ext cx="2921000" cy="495300"/>
          </a:xfrm>
          <a:prstGeom prst="rect">
            <a:avLst/>
          </a:prstGeom>
          <a:noFill/>
          <a:ln w="9525">
            <a:noFill/>
            <a:miter lim="800000"/>
            <a:headEnd/>
            <a:tailEnd/>
          </a:ln>
          <a:effectLst/>
        </p:spPr>
        <p:txBody>
          <a:bodyPr vert="horz" wrap="square" lIns="95133" tIns="47566" rIns="95133" bIns="47566" numCol="1" anchor="t" anchorCtr="0" compatLnSpc="1">
            <a:prstTxWarp prst="textNoShape">
              <a:avLst/>
            </a:prstTxWarp>
          </a:bodyPr>
          <a:lstStyle>
            <a:lvl1pPr algn="r" defTabSz="950913">
              <a:defRPr sz="1300"/>
            </a:lvl1pPr>
          </a:lstStyle>
          <a:p>
            <a:endParaRPr lang="es-ES"/>
          </a:p>
        </p:txBody>
      </p:sp>
      <p:sp>
        <p:nvSpPr>
          <p:cNvPr id="110596" name="Rectangle 4"/>
          <p:cNvSpPr>
            <a:spLocks noGrp="1" noChangeArrowheads="1"/>
          </p:cNvSpPr>
          <p:nvPr>
            <p:ph type="ftr" sz="quarter" idx="2"/>
          </p:nvPr>
        </p:nvSpPr>
        <p:spPr bwMode="auto">
          <a:xfrm>
            <a:off x="0" y="9410700"/>
            <a:ext cx="2921000" cy="495300"/>
          </a:xfrm>
          <a:prstGeom prst="rect">
            <a:avLst/>
          </a:prstGeom>
          <a:noFill/>
          <a:ln w="9525">
            <a:noFill/>
            <a:miter lim="800000"/>
            <a:headEnd/>
            <a:tailEnd/>
          </a:ln>
          <a:effectLst/>
        </p:spPr>
        <p:txBody>
          <a:bodyPr vert="horz" wrap="square" lIns="95133" tIns="47566" rIns="95133" bIns="47566" numCol="1" anchor="b" anchorCtr="0" compatLnSpc="1">
            <a:prstTxWarp prst="textNoShape">
              <a:avLst/>
            </a:prstTxWarp>
          </a:bodyPr>
          <a:lstStyle>
            <a:lvl1pPr defTabSz="950913">
              <a:defRPr sz="1300"/>
            </a:lvl1pPr>
          </a:lstStyle>
          <a:p>
            <a:endParaRPr lang="es-ES"/>
          </a:p>
        </p:txBody>
      </p:sp>
      <p:sp>
        <p:nvSpPr>
          <p:cNvPr id="110597" name="Rectangle 5"/>
          <p:cNvSpPr>
            <a:spLocks noGrp="1" noChangeArrowheads="1"/>
          </p:cNvSpPr>
          <p:nvPr>
            <p:ph type="sldNum" sz="quarter" idx="3"/>
          </p:nvPr>
        </p:nvSpPr>
        <p:spPr bwMode="auto">
          <a:xfrm>
            <a:off x="3822700" y="9410700"/>
            <a:ext cx="2921000" cy="495300"/>
          </a:xfrm>
          <a:prstGeom prst="rect">
            <a:avLst/>
          </a:prstGeom>
          <a:noFill/>
          <a:ln w="9525">
            <a:noFill/>
            <a:miter lim="800000"/>
            <a:headEnd/>
            <a:tailEnd/>
          </a:ln>
          <a:effectLst/>
        </p:spPr>
        <p:txBody>
          <a:bodyPr vert="horz" wrap="square" lIns="95133" tIns="47566" rIns="95133" bIns="47566" numCol="1" anchor="b" anchorCtr="0" compatLnSpc="1">
            <a:prstTxWarp prst="textNoShape">
              <a:avLst/>
            </a:prstTxWarp>
          </a:bodyPr>
          <a:lstStyle>
            <a:lvl1pPr algn="r" defTabSz="950913">
              <a:defRPr sz="1300"/>
            </a:lvl1pPr>
          </a:lstStyle>
          <a:p>
            <a:fld id="{15F4FD1B-B441-47E1-9E7F-4046589A1085}" type="slidenum">
              <a:rPr lang="es-ES"/>
              <a:pPr/>
              <a:t>‹Nº›</a:t>
            </a:fld>
            <a:endParaRPr lang="es-ES"/>
          </a:p>
        </p:txBody>
      </p:sp>
    </p:spTree>
    <p:extLst>
      <p:ext uri="{BB962C8B-B14F-4D97-AF65-F5344CB8AC3E}">
        <p14:creationId xmlns:p14="http://schemas.microsoft.com/office/powerpoint/2010/main" val="421866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45" name="Rectangle 13"/>
          <p:cNvSpPr>
            <a:spLocks noGrp="1" noChangeArrowheads="1"/>
          </p:cNvSpPr>
          <p:nvPr>
            <p:ph type="hdr" sz="quarter"/>
          </p:nvPr>
        </p:nvSpPr>
        <p:spPr bwMode="auto">
          <a:xfrm>
            <a:off x="0" y="0"/>
            <a:ext cx="2922588" cy="4953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a:lvl1pPr>
          </a:lstStyle>
          <a:p>
            <a:r>
              <a:rPr lang="es-ES"/>
              <a:t>La Capa de Enlace</a:t>
            </a:r>
          </a:p>
        </p:txBody>
      </p:sp>
      <p:sp>
        <p:nvSpPr>
          <p:cNvPr id="69646" name="Rectangle 14"/>
          <p:cNvSpPr>
            <a:spLocks noGrp="1" noChangeArrowheads="1"/>
          </p:cNvSpPr>
          <p:nvPr>
            <p:ph type="dt" idx="1"/>
          </p:nvPr>
        </p:nvSpPr>
        <p:spPr bwMode="auto">
          <a:xfrm>
            <a:off x="3821113" y="0"/>
            <a:ext cx="2922587" cy="4953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vl1pPr>
          </a:lstStyle>
          <a:p>
            <a:endParaRPr lang="es-ES"/>
          </a:p>
        </p:txBody>
      </p:sp>
      <p:sp>
        <p:nvSpPr>
          <p:cNvPr id="69647" name="Rectangle 15"/>
          <p:cNvSpPr>
            <a:spLocks noGrp="1" noRot="1" noChangeAspect="1" noChangeArrowheads="1" noTextEdit="1"/>
          </p:cNvSpPr>
          <p:nvPr>
            <p:ph type="sldImg" idx="2"/>
          </p:nvPr>
        </p:nvSpPr>
        <p:spPr bwMode="auto">
          <a:xfrm>
            <a:off x="563563" y="488950"/>
            <a:ext cx="5616575" cy="4248150"/>
          </a:xfrm>
          <a:prstGeom prst="rect">
            <a:avLst/>
          </a:prstGeom>
          <a:noFill/>
          <a:ln w="9525">
            <a:solidFill>
              <a:srgbClr val="000000"/>
            </a:solidFill>
            <a:miter lim="800000"/>
            <a:headEnd/>
            <a:tailEnd/>
          </a:ln>
          <a:effectLst/>
        </p:spPr>
      </p:sp>
      <p:sp>
        <p:nvSpPr>
          <p:cNvPr id="69648" name="Rectangle 16"/>
          <p:cNvSpPr>
            <a:spLocks noGrp="1" noChangeArrowheads="1"/>
          </p:cNvSpPr>
          <p:nvPr>
            <p:ph type="body" sz="quarter" idx="3"/>
          </p:nvPr>
        </p:nvSpPr>
        <p:spPr bwMode="auto">
          <a:xfrm>
            <a:off x="503238" y="4965700"/>
            <a:ext cx="5757862" cy="446246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9649" name="Rectangle 17"/>
          <p:cNvSpPr>
            <a:spLocks noGrp="1" noChangeArrowheads="1"/>
          </p:cNvSpPr>
          <p:nvPr>
            <p:ph type="ftr" sz="quarter" idx="4"/>
          </p:nvPr>
        </p:nvSpPr>
        <p:spPr bwMode="auto">
          <a:xfrm>
            <a:off x="0" y="9410700"/>
            <a:ext cx="2922588" cy="49530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a:lvl1pPr>
          </a:lstStyle>
          <a:p>
            <a:endParaRPr lang="es-ES"/>
          </a:p>
        </p:txBody>
      </p:sp>
      <p:sp>
        <p:nvSpPr>
          <p:cNvPr id="69650" name="Rectangle 18"/>
          <p:cNvSpPr>
            <a:spLocks noGrp="1" noChangeArrowheads="1"/>
          </p:cNvSpPr>
          <p:nvPr>
            <p:ph type="sldNum" sz="quarter" idx="5"/>
          </p:nvPr>
        </p:nvSpPr>
        <p:spPr bwMode="auto">
          <a:xfrm>
            <a:off x="3821113" y="9410700"/>
            <a:ext cx="2922587" cy="49530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vl1pPr>
          </a:lstStyle>
          <a:p>
            <a:fld id="{190F7596-14CA-4132-A5B1-D700B9C4E7A8}" type="slidenum">
              <a:rPr lang="es-ES"/>
              <a:pPr/>
              <a:t>‹Nº›</a:t>
            </a:fld>
            <a:endParaRPr lang="es-ES"/>
          </a:p>
        </p:txBody>
      </p:sp>
    </p:spTree>
    <p:extLst>
      <p:ext uri="{BB962C8B-B14F-4D97-AF65-F5344CB8AC3E}">
        <p14:creationId xmlns:p14="http://schemas.microsoft.com/office/powerpoint/2010/main" val="2593211795"/>
      </p:ext>
    </p:extLst>
  </p:cSld>
  <p:clrMap bg1="lt1" tx1="dk1" bg2="lt2" tx2="dk2" accent1="accent1" accent2="accent2" accent3="accent3" accent4="accent4" accent5="accent5" accent6="accent6" hlink="hlink" folHlink="folHlink"/>
  <p:hf ftr="0" dt="0"/>
  <p:notesStyle>
    <a:lvl1pPr algn="just" rtl="0" fontAlgn="base">
      <a:spcBef>
        <a:spcPct val="30000"/>
      </a:spcBef>
      <a:spcAft>
        <a:spcPct val="0"/>
      </a:spcAft>
      <a:defRPr sz="1200" kern="1200">
        <a:solidFill>
          <a:schemeClr val="tx1"/>
        </a:solidFill>
        <a:latin typeface="Times New Roman" pitchFamily="18" charset="0"/>
        <a:ea typeface="+mn-ea"/>
        <a:cs typeface="+mn-cs"/>
      </a:defRPr>
    </a:lvl1pPr>
    <a:lvl2pPr marL="457200" algn="just" rtl="0" fontAlgn="base">
      <a:spcBef>
        <a:spcPct val="30000"/>
      </a:spcBef>
      <a:spcAft>
        <a:spcPct val="0"/>
      </a:spcAft>
      <a:defRPr sz="1200" kern="1200">
        <a:solidFill>
          <a:schemeClr val="tx1"/>
        </a:solidFill>
        <a:latin typeface="Times New Roman" pitchFamily="18" charset="0"/>
        <a:ea typeface="+mn-ea"/>
        <a:cs typeface="+mn-cs"/>
      </a:defRPr>
    </a:lvl2pPr>
    <a:lvl3pPr marL="914400" algn="just" rtl="0" fontAlgn="base">
      <a:spcBef>
        <a:spcPct val="30000"/>
      </a:spcBef>
      <a:spcAft>
        <a:spcPct val="0"/>
      </a:spcAft>
      <a:defRPr sz="1200" kern="1200">
        <a:solidFill>
          <a:schemeClr val="tx1"/>
        </a:solidFill>
        <a:latin typeface="Times New Roman" pitchFamily="18" charset="0"/>
        <a:ea typeface="+mn-ea"/>
        <a:cs typeface="+mn-cs"/>
      </a:defRPr>
    </a:lvl3pPr>
    <a:lvl4pPr marL="1371600" algn="just" rtl="0" fontAlgn="base">
      <a:spcBef>
        <a:spcPct val="30000"/>
      </a:spcBef>
      <a:spcAft>
        <a:spcPct val="0"/>
      </a:spcAft>
      <a:defRPr sz="1200" kern="1200">
        <a:solidFill>
          <a:schemeClr val="tx1"/>
        </a:solidFill>
        <a:latin typeface="Times New Roman" pitchFamily="18" charset="0"/>
        <a:ea typeface="+mn-ea"/>
        <a:cs typeface="+mn-cs"/>
      </a:defRPr>
    </a:lvl4pPr>
    <a:lvl5pPr marL="1828800" algn="just"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C350A157-A78D-45C2-899B-929E7C0095F8}" type="slidenum">
              <a:rPr lang="es-ES"/>
              <a:pPr/>
              <a:t>1</a:t>
            </a:fld>
            <a:endParaRPr lang="es-ES"/>
          </a:p>
        </p:txBody>
      </p:sp>
      <p:sp>
        <p:nvSpPr>
          <p:cNvPr id="218114" name="Rectangle 2"/>
          <p:cNvSpPr>
            <a:spLocks noGrp="1" noRot="1" noChangeAspect="1" noChangeArrowheads="1" noTextEdit="1"/>
          </p:cNvSpPr>
          <p:nvPr>
            <p:ph type="sldImg"/>
          </p:nvPr>
        </p:nvSpPr>
        <p:spPr>
          <a:xfrm>
            <a:off x="539750" y="488950"/>
            <a:ext cx="5664200" cy="4248150"/>
          </a:xfrm>
          <a:ln/>
        </p:spPr>
      </p:sp>
      <p:sp>
        <p:nvSpPr>
          <p:cNvPr id="2181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98707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AA6AAFC1-3826-4718-A0DE-A5D3F3CE3AD6}" type="slidenum">
              <a:rPr lang="es-ES"/>
              <a:pPr/>
              <a:t>10</a:t>
            </a:fld>
            <a:endParaRPr lang="es-ES"/>
          </a:p>
        </p:txBody>
      </p:sp>
      <p:sp>
        <p:nvSpPr>
          <p:cNvPr id="157698" name="Rectangle 2"/>
          <p:cNvSpPr>
            <a:spLocks noGrp="1" noRot="1" noChangeAspect="1" noChangeArrowheads="1" noTextEdit="1"/>
          </p:cNvSpPr>
          <p:nvPr>
            <p:ph type="sldImg"/>
          </p:nvPr>
        </p:nvSpPr>
        <p:spPr>
          <a:xfrm>
            <a:off x="539750" y="488950"/>
            <a:ext cx="5664200" cy="4248150"/>
          </a:xfrm>
          <a:ln/>
        </p:spPr>
      </p:sp>
      <p:sp>
        <p:nvSpPr>
          <p:cNvPr id="1576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05251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11AB7751-6144-40C1-805D-CF0826D0C6D8}" type="slidenum">
              <a:rPr lang="es-ES"/>
              <a:pPr/>
              <a:t>11</a:t>
            </a:fld>
            <a:endParaRPr lang="es-ES"/>
          </a:p>
        </p:txBody>
      </p:sp>
      <p:sp>
        <p:nvSpPr>
          <p:cNvPr id="158722" name="Rectangle 2"/>
          <p:cNvSpPr>
            <a:spLocks noGrp="1" noRot="1" noChangeAspect="1" noChangeArrowheads="1" noTextEdit="1"/>
          </p:cNvSpPr>
          <p:nvPr>
            <p:ph type="sldImg"/>
          </p:nvPr>
        </p:nvSpPr>
        <p:spPr>
          <a:xfrm>
            <a:off x="539750" y="488950"/>
            <a:ext cx="5664200" cy="4248150"/>
          </a:xfrm>
          <a:ln/>
        </p:spPr>
      </p:sp>
      <p:sp>
        <p:nvSpPr>
          <p:cNvPr id="1587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43106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AF9CC4CA-1ECA-4310-A544-2E98CC3B3FA9}" type="slidenum">
              <a:rPr lang="es-ES"/>
              <a:pPr/>
              <a:t>12</a:t>
            </a:fld>
            <a:endParaRPr lang="es-ES"/>
          </a:p>
        </p:txBody>
      </p:sp>
      <p:sp>
        <p:nvSpPr>
          <p:cNvPr id="159746" name="Rectangle 2"/>
          <p:cNvSpPr>
            <a:spLocks noGrp="1" noRot="1" noChangeAspect="1" noChangeArrowheads="1" noTextEdit="1"/>
          </p:cNvSpPr>
          <p:nvPr>
            <p:ph type="sldImg"/>
          </p:nvPr>
        </p:nvSpPr>
        <p:spPr>
          <a:xfrm>
            <a:off x="539750" y="488950"/>
            <a:ext cx="5664200" cy="4248150"/>
          </a:xfrm>
          <a:ln/>
        </p:spPr>
      </p:sp>
      <p:sp>
        <p:nvSpPr>
          <p:cNvPr id="1597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835128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EDA30595-FCA4-4E85-883F-F76FA8EB4A13}" type="slidenum">
              <a:rPr lang="es-ES"/>
              <a:pPr/>
              <a:t>13</a:t>
            </a:fld>
            <a:endParaRPr lang="es-ES"/>
          </a:p>
        </p:txBody>
      </p:sp>
      <p:sp>
        <p:nvSpPr>
          <p:cNvPr id="160770" name="Rectangle 2"/>
          <p:cNvSpPr>
            <a:spLocks noGrp="1" noRot="1" noChangeAspect="1" noChangeArrowheads="1" noTextEdit="1"/>
          </p:cNvSpPr>
          <p:nvPr>
            <p:ph type="sldImg"/>
          </p:nvPr>
        </p:nvSpPr>
        <p:spPr>
          <a:xfrm>
            <a:off x="539750" y="488950"/>
            <a:ext cx="5664200" cy="4248150"/>
          </a:xfrm>
          <a:ln/>
        </p:spPr>
      </p:sp>
      <p:sp>
        <p:nvSpPr>
          <p:cNvPr id="1607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01739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398E9237-6E1B-4A5B-AA7A-8ABD05EFAAF5}" type="slidenum">
              <a:rPr lang="es-ES"/>
              <a:pPr/>
              <a:t>14</a:t>
            </a:fld>
            <a:endParaRPr lang="es-ES"/>
          </a:p>
        </p:txBody>
      </p:sp>
      <p:sp>
        <p:nvSpPr>
          <p:cNvPr id="161794" name="Rectangle 2"/>
          <p:cNvSpPr>
            <a:spLocks noGrp="1" noRot="1" noChangeAspect="1" noChangeArrowheads="1" noTextEdit="1"/>
          </p:cNvSpPr>
          <p:nvPr>
            <p:ph type="sldImg"/>
          </p:nvPr>
        </p:nvSpPr>
        <p:spPr>
          <a:xfrm>
            <a:off x="539750" y="488950"/>
            <a:ext cx="5664200" cy="4248150"/>
          </a:xfrm>
          <a:ln/>
        </p:spPr>
      </p:sp>
      <p:sp>
        <p:nvSpPr>
          <p:cNvPr id="1617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952504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16C589EF-FE71-47DD-986E-42045BC74D65}" type="slidenum">
              <a:rPr lang="es-ES"/>
              <a:pPr/>
              <a:t>15</a:t>
            </a:fld>
            <a:endParaRPr lang="es-ES"/>
          </a:p>
        </p:txBody>
      </p:sp>
      <p:sp>
        <p:nvSpPr>
          <p:cNvPr id="162818" name="Rectangle 2"/>
          <p:cNvSpPr>
            <a:spLocks noGrp="1" noRot="1" noChangeAspect="1" noChangeArrowheads="1" noTextEdit="1"/>
          </p:cNvSpPr>
          <p:nvPr>
            <p:ph type="sldImg"/>
          </p:nvPr>
        </p:nvSpPr>
        <p:spPr>
          <a:xfrm>
            <a:off x="539750" y="488950"/>
            <a:ext cx="5664200" cy="4248150"/>
          </a:xfrm>
          <a:ln/>
        </p:spPr>
      </p:sp>
      <p:sp>
        <p:nvSpPr>
          <p:cNvPr id="1628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877839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3758CBF2-94C3-4830-B826-9E34610642D5}" type="slidenum">
              <a:rPr lang="es-ES"/>
              <a:pPr/>
              <a:t>16</a:t>
            </a:fld>
            <a:endParaRPr lang="es-ES"/>
          </a:p>
        </p:txBody>
      </p:sp>
      <p:sp>
        <p:nvSpPr>
          <p:cNvPr id="163842" name="Rectangle 2"/>
          <p:cNvSpPr>
            <a:spLocks noGrp="1" noRot="1" noChangeAspect="1" noChangeArrowheads="1" noTextEdit="1"/>
          </p:cNvSpPr>
          <p:nvPr>
            <p:ph type="sldImg"/>
          </p:nvPr>
        </p:nvSpPr>
        <p:spPr>
          <a:xfrm>
            <a:off x="539750" y="488950"/>
            <a:ext cx="5664200" cy="4248150"/>
          </a:xfrm>
          <a:ln/>
        </p:spPr>
      </p:sp>
      <p:sp>
        <p:nvSpPr>
          <p:cNvPr id="1638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94807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4B7A937B-7C91-4C3C-ACF9-2ADF96B9BFF6}" type="slidenum">
              <a:rPr lang="es-ES"/>
              <a:pPr/>
              <a:t>17</a:t>
            </a:fld>
            <a:endParaRPr lang="es-ES"/>
          </a:p>
        </p:txBody>
      </p:sp>
      <p:sp>
        <p:nvSpPr>
          <p:cNvPr id="164866" name="Rectangle 2"/>
          <p:cNvSpPr>
            <a:spLocks noGrp="1" noRot="1" noChangeAspect="1" noChangeArrowheads="1" noTextEdit="1"/>
          </p:cNvSpPr>
          <p:nvPr>
            <p:ph type="sldImg"/>
          </p:nvPr>
        </p:nvSpPr>
        <p:spPr>
          <a:xfrm>
            <a:off x="539750" y="488950"/>
            <a:ext cx="5664200" cy="4248150"/>
          </a:xfrm>
          <a:ln/>
        </p:spPr>
      </p:sp>
      <p:sp>
        <p:nvSpPr>
          <p:cNvPr id="1648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60674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CE12804B-9718-47E8-BEE5-8269D27BC73C}" type="slidenum">
              <a:rPr lang="es-ES"/>
              <a:pPr/>
              <a:t>18</a:t>
            </a:fld>
            <a:endParaRPr lang="es-ES"/>
          </a:p>
        </p:txBody>
      </p:sp>
      <p:sp>
        <p:nvSpPr>
          <p:cNvPr id="165890" name="Rectangle 2"/>
          <p:cNvSpPr>
            <a:spLocks noGrp="1" noRot="1" noChangeAspect="1" noChangeArrowheads="1" noTextEdit="1"/>
          </p:cNvSpPr>
          <p:nvPr>
            <p:ph type="sldImg"/>
          </p:nvPr>
        </p:nvSpPr>
        <p:spPr>
          <a:xfrm>
            <a:off x="539750" y="488950"/>
            <a:ext cx="5664200" cy="4248150"/>
          </a:xfrm>
          <a:ln/>
        </p:spPr>
      </p:sp>
      <p:sp>
        <p:nvSpPr>
          <p:cNvPr id="1658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93453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EF2DA02C-F760-4EEE-9B71-45C5E5FE5694}" type="slidenum">
              <a:rPr lang="es-ES"/>
              <a:pPr/>
              <a:t>19</a:t>
            </a:fld>
            <a:endParaRPr lang="es-ES"/>
          </a:p>
        </p:txBody>
      </p:sp>
      <p:sp>
        <p:nvSpPr>
          <p:cNvPr id="166914" name="Rectangle 2"/>
          <p:cNvSpPr>
            <a:spLocks noGrp="1" noRot="1" noChangeAspect="1" noChangeArrowheads="1" noTextEdit="1"/>
          </p:cNvSpPr>
          <p:nvPr>
            <p:ph type="sldImg"/>
          </p:nvPr>
        </p:nvSpPr>
        <p:spPr>
          <a:xfrm>
            <a:off x="539750" y="488950"/>
            <a:ext cx="5664200" cy="4248150"/>
          </a:xfrm>
          <a:ln/>
        </p:spPr>
      </p:sp>
      <p:sp>
        <p:nvSpPr>
          <p:cNvPr id="1669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63177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ED04F106-9CF1-4EB5-AC0C-56621122190C}" type="slidenum">
              <a:rPr lang="es-ES"/>
              <a:pPr/>
              <a:t>2</a:t>
            </a:fld>
            <a:endParaRPr lang="es-ES"/>
          </a:p>
        </p:txBody>
      </p:sp>
      <p:sp>
        <p:nvSpPr>
          <p:cNvPr id="150530" name="Rectangle 2"/>
          <p:cNvSpPr>
            <a:spLocks noGrp="1" noRot="1" noChangeAspect="1" noChangeArrowheads="1" noTextEdit="1"/>
          </p:cNvSpPr>
          <p:nvPr>
            <p:ph type="sldImg"/>
          </p:nvPr>
        </p:nvSpPr>
        <p:spPr>
          <a:xfrm>
            <a:off x="539750" y="488950"/>
            <a:ext cx="5664200" cy="4248150"/>
          </a:xfrm>
          <a:ln/>
        </p:spPr>
      </p:sp>
      <p:sp>
        <p:nvSpPr>
          <p:cNvPr id="1505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843130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EB531B13-6843-4458-8543-012E9724AFCA}" type="slidenum">
              <a:rPr lang="es-ES"/>
              <a:pPr/>
              <a:t>20</a:t>
            </a:fld>
            <a:endParaRPr lang="es-ES"/>
          </a:p>
        </p:txBody>
      </p:sp>
      <p:sp>
        <p:nvSpPr>
          <p:cNvPr id="167938" name="Rectangle 2"/>
          <p:cNvSpPr>
            <a:spLocks noGrp="1" noRot="1" noChangeAspect="1" noChangeArrowheads="1" noTextEdit="1"/>
          </p:cNvSpPr>
          <p:nvPr>
            <p:ph type="sldImg"/>
          </p:nvPr>
        </p:nvSpPr>
        <p:spPr>
          <a:xfrm>
            <a:off x="539750" y="488950"/>
            <a:ext cx="5664200" cy="4248150"/>
          </a:xfrm>
          <a:ln/>
        </p:spPr>
      </p:sp>
      <p:sp>
        <p:nvSpPr>
          <p:cNvPr id="1679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971424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2DEA269F-4FAF-4AFD-B967-FE0F7EC0B624}" type="slidenum">
              <a:rPr lang="es-ES"/>
              <a:pPr/>
              <a:t>21</a:t>
            </a:fld>
            <a:endParaRPr lang="es-ES"/>
          </a:p>
        </p:txBody>
      </p:sp>
      <p:sp>
        <p:nvSpPr>
          <p:cNvPr id="168962" name="Rectangle 2"/>
          <p:cNvSpPr>
            <a:spLocks noGrp="1" noRot="1" noChangeAspect="1" noChangeArrowheads="1" noTextEdit="1"/>
          </p:cNvSpPr>
          <p:nvPr>
            <p:ph type="sldImg"/>
          </p:nvPr>
        </p:nvSpPr>
        <p:spPr>
          <a:xfrm>
            <a:off x="539750" y="488950"/>
            <a:ext cx="5664200" cy="4248150"/>
          </a:xfrm>
          <a:ln/>
        </p:spPr>
      </p:sp>
      <p:sp>
        <p:nvSpPr>
          <p:cNvPr id="1689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79164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C09B07CD-5B21-47B0-986E-0E33DF76EA68}" type="slidenum">
              <a:rPr lang="es-ES"/>
              <a:pPr/>
              <a:t>22</a:t>
            </a:fld>
            <a:endParaRPr lang="es-ES"/>
          </a:p>
        </p:txBody>
      </p:sp>
      <p:sp>
        <p:nvSpPr>
          <p:cNvPr id="169986" name="Rectangle 2"/>
          <p:cNvSpPr>
            <a:spLocks noGrp="1" noRot="1" noChangeAspect="1" noChangeArrowheads="1" noTextEdit="1"/>
          </p:cNvSpPr>
          <p:nvPr>
            <p:ph type="sldImg"/>
          </p:nvPr>
        </p:nvSpPr>
        <p:spPr>
          <a:xfrm>
            <a:off x="539750" y="488950"/>
            <a:ext cx="5664200" cy="4248150"/>
          </a:xfrm>
          <a:ln/>
        </p:spPr>
      </p:sp>
      <p:sp>
        <p:nvSpPr>
          <p:cNvPr id="1699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36754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3B5506B1-4E4F-4007-9584-33111D2FC413}" type="slidenum">
              <a:rPr lang="es-ES"/>
              <a:pPr/>
              <a:t>23</a:t>
            </a:fld>
            <a:endParaRPr lang="es-ES"/>
          </a:p>
        </p:txBody>
      </p:sp>
      <p:sp>
        <p:nvSpPr>
          <p:cNvPr id="171010" name="Rectangle 2"/>
          <p:cNvSpPr>
            <a:spLocks noGrp="1" noRot="1" noChangeAspect="1" noChangeArrowheads="1" noTextEdit="1"/>
          </p:cNvSpPr>
          <p:nvPr>
            <p:ph type="sldImg"/>
          </p:nvPr>
        </p:nvSpPr>
        <p:spPr>
          <a:xfrm>
            <a:off x="539750" y="488950"/>
            <a:ext cx="5664200" cy="4248150"/>
          </a:xfrm>
          <a:ln/>
        </p:spPr>
      </p:sp>
      <p:sp>
        <p:nvSpPr>
          <p:cNvPr id="1710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57759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5407CE35-AB7F-46E0-A3A6-601D576AF2C6}" type="slidenum">
              <a:rPr lang="es-ES"/>
              <a:pPr/>
              <a:t>24</a:t>
            </a:fld>
            <a:endParaRPr lang="es-ES"/>
          </a:p>
        </p:txBody>
      </p:sp>
      <p:sp>
        <p:nvSpPr>
          <p:cNvPr id="172034" name="Rectangle 2"/>
          <p:cNvSpPr>
            <a:spLocks noGrp="1" noRot="1" noChangeAspect="1" noChangeArrowheads="1" noTextEdit="1"/>
          </p:cNvSpPr>
          <p:nvPr>
            <p:ph type="sldImg"/>
          </p:nvPr>
        </p:nvSpPr>
        <p:spPr>
          <a:xfrm>
            <a:off x="539750" y="488950"/>
            <a:ext cx="5664200" cy="4248150"/>
          </a:xfrm>
          <a:ln/>
        </p:spPr>
      </p:sp>
      <p:sp>
        <p:nvSpPr>
          <p:cNvPr id="1720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986256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9116605D-4243-45FC-86B2-93E2C28DAF88}" type="slidenum">
              <a:rPr lang="es-ES"/>
              <a:pPr/>
              <a:t>25</a:t>
            </a:fld>
            <a:endParaRPr lang="es-ES"/>
          </a:p>
        </p:txBody>
      </p:sp>
      <p:sp>
        <p:nvSpPr>
          <p:cNvPr id="173058" name="Rectangle 2"/>
          <p:cNvSpPr>
            <a:spLocks noGrp="1" noRot="1" noChangeAspect="1" noChangeArrowheads="1" noTextEdit="1"/>
          </p:cNvSpPr>
          <p:nvPr>
            <p:ph type="sldImg"/>
          </p:nvPr>
        </p:nvSpPr>
        <p:spPr>
          <a:xfrm>
            <a:off x="539750" y="488950"/>
            <a:ext cx="5664200" cy="4248150"/>
          </a:xfrm>
          <a:ln/>
        </p:spPr>
      </p:sp>
      <p:sp>
        <p:nvSpPr>
          <p:cNvPr id="1730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362275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4260F220-7823-45E3-ABC3-4CA53D9BE164}" type="slidenum">
              <a:rPr lang="es-ES"/>
              <a:pPr/>
              <a:t>26</a:t>
            </a:fld>
            <a:endParaRPr lang="es-ES"/>
          </a:p>
        </p:txBody>
      </p:sp>
      <p:sp>
        <p:nvSpPr>
          <p:cNvPr id="174082" name="Rectangle 2"/>
          <p:cNvSpPr>
            <a:spLocks noGrp="1" noRot="1" noChangeAspect="1" noChangeArrowheads="1" noTextEdit="1"/>
          </p:cNvSpPr>
          <p:nvPr>
            <p:ph type="sldImg"/>
          </p:nvPr>
        </p:nvSpPr>
        <p:spPr>
          <a:xfrm>
            <a:off x="539750" y="488950"/>
            <a:ext cx="5664200" cy="4248150"/>
          </a:xfrm>
          <a:ln/>
        </p:spPr>
      </p:sp>
      <p:sp>
        <p:nvSpPr>
          <p:cNvPr id="1740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218126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F2E50DD0-04AB-44E5-A36F-37328258EF6F}" type="slidenum">
              <a:rPr lang="es-ES"/>
              <a:pPr/>
              <a:t>27</a:t>
            </a:fld>
            <a:endParaRPr lang="es-ES"/>
          </a:p>
        </p:txBody>
      </p:sp>
      <p:sp>
        <p:nvSpPr>
          <p:cNvPr id="175106" name="Rectangle 2"/>
          <p:cNvSpPr>
            <a:spLocks noGrp="1" noRot="1" noChangeAspect="1" noChangeArrowheads="1" noTextEdit="1"/>
          </p:cNvSpPr>
          <p:nvPr>
            <p:ph type="sldImg"/>
          </p:nvPr>
        </p:nvSpPr>
        <p:spPr>
          <a:xfrm>
            <a:off x="539750" y="488950"/>
            <a:ext cx="5664200" cy="4248150"/>
          </a:xfrm>
          <a:ln/>
        </p:spPr>
      </p:sp>
      <p:sp>
        <p:nvSpPr>
          <p:cNvPr id="1751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545125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451DD2E2-5FD6-496E-9932-46729A49C88B}" type="slidenum">
              <a:rPr lang="es-ES"/>
              <a:pPr/>
              <a:t>28</a:t>
            </a:fld>
            <a:endParaRPr lang="es-ES"/>
          </a:p>
        </p:txBody>
      </p:sp>
      <p:sp>
        <p:nvSpPr>
          <p:cNvPr id="176130" name="Rectangle 2"/>
          <p:cNvSpPr>
            <a:spLocks noGrp="1" noRot="1" noChangeAspect="1" noChangeArrowheads="1" noTextEdit="1"/>
          </p:cNvSpPr>
          <p:nvPr>
            <p:ph type="sldImg"/>
          </p:nvPr>
        </p:nvSpPr>
        <p:spPr>
          <a:xfrm>
            <a:off x="539750" y="488950"/>
            <a:ext cx="5664200" cy="4248150"/>
          </a:xfrm>
          <a:ln/>
        </p:spPr>
      </p:sp>
      <p:sp>
        <p:nvSpPr>
          <p:cNvPr id="1761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27599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9ECB24A9-C455-440C-9390-AF37D2FE4BC8}" type="slidenum">
              <a:rPr lang="es-ES"/>
              <a:pPr/>
              <a:t>29</a:t>
            </a:fld>
            <a:endParaRPr lang="es-ES"/>
          </a:p>
        </p:txBody>
      </p:sp>
      <p:sp>
        <p:nvSpPr>
          <p:cNvPr id="177154" name="Rectangle 2"/>
          <p:cNvSpPr>
            <a:spLocks noGrp="1" noRot="1" noChangeAspect="1" noChangeArrowheads="1" noTextEdit="1"/>
          </p:cNvSpPr>
          <p:nvPr>
            <p:ph type="sldImg"/>
          </p:nvPr>
        </p:nvSpPr>
        <p:spPr>
          <a:xfrm>
            <a:off x="539750" y="488950"/>
            <a:ext cx="5664200" cy="4248150"/>
          </a:xfrm>
          <a:ln/>
        </p:spPr>
      </p:sp>
      <p:sp>
        <p:nvSpPr>
          <p:cNvPr id="1771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92762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8782D036-2585-4C38-AC1C-C57DC2654984}" type="slidenum">
              <a:rPr lang="es-ES"/>
              <a:pPr/>
              <a:t>3</a:t>
            </a:fld>
            <a:endParaRPr lang="es-ES"/>
          </a:p>
        </p:txBody>
      </p:sp>
      <p:sp>
        <p:nvSpPr>
          <p:cNvPr id="217090" name="Rectangle 2"/>
          <p:cNvSpPr>
            <a:spLocks noGrp="1" noRot="1" noChangeAspect="1" noChangeArrowheads="1" noTextEdit="1"/>
          </p:cNvSpPr>
          <p:nvPr>
            <p:ph type="sldImg"/>
          </p:nvPr>
        </p:nvSpPr>
        <p:spPr>
          <a:xfrm>
            <a:off x="539750" y="488950"/>
            <a:ext cx="5664200" cy="4248150"/>
          </a:xfrm>
          <a:ln/>
        </p:spPr>
      </p:sp>
      <p:sp>
        <p:nvSpPr>
          <p:cNvPr id="2170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895406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D26FAE1A-5AD4-4618-BDE1-846EECC5AC41}" type="slidenum">
              <a:rPr lang="es-ES"/>
              <a:pPr/>
              <a:t>30</a:t>
            </a:fld>
            <a:endParaRPr lang="es-ES"/>
          </a:p>
        </p:txBody>
      </p:sp>
      <p:sp>
        <p:nvSpPr>
          <p:cNvPr id="178178" name="Rectangle 2"/>
          <p:cNvSpPr>
            <a:spLocks noGrp="1" noRot="1" noChangeAspect="1" noChangeArrowheads="1" noTextEdit="1"/>
          </p:cNvSpPr>
          <p:nvPr>
            <p:ph type="sldImg"/>
          </p:nvPr>
        </p:nvSpPr>
        <p:spPr>
          <a:xfrm>
            <a:off x="539750" y="488950"/>
            <a:ext cx="5664200" cy="4248150"/>
          </a:xfrm>
          <a:ln/>
        </p:spPr>
      </p:sp>
      <p:sp>
        <p:nvSpPr>
          <p:cNvPr id="1781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473301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C0DF7FC9-9423-4B91-9FAF-EEEE206B39FC}" type="slidenum">
              <a:rPr lang="es-ES"/>
              <a:pPr/>
              <a:t>31</a:t>
            </a:fld>
            <a:endParaRPr lang="es-ES"/>
          </a:p>
        </p:txBody>
      </p:sp>
      <p:sp>
        <p:nvSpPr>
          <p:cNvPr id="179202" name="Rectangle 2"/>
          <p:cNvSpPr>
            <a:spLocks noGrp="1" noRot="1" noChangeAspect="1" noChangeArrowheads="1" noTextEdit="1"/>
          </p:cNvSpPr>
          <p:nvPr>
            <p:ph type="sldImg"/>
          </p:nvPr>
        </p:nvSpPr>
        <p:spPr>
          <a:xfrm>
            <a:off x="539750" y="488950"/>
            <a:ext cx="5664200" cy="4248150"/>
          </a:xfrm>
          <a:ln/>
        </p:spPr>
      </p:sp>
      <p:sp>
        <p:nvSpPr>
          <p:cNvPr id="1792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77204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C0147602-FA88-4120-AAAC-A6398D8D5BE0}" type="slidenum">
              <a:rPr lang="es-ES"/>
              <a:pPr/>
              <a:t>32</a:t>
            </a:fld>
            <a:endParaRPr lang="es-ES"/>
          </a:p>
        </p:txBody>
      </p:sp>
      <p:sp>
        <p:nvSpPr>
          <p:cNvPr id="180226" name="Rectangle 2"/>
          <p:cNvSpPr>
            <a:spLocks noGrp="1" noRot="1" noChangeAspect="1" noChangeArrowheads="1" noTextEdit="1"/>
          </p:cNvSpPr>
          <p:nvPr>
            <p:ph type="sldImg"/>
          </p:nvPr>
        </p:nvSpPr>
        <p:spPr>
          <a:xfrm>
            <a:off x="539750" y="488950"/>
            <a:ext cx="5664200" cy="4248150"/>
          </a:xfrm>
          <a:ln/>
        </p:spPr>
      </p:sp>
      <p:sp>
        <p:nvSpPr>
          <p:cNvPr id="1802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57269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2A926C48-34F5-414A-B4DA-95394E07B4C9}" type="slidenum">
              <a:rPr lang="es-ES"/>
              <a:pPr/>
              <a:t>33</a:t>
            </a:fld>
            <a:endParaRPr lang="es-ES"/>
          </a:p>
        </p:txBody>
      </p:sp>
      <p:sp>
        <p:nvSpPr>
          <p:cNvPr id="181250" name="Rectangle 2"/>
          <p:cNvSpPr>
            <a:spLocks noGrp="1" noRot="1" noChangeAspect="1" noChangeArrowheads="1" noTextEdit="1"/>
          </p:cNvSpPr>
          <p:nvPr>
            <p:ph type="sldImg"/>
          </p:nvPr>
        </p:nvSpPr>
        <p:spPr>
          <a:xfrm>
            <a:off x="539750" y="488950"/>
            <a:ext cx="5664200" cy="4248150"/>
          </a:xfrm>
          <a:ln/>
        </p:spPr>
      </p:sp>
      <p:sp>
        <p:nvSpPr>
          <p:cNvPr id="1812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5379254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A0937DA2-C786-448F-8338-3FC6EC291C6C}" type="slidenum">
              <a:rPr lang="es-ES"/>
              <a:pPr/>
              <a:t>34</a:t>
            </a:fld>
            <a:endParaRPr lang="es-ES"/>
          </a:p>
        </p:txBody>
      </p:sp>
      <p:sp>
        <p:nvSpPr>
          <p:cNvPr id="182274" name="Rectangle 2"/>
          <p:cNvSpPr>
            <a:spLocks noGrp="1" noRot="1" noChangeAspect="1" noChangeArrowheads="1" noTextEdit="1"/>
          </p:cNvSpPr>
          <p:nvPr>
            <p:ph type="sldImg"/>
          </p:nvPr>
        </p:nvSpPr>
        <p:spPr>
          <a:xfrm>
            <a:off x="539750" y="488950"/>
            <a:ext cx="5664200" cy="4248150"/>
          </a:xfrm>
          <a:ln/>
        </p:spPr>
      </p:sp>
      <p:sp>
        <p:nvSpPr>
          <p:cNvPr id="1822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620657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5DAD10B7-FD0F-4398-92E8-338FB34B9C12}" type="slidenum">
              <a:rPr lang="es-ES"/>
              <a:pPr/>
              <a:t>35</a:t>
            </a:fld>
            <a:endParaRPr lang="es-ES"/>
          </a:p>
        </p:txBody>
      </p:sp>
      <p:sp>
        <p:nvSpPr>
          <p:cNvPr id="183298" name="Rectangle 2"/>
          <p:cNvSpPr>
            <a:spLocks noGrp="1" noRot="1" noChangeAspect="1" noChangeArrowheads="1" noTextEdit="1"/>
          </p:cNvSpPr>
          <p:nvPr>
            <p:ph type="sldImg"/>
          </p:nvPr>
        </p:nvSpPr>
        <p:spPr>
          <a:xfrm>
            <a:off x="539750" y="488950"/>
            <a:ext cx="5664200" cy="4248150"/>
          </a:xfrm>
          <a:ln/>
        </p:spPr>
      </p:sp>
      <p:sp>
        <p:nvSpPr>
          <p:cNvPr id="1832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787278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F7276BDA-E4FA-429E-94F9-190DE203759C}" type="slidenum">
              <a:rPr lang="es-ES"/>
              <a:pPr/>
              <a:t>36</a:t>
            </a:fld>
            <a:endParaRPr lang="es-ES"/>
          </a:p>
        </p:txBody>
      </p:sp>
      <p:sp>
        <p:nvSpPr>
          <p:cNvPr id="184322" name="Rectangle 2"/>
          <p:cNvSpPr>
            <a:spLocks noGrp="1" noRot="1" noChangeAspect="1" noChangeArrowheads="1" noTextEdit="1"/>
          </p:cNvSpPr>
          <p:nvPr>
            <p:ph type="sldImg"/>
          </p:nvPr>
        </p:nvSpPr>
        <p:spPr>
          <a:xfrm>
            <a:off x="539750" y="488950"/>
            <a:ext cx="5664200" cy="4248150"/>
          </a:xfrm>
          <a:ln/>
        </p:spPr>
      </p:sp>
      <p:sp>
        <p:nvSpPr>
          <p:cNvPr id="1843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604534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601292BE-01FA-4A7B-A959-6E2B4EE2135B}" type="slidenum">
              <a:rPr lang="es-ES"/>
              <a:pPr/>
              <a:t>37</a:t>
            </a:fld>
            <a:endParaRPr lang="es-ES"/>
          </a:p>
        </p:txBody>
      </p:sp>
      <p:sp>
        <p:nvSpPr>
          <p:cNvPr id="185346" name="Rectangle 2"/>
          <p:cNvSpPr>
            <a:spLocks noGrp="1" noRot="1" noChangeAspect="1" noChangeArrowheads="1" noTextEdit="1"/>
          </p:cNvSpPr>
          <p:nvPr>
            <p:ph type="sldImg"/>
          </p:nvPr>
        </p:nvSpPr>
        <p:spPr>
          <a:xfrm>
            <a:off x="539750" y="488950"/>
            <a:ext cx="5664200" cy="4248150"/>
          </a:xfrm>
          <a:ln/>
        </p:spPr>
      </p:sp>
      <p:sp>
        <p:nvSpPr>
          <p:cNvPr id="1853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68458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787A2D3C-8DDE-479B-91A0-F50D88CF9EAB}" type="slidenum">
              <a:rPr lang="es-ES"/>
              <a:pPr/>
              <a:t>38</a:t>
            </a:fld>
            <a:endParaRPr lang="es-ES"/>
          </a:p>
        </p:txBody>
      </p:sp>
      <p:sp>
        <p:nvSpPr>
          <p:cNvPr id="186370" name="Rectangle 2"/>
          <p:cNvSpPr>
            <a:spLocks noGrp="1" noRot="1" noChangeAspect="1" noChangeArrowheads="1" noTextEdit="1"/>
          </p:cNvSpPr>
          <p:nvPr>
            <p:ph type="sldImg"/>
          </p:nvPr>
        </p:nvSpPr>
        <p:spPr>
          <a:xfrm>
            <a:off x="539750" y="488950"/>
            <a:ext cx="5664200" cy="4248150"/>
          </a:xfrm>
          <a:ln/>
        </p:spPr>
      </p:sp>
      <p:sp>
        <p:nvSpPr>
          <p:cNvPr id="1863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939436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2EDDDAD3-6D9D-4395-8BCB-4BC48DCFFD64}" type="slidenum">
              <a:rPr lang="es-ES"/>
              <a:pPr/>
              <a:t>39</a:t>
            </a:fld>
            <a:endParaRPr lang="es-ES"/>
          </a:p>
        </p:txBody>
      </p:sp>
      <p:sp>
        <p:nvSpPr>
          <p:cNvPr id="187394" name="Rectangle 2"/>
          <p:cNvSpPr>
            <a:spLocks noGrp="1" noRot="1" noChangeAspect="1" noChangeArrowheads="1" noTextEdit="1"/>
          </p:cNvSpPr>
          <p:nvPr>
            <p:ph type="sldImg"/>
          </p:nvPr>
        </p:nvSpPr>
        <p:spPr>
          <a:xfrm>
            <a:off x="539750" y="488950"/>
            <a:ext cx="5664200" cy="4248150"/>
          </a:xfrm>
          <a:ln/>
        </p:spPr>
      </p:sp>
      <p:sp>
        <p:nvSpPr>
          <p:cNvPr id="1873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15702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ECB8E00B-D926-45D8-8E6B-E0784286C871}" type="slidenum">
              <a:rPr lang="es-ES"/>
              <a:pPr/>
              <a:t>4</a:t>
            </a:fld>
            <a:endParaRPr lang="es-ES"/>
          </a:p>
        </p:txBody>
      </p:sp>
      <p:sp>
        <p:nvSpPr>
          <p:cNvPr id="151554" name="Rectangle 2"/>
          <p:cNvSpPr>
            <a:spLocks noGrp="1" noRot="1" noChangeAspect="1" noChangeArrowheads="1" noTextEdit="1"/>
          </p:cNvSpPr>
          <p:nvPr>
            <p:ph type="sldImg"/>
          </p:nvPr>
        </p:nvSpPr>
        <p:spPr>
          <a:xfrm>
            <a:off x="539750" y="488950"/>
            <a:ext cx="5664200" cy="4248150"/>
          </a:xfrm>
          <a:ln/>
        </p:spPr>
      </p:sp>
      <p:sp>
        <p:nvSpPr>
          <p:cNvPr id="1515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946017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F598B25D-B758-4CB8-8865-7C9D18E16EDD}" type="slidenum">
              <a:rPr lang="es-ES"/>
              <a:pPr/>
              <a:t>40</a:t>
            </a:fld>
            <a:endParaRPr lang="es-ES"/>
          </a:p>
        </p:txBody>
      </p:sp>
      <p:sp>
        <p:nvSpPr>
          <p:cNvPr id="188418" name="Rectangle 2"/>
          <p:cNvSpPr>
            <a:spLocks noGrp="1" noRot="1" noChangeAspect="1" noChangeArrowheads="1" noTextEdit="1"/>
          </p:cNvSpPr>
          <p:nvPr>
            <p:ph type="sldImg"/>
          </p:nvPr>
        </p:nvSpPr>
        <p:spPr>
          <a:xfrm>
            <a:off x="539750" y="488950"/>
            <a:ext cx="5664200" cy="4248150"/>
          </a:xfrm>
          <a:ln/>
        </p:spPr>
      </p:sp>
      <p:sp>
        <p:nvSpPr>
          <p:cNvPr id="1884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862863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26A05B02-995C-4838-8D89-A8FAEF0E9836}" type="slidenum">
              <a:rPr lang="es-ES"/>
              <a:pPr/>
              <a:t>41</a:t>
            </a:fld>
            <a:endParaRPr lang="es-ES"/>
          </a:p>
        </p:txBody>
      </p:sp>
      <p:sp>
        <p:nvSpPr>
          <p:cNvPr id="189442" name="Rectangle 2"/>
          <p:cNvSpPr>
            <a:spLocks noGrp="1" noRot="1" noChangeAspect="1" noChangeArrowheads="1" noTextEdit="1"/>
          </p:cNvSpPr>
          <p:nvPr>
            <p:ph type="sldImg"/>
          </p:nvPr>
        </p:nvSpPr>
        <p:spPr>
          <a:xfrm>
            <a:off x="539750" y="488950"/>
            <a:ext cx="5664200" cy="4248150"/>
          </a:xfrm>
          <a:ln/>
        </p:spPr>
      </p:sp>
      <p:sp>
        <p:nvSpPr>
          <p:cNvPr id="1894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87583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2C177A80-997F-4ACD-BB20-723A9D801328}" type="slidenum">
              <a:rPr lang="es-ES"/>
              <a:pPr/>
              <a:t>42</a:t>
            </a:fld>
            <a:endParaRPr lang="es-ES"/>
          </a:p>
        </p:txBody>
      </p:sp>
      <p:sp>
        <p:nvSpPr>
          <p:cNvPr id="190466" name="Rectangle 2"/>
          <p:cNvSpPr>
            <a:spLocks noGrp="1" noRot="1" noChangeAspect="1" noChangeArrowheads="1" noTextEdit="1"/>
          </p:cNvSpPr>
          <p:nvPr>
            <p:ph type="sldImg"/>
          </p:nvPr>
        </p:nvSpPr>
        <p:spPr>
          <a:xfrm>
            <a:off x="539750" y="488950"/>
            <a:ext cx="5664200" cy="4248150"/>
          </a:xfrm>
          <a:ln/>
        </p:spPr>
      </p:sp>
      <p:sp>
        <p:nvSpPr>
          <p:cNvPr id="1904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43396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B5A4C2A9-52AA-4997-B408-2B4B122B7C33}" type="slidenum">
              <a:rPr lang="es-ES"/>
              <a:pPr/>
              <a:t>43</a:t>
            </a:fld>
            <a:endParaRPr lang="es-ES"/>
          </a:p>
        </p:txBody>
      </p:sp>
      <p:sp>
        <p:nvSpPr>
          <p:cNvPr id="191490" name="Rectangle 2"/>
          <p:cNvSpPr>
            <a:spLocks noGrp="1" noRot="1" noChangeAspect="1" noChangeArrowheads="1" noTextEdit="1"/>
          </p:cNvSpPr>
          <p:nvPr>
            <p:ph type="sldImg"/>
          </p:nvPr>
        </p:nvSpPr>
        <p:spPr>
          <a:xfrm>
            <a:off x="539750" y="488950"/>
            <a:ext cx="5664200" cy="4248150"/>
          </a:xfrm>
          <a:ln/>
        </p:spPr>
      </p:sp>
      <p:sp>
        <p:nvSpPr>
          <p:cNvPr id="1914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633632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CF3994C5-2105-44F3-AEA2-C6B60ECFC5A3}" type="slidenum">
              <a:rPr lang="es-ES"/>
              <a:pPr/>
              <a:t>44</a:t>
            </a:fld>
            <a:endParaRPr lang="es-ES"/>
          </a:p>
        </p:txBody>
      </p:sp>
      <p:sp>
        <p:nvSpPr>
          <p:cNvPr id="192514" name="Rectangle 2"/>
          <p:cNvSpPr>
            <a:spLocks noGrp="1" noRot="1" noChangeAspect="1" noChangeArrowheads="1" noTextEdit="1"/>
          </p:cNvSpPr>
          <p:nvPr>
            <p:ph type="sldImg"/>
          </p:nvPr>
        </p:nvSpPr>
        <p:spPr>
          <a:xfrm>
            <a:off x="539750" y="488950"/>
            <a:ext cx="5664200" cy="4248150"/>
          </a:xfrm>
          <a:ln/>
        </p:spPr>
      </p:sp>
      <p:sp>
        <p:nvSpPr>
          <p:cNvPr id="1925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122841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20B377FF-729F-4F02-A980-4C2C6BEE484A}" type="slidenum">
              <a:rPr lang="es-ES"/>
              <a:pPr/>
              <a:t>45</a:t>
            </a:fld>
            <a:endParaRPr lang="es-ES"/>
          </a:p>
        </p:txBody>
      </p:sp>
      <p:sp>
        <p:nvSpPr>
          <p:cNvPr id="193538" name="Rectangle 2"/>
          <p:cNvSpPr>
            <a:spLocks noGrp="1" noRot="1" noChangeAspect="1" noChangeArrowheads="1" noTextEdit="1"/>
          </p:cNvSpPr>
          <p:nvPr>
            <p:ph type="sldImg"/>
          </p:nvPr>
        </p:nvSpPr>
        <p:spPr>
          <a:xfrm>
            <a:off x="539750" y="488950"/>
            <a:ext cx="5664200" cy="4248150"/>
          </a:xfrm>
          <a:ln/>
        </p:spPr>
      </p:sp>
      <p:sp>
        <p:nvSpPr>
          <p:cNvPr id="1935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601689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2560A0C0-47EF-4EFA-AB20-00691165CEAF}" type="slidenum">
              <a:rPr lang="es-ES"/>
              <a:pPr/>
              <a:t>46</a:t>
            </a:fld>
            <a:endParaRPr lang="es-ES"/>
          </a:p>
        </p:txBody>
      </p:sp>
      <p:sp>
        <p:nvSpPr>
          <p:cNvPr id="194562" name="Rectangle 2"/>
          <p:cNvSpPr>
            <a:spLocks noGrp="1" noRot="1" noChangeAspect="1" noChangeArrowheads="1" noTextEdit="1"/>
          </p:cNvSpPr>
          <p:nvPr>
            <p:ph type="sldImg"/>
          </p:nvPr>
        </p:nvSpPr>
        <p:spPr>
          <a:xfrm>
            <a:off x="539750" y="488950"/>
            <a:ext cx="5664200" cy="4248150"/>
          </a:xfrm>
          <a:ln/>
        </p:spPr>
      </p:sp>
      <p:sp>
        <p:nvSpPr>
          <p:cNvPr id="1945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7383355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BDE785B5-4294-4258-89A8-FD3092810610}" type="slidenum">
              <a:rPr lang="es-ES"/>
              <a:pPr/>
              <a:t>47</a:t>
            </a:fld>
            <a:endParaRPr lang="es-ES"/>
          </a:p>
        </p:txBody>
      </p:sp>
      <p:sp>
        <p:nvSpPr>
          <p:cNvPr id="195586" name="Rectangle 2"/>
          <p:cNvSpPr>
            <a:spLocks noGrp="1" noRot="1" noChangeAspect="1" noChangeArrowheads="1" noTextEdit="1"/>
          </p:cNvSpPr>
          <p:nvPr>
            <p:ph type="sldImg"/>
          </p:nvPr>
        </p:nvSpPr>
        <p:spPr>
          <a:xfrm>
            <a:off x="539750" y="488950"/>
            <a:ext cx="5664200" cy="4248150"/>
          </a:xfrm>
          <a:ln/>
        </p:spPr>
      </p:sp>
      <p:sp>
        <p:nvSpPr>
          <p:cNvPr id="1955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039530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4DF9735E-C0FF-4D54-A501-B2B64170558D}" type="slidenum">
              <a:rPr lang="es-ES"/>
              <a:pPr/>
              <a:t>48</a:t>
            </a:fld>
            <a:endParaRPr lang="es-ES"/>
          </a:p>
        </p:txBody>
      </p:sp>
      <p:sp>
        <p:nvSpPr>
          <p:cNvPr id="196610" name="Rectangle 2"/>
          <p:cNvSpPr>
            <a:spLocks noGrp="1" noRot="1" noChangeAspect="1" noChangeArrowheads="1" noTextEdit="1"/>
          </p:cNvSpPr>
          <p:nvPr>
            <p:ph type="sldImg"/>
          </p:nvPr>
        </p:nvSpPr>
        <p:spPr>
          <a:xfrm>
            <a:off x="539750" y="488950"/>
            <a:ext cx="5664200" cy="4248150"/>
          </a:xfrm>
          <a:ln/>
        </p:spPr>
      </p:sp>
      <p:sp>
        <p:nvSpPr>
          <p:cNvPr id="1966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23488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8730D8F7-C93F-49D7-ABBC-286E6FB7B5A4}" type="slidenum">
              <a:rPr lang="es-ES"/>
              <a:pPr/>
              <a:t>49</a:t>
            </a:fld>
            <a:endParaRPr lang="es-ES"/>
          </a:p>
        </p:txBody>
      </p:sp>
      <p:sp>
        <p:nvSpPr>
          <p:cNvPr id="197634" name="Rectangle 2"/>
          <p:cNvSpPr>
            <a:spLocks noGrp="1" noRot="1" noChangeAspect="1" noChangeArrowheads="1" noTextEdit="1"/>
          </p:cNvSpPr>
          <p:nvPr>
            <p:ph type="sldImg"/>
          </p:nvPr>
        </p:nvSpPr>
        <p:spPr>
          <a:xfrm>
            <a:off x="539750" y="488950"/>
            <a:ext cx="5664200" cy="4248150"/>
          </a:xfrm>
          <a:ln/>
        </p:spPr>
      </p:sp>
      <p:sp>
        <p:nvSpPr>
          <p:cNvPr id="1976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83399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17AC2491-70CD-40C0-9AF1-FCDF08ACB809}" type="slidenum">
              <a:rPr lang="es-ES"/>
              <a:pPr/>
              <a:t>5</a:t>
            </a:fld>
            <a:endParaRPr lang="es-ES"/>
          </a:p>
        </p:txBody>
      </p:sp>
      <p:sp>
        <p:nvSpPr>
          <p:cNvPr id="152578" name="Rectangle 2"/>
          <p:cNvSpPr>
            <a:spLocks noGrp="1" noRot="1" noChangeAspect="1" noChangeArrowheads="1" noTextEdit="1"/>
          </p:cNvSpPr>
          <p:nvPr>
            <p:ph type="sldImg"/>
          </p:nvPr>
        </p:nvSpPr>
        <p:spPr>
          <a:xfrm>
            <a:off x="539750" y="488950"/>
            <a:ext cx="5664200" cy="4248150"/>
          </a:xfrm>
          <a:ln/>
        </p:spPr>
      </p:sp>
      <p:sp>
        <p:nvSpPr>
          <p:cNvPr id="1525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877083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3DCF6953-A793-4573-A3CC-F8D9258FB956}" type="slidenum">
              <a:rPr lang="es-ES"/>
              <a:pPr/>
              <a:t>50</a:t>
            </a:fld>
            <a:endParaRPr lang="es-ES"/>
          </a:p>
        </p:txBody>
      </p:sp>
      <p:sp>
        <p:nvSpPr>
          <p:cNvPr id="198658" name="Rectangle 2"/>
          <p:cNvSpPr>
            <a:spLocks noGrp="1" noRot="1" noChangeAspect="1" noChangeArrowheads="1" noTextEdit="1"/>
          </p:cNvSpPr>
          <p:nvPr>
            <p:ph type="sldImg"/>
          </p:nvPr>
        </p:nvSpPr>
        <p:spPr>
          <a:xfrm>
            <a:off x="539750" y="488950"/>
            <a:ext cx="5664200" cy="4248150"/>
          </a:xfrm>
          <a:ln/>
        </p:spPr>
      </p:sp>
      <p:sp>
        <p:nvSpPr>
          <p:cNvPr id="1986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181694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6C136125-A78A-4C23-83AC-9EFD2A737887}" type="slidenum">
              <a:rPr lang="es-ES"/>
              <a:pPr/>
              <a:t>51</a:t>
            </a:fld>
            <a:endParaRPr lang="es-ES"/>
          </a:p>
        </p:txBody>
      </p:sp>
      <p:sp>
        <p:nvSpPr>
          <p:cNvPr id="199682" name="Rectangle 2"/>
          <p:cNvSpPr>
            <a:spLocks noGrp="1" noRot="1" noChangeAspect="1" noChangeArrowheads="1" noTextEdit="1"/>
          </p:cNvSpPr>
          <p:nvPr>
            <p:ph type="sldImg"/>
          </p:nvPr>
        </p:nvSpPr>
        <p:spPr>
          <a:xfrm>
            <a:off x="539750" y="488950"/>
            <a:ext cx="5664200" cy="4248150"/>
          </a:xfrm>
          <a:ln/>
        </p:spPr>
      </p:sp>
      <p:sp>
        <p:nvSpPr>
          <p:cNvPr id="1996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851558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83222D59-9559-4F1C-BD49-BD13E8C2BEBC}" type="slidenum">
              <a:rPr lang="es-ES"/>
              <a:pPr/>
              <a:t>52</a:t>
            </a:fld>
            <a:endParaRPr lang="es-ES"/>
          </a:p>
        </p:txBody>
      </p:sp>
      <p:sp>
        <p:nvSpPr>
          <p:cNvPr id="200706" name="Rectangle 2"/>
          <p:cNvSpPr>
            <a:spLocks noGrp="1" noRot="1" noChangeAspect="1" noChangeArrowheads="1" noTextEdit="1"/>
          </p:cNvSpPr>
          <p:nvPr>
            <p:ph type="sldImg"/>
          </p:nvPr>
        </p:nvSpPr>
        <p:spPr>
          <a:xfrm>
            <a:off x="539750" y="488950"/>
            <a:ext cx="5664200" cy="4248150"/>
          </a:xfrm>
          <a:ln/>
        </p:spPr>
      </p:sp>
      <p:sp>
        <p:nvSpPr>
          <p:cNvPr id="2007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915928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6ECDC1F9-9943-4B01-A698-8CA0D9653D46}" type="slidenum">
              <a:rPr lang="es-ES"/>
              <a:pPr/>
              <a:t>53</a:t>
            </a:fld>
            <a:endParaRPr lang="es-ES"/>
          </a:p>
        </p:txBody>
      </p:sp>
      <p:sp>
        <p:nvSpPr>
          <p:cNvPr id="201730" name="Rectangle 2"/>
          <p:cNvSpPr>
            <a:spLocks noGrp="1" noRot="1" noChangeAspect="1" noChangeArrowheads="1" noTextEdit="1"/>
          </p:cNvSpPr>
          <p:nvPr>
            <p:ph type="sldImg"/>
          </p:nvPr>
        </p:nvSpPr>
        <p:spPr>
          <a:xfrm>
            <a:off x="539750" y="488950"/>
            <a:ext cx="5664200" cy="4248150"/>
          </a:xfrm>
          <a:ln/>
        </p:spPr>
      </p:sp>
      <p:sp>
        <p:nvSpPr>
          <p:cNvPr id="2017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3920751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55394112-7E6D-43B1-868C-F6F58E0B4F10}" type="slidenum">
              <a:rPr lang="es-ES"/>
              <a:pPr/>
              <a:t>54</a:t>
            </a:fld>
            <a:endParaRPr lang="es-ES"/>
          </a:p>
        </p:txBody>
      </p:sp>
      <p:sp>
        <p:nvSpPr>
          <p:cNvPr id="202754" name="Rectangle 2"/>
          <p:cNvSpPr>
            <a:spLocks noGrp="1" noRot="1" noChangeAspect="1" noChangeArrowheads="1" noTextEdit="1"/>
          </p:cNvSpPr>
          <p:nvPr>
            <p:ph type="sldImg"/>
          </p:nvPr>
        </p:nvSpPr>
        <p:spPr>
          <a:xfrm>
            <a:off x="539750" y="488950"/>
            <a:ext cx="5664200" cy="4248150"/>
          </a:xfrm>
          <a:ln/>
        </p:spPr>
      </p:sp>
      <p:sp>
        <p:nvSpPr>
          <p:cNvPr id="2027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7778423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9F7FB26F-EFAD-4D7F-A4FD-957488F111B0}" type="slidenum">
              <a:rPr lang="es-ES"/>
              <a:pPr/>
              <a:t>55</a:t>
            </a:fld>
            <a:endParaRPr lang="es-ES"/>
          </a:p>
        </p:txBody>
      </p:sp>
      <p:sp>
        <p:nvSpPr>
          <p:cNvPr id="203778" name="Rectangle 2"/>
          <p:cNvSpPr>
            <a:spLocks noGrp="1" noRot="1" noChangeAspect="1" noChangeArrowheads="1" noTextEdit="1"/>
          </p:cNvSpPr>
          <p:nvPr>
            <p:ph type="sldImg"/>
          </p:nvPr>
        </p:nvSpPr>
        <p:spPr>
          <a:xfrm>
            <a:off x="539750" y="488950"/>
            <a:ext cx="5664200" cy="4248150"/>
          </a:xfrm>
          <a:ln/>
        </p:spPr>
      </p:sp>
      <p:sp>
        <p:nvSpPr>
          <p:cNvPr id="2037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4223565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25B66076-2B59-4C5B-85E3-22C4E3880AF7}" type="slidenum">
              <a:rPr lang="es-ES"/>
              <a:pPr/>
              <a:t>56</a:t>
            </a:fld>
            <a:endParaRPr lang="es-ES"/>
          </a:p>
        </p:txBody>
      </p:sp>
      <p:sp>
        <p:nvSpPr>
          <p:cNvPr id="204802" name="Rectangle 2"/>
          <p:cNvSpPr>
            <a:spLocks noGrp="1" noRot="1" noChangeAspect="1" noChangeArrowheads="1" noTextEdit="1"/>
          </p:cNvSpPr>
          <p:nvPr>
            <p:ph type="sldImg"/>
          </p:nvPr>
        </p:nvSpPr>
        <p:spPr>
          <a:xfrm>
            <a:off x="539750" y="488950"/>
            <a:ext cx="5664200" cy="4248150"/>
          </a:xfrm>
          <a:ln/>
        </p:spPr>
      </p:sp>
      <p:sp>
        <p:nvSpPr>
          <p:cNvPr id="2048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747426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5E5E369E-AE69-497A-887C-80E9BF818F06}" type="slidenum">
              <a:rPr lang="es-ES"/>
              <a:pPr/>
              <a:t>57</a:t>
            </a:fld>
            <a:endParaRPr lang="es-ES"/>
          </a:p>
        </p:txBody>
      </p:sp>
      <p:sp>
        <p:nvSpPr>
          <p:cNvPr id="205826" name="Rectangle 2"/>
          <p:cNvSpPr>
            <a:spLocks noGrp="1" noRot="1" noChangeAspect="1" noChangeArrowheads="1" noTextEdit="1"/>
          </p:cNvSpPr>
          <p:nvPr>
            <p:ph type="sldImg"/>
          </p:nvPr>
        </p:nvSpPr>
        <p:spPr>
          <a:xfrm>
            <a:off x="539750" y="488950"/>
            <a:ext cx="5664200" cy="4248150"/>
          </a:xfrm>
          <a:ln/>
        </p:spPr>
      </p:sp>
      <p:sp>
        <p:nvSpPr>
          <p:cNvPr id="2058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2774374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191CE9D9-3A57-4DDC-8725-2A43FCF22AF9}" type="slidenum">
              <a:rPr lang="es-ES"/>
              <a:pPr/>
              <a:t>58</a:t>
            </a:fld>
            <a:endParaRPr lang="es-ES"/>
          </a:p>
        </p:txBody>
      </p:sp>
      <p:sp>
        <p:nvSpPr>
          <p:cNvPr id="206850" name="Rectangle 2"/>
          <p:cNvSpPr>
            <a:spLocks noGrp="1" noRot="1" noChangeAspect="1" noChangeArrowheads="1" noTextEdit="1"/>
          </p:cNvSpPr>
          <p:nvPr>
            <p:ph type="sldImg"/>
          </p:nvPr>
        </p:nvSpPr>
        <p:spPr>
          <a:xfrm>
            <a:off x="539750" y="488950"/>
            <a:ext cx="5664200" cy="4248150"/>
          </a:xfrm>
          <a:ln/>
        </p:spPr>
      </p:sp>
      <p:sp>
        <p:nvSpPr>
          <p:cNvPr id="2068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3936151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406EF487-F023-4095-BB89-2FE0CFD3A8F0}" type="slidenum">
              <a:rPr lang="es-ES"/>
              <a:pPr/>
              <a:t>59</a:t>
            </a:fld>
            <a:endParaRPr lang="es-ES"/>
          </a:p>
        </p:txBody>
      </p:sp>
      <p:sp>
        <p:nvSpPr>
          <p:cNvPr id="207874" name="Rectangle 2"/>
          <p:cNvSpPr>
            <a:spLocks noGrp="1" noRot="1" noChangeAspect="1" noChangeArrowheads="1" noTextEdit="1"/>
          </p:cNvSpPr>
          <p:nvPr>
            <p:ph type="sldImg"/>
          </p:nvPr>
        </p:nvSpPr>
        <p:spPr>
          <a:xfrm>
            <a:off x="539750" y="488950"/>
            <a:ext cx="5664200" cy="4248150"/>
          </a:xfrm>
          <a:ln/>
        </p:spPr>
      </p:sp>
      <p:sp>
        <p:nvSpPr>
          <p:cNvPr id="2078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902296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7D54B7B3-FF4A-4841-8CB1-FF932BB778CA}" type="slidenum">
              <a:rPr lang="es-ES"/>
              <a:pPr/>
              <a:t>6</a:t>
            </a:fld>
            <a:endParaRPr lang="es-ES"/>
          </a:p>
        </p:txBody>
      </p:sp>
      <p:sp>
        <p:nvSpPr>
          <p:cNvPr id="153602" name="Rectangle 2"/>
          <p:cNvSpPr>
            <a:spLocks noGrp="1" noRot="1" noChangeAspect="1" noChangeArrowheads="1" noTextEdit="1"/>
          </p:cNvSpPr>
          <p:nvPr>
            <p:ph type="sldImg"/>
          </p:nvPr>
        </p:nvSpPr>
        <p:spPr>
          <a:xfrm>
            <a:off x="539750" y="488950"/>
            <a:ext cx="5664200" cy="4248150"/>
          </a:xfrm>
          <a:ln/>
        </p:spPr>
      </p:sp>
      <p:sp>
        <p:nvSpPr>
          <p:cNvPr id="1536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8288510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703D73EC-D967-4AB3-9134-8EF51413A46E}" type="slidenum">
              <a:rPr lang="es-ES"/>
              <a:pPr/>
              <a:t>60</a:t>
            </a:fld>
            <a:endParaRPr lang="es-ES"/>
          </a:p>
        </p:txBody>
      </p:sp>
      <p:sp>
        <p:nvSpPr>
          <p:cNvPr id="208898" name="Rectangle 2"/>
          <p:cNvSpPr>
            <a:spLocks noGrp="1" noRot="1" noChangeAspect="1" noChangeArrowheads="1" noTextEdit="1"/>
          </p:cNvSpPr>
          <p:nvPr>
            <p:ph type="sldImg"/>
          </p:nvPr>
        </p:nvSpPr>
        <p:spPr>
          <a:xfrm>
            <a:off x="539750" y="488950"/>
            <a:ext cx="5664200" cy="4248150"/>
          </a:xfrm>
          <a:ln/>
        </p:spPr>
      </p:sp>
      <p:sp>
        <p:nvSpPr>
          <p:cNvPr id="2088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458058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D9FCA08D-5700-462C-96D4-22295E9EBBC4}" type="slidenum">
              <a:rPr lang="es-ES"/>
              <a:pPr/>
              <a:t>61</a:t>
            </a:fld>
            <a:endParaRPr lang="es-ES"/>
          </a:p>
        </p:txBody>
      </p:sp>
      <p:sp>
        <p:nvSpPr>
          <p:cNvPr id="209922" name="Rectangle 2"/>
          <p:cNvSpPr>
            <a:spLocks noGrp="1" noRot="1" noChangeAspect="1" noChangeArrowheads="1" noTextEdit="1"/>
          </p:cNvSpPr>
          <p:nvPr>
            <p:ph type="sldImg"/>
          </p:nvPr>
        </p:nvSpPr>
        <p:spPr>
          <a:xfrm>
            <a:off x="539750" y="488950"/>
            <a:ext cx="5664200" cy="4248150"/>
          </a:xfrm>
          <a:ln/>
        </p:spPr>
      </p:sp>
      <p:sp>
        <p:nvSpPr>
          <p:cNvPr id="2099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985390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838FF9B4-0FBE-4082-95F5-04BBBE9D138F}" type="slidenum">
              <a:rPr lang="es-ES"/>
              <a:pPr/>
              <a:t>62</a:t>
            </a:fld>
            <a:endParaRPr lang="es-ES"/>
          </a:p>
        </p:txBody>
      </p:sp>
      <p:sp>
        <p:nvSpPr>
          <p:cNvPr id="210946" name="Rectangle 2"/>
          <p:cNvSpPr>
            <a:spLocks noGrp="1" noRot="1" noChangeAspect="1" noChangeArrowheads="1" noTextEdit="1"/>
          </p:cNvSpPr>
          <p:nvPr>
            <p:ph type="sldImg"/>
          </p:nvPr>
        </p:nvSpPr>
        <p:spPr>
          <a:xfrm>
            <a:off x="539750" y="488950"/>
            <a:ext cx="5664200" cy="4248150"/>
          </a:xfrm>
          <a:ln/>
        </p:spPr>
      </p:sp>
      <p:sp>
        <p:nvSpPr>
          <p:cNvPr id="2109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21076134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A8CBF929-94B4-44D8-8DD0-A9A0BCC1C9CF}" type="slidenum">
              <a:rPr lang="es-ES"/>
              <a:pPr/>
              <a:t>63</a:t>
            </a:fld>
            <a:endParaRPr lang="es-ES"/>
          </a:p>
        </p:txBody>
      </p:sp>
      <p:sp>
        <p:nvSpPr>
          <p:cNvPr id="211970" name="Rectangle 2"/>
          <p:cNvSpPr>
            <a:spLocks noGrp="1" noRot="1" noChangeAspect="1" noChangeArrowheads="1" noTextEdit="1"/>
          </p:cNvSpPr>
          <p:nvPr>
            <p:ph type="sldImg"/>
          </p:nvPr>
        </p:nvSpPr>
        <p:spPr>
          <a:xfrm>
            <a:off x="539750" y="488950"/>
            <a:ext cx="5664200" cy="4248150"/>
          </a:xfrm>
          <a:ln/>
        </p:spPr>
      </p:sp>
      <p:sp>
        <p:nvSpPr>
          <p:cNvPr id="2119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444656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359DAE26-39DB-48E6-BE25-A8315015A7C1}" type="slidenum">
              <a:rPr lang="es-ES"/>
              <a:pPr/>
              <a:t>64</a:t>
            </a:fld>
            <a:endParaRPr lang="es-ES"/>
          </a:p>
        </p:txBody>
      </p:sp>
      <p:sp>
        <p:nvSpPr>
          <p:cNvPr id="212994" name="Rectangle 2"/>
          <p:cNvSpPr>
            <a:spLocks noGrp="1" noRot="1" noChangeAspect="1" noChangeArrowheads="1" noTextEdit="1"/>
          </p:cNvSpPr>
          <p:nvPr>
            <p:ph type="sldImg"/>
          </p:nvPr>
        </p:nvSpPr>
        <p:spPr>
          <a:xfrm>
            <a:off x="539750" y="488950"/>
            <a:ext cx="5664200" cy="4248150"/>
          </a:xfrm>
          <a:ln/>
        </p:spPr>
      </p:sp>
      <p:sp>
        <p:nvSpPr>
          <p:cNvPr id="2129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7101595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76B6167F-AE58-4AA7-B1CC-2573F32408D7}" type="slidenum">
              <a:rPr lang="es-ES"/>
              <a:pPr/>
              <a:t>65</a:t>
            </a:fld>
            <a:endParaRPr lang="es-ES"/>
          </a:p>
        </p:txBody>
      </p:sp>
      <p:sp>
        <p:nvSpPr>
          <p:cNvPr id="214018" name="Rectangle 2"/>
          <p:cNvSpPr>
            <a:spLocks noGrp="1" noRot="1" noChangeAspect="1" noChangeArrowheads="1" noTextEdit="1"/>
          </p:cNvSpPr>
          <p:nvPr>
            <p:ph type="sldImg"/>
          </p:nvPr>
        </p:nvSpPr>
        <p:spPr>
          <a:xfrm>
            <a:off x="539750" y="488950"/>
            <a:ext cx="5664200" cy="4248150"/>
          </a:xfrm>
          <a:ln/>
        </p:spPr>
      </p:sp>
      <p:sp>
        <p:nvSpPr>
          <p:cNvPr id="2140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16719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D9555C18-8247-4956-AAB1-B244763FDEE4}" type="slidenum">
              <a:rPr lang="es-ES"/>
              <a:pPr/>
              <a:t>7</a:t>
            </a:fld>
            <a:endParaRPr lang="es-ES"/>
          </a:p>
        </p:txBody>
      </p:sp>
      <p:sp>
        <p:nvSpPr>
          <p:cNvPr id="154626" name="Rectangle 2"/>
          <p:cNvSpPr>
            <a:spLocks noGrp="1" noRot="1" noChangeAspect="1" noChangeArrowheads="1" noTextEdit="1"/>
          </p:cNvSpPr>
          <p:nvPr>
            <p:ph type="sldImg"/>
          </p:nvPr>
        </p:nvSpPr>
        <p:spPr>
          <a:xfrm>
            <a:off x="539750" y="488950"/>
            <a:ext cx="5664200" cy="4248150"/>
          </a:xfrm>
          <a:ln/>
        </p:spPr>
      </p:sp>
      <p:sp>
        <p:nvSpPr>
          <p:cNvPr id="1546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69297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BFF14D92-8B3F-4190-AB79-3D2239E9CDF5}" type="slidenum">
              <a:rPr lang="es-ES"/>
              <a:pPr/>
              <a:t>8</a:t>
            </a:fld>
            <a:endParaRPr lang="es-ES"/>
          </a:p>
        </p:txBody>
      </p:sp>
      <p:sp>
        <p:nvSpPr>
          <p:cNvPr id="155650" name="Rectangle 2"/>
          <p:cNvSpPr>
            <a:spLocks noGrp="1" noRot="1" noChangeAspect="1" noChangeArrowheads="1" noTextEdit="1"/>
          </p:cNvSpPr>
          <p:nvPr>
            <p:ph type="sldImg"/>
          </p:nvPr>
        </p:nvSpPr>
        <p:spPr>
          <a:xfrm>
            <a:off x="539750" y="488950"/>
            <a:ext cx="5664200" cy="4248150"/>
          </a:xfrm>
          <a:ln/>
        </p:spPr>
      </p:sp>
      <p:sp>
        <p:nvSpPr>
          <p:cNvPr id="1556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26545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hdr" sz="quarter"/>
          </p:nvPr>
        </p:nvSpPr>
        <p:spPr>
          <a:ln/>
        </p:spPr>
        <p:txBody>
          <a:bodyPr/>
          <a:lstStyle/>
          <a:p>
            <a:r>
              <a:rPr lang="es-ES"/>
              <a:t>La Capa de Enlace</a:t>
            </a:r>
          </a:p>
        </p:txBody>
      </p:sp>
      <p:sp>
        <p:nvSpPr>
          <p:cNvPr id="7" name="Rectangle 18"/>
          <p:cNvSpPr>
            <a:spLocks noGrp="1" noChangeArrowheads="1"/>
          </p:cNvSpPr>
          <p:nvPr>
            <p:ph type="sldNum" sz="quarter" idx="5"/>
          </p:nvPr>
        </p:nvSpPr>
        <p:spPr>
          <a:ln/>
        </p:spPr>
        <p:txBody>
          <a:bodyPr/>
          <a:lstStyle/>
          <a:p>
            <a:fld id="{D5B40014-D2DC-4BC7-8CB8-01344D7A9792}" type="slidenum">
              <a:rPr lang="es-ES"/>
              <a:pPr/>
              <a:t>9</a:t>
            </a:fld>
            <a:endParaRPr lang="es-ES"/>
          </a:p>
        </p:txBody>
      </p:sp>
      <p:sp>
        <p:nvSpPr>
          <p:cNvPr id="156674" name="Rectangle 2"/>
          <p:cNvSpPr>
            <a:spLocks noGrp="1" noRot="1" noChangeAspect="1" noChangeArrowheads="1" noTextEdit="1"/>
          </p:cNvSpPr>
          <p:nvPr>
            <p:ph type="sldImg"/>
          </p:nvPr>
        </p:nvSpPr>
        <p:spPr>
          <a:xfrm>
            <a:off x="539750" y="488950"/>
            <a:ext cx="5664200" cy="4248150"/>
          </a:xfrm>
          <a:ln/>
        </p:spPr>
      </p:sp>
      <p:sp>
        <p:nvSpPr>
          <p:cNvPr id="1566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28472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1" name="Rectangle 7"/>
          <p:cNvSpPr>
            <a:spLocks noChangeArrowheads="1"/>
          </p:cNvSpPr>
          <p:nvPr userDrawn="1"/>
        </p:nvSpPr>
        <p:spPr bwMode="auto">
          <a:xfrm>
            <a:off x="3779838" y="6510338"/>
            <a:ext cx="968375" cy="287337"/>
          </a:xfrm>
          <a:prstGeom prst="rect">
            <a:avLst/>
          </a:prstGeom>
          <a:noFill/>
          <a:ln w="9525">
            <a:noFill/>
            <a:miter lim="800000"/>
            <a:headEnd/>
            <a:tailEnd/>
          </a:ln>
          <a:effectLst/>
        </p:spPr>
        <p:txBody>
          <a:bodyPr/>
          <a:lstStyle/>
          <a:p>
            <a:pPr algn="r" eaLnBrk="0" hangingPunct="0"/>
            <a:fld id="{F6D49371-37E2-485A-BB02-86126CF39560}" type="slidenum">
              <a:rPr lang="es-ES" sz="1400"/>
              <a:pPr algn="r" eaLnBrk="0" hangingPunct="0"/>
              <a:t>‹Nº›</a:t>
            </a:fld>
            <a:endParaRPr lang="es-ES" sz="1400"/>
          </a:p>
        </p:txBody>
      </p:sp>
      <p:sp>
        <p:nvSpPr>
          <p:cNvPr id="1032" name="Text Box 8"/>
          <p:cNvSpPr txBox="1">
            <a:spLocks noChangeArrowheads="1"/>
          </p:cNvSpPr>
          <p:nvPr userDrawn="1"/>
        </p:nvSpPr>
        <p:spPr bwMode="auto">
          <a:xfrm>
            <a:off x="107950" y="6507163"/>
            <a:ext cx="1944688" cy="304800"/>
          </a:xfrm>
          <a:prstGeom prst="rect">
            <a:avLst/>
          </a:prstGeom>
          <a:noFill/>
          <a:ln w="12700">
            <a:noFill/>
            <a:miter lim="800000"/>
            <a:headEnd/>
            <a:tailEnd/>
          </a:ln>
          <a:effectLst/>
        </p:spPr>
        <p:txBody>
          <a:bodyPr wrap="none">
            <a:spAutoFit/>
          </a:bodyPr>
          <a:lstStyle/>
          <a:p>
            <a:pPr eaLnBrk="0" hangingPunct="0"/>
            <a:r>
              <a:rPr lang="es-ES" sz="1400"/>
              <a:t>Universidad de Valencia</a:t>
            </a:r>
          </a:p>
        </p:txBody>
      </p:sp>
      <p:sp>
        <p:nvSpPr>
          <p:cNvPr id="1033" name="Text Box 9"/>
          <p:cNvSpPr txBox="1">
            <a:spLocks noChangeArrowheads="1"/>
          </p:cNvSpPr>
          <p:nvPr userDrawn="1"/>
        </p:nvSpPr>
        <p:spPr bwMode="auto">
          <a:xfrm>
            <a:off x="7442200" y="6508750"/>
            <a:ext cx="1593850" cy="304800"/>
          </a:xfrm>
          <a:prstGeom prst="rect">
            <a:avLst/>
          </a:prstGeom>
          <a:noFill/>
          <a:ln w="12700">
            <a:noFill/>
            <a:miter lim="800000"/>
            <a:headEnd/>
            <a:tailEnd/>
          </a:ln>
          <a:effectLst/>
        </p:spPr>
        <p:txBody>
          <a:bodyPr wrap="none">
            <a:spAutoFit/>
          </a:bodyPr>
          <a:lstStyle/>
          <a:p>
            <a:pPr eaLnBrk="0" hangingPunct="0"/>
            <a:r>
              <a:rPr lang="es-ES" sz="1400"/>
              <a:t>Rogelio Montañana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56.xml"/><Relationship Id="rId1" Type="http://schemas.openxmlformats.org/officeDocument/2006/relationships/slideLayout" Target="../slideLayouts/slideLayout6.xml"/><Relationship Id="rId5" Type="http://schemas.openxmlformats.org/officeDocument/2006/relationships/image" Target="../media/image16.wmf"/><Relationship Id="rId4" Type="http://schemas.openxmlformats.org/officeDocument/2006/relationships/image" Target="../media/image15.w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4" name="Rectangle 4"/>
          <p:cNvSpPr>
            <a:spLocks noChangeArrowheads="1"/>
          </p:cNvSpPr>
          <p:nvPr/>
        </p:nvSpPr>
        <p:spPr bwMode="auto">
          <a:xfrm>
            <a:off x="685800" y="2286000"/>
            <a:ext cx="7772400" cy="1143000"/>
          </a:xfrm>
          <a:prstGeom prst="rect">
            <a:avLst/>
          </a:prstGeom>
          <a:noFill/>
          <a:ln w="9525">
            <a:noFill/>
            <a:miter lim="800000"/>
            <a:headEnd/>
            <a:tailEnd/>
          </a:ln>
          <a:effectLst/>
        </p:spPr>
        <p:txBody>
          <a:bodyPr anchor="ctr"/>
          <a:lstStyle/>
          <a:p>
            <a:pPr algn="ctr"/>
            <a:r>
              <a:rPr lang="es-ES_tradnl" sz="3600" dirty="0" smtClean="0">
                <a:solidFill>
                  <a:schemeClr val="tx2"/>
                </a:solidFill>
              </a:rPr>
              <a:t>Tema 3</a:t>
            </a:r>
            <a:r>
              <a:rPr lang="es-ES_tradnl" sz="3600" dirty="0">
                <a:solidFill>
                  <a:schemeClr val="tx2"/>
                </a:solidFill>
              </a:rPr>
              <a:t/>
            </a:r>
            <a:br>
              <a:rPr lang="es-ES_tradnl" sz="3600" dirty="0">
                <a:solidFill>
                  <a:schemeClr val="tx2"/>
                </a:solidFill>
              </a:rPr>
            </a:br>
            <a:r>
              <a:rPr lang="es-ES_tradnl" sz="3600" dirty="0">
                <a:solidFill>
                  <a:schemeClr val="tx2"/>
                </a:solidFill>
              </a:rPr>
              <a:t/>
            </a:r>
            <a:br>
              <a:rPr lang="es-ES_tradnl" sz="3600" dirty="0">
                <a:solidFill>
                  <a:schemeClr val="tx2"/>
                </a:solidFill>
              </a:rPr>
            </a:br>
            <a:r>
              <a:rPr lang="es-ES_tradnl" sz="4800" dirty="0">
                <a:solidFill>
                  <a:schemeClr val="tx2"/>
                </a:solidFill>
              </a:rPr>
              <a:t>La Capa de Enlace</a:t>
            </a:r>
            <a:endParaRPr lang="es-ES" sz="4800" dirty="0">
              <a:solidFill>
                <a:schemeClr val="tx2"/>
              </a:solidFill>
            </a:endParaRPr>
          </a:p>
        </p:txBody>
      </p:sp>
      <p:sp>
        <p:nvSpPr>
          <p:cNvPr id="4" name="Text Box 5"/>
          <p:cNvSpPr txBox="1">
            <a:spLocks noChangeArrowheads="1"/>
          </p:cNvSpPr>
          <p:nvPr/>
        </p:nvSpPr>
        <p:spPr bwMode="auto">
          <a:xfrm>
            <a:off x="3560363" y="5261718"/>
            <a:ext cx="1811714" cy="338554"/>
          </a:xfrm>
          <a:prstGeom prst="rect">
            <a:avLst/>
          </a:prstGeom>
          <a:noFill/>
          <a:ln w="12700">
            <a:noFill/>
            <a:miter lim="800000"/>
            <a:headEnd/>
            <a:tailEnd/>
          </a:ln>
          <a:effectLst/>
        </p:spPr>
        <p:txBody>
          <a:bodyPr wrap="none">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5" name="CuadroTexto 7"/>
          <p:cNvSpPr txBox="1"/>
          <p:nvPr/>
        </p:nvSpPr>
        <p:spPr>
          <a:xfrm>
            <a:off x="421793" y="6001543"/>
            <a:ext cx="8300414" cy="307777"/>
          </a:xfrm>
          <a:prstGeom prst="rect">
            <a:avLst/>
          </a:prstGeom>
          <a:noFill/>
        </p:spPr>
        <p:txBody>
          <a:bodyPr wrap="none" rtlCol="0">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r>
              <a:rPr lang="es-ES" sz="1400" b="0" i="0" dirty="0">
                <a:latin typeface="+mj-lt"/>
              </a:rPr>
              <a:t>Esta obra está bajo una </a:t>
            </a:r>
            <a:r>
              <a:rPr lang="es-ES" sz="1400" b="0" i="0" u="sng" dirty="0">
                <a:latin typeface="+mj-lt"/>
                <a:hlinkClick r:id="rId3"/>
              </a:rPr>
              <a:t>Licencia </a:t>
            </a:r>
            <a:r>
              <a:rPr lang="es-ES" sz="1400" b="0" i="0" u="sng" dirty="0" err="1">
                <a:latin typeface="+mj-lt"/>
                <a:hlinkClick r:id="rId3"/>
              </a:rPr>
              <a:t>Creative</a:t>
            </a:r>
            <a:r>
              <a:rPr lang="es-ES" sz="1400" b="0" i="0" u="sng" dirty="0">
                <a:latin typeface="+mj-lt"/>
                <a:hlinkClick r:id="rId3"/>
              </a:rPr>
              <a:t> </a:t>
            </a:r>
            <a:r>
              <a:rPr lang="es-ES" sz="1400" b="0" i="0" u="sng" dirty="0" err="1">
                <a:latin typeface="+mj-lt"/>
                <a:hlinkClick r:id="rId3"/>
              </a:rPr>
              <a:t>Commons</a:t>
            </a:r>
            <a:r>
              <a:rPr lang="es-ES" sz="1400" b="0" i="0" u="sng" dirty="0">
                <a:latin typeface="+mj-lt"/>
                <a:hlinkClick r:id="rId3"/>
              </a:rPr>
              <a:t> Atribución-</a:t>
            </a:r>
            <a:r>
              <a:rPr lang="es-ES" sz="1400" b="0" i="0" u="sng" dirty="0" err="1">
                <a:latin typeface="+mj-lt"/>
                <a:hlinkClick r:id="rId3"/>
              </a:rPr>
              <a:t>NoComercial</a:t>
            </a:r>
            <a:r>
              <a:rPr lang="es-ES" sz="1400" b="0" i="0" u="sng" dirty="0">
                <a:latin typeface="+mj-lt"/>
                <a:hlinkClick r:id="rId3"/>
              </a:rPr>
              <a:t>-</a:t>
            </a:r>
            <a:r>
              <a:rPr lang="es-ES" sz="1400" b="0" i="0" u="sng" dirty="0" err="1">
                <a:latin typeface="+mj-lt"/>
                <a:hlinkClick r:id="rId3"/>
              </a:rPr>
              <a:t>CompartirIgual</a:t>
            </a:r>
            <a:r>
              <a:rPr lang="es-ES" sz="1400" b="0" i="0" u="sng" dirty="0">
                <a:latin typeface="+mj-lt"/>
                <a:hlinkClick r:id="rId3"/>
              </a:rPr>
              <a:t> 4.0 Internacional</a:t>
            </a:r>
            <a:r>
              <a:rPr lang="es-ES" sz="1400" b="0" i="0" dirty="0">
                <a:latin typeface="+mj-lt"/>
              </a:rPr>
              <a:t>. </a:t>
            </a:r>
          </a:p>
        </p:txBody>
      </p:sp>
      <p:pic>
        <p:nvPicPr>
          <p:cNvPr id="6"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15785" y="5677920"/>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1026"/>
          <p:cNvPicPr>
            <a:picLocks noChangeAspect="1" noChangeArrowheads="1"/>
          </p:cNvPicPr>
          <p:nvPr/>
        </p:nvPicPr>
        <p:blipFill>
          <a:blip r:embed="rId3" cstate="print"/>
          <a:srcRect/>
          <a:stretch>
            <a:fillRect/>
          </a:stretch>
        </p:blipFill>
        <p:spPr bwMode="auto">
          <a:xfrm>
            <a:off x="304800" y="1090613"/>
            <a:ext cx="8458200" cy="48069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p:cNvPicPr>
            <a:picLocks noChangeAspect="1" noChangeArrowheads="1"/>
          </p:cNvPicPr>
          <p:nvPr/>
        </p:nvPicPr>
        <p:blipFill>
          <a:blip r:embed="rId3" cstate="print"/>
          <a:srcRect/>
          <a:stretch>
            <a:fillRect/>
          </a:stretch>
        </p:blipFill>
        <p:spPr bwMode="auto">
          <a:xfrm>
            <a:off x="1939925" y="115888"/>
            <a:ext cx="5087938" cy="64135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_tradnl" sz="3600"/>
              <a:t>Control de flujo</a:t>
            </a:r>
          </a:p>
        </p:txBody>
      </p:sp>
      <p:sp>
        <p:nvSpPr>
          <p:cNvPr id="7171" name="Rectangle 3"/>
          <p:cNvSpPr>
            <a:spLocks noGrp="1" noChangeArrowheads="1"/>
          </p:cNvSpPr>
          <p:nvPr>
            <p:ph type="body" idx="1"/>
          </p:nvPr>
        </p:nvSpPr>
        <p:spPr/>
        <p:txBody>
          <a:bodyPr/>
          <a:lstStyle/>
          <a:p>
            <a:pPr>
              <a:lnSpc>
                <a:spcPct val="90000"/>
              </a:lnSpc>
            </a:pPr>
            <a:r>
              <a:rPr lang="en-GB" sz="2800">
                <a:cs typeface="Times New Roman" pitchFamily="18" charset="0"/>
              </a:rPr>
              <a:t>Necesario para no 'agobiar' al receptor. </a:t>
            </a:r>
          </a:p>
          <a:p>
            <a:pPr>
              <a:lnSpc>
                <a:spcPct val="90000"/>
              </a:lnSpc>
            </a:pPr>
            <a:r>
              <a:rPr lang="en-GB" sz="2800">
                <a:cs typeface="Times New Roman" pitchFamily="18" charset="0"/>
              </a:rPr>
              <a:t>Se realiza normalmente a nivel de transporte, también a veces a nivel de enlace.</a:t>
            </a:r>
          </a:p>
          <a:p>
            <a:pPr>
              <a:lnSpc>
                <a:spcPct val="90000"/>
              </a:lnSpc>
            </a:pPr>
            <a:r>
              <a:rPr lang="en-GB" sz="2800">
                <a:cs typeface="Times New Roman" pitchFamily="18" charset="0"/>
              </a:rPr>
              <a:t> Utiliza mecanismos de retroalimentación (el receptor advierte al emisor). Por tanto:</a:t>
            </a:r>
          </a:p>
          <a:p>
            <a:pPr lvl="1">
              <a:lnSpc>
                <a:spcPct val="90000"/>
              </a:lnSpc>
            </a:pPr>
            <a:r>
              <a:rPr lang="en-GB" sz="2400">
                <a:cs typeface="Times New Roman" pitchFamily="18" charset="0"/>
              </a:rPr>
              <a:t>Requiere un canal semi-duplex o full-duplex</a:t>
            </a:r>
          </a:p>
          <a:p>
            <a:pPr lvl="1">
              <a:lnSpc>
                <a:spcPct val="90000"/>
              </a:lnSpc>
            </a:pPr>
            <a:r>
              <a:rPr lang="en-GB" sz="2400">
                <a:cs typeface="Times New Roman" pitchFamily="18" charset="0"/>
              </a:rPr>
              <a:t>No se utiliza en emisiones multicast/broadcast</a:t>
            </a:r>
          </a:p>
          <a:p>
            <a:pPr>
              <a:lnSpc>
                <a:spcPct val="90000"/>
              </a:lnSpc>
            </a:pPr>
            <a:r>
              <a:rPr lang="en-GB" sz="2800">
                <a:cs typeface="Times New Roman" pitchFamily="18" charset="0"/>
              </a:rPr>
              <a:t>Suele ir unido a la corrección de errores</a:t>
            </a:r>
          </a:p>
          <a:p>
            <a:pPr>
              <a:lnSpc>
                <a:spcPct val="90000"/>
              </a:lnSpc>
            </a:pPr>
            <a:r>
              <a:rPr lang="en-GB" sz="2800">
                <a:cs typeface="Times New Roman" pitchFamily="18" charset="0"/>
              </a:rPr>
              <a:t>N</a:t>
            </a:r>
            <a:r>
              <a:rPr lang="es-ES" sz="2800">
                <a:cs typeface="Times New Roman" pitchFamily="18" charset="0"/>
              </a:rPr>
              <a:t>o debe limitar la eficiencia del canal.</a:t>
            </a:r>
            <a:endParaRPr lang="es-ES_tradnl" sz="280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s-ES_tradnl"/>
              <a:t>Tasa de errores (BER)</a:t>
            </a:r>
            <a:endParaRPr lang="es-ES"/>
          </a:p>
        </p:txBody>
      </p:sp>
      <p:sp>
        <p:nvSpPr>
          <p:cNvPr id="99331" name="Rectangle 3"/>
          <p:cNvSpPr>
            <a:spLocks noGrp="1" noChangeArrowheads="1"/>
          </p:cNvSpPr>
          <p:nvPr>
            <p:ph type="body" idx="1"/>
          </p:nvPr>
        </p:nvSpPr>
        <p:spPr/>
        <p:txBody>
          <a:bodyPr/>
          <a:lstStyle/>
          <a:p>
            <a:r>
              <a:rPr lang="es-ES_tradnl"/>
              <a:t>La tasa de errores de un medio de transmisión se mide por la BER (Bit Error Rate) que se define como:</a:t>
            </a:r>
          </a:p>
          <a:p>
            <a:pPr>
              <a:buFontTx/>
              <a:buNone/>
            </a:pPr>
            <a:r>
              <a:rPr lang="es-ES_tradnl"/>
              <a:t>		BER = bits erróneos / bits transmitidos</a:t>
            </a:r>
          </a:p>
          <a:p>
            <a:r>
              <a:rPr lang="es-ES_tradnl"/>
              <a:t>Un BER de 10</a:t>
            </a:r>
            <a:r>
              <a:rPr lang="es-ES_tradnl" baseline="30000"/>
              <a:t>-6</a:t>
            </a:r>
            <a:r>
              <a:rPr lang="es-ES_tradnl"/>
              <a:t> significa que hay un bit erróneo por cada millón de bits transmitidos</a:t>
            </a: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_tradnl" sz="3600"/>
              <a:t>Valores de BER habituales</a:t>
            </a:r>
          </a:p>
        </p:txBody>
      </p:sp>
      <p:graphicFrame>
        <p:nvGraphicFramePr>
          <p:cNvPr id="9250" name="Group 34"/>
          <p:cNvGraphicFramePr>
            <a:graphicFrameLocks noGrp="1"/>
          </p:cNvGraphicFramePr>
          <p:nvPr/>
        </p:nvGraphicFramePr>
        <p:xfrm>
          <a:off x="1524000" y="2043113"/>
          <a:ext cx="6096000" cy="3671887"/>
        </p:xfrm>
        <a:graphic>
          <a:graphicData uri="http://schemas.openxmlformats.org/drawingml/2006/table">
            <a:tbl>
              <a:tblPr/>
              <a:tblGrid>
                <a:gridCol w="4267200"/>
                <a:gridCol w="1828800"/>
              </a:tblGrid>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1" i="0" u="none" strike="noStrike" cap="none" normalizeH="0" baseline="0" smtClean="0">
                          <a:ln>
                            <a:noFill/>
                          </a:ln>
                          <a:solidFill>
                            <a:schemeClr val="tx1"/>
                          </a:solidFill>
                          <a:effectLst/>
                          <a:latin typeface="Times New Roman" pitchFamily="18" charset="0"/>
                        </a:rPr>
                        <a:t>Medio físico</a:t>
                      </a:r>
                      <a:endParaRPr kumimoji="0" lang="es-ES" sz="24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1" i="0" u="none" strike="noStrike" cap="none" normalizeH="0" baseline="0" smtClean="0">
                          <a:ln>
                            <a:noFill/>
                          </a:ln>
                          <a:solidFill>
                            <a:schemeClr val="tx1"/>
                          </a:solidFill>
                          <a:effectLst/>
                          <a:latin typeface="Times New Roman" pitchFamily="18" charset="0"/>
                        </a:rPr>
                        <a:t>BER típico</a:t>
                      </a:r>
                      <a:endParaRPr kumimoji="0" lang="es-ES"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Fibras ópticas</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&lt; </a:t>
                      </a:r>
                      <a:r>
                        <a:rPr kumimoji="0" lang="en-GB" sz="2800" b="0" i="0" u="none" strike="noStrike" cap="none" normalizeH="0" baseline="0" smtClean="0">
                          <a:ln>
                            <a:noFill/>
                          </a:ln>
                          <a:solidFill>
                            <a:schemeClr val="tx1"/>
                          </a:solidFill>
                          <a:effectLst/>
                          <a:latin typeface="Times New Roman" pitchFamily="18" charset="0"/>
                          <a:cs typeface="Times New Roman" pitchFamily="18" charset="0"/>
                        </a:rPr>
                        <a:t>10</a:t>
                      </a:r>
                      <a:r>
                        <a:rPr kumimoji="0" lang="en-GB" sz="2800" b="0" i="0" u="none" strike="noStrike" cap="none" normalizeH="0" baseline="30000" smtClean="0">
                          <a:ln>
                            <a:noFill/>
                          </a:ln>
                          <a:solidFill>
                            <a:schemeClr val="tx1"/>
                          </a:solidFill>
                          <a:effectLst/>
                          <a:latin typeface="Times New Roman" pitchFamily="18" charset="0"/>
                          <a:cs typeface="Times New Roman" pitchFamily="18" charset="0"/>
                        </a:rPr>
                        <a:t>-12</a:t>
                      </a:r>
                      <a:endParaRPr kumimoji="0" lang="es-ES" sz="2800" b="0" i="0" u="none" strike="noStrike" cap="none" normalizeH="0" baseline="3000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LANs de cobre, Radioenlaces fijos (microondas)</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Times New Roman" pitchFamily="18" charset="0"/>
                          <a:cs typeface="Times New Roman" pitchFamily="18" charset="0"/>
                        </a:rPr>
                        <a:t>&lt; 10</a:t>
                      </a:r>
                      <a:r>
                        <a:rPr kumimoji="0" lang="en-GB" sz="2800" b="0" i="0" u="none" strike="noStrike" cap="none" normalizeH="0" baseline="30000" smtClean="0">
                          <a:ln>
                            <a:noFill/>
                          </a:ln>
                          <a:solidFill>
                            <a:schemeClr val="tx1"/>
                          </a:solidFill>
                          <a:effectLst/>
                          <a:latin typeface="Times New Roman" pitchFamily="18" charset="0"/>
                          <a:cs typeface="Times New Roman" pitchFamily="18" charset="0"/>
                        </a:rPr>
                        <a:t>-8</a:t>
                      </a:r>
                      <a:endParaRPr kumimoji="0" lang="es-ES" sz="2800" b="0" i="0" u="none" strike="noStrike" cap="none" normalizeH="0" baseline="3000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Enlaces telefónicos, satélite, ADSL, CATV</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Times New Roman" pitchFamily="18" charset="0"/>
                          <a:cs typeface="Times New Roman" pitchFamily="18" charset="0"/>
                        </a:rPr>
                        <a:t>&lt;10</a:t>
                      </a:r>
                      <a:r>
                        <a:rPr kumimoji="0" lang="en-GB" sz="2800" b="0" i="0" u="none" strike="noStrike" cap="none" normalizeH="0" baseline="30000" smtClean="0">
                          <a:ln>
                            <a:noFill/>
                          </a:ln>
                          <a:solidFill>
                            <a:schemeClr val="tx1"/>
                          </a:solidFill>
                          <a:effectLst/>
                          <a:latin typeface="Times New Roman" pitchFamily="18" charset="0"/>
                          <a:cs typeface="Times New Roman" pitchFamily="18" charset="0"/>
                        </a:rPr>
                        <a:t>-5</a:t>
                      </a:r>
                      <a:endParaRPr kumimoji="0" lang="es-ES" sz="2800" b="0" i="0" u="none" strike="noStrike" cap="none" normalizeH="0" baseline="3000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GSM</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Times New Roman" pitchFamily="18" charset="0"/>
                          <a:cs typeface="Times New Roman" pitchFamily="18" charset="0"/>
                        </a:rPr>
                        <a:t>&gt;10</a:t>
                      </a:r>
                      <a:r>
                        <a:rPr kumimoji="0" lang="en-GB" sz="2800" b="0" i="0" u="none" strike="noStrike" cap="none" normalizeH="0" baseline="30000" smtClean="0">
                          <a:ln>
                            <a:noFill/>
                          </a:ln>
                          <a:solidFill>
                            <a:schemeClr val="tx1"/>
                          </a:solidFill>
                          <a:effectLst/>
                          <a:latin typeface="Times New Roman" pitchFamily="18" charset="0"/>
                          <a:cs typeface="Times New Roman" pitchFamily="18" charset="0"/>
                        </a:rPr>
                        <a:t>-5</a:t>
                      </a:r>
                      <a:endParaRPr kumimoji="0" lang="es-ES" sz="2800" b="0" i="0" u="none" strike="noStrike" cap="none" normalizeH="0" baseline="3000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z="4000">
                <a:cs typeface="Times New Roman" pitchFamily="18" charset="0"/>
              </a:rPr>
              <a:t>Códigos de control de errores</a:t>
            </a:r>
          </a:p>
        </p:txBody>
      </p:sp>
      <p:sp>
        <p:nvSpPr>
          <p:cNvPr id="11267" name="Rectangle 3"/>
          <p:cNvSpPr>
            <a:spLocks noGrp="1" noChangeArrowheads="1"/>
          </p:cNvSpPr>
          <p:nvPr>
            <p:ph type="body" idx="1"/>
          </p:nvPr>
        </p:nvSpPr>
        <p:spPr/>
        <p:txBody>
          <a:bodyPr/>
          <a:lstStyle/>
          <a:p>
            <a:pPr>
              <a:lnSpc>
                <a:spcPct val="90000"/>
              </a:lnSpc>
            </a:pPr>
            <a:r>
              <a:rPr lang="en-GB">
                <a:cs typeface="Times New Roman" pitchFamily="18" charset="0"/>
              </a:rPr>
              <a:t>Los códigos pueden ser:</a:t>
            </a:r>
          </a:p>
          <a:p>
            <a:pPr lvl="1">
              <a:lnSpc>
                <a:spcPct val="90000"/>
              </a:lnSpc>
            </a:pPr>
            <a:r>
              <a:rPr lang="en-GB" b="1">
                <a:cs typeface="Times New Roman" pitchFamily="18" charset="0"/>
              </a:rPr>
              <a:t>Detectores de errores</a:t>
            </a:r>
            <a:r>
              <a:rPr lang="en-GB">
                <a:cs typeface="Times New Roman" pitchFamily="18" charset="0"/>
              </a:rPr>
              <a:t>: p. ej. CRC (Cyclic Redundancy Check)</a:t>
            </a:r>
          </a:p>
          <a:p>
            <a:pPr lvl="1">
              <a:lnSpc>
                <a:spcPct val="90000"/>
              </a:lnSpc>
            </a:pPr>
            <a:r>
              <a:rPr lang="en-GB" b="1">
                <a:cs typeface="Times New Roman" pitchFamily="18" charset="0"/>
              </a:rPr>
              <a:t>Correctores de errores:</a:t>
            </a:r>
            <a:r>
              <a:rPr lang="en-GB">
                <a:cs typeface="Times New Roman" pitchFamily="18" charset="0"/>
              </a:rPr>
              <a:t> p. ej. RS (Reed-Solomon). Un RS con 10% de overhead puede mejorar el BER en 10</a:t>
            </a:r>
            <a:r>
              <a:rPr lang="en-GB" baseline="30000">
                <a:cs typeface="Times New Roman" pitchFamily="18" charset="0"/>
              </a:rPr>
              <a:t>-4</a:t>
            </a:r>
            <a:r>
              <a:rPr lang="en-GB">
                <a:cs typeface="Times New Roman" pitchFamily="18" charset="0"/>
              </a:rPr>
              <a:t> (p. ej. de 10</a:t>
            </a:r>
            <a:r>
              <a:rPr lang="en-GB" baseline="30000">
                <a:cs typeface="Times New Roman" pitchFamily="18" charset="0"/>
              </a:rPr>
              <a:t>-5</a:t>
            </a:r>
            <a:r>
              <a:rPr lang="en-GB">
                <a:cs typeface="Times New Roman" pitchFamily="18" charset="0"/>
              </a:rPr>
              <a:t> a 10</a:t>
            </a:r>
            <a:r>
              <a:rPr lang="en-GB" baseline="30000">
                <a:cs typeface="Times New Roman" pitchFamily="18" charset="0"/>
              </a:rPr>
              <a:t>-9</a:t>
            </a:r>
            <a:r>
              <a:rPr lang="en-GB">
                <a:cs typeface="Times New Roman" pitchFamily="18" charset="0"/>
              </a:rPr>
              <a:t>)</a:t>
            </a:r>
          </a:p>
          <a:p>
            <a:pPr>
              <a:lnSpc>
                <a:spcPct val="90000"/>
              </a:lnSpc>
            </a:pPr>
            <a:r>
              <a:rPr lang="en-GB">
                <a:cs typeface="Times New Roman" pitchFamily="18" charset="0"/>
              </a:rPr>
              <a:t>Los códigos detectores tienen menos overhead, pues necesitan incorporar menos redundancia.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685800"/>
          </a:xfrm>
        </p:spPr>
        <p:txBody>
          <a:bodyPr/>
          <a:lstStyle/>
          <a:p>
            <a:r>
              <a:rPr lang="en-GB" sz="3600">
                <a:cs typeface="Times New Roman" pitchFamily="18" charset="0"/>
              </a:rPr>
              <a:t>Estrategias de control de errores</a:t>
            </a:r>
          </a:p>
        </p:txBody>
      </p:sp>
      <p:graphicFrame>
        <p:nvGraphicFramePr>
          <p:cNvPr id="14377" name="Group 41"/>
          <p:cNvGraphicFramePr>
            <a:graphicFrameLocks noGrp="1"/>
          </p:cNvGraphicFramePr>
          <p:nvPr/>
        </p:nvGraphicFramePr>
        <p:xfrm>
          <a:off x="914400" y="1651000"/>
          <a:ext cx="7391400" cy="3806825"/>
        </p:xfrm>
        <a:graphic>
          <a:graphicData uri="http://schemas.openxmlformats.org/drawingml/2006/table">
            <a:tbl>
              <a:tblPr/>
              <a:tblGrid>
                <a:gridCol w="1516063"/>
                <a:gridCol w="2236787"/>
                <a:gridCol w="3638550"/>
              </a:tblGrid>
              <a:tr h="8874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Tasa de error</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Canal de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comunicación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Estrategia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Baja 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muy baja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Dúplex</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Código detector sin reenvío de tramas erróneas (se hará, si acaso, a nivel de transporte)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74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Alta 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muy alta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Dúplex</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Código detector con reenvío de tramas erróneas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Alta 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muy alta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Simplex (o emisión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broadcast/multicast)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Código corrector (ej. RS)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75" name="Group 375"/>
          <p:cNvGraphicFramePr>
            <a:graphicFrameLocks noGrp="1"/>
          </p:cNvGraphicFramePr>
          <p:nvPr/>
        </p:nvGraphicFramePr>
        <p:xfrm>
          <a:off x="1958975" y="333375"/>
          <a:ext cx="5486400" cy="4556125"/>
        </p:xfrm>
        <a:graphic>
          <a:graphicData uri="http://schemas.openxmlformats.org/drawingml/2006/table">
            <a:tbl>
              <a:tblPr/>
              <a:tblGrid>
                <a:gridCol w="685800"/>
                <a:gridCol w="685800"/>
                <a:gridCol w="685800"/>
                <a:gridCol w="685800"/>
                <a:gridCol w="685800"/>
                <a:gridCol w="685800"/>
                <a:gridCol w="685800"/>
                <a:gridCol w="685800"/>
              </a:tblGrid>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P</a:t>
                      </a:r>
                      <a:r>
                        <a:rPr kumimoji="0" lang="es-ES_tradnl" sz="2400" b="0" i="0" u="none" strike="noStrike" cap="none" normalizeH="0" baseline="-25000" smtClean="0">
                          <a:ln>
                            <a:noFill/>
                          </a:ln>
                          <a:solidFill>
                            <a:schemeClr val="tx1"/>
                          </a:solidFill>
                          <a:effectLst/>
                          <a:latin typeface="Times New Roman" pitchFamily="18" charset="0"/>
                        </a:rPr>
                        <a:t>R</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B</a:t>
                      </a:r>
                      <a:r>
                        <a:rPr kumimoji="0" lang="es-ES_tradnl" sz="2400" b="0" i="0" u="none" strike="noStrike" cap="none" normalizeH="0" baseline="-25000" smtClean="0">
                          <a:ln>
                            <a:noFill/>
                          </a:ln>
                          <a:solidFill>
                            <a:schemeClr val="tx1"/>
                          </a:solidFill>
                          <a:effectLst/>
                          <a:latin typeface="Times New Roman" pitchFamily="18" charset="0"/>
                        </a:rPr>
                        <a:t>6</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B</a:t>
                      </a:r>
                      <a:r>
                        <a:rPr kumimoji="0" lang="es-ES_tradnl" sz="2400" b="0" i="0" u="none" strike="noStrike" cap="none" normalizeH="0" baseline="-25000" smtClean="0">
                          <a:ln>
                            <a:noFill/>
                          </a:ln>
                          <a:solidFill>
                            <a:schemeClr val="tx1"/>
                          </a:solidFill>
                          <a:effectLst/>
                          <a:latin typeface="Times New Roman" pitchFamily="18" charset="0"/>
                        </a:rPr>
                        <a:t>5</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B</a:t>
                      </a:r>
                      <a:r>
                        <a:rPr kumimoji="0" lang="es-ES_tradnl" sz="2400" b="0" i="0" u="none" strike="noStrike" cap="none" normalizeH="0" baseline="-25000" smtClean="0">
                          <a:ln>
                            <a:noFill/>
                          </a:ln>
                          <a:solidFill>
                            <a:schemeClr val="tx1"/>
                          </a:solidFill>
                          <a:effectLst/>
                          <a:latin typeface="Times New Roman" pitchFamily="18" charset="0"/>
                        </a:rPr>
                        <a:t>4</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B</a:t>
                      </a:r>
                      <a:r>
                        <a:rPr kumimoji="0" lang="es-ES_tradnl" sz="2400" b="0" i="0" u="none" strike="noStrike" cap="none" normalizeH="0" baseline="-25000" smtClean="0">
                          <a:ln>
                            <a:noFill/>
                          </a:ln>
                          <a:solidFill>
                            <a:schemeClr val="tx1"/>
                          </a:solidFill>
                          <a:effectLst/>
                          <a:latin typeface="Times New Roman" pitchFamily="18" charset="0"/>
                        </a:rPr>
                        <a:t>3</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B</a:t>
                      </a:r>
                      <a:r>
                        <a:rPr kumimoji="0" lang="es-ES_tradnl" sz="2400" b="0" i="0" u="none" strike="noStrike" cap="none" normalizeH="0" baseline="-25000" smtClean="0">
                          <a:ln>
                            <a:noFill/>
                          </a:ln>
                          <a:solidFill>
                            <a:schemeClr val="tx1"/>
                          </a:solidFill>
                          <a:effectLst/>
                          <a:latin typeface="Times New Roman" pitchFamily="18" charset="0"/>
                        </a:rPr>
                        <a:t>2</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B</a:t>
                      </a:r>
                      <a:r>
                        <a:rPr kumimoji="0" lang="es-ES_tradnl" sz="2400" b="0" i="0" u="none" strike="noStrike" cap="none" normalizeH="0" baseline="-2500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B</a:t>
                      </a:r>
                      <a:r>
                        <a:rPr kumimoji="0" lang="es-ES_tradnl" sz="2400" b="0" i="0" u="none" strike="noStrike" cap="none" normalizeH="0" baseline="-2500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1</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1</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1</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1</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1</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1</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0</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rgbClr val="FF0000"/>
                          </a:solidFill>
                          <a:effectLst/>
                          <a:latin typeface="Times New Roman" pitchFamily="18" charset="0"/>
                        </a:rPr>
                        <a:t>1</a:t>
                      </a:r>
                      <a:endParaRPr kumimoji="0" lang="es-ES" sz="2400" b="0" i="0" u="none" strike="noStrike" cap="none" normalizeH="0" baseline="0" smtClean="0">
                        <a:ln>
                          <a:noFill/>
                        </a:ln>
                        <a:solidFill>
                          <a:srgbClr val="FF0000"/>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74" name="AutoShape 374"/>
          <p:cNvSpPr>
            <a:spLocks/>
          </p:cNvSpPr>
          <p:nvPr/>
        </p:nvSpPr>
        <p:spPr bwMode="auto">
          <a:xfrm>
            <a:off x="1425575" y="790575"/>
            <a:ext cx="381000" cy="4038600"/>
          </a:xfrm>
          <a:prstGeom prst="leftBrace">
            <a:avLst>
              <a:gd name="adj1" fmla="val 88333"/>
              <a:gd name="adj2" fmla="val 50000"/>
            </a:avLst>
          </a:prstGeom>
          <a:noFill/>
          <a:ln w="9525">
            <a:solidFill>
              <a:schemeClr val="tx1"/>
            </a:solidFill>
            <a:round/>
            <a:headEnd/>
            <a:tailEnd/>
          </a:ln>
          <a:effectLst/>
        </p:spPr>
        <p:txBody>
          <a:bodyPr wrap="none" anchor="ctr"/>
          <a:lstStyle/>
          <a:p>
            <a:endParaRPr lang="es-ES"/>
          </a:p>
        </p:txBody>
      </p:sp>
      <p:sp>
        <p:nvSpPr>
          <p:cNvPr id="102776" name="AutoShape 376"/>
          <p:cNvSpPr>
            <a:spLocks/>
          </p:cNvSpPr>
          <p:nvPr/>
        </p:nvSpPr>
        <p:spPr bwMode="auto">
          <a:xfrm>
            <a:off x="7597775" y="1247775"/>
            <a:ext cx="457200" cy="2743200"/>
          </a:xfrm>
          <a:prstGeom prst="rightBrace">
            <a:avLst>
              <a:gd name="adj1" fmla="val 50000"/>
              <a:gd name="adj2" fmla="val 50000"/>
            </a:avLst>
          </a:prstGeom>
          <a:noFill/>
          <a:ln w="9525">
            <a:solidFill>
              <a:schemeClr val="tx1"/>
            </a:solidFill>
            <a:round/>
            <a:headEnd/>
            <a:tailEnd/>
          </a:ln>
          <a:effectLst/>
        </p:spPr>
        <p:txBody>
          <a:bodyPr wrap="none" anchor="ctr"/>
          <a:lstStyle/>
          <a:p>
            <a:endParaRPr lang="es-ES"/>
          </a:p>
        </p:txBody>
      </p:sp>
      <p:sp>
        <p:nvSpPr>
          <p:cNvPr id="102777" name="Text Box 377"/>
          <p:cNvSpPr txBox="1">
            <a:spLocks noChangeArrowheads="1"/>
          </p:cNvSpPr>
          <p:nvPr/>
        </p:nvSpPr>
        <p:spPr bwMode="auto">
          <a:xfrm>
            <a:off x="7673975" y="714375"/>
            <a:ext cx="760413" cy="457200"/>
          </a:xfrm>
          <a:prstGeom prst="rect">
            <a:avLst/>
          </a:prstGeom>
          <a:noFill/>
          <a:ln w="9525">
            <a:noFill/>
            <a:miter lim="800000"/>
            <a:headEnd/>
            <a:tailEnd/>
          </a:ln>
          <a:effectLst/>
        </p:spPr>
        <p:txBody>
          <a:bodyPr wrap="none">
            <a:spAutoFit/>
          </a:bodyPr>
          <a:lstStyle/>
          <a:p>
            <a:r>
              <a:rPr lang="es-ES_tradnl"/>
              <a:t>STX</a:t>
            </a:r>
            <a:endParaRPr lang="es-ES"/>
          </a:p>
        </p:txBody>
      </p:sp>
      <p:sp>
        <p:nvSpPr>
          <p:cNvPr id="102778" name="Text Box 378"/>
          <p:cNvSpPr txBox="1">
            <a:spLocks noChangeArrowheads="1"/>
          </p:cNvSpPr>
          <p:nvPr/>
        </p:nvSpPr>
        <p:spPr bwMode="auto">
          <a:xfrm>
            <a:off x="7673975" y="3990975"/>
            <a:ext cx="776288" cy="457200"/>
          </a:xfrm>
          <a:prstGeom prst="rect">
            <a:avLst/>
          </a:prstGeom>
          <a:noFill/>
          <a:ln w="9525">
            <a:noFill/>
            <a:miter lim="800000"/>
            <a:headEnd/>
            <a:tailEnd/>
          </a:ln>
          <a:effectLst/>
        </p:spPr>
        <p:txBody>
          <a:bodyPr wrap="none">
            <a:spAutoFit/>
          </a:bodyPr>
          <a:lstStyle/>
          <a:p>
            <a:r>
              <a:rPr lang="es-ES_tradnl"/>
              <a:t>ETX</a:t>
            </a:r>
            <a:endParaRPr lang="es-ES"/>
          </a:p>
        </p:txBody>
      </p:sp>
      <p:sp>
        <p:nvSpPr>
          <p:cNvPr id="102779" name="Text Box 379"/>
          <p:cNvSpPr txBox="1">
            <a:spLocks noChangeArrowheads="1"/>
          </p:cNvSpPr>
          <p:nvPr/>
        </p:nvSpPr>
        <p:spPr bwMode="auto">
          <a:xfrm>
            <a:off x="7826375" y="2058988"/>
            <a:ext cx="1241425" cy="1006475"/>
          </a:xfrm>
          <a:prstGeom prst="rect">
            <a:avLst/>
          </a:prstGeom>
          <a:noFill/>
          <a:ln w="9525">
            <a:noFill/>
            <a:miter lim="800000"/>
            <a:headEnd/>
            <a:tailEnd/>
          </a:ln>
          <a:effectLst/>
        </p:spPr>
        <p:txBody>
          <a:bodyPr wrap="none">
            <a:spAutoFit/>
          </a:bodyPr>
          <a:lstStyle/>
          <a:p>
            <a:pPr algn="ctr"/>
            <a:r>
              <a:rPr lang="es-ES_tradnl" sz="2000"/>
              <a:t>Contenido</a:t>
            </a:r>
          </a:p>
          <a:p>
            <a:pPr algn="ctr"/>
            <a:r>
              <a:rPr lang="es-ES_tradnl" sz="2000"/>
              <a:t>de la</a:t>
            </a:r>
          </a:p>
          <a:p>
            <a:pPr algn="ctr"/>
            <a:r>
              <a:rPr lang="es-ES_tradnl" sz="2000"/>
              <a:t>trama</a:t>
            </a:r>
            <a:endParaRPr lang="es-ES" sz="2000"/>
          </a:p>
        </p:txBody>
      </p:sp>
      <p:sp>
        <p:nvSpPr>
          <p:cNvPr id="102780" name="Text Box 380"/>
          <p:cNvSpPr txBox="1">
            <a:spLocks noChangeArrowheads="1"/>
          </p:cNvSpPr>
          <p:nvPr/>
        </p:nvSpPr>
        <p:spPr bwMode="auto">
          <a:xfrm>
            <a:off x="76200" y="2314575"/>
            <a:ext cx="1492250" cy="1006475"/>
          </a:xfrm>
          <a:prstGeom prst="rect">
            <a:avLst/>
          </a:prstGeom>
          <a:noFill/>
          <a:ln w="9525">
            <a:noFill/>
            <a:miter lim="800000"/>
            <a:headEnd/>
            <a:tailEnd/>
          </a:ln>
          <a:effectLst/>
        </p:spPr>
        <p:txBody>
          <a:bodyPr wrap="none">
            <a:spAutoFit/>
          </a:bodyPr>
          <a:lstStyle/>
          <a:p>
            <a:pPr algn="ctr"/>
            <a:r>
              <a:rPr lang="es-ES_tradnl" sz="2000"/>
              <a:t>Bits de</a:t>
            </a:r>
          </a:p>
          <a:p>
            <a:pPr algn="ctr"/>
            <a:r>
              <a:rPr lang="es-ES_tradnl" sz="2000"/>
              <a:t>Paridad</a:t>
            </a:r>
          </a:p>
          <a:p>
            <a:pPr algn="ctr"/>
            <a:r>
              <a:rPr lang="es-ES_tradnl" sz="2000"/>
              <a:t>transversales</a:t>
            </a:r>
            <a:endParaRPr lang="es-ES" sz="2000"/>
          </a:p>
        </p:txBody>
      </p:sp>
      <p:sp>
        <p:nvSpPr>
          <p:cNvPr id="102781" name="AutoShape 381"/>
          <p:cNvSpPr>
            <a:spLocks/>
          </p:cNvSpPr>
          <p:nvPr/>
        </p:nvSpPr>
        <p:spPr bwMode="auto">
          <a:xfrm rot="16200000">
            <a:off x="4876800" y="2771775"/>
            <a:ext cx="381000" cy="4800600"/>
          </a:xfrm>
          <a:prstGeom prst="leftBrace">
            <a:avLst>
              <a:gd name="adj1" fmla="val 105000"/>
              <a:gd name="adj2" fmla="val 50000"/>
            </a:avLst>
          </a:prstGeom>
          <a:noFill/>
          <a:ln w="9525">
            <a:solidFill>
              <a:schemeClr val="tx1"/>
            </a:solidFill>
            <a:round/>
            <a:headEnd/>
            <a:tailEnd/>
          </a:ln>
          <a:effectLst/>
        </p:spPr>
        <p:txBody>
          <a:bodyPr wrap="none" anchor="ctr"/>
          <a:lstStyle/>
          <a:p>
            <a:endParaRPr lang="es-ES"/>
          </a:p>
        </p:txBody>
      </p:sp>
      <p:sp>
        <p:nvSpPr>
          <p:cNvPr id="102782" name="Text Box 382"/>
          <p:cNvSpPr txBox="1">
            <a:spLocks noChangeArrowheads="1"/>
          </p:cNvSpPr>
          <p:nvPr/>
        </p:nvSpPr>
        <p:spPr bwMode="auto">
          <a:xfrm>
            <a:off x="3397250" y="5362575"/>
            <a:ext cx="3232150" cy="396875"/>
          </a:xfrm>
          <a:prstGeom prst="rect">
            <a:avLst/>
          </a:prstGeom>
          <a:noFill/>
          <a:ln w="9525">
            <a:noFill/>
            <a:miter lim="800000"/>
            <a:headEnd/>
            <a:tailEnd/>
          </a:ln>
          <a:effectLst/>
        </p:spPr>
        <p:txBody>
          <a:bodyPr wrap="none">
            <a:spAutoFit/>
          </a:bodyPr>
          <a:lstStyle/>
          <a:p>
            <a:pPr algn="ctr"/>
            <a:r>
              <a:rPr lang="es-ES_tradnl" sz="2000"/>
              <a:t>Bits de Paridad longitudinales</a:t>
            </a:r>
            <a:endParaRPr lang="es-ES" sz="2000"/>
          </a:p>
        </p:txBody>
      </p:sp>
      <p:sp>
        <p:nvSpPr>
          <p:cNvPr id="102783" name="Text Box 383"/>
          <p:cNvSpPr txBox="1">
            <a:spLocks noChangeArrowheads="1"/>
          </p:cNvSpPr>
          <p:nvPr/>
        </p:nvSpPr>
        <p:spPr bwMode="auto">
          <a:xfrm>
            <a:off x="2743200" y="6013450"/>
            <a:ext cx="3987800" cy="457200"/>
          </a:xfrm>
          <a:prstGeom prst="rect">
            <a:avLst/>
          </a:prstGeom>
          <a:noFill/>
          <a:ln w="9525">
            <a:noFill/>
            <a:miter lim="800000"/>
            <a:headEnd/>
            <a:tailEnd/>
          </a:ln>
          <a:effectLst/>
        </p:spPr>
        <p:txBody>
          <a:bodyPr wrap="none">
            <a:spAutoFit/>
          </a:bodyPr>
          <a:lstStyle/>
          <a:p>
            <a:r>
              <a:rPr lang="es-ES_tradnl"/>
              <a:t>Ejemplo de uso de Interleaving</a:t>
            </a:r>
            <a:endParaRPr lang="es-E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26"/>
          <p:cNvSpPr>
            <a:spLocks noGrp="1" noChangeArrowheads="1"/>
          </p:cNvSpPr>
          <p:nvPr>
            <p:ph type="title"/>
          </p:nvPr>
        </p:nvSpPr>
        <p:spPr/>
        <p:txBody>
          <a:bodyPr/>
          <a:lstStyle/>
          <a:p>
            <a:r>
              <a:rPr lang="es-ES_tradnl" sz="3600"/>
              <a:t>Sumario</a:t>
            </a:r>
          </a:p>
        </p:txBody>
      </p:sp>
      <p:sp>
        <p:nvSpPr>
          <p:cNvPr id="71683" name="Rectangle 1027"/>
          <p:cNvSpPr>
            <a:spLocks noGrp="1" noChangeArrowheads="1"/>
          </p:cNvSpPr>
          <p:nvPr>
            <p:ph type="body" idx="1"/>
          </p:nvPr>
        </p:nvSpPr>
        <p:spPr/>
        <p:txBody>
          <a:bodyPr/>
          <a:lstStyle/>
          <a:p>
            <a:r>
              <a:rPr lang="es-ES_tradnl"/>
              <a:t>Funciones de la capa de enlace</a:t>
            </a:r>
          </a:p>
          <a:p>
            <a:r>
              <a:rPr lang="es-ES_tradnl" b="1">
                <a:solidFill>
                  <a:srgbClr val="FF0000"/>
                </a:solidFill>
              </a:rPr>
              <a:t>Protocolos de parada/espera</a:t>
            </a:r>
          </a:p>
          <a:p>
            <a:r>
              <a:rPr lang="es-ES_tradnl"/>
              <a:t>Protocolos con ventana deslizante</a:t>
            </a:r>
          </a:p>
          <a:p>
            <a:r>
              <a:rPr lang="es-ES_tradnl"/>
              <a:t>Protocolos de nivel de enlace: HDLC, PPP (Internet) y LAP-F (Frame Relay)</a:t>
            </a:r>
          </a:p>
          <a:p>
            <a:r>
              <a:rPr lang="es-ES_tradnl"/>
              <a:t>Nivel de enlace en ATM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04813"/>
            <a:ext cx="7772400" cy="1143000"/>
          </a:xfrm>
        </p:spPr>
        <p:txBody>
          <a:bodyPr/>
          <a:lstStyle/>
          <a:p>
            <a:r>
              <a:rPr lang="en-GB">
                <a:cs typeface="Times New Roman" pitchFamily="18" charset="0"/>
              </a:rPr>
              <a:t>Protocolo de parada y espera</a:t>
            </a:r>
          </a:p>
        </p:txBody>
      </p:sp>
      <p:sp>
        <p:nvSpPr>
          <p:cNvPr id="13315" name="Rectangle 3"/>
          <p:cNvSpPr>
            <a:spLocks noGrp="1" noChangeArrowheads="1"/>
          </p:cNvSpPr>
          <p:nvPr>
            <p:ph type="body" idx="1"/>
          </p:nvPr>
        </p:nvSpPr>
        <p:spPr>
          <a:xfrm>
            <a:off x="685800" y="1776413"/>
            <a:ext cx="7772400" cy="4114800"/>
          </a:xfrm>
        </p:spPr>
        <p:txBody>
          <a:bodyPr/>
          <a:lstStyle/>
          <a:p>
            <a:pPr>
              <a:lnSpc>
                <a:spcPct val="90000"/>
              </a:lnSpc>
            </a:pPr>
            <a:r>
              <a:rPr lang="en-GB" sz="2800">
                <a:cs typeface="Times New Roman" pitchFamily="18" charset="0"/>
              </a:rPr>
              <a:t>Es el protocolo fiable orientado a conexión más sencillo</a:t>
            </a:r>
          </a:p>
          <a:p>
            <a:pPr>
              <a:lnSpc>
                <a:spcPct val="90000"/>
              </a:lnSpc>
            </a:pPr>
            <a:r>
              <a:rPr lang="en-GB" sz="2800">
                <a:cs typeface="Times New Roman" pitchFamily="18" charset="0"/>
              </a:rPr>
              <a:t>Impide un uso eficiente de los enlaces, p. ej. Línea punto a punto de A a B de 64 Kb/s de 4000 Km de longitud, tramas de 640 bits:</a:t>
            </a:r>
          </a:p>
          <a:p>
            <a:pPr lvl="1">
              <a:lnSpc>
                <a:spcPct val="90000"/>
              </a:lnSpc>
            </a:pPr>
            <a:r>
              <a:rPr lang="en-GB" sz="2400">
                <a:cs typeface="Times New Roman" pitchFamily="18" charset="0"/>
              </a:rPr>
              <a:t>0 ms: A empieza el envío de trama T1</a:t>
            </a:r>
          </a:p>
          <a:p>
            <a:pPr lvl="1">
              <a:lnSpc>
                <a:spcPct val="90000"/>
              </a:lnSpc>
            </a:pPr>
            <a:r>
              <a:rPr lang="en-GB" sz="2400">
                <a:cs typeface="Times New Roman" pitchFamily="18" charset="0"/>
              </a:rPr>
              <a:t>10 ms: A termina envío de T1 y espera </a:t>
            </a:r>
          </a:p>
          <a:p>
            <a:pPr lvl="1">
              <a:lnSpc>
                <a:spcPct val="90000"/>
              </a:lnSpc>
            </a:pPr>
            <a:r>
              <a:rPr lang="en-GB" sz="2400">
                <a:cs typeface="Times New Roman" pitchFamily="18" charset="0"/>
              </a:rPr>
              <a:t>20 ms: B empieza recepción de T1</a:t>
            </a:r>
          </a:p>
          <a:p>
            <a:pPr lvl="1">
              <a:lnSpc>
                <a:spcPct val="90000"/>
              </a:lnSpc>
            </a:pPr>
            <a:r>
              <a:rPr lang="en-GB" sz="2400">
                <a:cs typeface="Times New Roman" pitchFamily="18" charset="0"/>
              </a:rPr>
              <a:t>30 ms: B termina recepción de T1; envía ACK de T1</a:t>
            </a:r>
          </a:p>
          <a:p>
            <a:pPr lvl="1">
              <a:lnSpc>
                <a:spcPct val="90000"/>
              </a:lnSpc>
            </a:pPr>
            <a:r>
              <a:rPr lang="en-GB" sz="2400">
                <a:cs typeface="Times New Roman" pitchFamily="18" charset="0"/>
              </a:rPr>
              <a:t>50 ms: A recibe ACK de T1; empieza envío de T2</a:t>
            </a:r>
          </a:p>
          <a:p>
            <a:pPr lvl="1">
              <a:lnSpc>
                <a:spcPct val="90000"/>
              </a:lnSpc>
            </a:pPr>
            <a:r>
              <a:rPr lang="en-GB" sz="2400">
                <a:cs typeface="Times New Roman" pitchFamily="18" charset="0"/>
              </a:rPr>
              <a:t>Eficiencia: 10/50 = 0,2 = 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s-ES_tradnl" sz="3600"/>
              <a:t>Sumario</a:t>
            </a:r>
          </a:p>
        </p:txBody>
      </p:sp>
      <p:sp>
        <p:nvSpPr>
          <p:cNvPr id="50179" name="Rectangle 3"/>
          <p:cNvSpPr>
            <a:spLocks noGrp="1" noChangeArrowheads="1"/>
          </p:cNvSpPr>
          <p:nvPr>
            <p:ph type="body" idx="1"/>
          </p:nvPr>
        </p:nvSpPr>
        <p:spPr/>
        <p:txBody>
          <a:bodyPr/>
          <a:lstStyle/>
          <a:p>
            <a:r>
              <a:rPr lang="es-ES_tradnl" b="1">
                <a:solidFill>
                  <a:srgbClr val="FF0000"/>
                </a:solidFill>
              </a:rPr>
              <a:t>Funciones de la capa de enlace</a:t>
            </a:r>
          </a:p>
          <a:p>
            <a:r>
              <a:rPr lang="es-ES_tradnl"/>
              <a:t>Protocolos de parada/espera</a:t>
            </a:r>
          </a:p>
          <a:p>
            <a:r>
              <a:rPr lang="es-ES_tradnl"/>
              <a:t>Protocolos con ventana deslizante</a:t>
            </a:r>
          </a:p>
          <a:p>
            <a:r>
              <a:rPr lang="es-ES_tradnl"/>
              <a:t>Protocolos de nivel de enlace: HDLC, PPP (Internet) y LAP-F (Frame Relay)</a:t>
            </a:r>
          </a:p>
          <a:p>
            <a:r>
              <a:rPr lang="es-ES_tradnl"/>
              <a:t>Nivel de enlace en ATM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228600"/>
            <a:ext cx="7772400" cy="533400"/>
          </a:xfrm>
        </p:spPr>
        <p:txBody>
          <a:bodyPr/>
          <a:lstStyle/>
          <a:p>
            <a:r>
              <a:rPr lang="en-GB" sz="3200">
                <a:cs typeface="Times New Roman" pitchFamily="18" charset="0"/>
              </a:rPr>
              <a:t>Parada y espera</a:t>
            </a:r>
          </a:p>
        </p:txBody>
      </p:sp>
      <p:sp>
        <p:nvSpPr>
          <p:cNvPr id="64515" name="Rectangle 3"/>
          <p:cNvSpPr>
            <a:spLocks noChangeArrowheads="1"/>
          </p:cNvSpPr>
          <p:nvPr/>
        </p:nvSpPr>
        <p:spPr bwMode="auto">
          <a:xfrm>
            <a:off x="1524000" y="22860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16" name="Rectangle 4"/>
          <p:cNvSpPr>
            <a:spLocks noChangeArrowheads="1"/>
          </p:cNvSpPr>
          <p:nvPr/>
        </p:nvSpPr>
        <p:spPr bwMode="auto">
          <a:xfrm>
            <a:off x="1524000" y="31242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17" name="Rectangle 5"/>
          <p:cNvSpPr>
            <a:spLocks noChangeArrowheads="1"/>
          </p:cNvSpPr>
          <p:nvPr/>
        </p:nvSpPr>
        <p:spPr bwMode="auto">
          <a:xfrm>
            <a:off x="15240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18" name="Rectangle 6"/>
          <p:cNvSpPr>
            <a:spLocks noChangeArrowheads="1"/>
          </p:cNvSpPr>
          <p:nvPr/>
        </p:nvSpPr>
        <p:spPr bwMode="auto">
          <a:xfrm>
            <a:off x="1524000" y="39624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19" name="Rectangle 7"/>
          <p:cNvSpPr>
            <a:spLocks noChangeArrowheads="1"/>
          </p:cNvSpPr>
          <p:nvPr/>
        </p:nvSpPr>
        <p:spPr bwMode="auto">
          <a:xfrm>
            <a:off x="7010400" y="39624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20" name="Rectangle 8"/>
          <p:cNvSpPr>
            <a:spLocks noChangeArrowheads="1"/>
          </p:cNvSpPr>
          <p:nvPr/>
        </p:nvSpPr>
        <p:spPr bwMode="auto">
          <a:xfrm>
            <a:off x="7010400" y="31242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21" name="Rectangle 9"/>
          <p:cNvSpPr>
            <a:spLocks noChangeArrowheads="1"/>
          </p:cNvSpPr>
          <p:nvPr/>
        </p:nvSpPr>
        <p:spPr bwMode="auto">
          <a:xfrm>
            <a:off x="7010400" y="22860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22" name="Rectangle 10"/>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23" name="Line 11"/>
          <p:cNvSpPr>
            <a:spLocks noChangeShapeType="1"/>
          </p:cNvSpPr>
          <p:nvPr/>
        </p:nvSpPr>
        <p:spPr bwMode="auto">
          <a:xfrm>
            <a:off x="2133600" y="1676400"/>
            <a:ext cx="4876800" cy="0"/>
          </a:xfrm>
          <a:prstGeom prst="line">
            <a:avLst/>
          </a:prstGeom>
          <a:noFill/>
          <a:ln w="9525">
            <a:solidFill>
              <a:schemeClr val="tx1"/>
            </a:solidFill>
            <a:round/>
            <a:headEnd/>
            <a:tailEnd/>
          </a:ln>
          <a:effectLst/>
        </p:spPr>
        <p:txBody>
          <a:bodyPr/>
          <a:lstStyle/>
          <a:p>
            <a:endParaRPr lang="es-ES"/>
          </a:p>
        </p:txBody>
      </p:sp>
      <p:sp>
        <p:nvSpPr>
          <p:cNvPr id="64524" name="Line 12"/>
          <p:cNvSpPr>
            <a:spLocks noChangeShapeType="1"/>
          </p:cNvSpPr>
          <p:nvPr/>
        </p:nvSpPr>
        <p:spPr bwMode="auto">
          <a:xfrm flipV="1">
            <a:off x="2133600" y="2514600"/>
            <a:ext cx="4876800" cy="0"/>
          </a:xfrm>
          <a:prstGeom prst="line">
            <a:avLst/>
          </a:prstGeom>
          <a:noFill/>
          <a:ln w="9525">
            <a:solidFill>
              <a:schemeClr val="tx1"/>
            </a:solidFill>
            <a:round/>
            <a:headEnd/>
            <a:tailEnd/>
          </a:ln>
          <a:effectLst/>
        </p:spPr>
        <p:txBody>
          <a:bodyPr/>
          <a:lstStyle/>
          <a:p>
            <a:endParaRPr lang="es-ES"/>
          </a:p>
        </p:txBody>
      </p:sp>
      <p:sp>
        <p:nvSpPr>
          <p:cNvPr id="64525" name="Line 13"/>
          <p:cNvSpPr>
            <a:spLocks noChangeShapeType="1"/>
          </p:cNvSpPr>
          <p:nvPr/>
        </p:nvSpPr>
        <p:spPr bwMode="auto">
          <a:xfrm flipV="1">
            <a:off x="2133600" y="3352800"/>
            <a:ext cx="4876800" cy="0"/>
          </a:xfrm>
          <a:prstGeom prst="line">
            <a:avLst/>
          </a:prstGeom>
          <a:noFill/>
          <a:ln w="9525">
            <a:solidFill>
              <a:schemeClr val="tx1"/>
            </a:solidFill>
            <a:round/>
            <a:headEnd/>
            <a:tailEnd/>
          </a:ln>
          <a:effectLst/>
        </p:spPr>
        <p:txBody>
          <a:bodyPr/>
          <a:lstStyle/>
          <a:p>
            <a:endParaRPr lang="es-ES"/>
          </a:p>
        </p:txBody>
      </p:sp>
      <p:sp>
        <p:nvSpPr>
          <p:cNvPr id="64526" name="Line 14"/>
          <p:cNvSpPr>
            <a:spLocks noChangeShapeType="1"/>
          </p:cNvSpPr>
          <p:nvPr/>
        </p:nvSpPr>
        <p:spPr bwMode="auto">
          <a:xfrm>
            <a:off x="2133600" y="4191000"/>
            <a:ext cx="4876800" cy="0"/>
          </a:xfrm>
          <a:prstGeom prst="line">
            <a:avLst/>
          </a:prstGeom>
          <a:noFill/>
          <a:ln w="9525">
            <a:solidFill>
              <a:schemeClr val="tx1"/>
            </a:solidFill>
            <a:round/>
            <a:headEnd/>
            <a:tailEnd/>
          </a:ln>
          <a:effectLst/>
        </p:spPr>
        <p:txBody>
          <a:bodyPr/>
          <a:lstStyle/>
          <a:p>
            <a:endParaRPr lang="es-ES"/>
          </a:p>
        </p:txBody>
      </p:sp>
      <p:sp>
        <p:nvSpPr>
          <p:cNvPr id="64527" name="Text Box 15"/>
          <p:cNvSpPr txBox="1">
            <a:spLocks noChangeArrowheads="1"/>
          </p:cNvSpPr>
          <p:nvPr/>
        </p:nvSpPr>
        <p:spPr bwMode="auto">
          <a:xfrm>
            <a:off x="365125" y="1447800"/>
            <a:ext cx="768350" cy="457200"/>
          </a:xfrm>
          <a:prstGeom prst="rect">
            <a:avLst/>
          </a:prstGeom>
          <a:noFill/>
          <a:ln w="9525">
            <a:noFill/>
            <a:miter lim="800000"/>
            <a:headEnd/>
            <a:tailEnd/>
          </a:ln>
          <a:effectLst/>
        </p:spPr>
        <p:txBody>
          <a:bodyPr wrap="none">
            <a:spAutoFit/>
          </a:bodyPr>
          <a:lstStyle/>
          <a:p>
            <a:r>
              <a:rPr lang="es-ES_tradnl"/>
              <a:t>0 ms</a:t>
            </a:r>
            <a:endParaRPr lang="es-ES"/>
          </a:p>
        </p:txBody>
      </p:sp>
      <p:sp>
        <p:nvSpPr>
          <p:cNvPr id="64528" name="Text Box 16"/>
          <p:cNvSpPr txBox="1">
            <a:spLocks noChangeArrowheads="1"/>
          </p:cNvSpPr>
          <p:nvPr/>
        </p:nvSpPr>
        <p:spPr bwMode="auto">
          <a:xfrm>
            <a:off x="288925" y="2286000"/>
            <a:ext cx="920750" cy="457200"/>
          </a:xfrm>
          <a:prstGeom prst="rect">
            <a:avLst/>
          </a:prstGeom>
          <a:noFill/>
          <a:ln w="9525">
            <a:noFill/>
            <a:miter lim="800000"/>
            <a:headEnd/>
            <a:tailEnd/>
          </a:ln>
          <a:effectLst/>
        </p:spPr>
        <p:txBody>
          <a:bodyPr wrap="none">
            <a:spAutoFit/>
          </a:bodyPr>
          <a:lstStyle/>
          <a:p>
            <a:r>
              <a:rPr lang="es-ES_tradnl"/>
              <a:t>10 ms</a:t>
            </a:r>
            <a:endParaRPr lang="es-ES"/>
          </a:p>
        </p:txBody>
      </p:sp>
      <p:sp>
        <p:nvSpPr>
          <p:cNvPr id="64529" name="Text Box 17"/>
          <p:cNvSpPr txBox="1">
            <a:spLocks noChangeArrowheads="1"/>
          </p:cNvSpPr>
          <p:nvPr/>
        </p:nvSpPr>
        <p:spPr bwMode="auto">
          <a:xfrm>
            <a:off x="365125" y="3124200"/>
            <a:ext cx="920750" cy="457200"/>
          </a:xfrm>
          <a:prstGeom prst="rect">
            <a:avLst/>
          </a:prstGeom>
          <a:noFill/>
          <a:ln w="9525">
            <a:noFill/>
            <a:miter lim="800000"/>
            <a:headEnd/>
            <a:tailEnd/>
          </a:ln>
          <a:effectLst/>
        </p:spPr>
        <p:txBody>
          <a:bodyPr wrap="none">
            <a:spAutoFit/>
          </a:bodyPr>
          <a:lstStyle/>
          <a:p>
            <a:r>
              <a:rPr lang="es-ES_tradnl"/>
              <a:t>20 ms</a:t>
            </a:r>
            <a:endParaRPr lang="es-ES"/>
          </a:p>
        </p:txBody>
      </p:sp>
      <p:sp>
        <p:nvSpPr>
          <p:cNvPr id="64530" name="Text Box 18"/>
          <p:cNvSpPr txBox="1">
            <a:spLocks noChangeArrowheads="1"/>
          </p:cNvSpPr>
          <p:nvPr/>
        </p:nvSpPr>
        <p:spPr bwMode="auto">
          <a:xfrm>
            <a:off x="381000" y="3886200"/>
            <a:ext cx="920750" cy="457200"/>
          </a:xfrm>
          <a:prstGeom prst="rect">
            <a:avLst/>
          </a:prstGeom>
          <a:noFill/>
          <a:ln w="9525">
            <a:noFill/>
            <a:miter lim="800000"/>
            <a:headEnd/>
            <a:tailEnd/>
          </a:ln>
          <a:effectLst/>
        </p:spPr>
        <p:txBody>
          <a:bodyPr wrap="none">
            <a:spAutoFit/>
          </a:bodyPr>
          <a:lstStyle/>
          <a:p>
            <a:r>
              <a:rPr lang="es-ES_tradnl"/>
              <a:t>30 ms</a:t>
            </a:r>
            <a:endParaRPr lang="es-ES"/>
          </a:p>
        </p:txBody>
      </p:sp>
      <p:cxnSp>
        <p:nvCxnSpPr>
          <p:cNvPr id="64533" name="AutoShape 21"/>
          <p:cNvCxnSpPr>
            <a:cxnSpLocks noChangeShapeType="1"/>
            <a:stCxn id="64534" idx="3"/>
          </p:cNvCxnSpPr>
          <p:nvPr/>
        </p:nvCxnSpPr>
        <p:spPr bwMode="auto">
          <a:xfrm>
            <a:off x="2133600" y="4953000"/>
            <a:ext cx="4876800" cy="0"/>
          </a:xfrm>
          <a:prstGeom prst="straightConnector1">
            <a:avLst/>
          </a:prstGeom>
          <a:noFill/>
          <a:ln w="9525">
            <a:solidFill>
              <a:schemeClr val="tx1"/>
            </a:solidFill>
            <a:round/>
            <a:headEnd/>
            <a:tailEnd/>
          </a:ln>
          <a:effectLst/>
        </p:spPr>
      </p:cxnSp>
      <p:sp>
        <p:nvSpPr>
          <p:cNvPr id="64534" name="Rectangle 22"/>
          <p:cNvSpPr>
            <a:spLocks noChangeArrowheads="1"/>
          </p:cNvSpPr>
          <p:nvPr/>
        </p:nvSpPr>
        <p:spPr bwMode="auto">
          <a:xfrm>
            <a:off x="1524000" y="47244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35" name="Rectangle 23"/>
          <p:cNvSpPr>
            <a:spLocks noChangeArrowheads="1"/>
          </p:cNvSpPr>
          <p:nvPr/>
        </p:nvSpPr>
        <p:spPr bwMode="auto">
          <a:xfrm>
            <a:off x="7010400" y="47244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36" name="Rectangle 24"/>
          <p:cNvSpPr>
            <a:spLocks noChangeArrowheads="1"/>
          </p:cNvSpPr>
          <p:nvPr/>
        </p:nvSpPr>
        <p:spPr bwMode="auto">
          <a:xfrm>
            <a:off x="1524000" y="5562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4537" name="Rectangle 25"/>
          <p:cNvSpPr>
            <a:spLocks noChangeArrowheads="1"/>
          </p:cNvSpPr>
          <p:nvPr/>
        </p:nvSpPr>
        <p:spPr bwMode="auto">
          <a:xfrm>
            <a:off x="7010400" y="5562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cxnSp>
        <p:nvCxnSpPr>
          <p:cNvPr id="64538" name="AutoShape 26"/>
          <p:cNvCxnSpPr>
            <a:cxnSpLocks noChangeShapeType="1"/>
          </p:cNvCxnSpPr>
          <p:nvPr/>
        </p:nvCxnSpPr>
        <p:spPr bwMode="auto">
          <a:xfrm>
            <a:off x="2133600" y="5791200"/>
            <a:ext cx="4876800" cy="0"/>
          </a:xfrm>
          <a:prstGeom prst="straightConnector1">
            <a:avLst/>
          </a:prstGeom>
          <a:noFill/>
          <a:ln w="9525">
            <a:solidFill>
              <a:schemeClr val="tx1"/>
            </a:solidFill>
            <a:round/>
            <a:headEnd/>
            <a:tailEnd/>
          </a:ln>
          <a:effectLst/>
        </p:spPr>
      </p:cxnSp>
      <p:sp>
        <p:nvSpPr>
          <p:cNvPr id="64539" name="Text Box 27"/>
          <p:cNvSpPr txBox="1">
            <a:spLocks noChangeArrowheads="1"/>
          </p:cNvSpPr>
          <p:nvPr/>
        </p:nvSpPr>
        <p:spPr bwMode="auto">
          <a:xfrm>
            <a:off x="374650" y="4648200"/>
            <a:ext cx="920750" cy="457200"/>
          </a:xfrm>
          <a:prstGeom prst="rect">
            <a:avLst/>
          </a:prstGeom>
          <a:noFill/>
          <a:ln w="9525">
            <a:noFill/>
            <a:miter lim="800000"/>
            <a:headEnd/>
            <a:tailEnd/>
          </a:ln>
          <a:effectLst/>
        </p:spPr>
        <p:txBody>
          <a:bodyPr wrap="none">
            <a:spAutoFit/>
          </a:bodyPr>
          <a:lstStyle/>
          <a:p>
            <a:r>
              <a:rPr lang="es-ES_tradnl"/>
              <a:t>40 ms</a:t>
            </a:r>
            <a:endParaRPr lang="es-ES"/>
          </a:p>
        </p:txBody>
      </p:sp>
      <p:sp>
        <p:nvSpPr>
          <p:cNvPr id="64540" name="Text Box 28"/>
          <p:cNvSpPr txBox="1">
            <a:spLocks noChangeArrowheads="1"/>
          </p:cNvSpPr>
          <p:nvPr/>
        </p:nvSpPr>
        <p:spPr bwMode="auto">
          <a:xfrm>
            <a:off x="381000" y="5486400"/>
            <a:ext cx="920750" cy="457200"/>
          </a:xfrm>
          <a:prstGeom prst="rect">
            <a:avLst/>
          </a:prstGeom>
          <a:noFill/>
          <a:ln w="9525">
            <a:noFill/>
            <a:miter lim="800000"/>
            <a:headEnd/>
            <a:tailEnd/>
          </a:ln>
          <a:effectLst/>
        </p:spPr>
        <p:txBody>
          <a:bodyPr wrap="none">
            <a:spAutoFit/>
          </a:bodyPr>
          <a:lstStyle/>
          <a:p>
            <a:r>
              <a:rPr lang="es-ES_tradnl"/>
              <a:t>50 ms</a:t>
            </a:r>
            <a:endParaRPr lang="es-ES"/>
          </a:p>
        </p:txBody>
      </p:sp>
      <p:sp>
        <p:nvSpPr>
          <p:cNvPr id="64541" name="Text Box 29"/>
          <p:cNvSpPr txBox="1">
            <a:spLocks noChangeArrowheads="1"/>
          </p:cNvSpPr>
          <p:nvPr/>
        </p:nvSpPr>
        <p:spPr bwMode="auto">
          <a:xfrm>
            <a:off x="2076450" y="1766888"/>
            <a:ext cx="438150" cy="366712"/>
          </a:xfrm>
          <a:prstGeom prst="rect">
            <a:avLst/>
          </a:prstGeom>
          <a:noFill/>
          <a:ln w="9525">
            <a:noFill/>
            <a:miter lim="800000"/>
            <a:headEnd/>
            <a:tailEnd/>
          </a:ln>
          <a:effectLst/>
        </p:spPr>
        <p:txBody>
          <a:bodyPr wrap="none">
            <a:spAutoFit/>
          </a:bodyPr>
          <a:lstStyle/>
          <a:p>
            <a:r>
              <a:rPr lang="es-ES_tradnl" sz="1800"/>
              <a:t>T1</a:t>
            </a:r>
            <a:endParaRPr lang="es-ES" sz="1800"/>
          </a:p>
        </p:txBody>
      </p:sp>
      <p:sp>
        <p:nvSpPr>
          <p:cNvPr id="64542" name="Line 30"/>
          <p:cNvSpPr>
            <a:spLocks noChangeShapeType="1"/>
          </p:cNvSpPr>
          <p:nvPr/>
        </p:nvSpPr>
        <p:spPr bwMode="auto">
          <a:xfrm>
            <a:off x="2209800" y="1752600"/>
            <a:ext cx="76200" cy="0"/>
          </a:xfrm>
          <a:prstGeom prst="line">
            <a:avLst/>
          </a:prstGeom>
          <a:noFill/>
          <a:ln w="9525">
            <a:solidFill>
              <a:schemeClr val="tx1"/>
            </a:solidFill>
            <a:round/>
            <a:headEnd/>
            <a:tailEnd type="triangle" w="med" len="med"/>
          </a:ln>
          <a:effectLst/>
        </p:spPr>
        <p:txBody>
          <a:bodyPr/>
          <a:lstStyle/>
          <a:p>
            <a:endParaRPr lang="es-ES"/>
          </a:p>
        </p:txBody>
      </p:sp>
      <p:sp>
        <p:nvSpPr>
          <p:cNvPr id="64543" name="Line 31"/>
          <p:cNvSpPr>
            <a:spLocks noChangeShapeType="1"/>
          </p:cNvSpPr>
          <p:nvPr/>
        </p:nvSpPr>
        <p:spPr bwMode="auto">
          <a:xfrm>
            <a:off x="2286000" y="25908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4544" name="Text Box 32"/>
          <p:cNvSpPr txBox="1">
            <a:spLocks noChangeArrowheads="1"/>
          </p:cNvSpPr>
          <p:nvPr/>
        </p:nvSpPr>
        <p:spPr bwMode="auto">
          <a:xfrm>
            <a:off x="3067050" y="2590800"/>
            <a:ext cx="438150" cy="366713"/>
          </a:xfrm>
          <a:prstGeom prst="rect">
            <a:avLst/>
          </a:prstGeom>
          <a:noFill/>
          <a:ln w="9525">
            <a:noFill/>
            <a:miter lim="800000"/>
            <a:headEnd/>
            <a:tailEnd/>
          </a:ln>
          <a:effectLst/>
        </p:spPr>
        <p:txBody>
          <a:bodyPr wrap="none">
            <a:spAutoFit/>
          </a:bodyPr>
          <a:lstStyle/>
          <a:p>
            <a:r>
              <a:rPr lang="es-ES_tradnl" sz="1800"/>
              <a:t>T1</a:t>
            </a:r>
            <a:endParaRPr lang="es-ES" sz="1800"/>
          </a:p>
        </p:txBody>
      </p:sp>
      <p:sp>
        <p:nvSpPr>
          <p:cNvPr id="64545" name="Text Box 33"/>
          <p:cNvSpPr txBox="1">
            <a:spLocks noChangeArrowheads="1"/>
          </p:cNvSpPr>
          <p:nvPr/>
        </p:nvSpPr>
        <p:spPr bwMode="auto">
          <a:xfrm>
            <a:off x="5505450" y="3505200"/>
            <a:ext cx="438150" cy="366713"/>
          </a:xfrm>
          <a:prstGeom prst="rect">
            <a:avLst/>
          </a:prstGeom>
          <a:noFill/>
          <a:ln w="9525">
            <a:noFill/>
            <a:miter lim="800000"/>
            <a:headEnd/>
            <a:tailEnd/>
          </a:ln>
          <a:effectLst/>
        </p:spPr>
        <p:txBody>
          <a:bodyPr wrap="none">
            <a:spAutoFit/>
          </a:bodyPr>
          <a:lstStyle/>
          <a:p>
            <a:r>
              <a:rPr lang="es-ES_tradnl" sz="1800"/>
              <a:t>T1</a:t>
            </a:r>
            <a:endParaRPr lang="es-ES" sz="1800"/>
          </a:p>
        </p:txBody>
      </p:sp>
      <p:sp>
        <p:nvSpPr>
          <p:cNvPr id="64546" name="Line 34"/>
          <p:cNvSpPr>
            <a:spLocks noChangeShapeType="1"/>
          </p:cNvSpPr>
          <p:nvPr/>
        </p:nvSpPr>
        <p:spPr bwMode="auto">
          <a:xfrm>
            <a:off x="4724400" y="34290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4547" name="Text Box 35"/>
          <p:cNvSpPr txBox="1">
            <a:spLocks noChangeArrowheads="1"/>
          </p:cNvSpPr>
          <p:nvPr/>
        </p:nvSpPr>
        <p:spPr bwMode="auto">
          <a:xfrm>
            <a:off x="6648450" y="4267200"/>
            <a:ext cx="438150" cy="366713"/>
          </a:xfrm>
          <a:prstGeom prst="rect">
            <a:avLst/>
          </a:prstGeom>
          <a:noFill/>
          <a:ln w="9525">
            <a:noFill/>
            <a:miter lim="800000"/>
            <a:headEnd/>
            <a:tailEnd/>
          </a:ln>
          <a:effectLst/>
        </p:spPr>
        <p:txBody>
          <a:bodyPr wrap="none">
            <a:spAutoFit/>
          </a:bodyPr>
          <a:lstStyle/>
          <a:p>
            <a:r>
              <a:rPr lang="es-ES_tradnl" sz="1800"/>
              <a:t>T1</a:t>
            </a:r>
            <a:endParaRPr lang="es-ES" sz="1800"/>
          </a:p>
        </p:txBody>
      </p:sp>
      <p:sp>
        <p:nvSpPr>
          <p:cNvPr id="64548" name="Line 36"/>
          <p:cNvSpPr>
            <a:spLocks noChangeShapeType="1"/>
          </p:cNvSpPr>
          <p:nvPr/>
        </p:nvSpPr>
        <p:spPr bwMode="auto">
          <a:xfrm>
            <a:off x="6781800" y="4267200"/>
            <a:ext cx="76200" cy="0"/>
          </a:xfrm>
          <a:prstGeom prst="line">
            <a:avLst/>
          </a:prstGeom>
          <a:noFill/>
          <a:ln w="9525">
            <a:solidFill>
              <a:schemeClr val="tx1"/>
            </a:solidFill>
            <a:round/>
            <a:headEnd/>
            <a:tailEnd/>
          </a:ln>
          <a:effectLst/>
        </p:spPr>
        <p:txBody>
          <a:bodyPr/>
          <a:lstStyle/>
          <a:p>
            <a:endParaRPr lang="es-ES"/>
          </a:p>
        </p:txBody>
      </p:sp>
      <p:sp>
        <p:nvSpPr>
          <p:cNvPr id="64550" name="Text Box 38"/>
          <p:cNvSpPr txBox="1">
            <a:spLocks noChangeArrowheads="1"/>
          </p:cNvSpPr>
          <p:nvPr/>
        </p:nvSpPr>
        <p:spPr bwMode="auto">
          <a:xfrm>
            <a:off x="6324600" y="3810000"/>
            <a:ext cx="666750" cy="366713"/>
          </a:xfrm>
          <a:prstGeom prst="rect">
            <a:avLst/>
          </a:prstGeom>
          <a:noFill/>
          <a:ln w="9525">
            <a:noFill/>
            <a:miter lim="800000"/>
            <a:headEnd/>
            <a:tailEnd/>
          </a:ln>
          <a:effectLst/>
        </p:spPr>
        <p:txBody>
          <a:bodyPr wrap="none">
            <a:spAutoFit/>
          </a:bodyPr>
          <a:lstStyle/>
          <a:p>
            <a:r>
              <a:rPr lang="es-ES_tradnl" sz="1800"/>
              <a:t>ACK</a:t>
            </a:r>
            <a:endParaRPr lang="es-ES" sz="1800"/>
          </a:p>
        </p:txBody>
      </p:sp>
      <p:sp>
        <p:nvSpPr>
          <p:cNvPr id="64551" name="Line 39"/>
          <p:cNvSpPr>
            <a:spLocks noChangeShapeType="1"/>
          </p:cNvSpPr>
          <p:nvPr/>
        </p:nvSpPr>
        <p:spPr bwMode="auto">
          <a:xfrm flipH="1">
            <a:off x="6705600" y="4114800"/>
            <a:ext cx="152400" cy="0"/>
          </a:xfrm>
          <a:prstGeom prst="line">
            <a:avLst/>
          </a:prstGeom>
          <a:noFill/>
          <a:ln w="9525">
            <a:solidFill>
              <a:schemeClr val="tx1"/>
            </a:solidFill>
            <a:round/>
            <a:headEnd/>
            <a:tailEnd type="triangle" w="med" len="med"/>
          </a:ln>
          <a:effectLst/>
        </p:spPr>
        <p:txBody>
          <a:bodyPr/>
          <a:lstStyle/>
          <a:p>
            <a:endParaRPr lang="es-ES"/>
          </a:p>
        </p:txBody>
      </p:sp>
      <p:sp>
        <p:nvSpPr>
          <p:cNvPr id="64552" name="Text Box 40"/>
          <p:cNvSpPr txBox="1">
            <a:spLocks noChangeArrowheads="1"/>
          </p:cNvSpPr>
          <p:nvPr/>
        </p:nvSpPr>
        <p:spPr bwMode="auto">
          <a:xfrm>
            <a:off x="4343400" y="4510088"/>
            <a:ext cx="666750" cy="366712"/>
          </a:xfrm>
          <a:prstGeom prst="rect">
            <a:avLst/>
          </a:prstGeom>
          <a:noFill/>
          <a:ln w="9525">
            <a:noFill/>
            <a:miter lim="800000"/>
            <a:headEnd/>
            <a:tailEnd/>
          </a:ln>
          <a:effectLst/>
        </p:spPr>
        <p:txBody>
          <a:bodyPr wrap="none">
            <a:spAutoFit/>
          </a:bodyPr>
          <a:lstStyle/>
          <a:p>
            <a:r>
              <a:rPr lang="es-ES_tradnl" sz="1800"/>
              <a:t>ACK</a:t>
            </a:r>
            <a:endParaRPr lang="es-ES" sz="1800"/>
          </a:p>
        </p:txBody>
      </p:sp>
      <p:sp>
        <p:nvSpPr>
          <p:cNvPr id="64553" name="Line 41"/>
          <p:cNvSpPr>
            <a:spLocks noChangeShapeType="1"/>
          </p:cNvSpPr>
          <p:nvPr/>
        </p:nvSpPr>
        <p:spPr bwMode="auto">
          <a:xfrm flipH="1">
            <a:off x="4572000" y="4876800"/>
            <a:ext cx="152400" cy="0"/>
          </a:xfrm>
          <a:prstGeom prst="line">
            <a:avLst/>
          </a:prstGeom>
          <a:noFill/>
          <a:ln w="9525">
            <a:solidFill>
              <a:schemeClr val="tx1"/>
            </a:solidFill>
            <a:round/>
            <a:headEnd/>
            <a:tailEnd type="triangle" w="med" len="med"/>
          </a:ln>
          <a:effectLst/>
        </p:spPr>
        <p:txBody>
          <a:bodyPr/>
          <a:lstStyle/>
          <a:p>
            <a:endParaRPr lang="es-ES"/>
          </a:p>
        </p:txBody>
      </p:sp>
      <p:sp>
        <p:nvSpPr>
          <p:cNvPr id="64554" name="Line 42"/>
          <p:cNvSpPr>
            <a:spLocks noChangeShapeType="1"/>
          </p:cNvSpPr>
          <p:nvPr/>
        </p:nvSpPr>
        <p:spPr bwMode="auto">
          <a:xfrm flipH="1">
            <a:off x="2209800" y="5715000"/>
            <a:ext cx="152400" cy="0"/>
          </a:xfrm>
          <a:prstGeom prst="line">
            <a:avLst/>
          </a:prstGeom>
          <a:noFill/>
          <a:ln w="9525">
            <a:solidFill>
              <a:schemeClr val="tx1"/>
            </a:solidFill>
            <a:round/>
            <a:headEnd/>
            <a:tailEnd type="triangle" w="med" len="med"/>
          </a:ln>
          <a:effectLst/>
        </p:spPr>
        <p:txBody>
          <a:bodyPr/>
          <a:lstStyle/>
          <a:p>
            <a:endParaRPr lang="es-ES"/>
          </a:p>
        </p:txBody>
      </p:sp>
      <p:sp>
        <p:nvSpPr>
          <p:cNvPr id="64555" name="Text Box 43"/>
          <p:cNvSpPr txBox="1">
            <a:spLocks noChangeArrowheads="1"/>
          </p:cNvSpPr>
          <p:nvPr/>
        </p:nvSpPr>
        <p:spPr bwMode="auto">
          <a:xfrm>
            <a:off x="2076450" y="5348288"/>
            <a:ext cx="666750" cy="366712"/>
          </a:xfrm>
          <a:prstGeom prst="rect">
            <a:avLst/>
          </a:prstGeom>
          <a:noFill/>
          <a:ln w="9525">
            <a:noFill/>
            <a:miter lim="800000"/>
            <a:headEnd/>
            <a:tailEnd/>
          </a:ln>
          <a:effectLst/>
        </p:spPr>
        <p:txBody>
          <a:bodyPr wrap="none">
            <a:spAutoFit/>
          </a:bodyPr>
          <a:lstStyle/>
          <a:p>
            <a:r>
              <a:rPr lang="es-ES_tradnl" sz="1800"/>
              <a:t>ACK</a:t>
            </a:r>
            <a:endParaRPr lang="es-ES" sz="1800"/>
          </a:p>
        </p:txBody>
      </p:sp>
      <p:sp>
        <p:nvSpPr>
          <p:cNvPr id="64556" name="Text Box 44"/>
          <p:cNvSpPr txBox="1">
            <a:spLocks noChangeArrowheads="1"/>
          </p:cNvSpPr>
          <p:nvPr/>
        </p:nvSpPr>
        <p:spPr bwMode="auto">
          <a:xfrm>
            <a:off x="2076450" y="5867400"/>
            <a:ext cx="438150" cy="366713"/>
          </a:xfrm>
          <a:prstGeom prst="rect">
            <a:avLst/>
          </a:prstGeom>
          <a:noFill/>
          <a:ln w="9525">
            <a:noFill/>
            <a:miter lim="800000"/>
            <a:headEnd/>
            <a:tailEnd/>
          </a:ln>
          <a:effectLst/>
        </p:spPr>
        <p:txBody>
          <a:bodyPr wrap="none">
            <a:spAutoFit/>
          </a:bodyPr>
          <a:lstStyle/>
          <a:p>
            <a:r>
              <a:rPr lang="es-ES_tradnl" sz="1800"/>
              <a:t>T2</a:t>
            </a:r>
            <a:endParaRPr lang="es-ES" sz="1800"/>
          </a:p>
        </p:txBody>
      </p:sp>
      <p:sp>
        <p:nvSpPr>
          <p:cNvPr id="64557" name="Line 45"/>
          <p:cNvSpPr>
            <a:spLocks noChangeShapeType="1"/>
          </p:cNvSpPr>
          <p:nvPr/>
        </p:nvSpPr>
        <p:spPr bwMode="auto">
          <a:xfrm>
            <a:off x="2209800" y="5867400"/>
            <a:ext cx="76200" cy="0"/>
          </a:xfrm>
          <a:prstGeom prst="line">
            <a:avLst/>
          </a:prstGeom>
          <a:noFill/>
          <a:ln w="9525">
            <a:solidFill>
              <a:schemeClr val="tx1"/>
            </a:solidFill>
            <a:round/>
            <a:headEnd/>
            <a:tailEnd type="triangle" w="med" len="med"/>
          </a:ln>
          <a:effectLst/>
        </p:spPr>
        <p:txBody>
          <a:bodyPr/>
          <a:lstStyle/>
          <a:p>
            <a:endParaRPr lang="es-ES"/>
          </a:p>
        </p:txBody>
      </p:sp>
      <p:sp>
        <p:nvSpPr>
          <p:cNvPr id="64560" name="Line 48"/>
          <p:cNvSpPr>
            <a:spLocks noChangeShapeType="1"/>
          </p:cNvSpPr>
          <p:nvPr/>
        </p:nvSpPr>
        <p:spPr bwMode="auto">
          <a:xfrm>
            <a:off x="7010400" y="1066800"/>
            <a:ext cx="0" cy="152400"/>
          </a:xfrm>
          <a:prstGeom prst="line">
            <a:avLst/>
          </a:prstGeom>
          <a:noFill/>
          <a:ln w="9525">
            <a:solidFill>
              <a:schemeClr val="tx1"/>
            </a:solidFill>
            <a:round/>
            <a:headEnd/>
            <a:tailEnd/>
          </a:ln>
          <a:effectLst/>
        </p:spPr>
        <p:txBody>
          <a:bodyPr/>
          <a:lstStyle/>
          <a:p>
            <a:endParaRPr lang="es-ES"/>
          </a:p>
        </p:txBody>
      </p:sp>
      <p:grpSp>
        <p:nvGrpSpPr>
          <p:cNvPr id="64566" name="Group 54"/>
          <p:cNvGrpSpPr>
            <a:grpSpLocks/>
          </p:cNvGrpSpPr>
          <p:nvPr/>
        </p:nvGrpSpPr>
        <p:grpSpPr bwMode="auto">
          <a:xfrm>
            <a:off x="1981200" y="762000"/>
            <a:ext cx="6149975" cy="442913"/>
            <a:chOff x="1248" y="480"/>
            <a:chExt cx="3874" cy="279"/>
          </a:xfrm>
        </p:grpSpPr>
        <p:sp>
          <p:nvSpPr>
            <p:cNvPr id="64558" name="Line 46"/>
            <p:cNvSpPr>
              <a:spLocks noChangeShapeType="1"/>
            </p:cNvSpPr>
            <p:nvPr/>
          </p:nvSpPr>
          <p:spPr bwMode="auto">
            <a:xfrm>
              <a:off x="1344" y="672"/>
              <a:ext cx="3072" cy="0"/>
            </a:xfrm>
            <a:prstGeom prst="line">
              <a:avLst/>
            </a:prstGeom>
            <a:noFill/>
            <a:ln w="9525">
              <a:solidFill>
                <a:schemeClr val="tx1"/>
              </a:solidFill>
              <a:round/>
              <a:headEnd/>
              <a:tailEnd/>
            </a:ln>
            <a:effectLst/>
          </p:spPr>
          <p:txBody>
            <a:bodyPr/>
            <a:lstStyle/>
            <a:p>
              <a:endParaRPr lang="es-ES"/>
            </a:p>
          </p:txBody>
        </p:sp>
        <p:sp>
          <p:nvSpPr>
            <p:cNvPr id="64559" name="Line 47"/>
            <p:cNvSpPr>
              <a:spLocks noChangeShapeType="1"/>
            </p:cNvSpPr>
            <p:nvPr/>
          </p:nvSpPr>
          <p:spPr bwMode="auto">
            <a:xfrm>
              <a:off x="1344" y="663"/>
              <a:ext cx="0" cy="96"/>
            </a:xfrm>
            <a:prstGeom prst="line">
              <a:avLst/>
            </a:prstGeom>
            <a:noFill/>
            <a:ln w="9525">
              <a:solidFill>
                <a:schemeClr val="tx1"/>
              </a:solidFill>
              <a:round/>
              <a:headEnd/>
              <a:tailEnd/>
            </a:ln>
            <a:effectLst/>
          </p:spPr>
          <p:txBody>
            <a:bodyPr/>
            <a:lstStyle/>
            <a:p>
              <a:endParaRPr lang="es-ES"/>
            </a:p>
          </p:txBody>
        </p:sp>
        <p:sp>
          <p:nvSpPr>
            <p:cNvPr id="64561" name="Text Box 49"/>
            <p:cNvSpPr txBox="1">
              <a:spLocks noChangeArrowheads="1"/>
            </p:cNvSpPr>
            <p:nvPr/>
          </p:nvSpPr>
          <p:spPr bwMode="auto">
            <a:xfrm>
              <a:off x="4224" y="480"/>
              <a:ext cx="404" cy="231"/>
            </a:xfrm>
            <a:prstGeom prst="rect">
              <a:avLst/>
            </a:prstGeom>
            <a:noFill/>
            <a:ln w="9525">
              <a:noFill/>
              <a:miter lim="800000"/>
              <a:headEnd/>
              <a:tailEnd/>
            </a:ln>
            <a:effectLst/>
          </p:spPr>
          <p:txBody>
            <a:bodyPr wrap="none">
              <a:spAutoFit/>
            </a:bodyPr>
            <a:lstStyle/>
            <a:p>
              <a:r>
                <a:rPr lang="es-ES_tradnl" sz="1800"/>
                <a:t>4000</a:t>
              </a:r>
              <a:endParaRPr lang="es-ES" sz="1800"/>
            </a:p>
          </p:txBody>
        </p:sp>
        <p:sp>
          <p:nvSpPr>
            <p:cNvPr id="64562" name="Line 50"/>
            <p:cNvSpPr>
              <a:spLocks noChangeShapeType="1"/>
            </p:cNvSpPr>
            <p:nvPr/>
          </p:nvSpPr>
          <p:spPr bwMode="auto">
            <a:xfrm>
              <a:off x="2928" y="663"/>
              <a:ext cx="0" cy="96"/>
            </a:xfrm>
            <a:prstGeom prst="line">
              <a:avLst/>
            </a:prstGeom>
            <a:noFill/>
            <a:ln w="9525">
              <a:solidFill>
                <a:schemeClr val="tx1"/>
              </a:solidFill>
              <a:round/>
              <a:headEnd/>
              <a:tailEnd/>
            </a:ln>
            <a:effectLst/>
          </p:spPr>
          <p:txBody>
            <a:bodyPr/>
            <a:lstStyle/>
            <a:p>
              <a:endParaRPr lang="es-ES"/>
            </a:p>
          </p:txBody>
        </p:sp>
        <p:sp>
          <p:nvSpPr>
            <p:cNvPr id="64563" name="Text Box 51"/>
            <p:cNvSpPr txBox="1">
              <a:spLocks noChangeArrowheads="1"/>
            </p:cNvSpPr>
            <p:nvPr/>
          </p:nvSpPr>
          <p:spPr bwMode="auto">
            <a:xfrm>
              <a:off x="2716" y="480"/>
              <a:ext cx="404" cy="231"/>
            </a:xfrm>
            <a:prstGeom prst="rect">
              <a:avLst/>
            </a:prstGeom>
            <a:noFill/>
            <a:ln w="9525">
              <a:noFill/>
              <a:miter lim="800000"/>
              <a:headEnd/>
              <a:tailEnd/>
            </a:ln>
            <a:effectLst/>
          </p:spPr>
          <p:txBody>
            <a:bodyPr wrap="none">
              <a:spAutoFit/>
            </a:bodyPr>
            <a:lstStyle/>
            <a:p>
              <a:r>
                <a:rPr lang="es-ES_tradnl" sz="1800"/>
                <a:t>2000</a:t>
              </a:r>
              <a:endParaRPr lang="es-ES" sz="1800"/>
            </a:p>
          </p:txBody>
        </p:sp>
        <p:sp>
          <p:nvSpPr>
            <p:cNvPr id="64564" name="Text Box 52"/>
            <p:cNvSpPr txBox="1">
              <a:spLocks noChangeArrowheads="1"/>
            </p:cNvSpPr>
            <p:nvPr/>
          </p:nvSpPr>
          <p:spPr bwMode="auto">
            <a:xfrm>
              <a:off x="1248" y="480"/>
              <a:ext cx="188" cy="231"/>
            </a:xfrm>
            <a:prstGeom prst="rect">
              <a:avLst/>
            </a:prstGeom>
            <a:noFill/>
            <a:ln w="9525">
              <a:noFill/>
              <a:miter lim="800000"/>
              <a:headEnd/>
              <a:tailEnd/>
            </a:ln>
            <a:effectLst/>
          </p:spPr>
          <p:txBody>
            <a:bodyPr wrap="none">
              <a:spAutoFit/>
            </a:bodyPr>
            <a:lstStyle/>
            <a:p>
              <a:r>
                <a:rPr lang="es-ES_tradnl" sz="1800"/>
                <a:t>0</a:t>
              </a:r>
              <a:endParaRPr lang="es-ES" sz="1800"/>
            </a:p>
          </p:txBody>
        </p:sp>
        <p:sp>
          <p:nvSpPr>
            <p:cNvPr id="64565" name="Text Box 53"/>
            <p:cNvSpPr txBox="1">
              <a:spLocks noChangeArrowheads="1"/>
            </p:cNvSpPr>
            <p:nvPr/>
          </p:nvSpPr>
          <p:spPr bwMode="auto">
            <a:xfrm>
              <a:off x="4790" y="489"/>
              <a:ext cx="332" cy="231"/>
            </a:xfrm>
            <a:prstGeom prst="rect">
              <a:avLst/>
            </a:prstGeom>
            <a:noFill/>
            <a:ln w="9525">
              <a:noFill/>
              <a:miter lim="800000"/>
              <a:headEnd/>
              <a:tailEnd/>
            </a:ln>
            <a:effectLst/>
          </p:spPr>
          <p:txBody>
            <a:bodyPr wrap="none">
              <a:spAutoFit/>
            </a:bodyPr>
            <a:lstStyle/>
            <a:p>
              <a:r>
                <a:rPr lang="es-ES_tradnl" sz="1800"/>
                <a:t>Km</a:t>
              </a:r>
              <a:endParaRPr lang="es-ES" sz="1800"/>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s-ES_tradnl" sz="3600"/>
              <a:t>Sumario</a:t>
            </a:r>
          </a:p>
        </p:txBody>
      </p:sp>
      <p:sp>
        <p:nvSpPr>
          <p:cNvPr id="72707" name="Rectangle 3"/>
          <p:cNvSpPr>
            <a:spLocks noGrp="1" noChangeArrowheads="1"/>
          </p:cNvSpPr>
          <p:nvPr>
            <p:ph type="body" idx="1"/>
          </p:nvPr>
        </p:nvSpPr>
        <p:spPr/>
        <p:txBody>
          <a:bodyPr/>
          <a:lstStyle/>
          <a:p>
            <a:r>
              <a:rPr lang="es-ES_tradnl"/>
              <a:t>Funciones de la capa de enlace</a:t>
            </a:r>
          </a:p>
          <a:p>
            <a:r>
              <a:rPr lang="es-ES_tradnl"/>
              <a:t>Protocolos de parada/espera</a:t>
            </a:r>
          </a:p>
          <a:p>
            <a:r>
              <a:rPr lang="es-ES_tradnl" b="1">
                <a:solidFill>
                  <a:srgbClr val="FF0000"/>
                </a:solidFill>
              </a:rPr>
              <a:t>Protocolos con ventana deslizante</a:t>
            </a:r>
          </a:p>
          <a:p>
            <a:r>
              <a:rPr lang="es-ES_tradnl"/>
              <a:t>Protocolos de nivel de enlace: HDLC, PPP (Internet) y LAP-F (Frame Relay)</a:t>
            </a:r>
          </a:p>
          <a:p>
            <a:r>
              <a:rPr lang="es-ES_tradnl"/>
              <a:t>Nivel de enlace en ATM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76250"/>
            <a:ext cx="7772400" cy="1143000"/>
          </a:xfrm>
        </p:spPr>
        <p:txBody>
          <a:bodyPr/>
          <a:lstStyle/>
          <a:p>
            <a:r>
              <a:rPr lang="en-GB">
                <a:cs typeface="Times New Roman" pitchFamily="18" charset="0"/>
              </a:rPr>
              <a:t> Protocolo de ventana deslizante</a:t>
            </a:r>
          </a:p>
        </p:txBody>
      </p:sp>
      <p:sp>
        <p:nvSpPr>
          <p:cNvPr id="17411" name="Rectangle 3"/>
          <p:cNvSpPr>
            <a:spLocks noGrp="1" noChangeArrowheads="1"/>
          </p:cNvSpPr>
          <p:nvPr>
            <p:ph type="body" idx="1"/>
          </p:nvPr>
        </p:nvSpPr>
        <p:spPr>
          <a:xfrm>
            <a:off x="685800" y="1847850"/>
            <a:ext cx="7772400" cy="4114800"/>
          </a:xfrm>
        </p:spPr>
        <p:txBody>
          <a:bodyPr/>
          <a:lstStyle/>
          <a:p>
            <a:pPr>
              <a:lnSpc>
                <a:spcPct val="90000"/>
              </a:lnSpc>
            </a:pPr>
            <a:r>
              <a:rPr lang="en-GB" sz="2800">
                <a:cs typeface="Times New Roman" pitchFamily="18" charset="0"/>
              </a:rPr>
              <a:t>Implementa un pipeline para evitar los tiempos muertos en la línea:</a:t>
            </a:r>
          </a:p>
          <a:p>
            <a:pPr lvl="1">
              <a:lnSpc>
                <a:spcPct val="90000"/>
              </a:lnSpc>
            </a:pPr>
            <a:r>
              <a:rPr lang="en-GB" sz="2400">
                <a:cs typeface="Times New Roman" pitchFamily="18" charset="0"/>
              </a:rPr>
              <a:t>0 ms: A envía T1</a:t>
            </a:r>
          </a:p>
          <a:p>
            <a:pPr lvl="1">
              <a:lnSpc>
                <a:spcPct val="90000"/>
              </a:lnSpc>
            </a:pPr>
            <a:r>
              <a:rPr lang="en-GB" sz="2400">
                <a:cs typeface="Times New Roman" pitchFamily="18" charset="0"/>
              </a:rPr>
              <a:t>10 ms: A envía T2; </a:t>
            </a:r>
          </a:p>
          <a:p>
            <a:pPr lvl="1">
              <a:lnSpc>
                <a:spcPct val="90000"/>
              </a:lnSpc>
            </a:pPr>
            <a:r>
              <a:rPr lang="en-GB" sz="2400">
                <a:cs typeface="Times New Roman" pitchFamily="18" charset="0"/>
              </a:rPr>
              <a:t>20 ms: A envía T3; B empieza a recibir T1</a:t>
            </a:r>
          </a:p>
          <a:p>
            <a:pPr lvl="1">
              <a:lnSpc>
                <a:spcPct val="90000"/>
              </a:lnSpc>
            </a:pPr>
            <a:r>
              <a:rPr lang="en-GB" sz="2400">
                <a:cs typeface="Times New Roman" pitchFamily="18" charset="0"/>
              </a:rPr>
              <a:t>30 ms: A envía T4; B envía ACK(T1)</a:t>
            </a:r>
          </a:p>
          <a:p>
            <a:pPr lvl="1">
              <a:lnSpc>
                <a:spcPct val="90000"/>
              </a:lnSpc>
            </a:pPr>
            <a:r>
              <a:rPr lang="en-GB" sz="2400">
                <a:cs typeface="Times New Roman" pitchFamily="18" charset="0"/>
              </a:rPr>
              <a:t>40 ms: A envía T5</a:t>
            </a:r>
          </a:p>
          <a:p>
            <a:pPr lvl="1">
              <a:lnSpc>
                <a:spcPct val="90000"/>
              </a:lnSpc>
            </a:pPr>
            <a:r>
              <a:rPr lang="en-GB" sz="2400">
                <a:cs typeface="Times New Roman" pitchFamily="18" charset="0"/>
              </a:rPr>
              <a:t>50 ms: A recibe ACK(T1) y envía T6</a:t>
            </a:r>
          </a:p>
          <a:p>
            <a:pPr lvl="1">
              <a:lnSpc>
                <a:spcPct val="90000"/>
              </a:lnSpc>
            </a:pPr>
            <a:r>
              <a:rPr lang="en-GB" sz="2400">
                <a:cs typeface="Times New Roman" pitchFamily="18" charset="0"/>
              </a:rPr>
              <a:t>Ventana mínima para 100% de ocupación: 5</a:t>
            </a:r>
          </a:p>
          <a:p>
            <a:pPr>
              <a:lnSpc>
                <a:spcPct val="90000"/>
              </a:lnSpc>
            </a:pPr>
            <a:r>
              <a:rPr lang="en-GB" sz="2800">
                <a:cs typeface="Times New Roman" pitchFamily="18" charset="0"/>
              </a:rPr>
              <a:t>Resuelve problema de eficiencia a cambio de mayor complejidad y espacio en buffers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228600"/>
            <a:ext cx="7772400" cy="381000"/>
          </a:xfrm>
        </p:spPr>
        <p:txBody>
          <a:bodyPr/>
          <a:lstStyle/>
          <a:p>
            <a:r>
              <a:rPr lang="en-GB" sz="3200">
                <a:cs typeface="Times New Roman" pitchFamily="18" charset="0"/>
              </a:rPr>
              <a:t>Ventana deslizante</a:t>
            </a:r>
          </a:p>
        </p:txBody>
      </p:sp>
      <p:sp>
        <p:nvSpPr>
          <p:cNvPr id="66563" name="Rectangle 3"/>
          <p:cNvSpPr>
            <a:spLocks noChangeArrowheads="1"/>
          </p:cNvSpPr>
          <p:nvPr/>
        </p:nvSpPr>
        <p:spPr bwMode="auto">
          <a:xfrm>
            <a:off x="1524000" y="22860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64" name="Rectangle 4"/>
          <p:cNvSpPr>
            <a:spLocks noChangeArrowheads="1"/>
          </p:cNvSpPr>
          <p:nvPr/>
        </p:nvSpPr>
        <p:spPr bwMode="auto">
          <a:xfrm>
            <a:off x="1524000" y="31242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65" name="Rectangle 5"/>
          <p:cNvSpPr>
            <a:spLocks noChangeArrowheads="1"/>
          </p:cNvSpPr>
          <p:nvPr/>
        </p:nvSpPr>
        <p:spPr bwMode="auto">
          <a:xfrm>
            <a:off x="15240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66" name="Rectangle 6"/>
          <p:cNvSpPr>
            <a:spLocks noChangeArrowheads="1"/>
          </p:cNvSpPr>
          <p:nvPr/>
        </p:nvSpPr>
        <p:spPr bwMode="auto">
          <a:xfrm>
            <a:off x="1524000" y="39624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67" name="Rectangle 7"/>
          <p:cNvSpPr>
            <a:spLocks noChangeArrowheads="1"/>
          </p:cNvSpPr>
          <p:nvPr/>
        </p:nvSpPr>
        <p:spPr bwMode="auto">
          <a:xfrm>
            <a:off x="7010400" y="39624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68" name="Rectangle 8"/>
          <p:cNvSpPr>
            <a:spLocks noChangeArrowheads="1"/>
          </p:cNvSpPr>
          <p:nvPr/>
        </p:nvSpPr>
        <p:spPr bwMode="auto">
          <a:xfrm>
            <a:off x="7010400" y="31242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69" name="Rectangle 9"/>
          <p:cNvSpPr>
            <a:spLocks noChangeArrowheads="1"/>
          </p:cNvSpPr>
          <p:nvPr/>
        </p:nvSpPr>
        <p:spPr bwMode="auto">
          <a:xfrm>
            <a:off x="7010400" y="22860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70" name="Rectangle 10"/>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71" name="Line 11"/>
          <p:cNvSpPr>
            <a:spLocks noChangeShapeType="1"/>
          </p:cNvSpPr>
          <p:nvPr/>
        </p:nvSpPr>
        <p:spPr bwMode="auto">
          <a:xfrm>
            <a:off x="2133600" y="1676400"/>
            <a:ext cx="4876800" cy="0"/>
          </a:xfrm>
          <a:prstGeom prst="line">
            <a:avLst/>
          </a:prstGeom>
          <a:noFill/>
          <a:ln w="9525">
            <a:solidFill>
              <a:schemeClr val="tx1"/>
            </a:solidFill>
            <a:round/>
            <a:headEnd/>
            <a:tailEnd/>
          </a:ln>
          <a:effectLst/>
        </p:spPr>
        <p:txBody>
          <a:bodyPr/>
          <a:lstStyle/>
          <a:p>
            <a:endParaRPr lang="es-ES"/>
          </a:p>
        </p:txBody>
      </p:sp>
      <p:sp>
        <p:nvSpPr>
          <p:cNvPr id="66572" name="Line 12"/>
          <p:cNvSpPr>
            <a:spLocks noChangeShapeType="1"/>
          </p:cNvSpPr>
          <p:nvPr/>
        </p:nvSpPr>
        <p:spPr bwMode="auto">
          <a:xfrm flipV="1">
            <a:off x="2133600" y="2514600"/>
            <a:ext cx="4876800" cy="0"/>
          </a:xfrm>
          <a:prstGeom prst="line">
            <a:avLst/>
          </a:prstGeom>
          <a:noFill/>
          <a:ln w="9525">
            <a:solidFill>
              <a:schemeClr val="tx1"/>
            </a:solidFill>
            <a:round/>
            <a:headEnd/>
            <a:tailEnd/>
          </a:ln>
          <a:effectLst/>
        </p:spPr>
        <p:txBody>
          <a:bodyPr/>
          <a:lstStyle/>
          <a:p>
            <a:endParaRPr lang="es-ES"/>
          </a:p>
        </p:txBody>
      </p:sp>
      <p:sp>
        <p:nvSpPr>
          <p:cNvPr id="66573" name="Line 13"/>
          <p:cNvSpPr>
            <a:spLocks noChangeShapeType="1"/>
          </p:cNvSpPr>
          <p:nvPr/>
        </p:nvSpPr>
        <p:spPr bwMode="auto">
          <a:xfrm flipV="1">
            <a:off x="2133600" y="3352800"/>
            <a:ext cx="4876800" cy="0"/>
          </a:xfrm>
          <a:prstGeom prst="line">
            <a:avLst/>
          </a:prstGeom>
          <a:noFill/>
          <a:ln w="9525">
            <a:solidFill>
              <a:schemeClr val="tx1"/>
            </a:solidFill>
            <a:round/>
            <a:headEnd/>
            <a:tailEnd/>
          </a:ln>
          <a:effectLst/>
        </p:spPr>
        <p:txBody>
          <a:bodyPr/>
          <a:lstStyle/>
          <a:p>
            <a:endParaRPr lang="es-ES"/>
          </a:p>
        </p:txBody>
      </p:sp>
      <p:sp>
        <p:nvSpPr>
          <p:cNvPr id="66574" name="Line 14"/>
          <p:cNvSpPr>
            <a:spLocks noChangeShapeType="1"/>
          </p:cNvSpPr>
          <p:nvPr/>
        </p:nvSpPr>
        <p:spPr bwMode="auto">
          <a:xfrm>
            <a:off x="2133600" y="4191000"/>
            <a:ext cx="4876800" cy="0"/>
          </a:xfrm>
          <a:prstGeom prst="line">
            <a:avLst/>
          </a:prstGeom>
          <a:noFill/>
          <a:ln w="9525">
            <a:solidFill>
              <a:schemeClr val="tx1"/>
            </a:solidFill>
            <a:round/>
            <a:headEnd/>
            <a:tailEnd/>
          </a:ln>
          <a:effectLst/>
        </p:spPr>
        <p:txBody>
          <a:bodyPr/>
          <a:lstStyle/>
          <a:p>
            <a:endParaRPr lang="es-ES"/>
          </a:p>
        </p:txBody>
      </p:sp>
      <p:sp>
        <p:nvSpPr>
          <p:cNvPr id="66575" name="Text Box 15"/>
          <p:cNvSpPr txBox="1">
            <a:spLocks noChangeArrowheads="1"/>
          </p:cNvSpPr>
          <p:nvPr/>
        </p:nvSpPr>
        <p:spPr bwMode="auto">
          <a:xfrm>
            <a:off x="365125" y="1447800"/>
            <a:ext cx="768350" cy="457200"/>
          </a:xfrm>
          <a:prstGeom prst="rect">
            <a:avLst/>
          </a:prstGeom>
          <a:noFill/>
          <a:ln w="9525">
            <a:noFill/>
            <a:miter lim="800000"/>
            <a:headEnd/>
            <a:tailEnd/>
          </a:ln>
          <a:effectLst/>
        </p:spPr>
        <p:txBody>
          <a:bodyPr wrap="none">
            <a:spAutoFit/>
          </a:bodyPr>
          <a:lstStyle/>
          <a:p>
            <a:r>
              <a:rPr lang="es-ES_tradnl"/>
              <a:t>0 ms</a:t>
            </a:r>
            <a:endParaRPr lang="es-ES"/>
          </a:p>
        </p:txBody>
      </p:sp>
      <p:sp>
        <p:nvSpPr>
          <p:cNvPr id="66576" name="Text Box 16"/>
          <p:cNvSpPr txBox="1">
            <a:spLocks noChangeArrowheads="1"/>
          </p:cNvSpPr>
          <p:nvPr/>
        </p:nvSpPr>
        <p:spPr bwMode="auto">
          <a:xfrm>
            <a:off x="288925" y="2286000"/>
            <a:ext cx="920750" cy="457200"/>
          </a:xfrm>
          <a:prstGeom prst="rect">
            <a:avLst/>
          </a:prstGeom>
          <a:noFill/>
          <a:ln w="9525">
            <a:noFill/>
            <a:miter lim="800000"/>
            <a:headEnd/>
            <a:tailEnd/>
          </a:ln>
          <a:effectLst/>
        </p:spPr>
        <p:txBody>
          <a:bodyPr wrap="none">
            <a:spAutoFit/>
          </a:bodyPr>
          <a:lstStyle/>
          <a:p>
            <a:r>
              <a:rPr lang="es-ES_tradnl"/>
              <a:t>10 ms</a:t>
            </a:r>
            <a:endParaRPr lang="es-ES"/>
          </a:p>
        </p:txBody>
      </p:sp>
      <p:sp>
        <p:nvSpPr>
          <p:cNvPr id="66577" name="Text Box 17"/>
          <p:cNvSpPr txBox="1">
            <a:spLocks noChangeArrowheads="1"/>
          </p:cNvSpPr>
          <p:nvPr/>
        </p:nvSpPr>
        <p:spPr bwMode="auto">
          <a:xfrm>
            <a:off x="365125" y="3124200"/>
            <a:ext cx="920750" cy="457200"/>
          </a:xfrm>
          <a:prstGeom prst="rect">
            <a:avLst/>
          </a:prstGeom>
          <a:noFill/>
          <a:ln w="9525">
            <a:noFill/>
            <a:miter lim="800000"/>
            <a:headEnd/>
            <a:tailEnd/>
          </a:ln>
          <a:effectLst/>
        </p:spPr>
        <p:txBody>
          <a:bodyPr wrap="none">
            <a:spAutoFit/>
          </a:bodyPr>
          <a:lstStyle/>
          <a:p>
            <a:r>
              <a:rPr lang="es-ES_tradnl"/>
              <a:t>20 ms</a:t>
            </a:r>
            <a:endParaRPr lang="es-ES"/>
          </a:p>
        </p:txBody>
      </p:sp>
      <p:sp>
        <p:nvSpPr>
          <p:cNvPr id="66578" name="Text Box 18"/>
          <p:cNvSpPr txBox="1">
            <a:spLocks noChangeArrowheads="1"/>
          </p:cNvSpPr>
          <p:nvPr/>
        </p:nvSpPr>
        <p:spPr bwMode="auto">
          <a:xfrm>
            <a:off x="381000" y="3886200"/>
            <a:ext cx="920750" cy="457200"/>
          </a:xfrm>
          <a:prstGeom prst="rect">
            <a:avLst/>
          </a:prstGeom>
          <a:noFill/>
          <a:ln w="9525">
            <a:noFill/>
            <a:miter lim="800000"/>
            <a:headEnd/>
            <a:tailEnd/>
          </a:ln>
          <a:effectLst/>
        </p:spPr>
        <p:txBody>
          <a:bodyPr wrap="none">
            <a:spAutoFit/>
          </a:bodyPr>
          <a:lstStyle/>
          <a:p>
            <a:r>
              <a:rPr lang="es-ES_tradnl"/>
              <a:t>30 ms</a:t>
            </a:r>
            <a:endParaRPr lang="es-ES"/>
          </a:p>
        </p:txBody>
      </p:sp>
      <p:cxnSp>
        <p:nvCxnSpPr>
          <p:cNvPr id="66579" name="AutoShape 19"/>
          <p:cNvCxnSpPr>
            <a:cxnSpLocks noChangeShapeType="1"/>
            <a:stCxn id="66580" idx="3"/>
          </p:cNvCxnSpPr>
          <p:nvPr/>
        </p:nvCxnSpPr>
        <p:spPr bwMode="auto">
          <a:xfrm>
            <a:off x="2133600" y="4953000"/>
            <a:ext cx="4876800" cy="0"/>
          </a:xfrm>
          <a:prstGeom prst="straightConnector1">
            <a:avLst/>
          </a:prstGeom>
          <a:noFill/>
          <a:ln w="9525">
            <a:solidFill>
              <a:schemeClr val="tx1"/>
            </a:solidFill>
            <a:round/>
            <a:headEnd/>
            <a:tailEnd/>
          </a:ln>
          <a:effectLst/>
        </p:spPr>
      </p:cxnSp>
      <p:sp>
        <p:nvSpPr>
          <p:cNvPr id="66580" name="Rectangle 20"/>
          <p:cNvSpPr>
            <a:spLocks noChangeArrowheads="1"/>
          </p:cNvSpPr>
          <p:nvPr/>
        </p:nvSpPr>
        <p:spPr bwMode="auto">
          <a:xfrm>
            <a:off x="1524000" y="47244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81" name="Rectangle 21"/>
          <p:cNvSpPr>
            <a:spLocks noChangeArrowheads="1"/>
          </p:cNvSpPr>
          <p:nvPr/>
        </p:nvSpPr>
        <p:spPr bwMode="auto">
          <a:xfrm>
            <a:off x="7010400" y="47244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82" name="Rectangle 22"/>
          <p:cNvSpPr>
            <a:spLocks noChangeArrowheads="1"/>
          </p:cNvSpPr>
          <p:nvPr/>
        </p:nvSpPr>
        <p:spPr bwMode="auto">
          <a:xfrm>
            <a:off x="1524000" y="5562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66583" name="Rectangle 23"/>
          <p:cNvSpPr>
            <a:spLocks noChangeArrowheads="1"/>
          </p:cNvSpPr>
          <p:nvPr/>
        </p:nvSpPr>
        <p:spPr bwMode="auto">
          <a:xfrm>
            <a:off x="7010400" y="5562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cxnSp>
        <p:nvCxnSpPr>
          <p:cNvPr id="66584" name="AutoShape 24"/>
          <p:cNvCxnSpPr>
            <a:cxnSpLocks noChangeShapeType="1"/>
          </p:cNvCxnSpPr>
          <p:nvPr/>
        </p:nvCxnSpPr>
        <p:spPr bwMode="auto">
          <a:xfrm>
            <a:off x="2133600" y="5791200"/>
            <a:ext cx="4876800" cy="0"/>
          </a:xfrm>
          <a:prstGeom prst="straightConnector1">
            <a:avLst/>
          </a:prstGeom>
          <a:noFill/>
          <a:ln w="9525">
            <a:solidFill>
              <a:schemeClr val="tx1"/>
            </a:solidFill>
            <a:round/>
            <a:headEnd/>
            <a:tailEnd/>
          </a:ln>
          <a:effectLst/>
        </p:spPr>
      </p:cxnSp>
      <p:sp>
        <p:nvSpPr>
          <p:cNvPr id="66585" name="Text Box 25"/>
          <p:cNvSpPr txBox="1">
            <a:spLocks noChangeArrowheads="1"/>
          </p:cNvSpPr>
          <p:nvPr/>
        </p:nvSpPr>
        <p:spPr bwMode="auto">
          <a:xfrm>
            <a:off x="374650" y="4648200"/>
            <a:ext cx="920750" cy="457200"/>
          </a:xfrm>
          <a:prstGeom prst="rect">
            <a:avLst/>
          </a:prstGeom>
          <a:noFill/>
          <a:ln w="9525">
            <a:noFill/>
            <a:miter lim="800000"/>
            <a:headEnd/>
            <a:tailEnd/>
          </a:ln>
          <a:effectLst/>
        </p:spPr>
        <p:txBody>
          <a:bodyPr wrap="none">
            <a:spAutoFit/>
          </a:bodyPr>
          <a:lstStyle/>
          <a:p>
            <a:r>
              <a:rPr lang="es-ES_tradnl"/>
              <a:t>40 ms</a:t>
            </a:r>
            <a:endParaRPr lang="es-ES"/>
          </a:p>
        </p:txBody>
      </p:sp>
      <p:sp>
        <p:nvSpPr>
          <p:cNvPr id="66586" name="Text Box 26"/>
          <p:cNvSpPr txBox="1">
            <a:spLocks noChangeArrowheads="1"/>
          </p:cNvSpPr>
          <p:nvPr/>
        </p:nvSpPr>
        <p:spPr bwMode="auto">
          <a:xfrm>
            <a:off x="381000" y="5486400"/>
            <a:ext cx="920750" cy="457200"/>
          </a:xfrm>
          <a:prstGeom prst="rect">
            <a:avLst/>
          </a:prstGeom>
          <a:noFill/>
          <a:ln w="9525">
            <a:noFill/>
            <a:miter lim="800000"/>
            <a:headEnd/>
            <a:tailEnd/>
          </a:ln>
          <a:effectLst/>
        </p:spPr>
        <p:txBody>
          <a:bodyPr wrap="none">
            <a:spAutoFit/>
          </a:bodyPr>
          <a:lstStyle/>
          <a:p>
            <a:r>
              <a:rPr lang="es-ES_tradnl"/>
              <a:t>50 ms</a:t>
            </a:r>
            <a:endParaRPr lang="es-ES"/>
          </a:p>
        </p:txBody>
      </p:sp>
      <p:sp>
        <p:nvSpPr>
          <p:cNvPr id="66587" name="Text Box 27"/>
          <p:cNvSpPr txBox="1">
            <a:spLocks noChangeArrowheads="1"/>
          </p:cNvSpPr>
          <p:nvPr/>
        </p:nvSpPr>
        <p:spPr bwMode="auto">
          <a:xfrm>
            <a:off x="2076450" y="1766888"/>
            <a:ext cx="438150" cy="366712"/>
          </a:xfrm>
          <a:prstGeom prst="rect">
            <a:avLst/>
          </a:prstGeom>
          <a:noFill/>
          <a:ln w="9525">
            <a:noFill/>
            <a:miter lim="800000"/>
            <a:headEnd/>
            <a:tailEnd/>
          </a:ln>
          <a:effectLst/>
        </p:spPr>
        <p:txBody>
          <a:bodyPr wrap="none">
            <a:spAutoFit/>
          </a:bodyPr>
          <a:lstStyle/>
          <a:p>
            <a:r>
              <a:rPr lang="es-ES_tradnl" sz="1800"/>
              <a:t>T1</a:t>
            </a:r>
            <a:endParaRPr lang="es-ES" sz="1800"/>
          </a:p>
        </p:txBody>
      </p:sp>
      <p:sp>
        <p:nvSpPr>
          <p:cNvPr id="66588" name="Line 28"/>
          <p:cNvSpPr>
            <a:spLocks noChangeShapeType="1"/>
          </p:cNvSpPr>
          <p:nvPr/>
        </p:nvSpPr>
        <p:spPr bwMode="auto">
          <a:xfrm>
            <a:off x="2209800" y="1752600"/>
            <a:ext cx="76200" cy="0"/>
          </a:xfrm>
          <a:prstGeom prst="line">
            <a:avLst/>
          </a:prstGeom>
          <a:noFill/>
          <a:ln w="9525">
            <a:solidFill>
              <a:schemeClr val="tx1"/>
            </a:solidFill>
            <a:round/>
            <a:headEnd/>
            <a:tailEnd type="triangle" w="med" len="med"/>
          </a:ln>
          <a:effectLst/>
        </p:spPr>
        <p:txBody>
          <a:bodyPr/>
          <a:lstStyle/>
          <a:p>
            <a:endParaRPr lang="es-ES"/>
          </a:p>
        </p:txBody>
      </p:sp>
      <p:sp>
        <p:nvSpPr>
          <p:cNvPr id="66589" name="Line 29"/>
          <p:cNvSpPr>
            <a:spLocks noChangeShapeType="1"/>
          </p:cNvSpPr>
          <p:nvPr/>
        </p:nvSpPr>
        <p:spPr bwMode="auto">
          <a:xfrm>
            <a:off x="2286000" y="25908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590" name="Text Box 30"/>
          <p:cNvSpPr txBox="1">
            <a:spLocks noChangeArrowheads="1"/>
          </p:cNvSpPr>
          <p:nvPr/>
        </p:nvSpPr>
        <p:spPr bwMode="auto">
          <a:xfrm>
            <a:off x="3067050" y="2590800"/>
            <a:ext cx="438150" cy="366713"/>
          </a:xfrm>
          <a:prstGeom prst="rect">
            <a:avLst/>
          </a:prstGeom>
          <a:noFill/>
          <a:ln w="9525">
            <a:noFill/>
            <a:miter lim="800000"/>
            <a:headEnd/>
            <a:tailEnd/>
          </a:ln>
          <a:effectLst/>
        </p:spPr>
        <p:txBody>
          <a:bodyPr wrap="none">
            <a:spAutoFit/>
          </a:bodyPr>
          <a:lstStyle/>
          <a:p>
            <a:r>
              <a:rPr lang="es-ES_tradnl" sz="1800"/>
              <a:t>T1</a:t>
            </a:r>
            <a:endParaRPr lang="es-ES" sz="1800"/>
          </a:p>
        </p:txBody>
      </p:sp>
      <p:sp>
        <p:nvSpPr>
          <p:cNvPr id="66591" name="Text Box 31"/>
          <p:cNvSpPr txBox="1">
            <a:spLocks noChangeArrowheads="1"/>
          </p:cNvSpPr>
          <p:nvPr/>
        </p:nvSpPr>
        <p:spPr bwMode="auto">
          <a:xfrm>
            <a:off x="5505450" y="3429000"/>
            <a:ext cx="438150" cy="366713"/>
          </a:xfrm>
          <a:prstGeom prst="rect">
            <a:avLst/>
          </a:prstGeom>
          <a:noFill/>
          <a:ln w="9525">
            <a:noFill/>
            <a:miter lim="800000"/>
            <a:headEnd/>
            <a:tailEnd/>
          </a:ln>
          <a:effectLst/>
        </p:spPr>
        <p:txBody>
          <a:bodyPr wrap="none">
            <a:spAutoFit/>
          </a:bodyPr>
          <a:lstStyle/>
          <a:p>
            <a:r>
              <a:rPr lang="es-ES_tradnl" sz="1800"/>
              <a:t>T1</a:t>
            </a:r>
            <a:endParaRPr lang="es-ES" sz="1800"/>
          </a:p>
        </p:txBody>
      </p:sp>
      <p:sp>
        <p:nvSpPr>
          <p:cNvPr id="66592" name="Line 32"/>
          <p:cNvSpPr>
            <a:spLocks noChangeShapeType="1"/>
          </p:cNvSpPr>
          <p:nvPr/>
        </p:nvSpPr>
        <p:spPr bwMode="auto">
          <a:xfrm>
            <a:off x="4724400" y="34290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593" name="Text Box 33"/>
          <p:cNvSpPr txBox="1">
            <a:spLocks noChangeArrowheads="1"/>
          </p:cNvSpPr>
          <p:nvPr/>
        </p:nvSpPr>
        <p:spPr bwMode="auto">
          <a:xfrm>
            <a:off x="5562600" y="4267200"/>
            <a:ext cx="438150" cy="366713"/>
          </a:xfrm>
          <a:prstGeom prst="rect">
            <a:avLst/>
          </a:prstGeom>
          <a:noFill/>
          <a:ln w="9525">
            <a:noFill/>
            <a:miter lim="800000"/>
            <a:headEnd/>
            <a:tailEnd/>
          </a:ln>
          <a:effectLst/>
        </p:spPr>
        <p:txBody>
          <a:bodyPr wrap="none">
            <a:spAutoFit/>
          </a:bodyPr>
          <a:lstStyle/>
          <a:p>
            <a:r>
              <a:rPr lang="es-ES_tradnl" sz="1800"/>
              <a:t>T2</a:t>
            </a:r>
            <a:endParaRPr lang="es-ES" sz="1800"/>
          </a:p>
        </p:txBody>
      </p:sp>
      <p:sp>
        <p:nvSpPr>
          <p:cNvPr id="66595" name="Text Box 35"/>
          <p:cNvSpPr txBox="1">
            <a:spLocks noChangeArrowheads="1"/>
          </p:cNvSpPr>
          <p:nvPr/>
        </p:nvSpPr>
        <p:spPr bwMode="auto">
          <a:xfrm>
            <a:off x="6153150" y="3733800"/>
            <a:ext cx="933450" cy="366713"/>
          </a:xfrm>
          <a:prstGeom prst="rect">
            <a:avLst/>
          </a:prstGeom>
          <a:noFill/>
          <a:ln w="9525">
            <a:noFill/>
            <a:miter lim="800000"/>
            <a:headEnd/>
            <a:tailEnd/>
          </a:ln>
          <a:effectLst/>
        </p:spPr>
        <p:txBody>
          <a:bodyPr wrap="none">
            <a:spAutoFit/>
          </a:bodyPr>
          <a:lstStyle/>
          <a:p>
            <a:r>
              <a:rPr lang="es-ES_tradnl" sz="1800"/>
              <a:t>ACK(1)</a:t>
            </a:r>
            <a:endParaRPr lang="es-ES" sz="1800"/>
          </a:p>
        </p:txBody>
      </p:sp>
      <p:sp>
        <p:nvSpPr>
          <p:cNvPr id="66596" name="Line 36"/>
          <p:cNvSpPr>
            <a:spLocks noChangeShapeType="1"/>
          </p:cNvSpPr>
          <p:nvPr/>
        </p:nvSpPr>
        <p:spPr bwMode="auto">
          <a:xfrm flipH="1">
            <a:off x="6705600" y="4114800"/>
            <a:ext cx="152400" cy="0"/>
          </a:xfrm>
          <a:prstGeom prst="line">
            <a:avLst/>
          </a:prstGeom>
          <a:noFill/>
          <a:ln w="9525">
            <a:solidFill>
              <a:schemeClr val="tx1"/>
            </a:solidFill>
            <a:round/>
            <a:headEnd/>
            <a:tailEnd type="triangle" w="med" len="med"/>
          </a:ln>
          <a:effectLst/>
        </p:spPr>
        <p:txBody>
          <a:bodyPr/>
          <a:lstStyle/>
          <a:p>
            <a:endParaRPr lang="es-ES"/>
          </a:p>
        </p:txBody>
      </p:sp>
      <p:sp>
        <p:nvSpPr>
          <p:cNvPr id="66597" name="Text Box 37"/>
          <p:cNvSpPr txBox="1">
            <a:spLocks noChangeArrowheads="1"/>
          </p:cNvSpPr>
          <p:nvPr/>
        </p:nvSpPr>
        <p:spPr bwMode="auto">
          <a:xfrm>
            <a:off x="4343400" y="4510088"/>
            <a:ext cx="933450" cy="366712"/>
          </a:xfrm>
          <a:prstGeom prst="rect">
            <a:avLst/>
          </a:prstGeom>
          <a:noFill/>
          <a:ln w="9525">
            <a:noFill/>
            <a:miter lim="800000"/>
            <a:headEnd/>
            <a:tailEnd/>
          </a:ln>
          <a:effectLst/>
        </p:spPr>
        <p:txBody>
          <a:bodyPr wrap="none">
            <a:spAutoFit/>
          </a:bodyPr>
          <a:lstStyle/>
          <a:p>
            <a:r>
              <a:rPr lang="es-ES_tradnl" sz="1800"/>
              <a:t>ACK(1)</a:t>
            </a:r>
            <a:endParaRPr lang="es-ES" sz="1800"/>
          </a:p>
        </p:txBody>
      </p:sp>
      <p:sp>
        <p:nvSpPr>
          <p:cNvPr id="66598" name="Line 38"/>
          <p:cNvSpPr>
            <a:spLocks noChangeShapeType="1"/>
          </p:cNvSpPr>
          <p:nvPr/>
        </p:nvSpPr>
        <p:spPr bwMode="auto">
          <a:xfrm flipH="1">
            <a:off x="4572000" y="4876800"/>
            <a:ext cx="152400" cy="0"/>
          </a:xfrm>
          <a:prstGeom prst="line">
            <a:avLst/>
          </a:prstGeom>
          <a:noFill/>
          <a:ln w="9525">
            <a:solidFill>
              <a:schemeClr val="tx1"/>
            </a:solidFill>
            <a:round/>
            <a:headEnd/>
            <a:tailEnd type="triangle" w="med" len="med"/>
          </a:ln>
          <a:effectLst/>
        </p:spPr>
        <p:txBody>
          <a:bodyPr/>
          <a:lstStyle/>
          <a:p>
            <a:endParaRPr lang="es-ES"/>
          </a:p>
        </p:txBody>
      </p:sp>
      <p:sp>
        <p:nvSpPr>
          <p:cNvPr id="66599" name="Line 39"/>
          <p:cNvSpPr>
            <a:spLocks noChangeShapeType="1"/>
          </p:cNvSpPr>
          <p:nvPr/>
        </p:nvSpPr>
        <p:spPr bwMode="auto">
          <a:xfrm flipH="1">
            <a:off x="2209800" y="5715000"/>
            <a:ext cx="152400" cy="0"/>
          </a:xfrm>
          <a:prstGeom prst="line">
            <a:avLst/>
          </a:prstGeom>
          <a:noFill/>
          <a:ln w="9525">
            <a:solidFill>
              <a:schemeClr val="tx1"/>
            </a:solidFill>
            <a:round/>
            <a:headEnd/>
            <a:tailEnd type="triangle" w="med" len="med"/>
          </a:ln>
          <a:effectLst/>
        </p:spPr>
        <p:txBody>
          <a:bodyPr/>
          <a:lstStyle/>
          <a:p>
            <a:endParaRPr lang="es-ES"/>
          </a:p>
        </p:txBody>
      </p:sp>
      <p:sp>
        <p:nvSpPr>
          <p:cNvPr id="66600" name="Text Box 40"/>
          <p:cNvSpPr txBox="1">
            <a:spLocks noChangeArrowheads="1"/>
          </p:cNvSpPr>
          <p:nvPr/>
        </p:nvSpPr>
        <p:spPr bwMode="auto">
          <a:xfrm>
            <a:off x="2076450" y="5348288"/>
            <a:ext cx="933450" cy="366712"/>
          </a:xfrm>
          <a:prstGeom prst="rect">
            <a:avLst/>
          </a:prstGeom>
          <a:noFill/>
          <a:ln w="9525">
            <a:noFill/>
            <a:miter lim="800000"/>
            <a:headEnd/>
            <a:tailEnd/>
          </a:ln>
          <a:effectLst/>
        </p:spPr>
        <p:txBody>
          <a:bodyPr wrap="none">
            <a:spAutoFit/>
          </a:bodyPr>
          <a:lstStyle/>
          <a:p>
            <a:r>
              <a:rPr lang="es-ES_tradnl" sz="1800"/>
              <a:t>ACK(1)</a:t>
            </a:r>
            <a:endParaRPr lang="es-ES" sz="1800"/>
          </a:p>
        </p:txBody>
      </p:sp>
      <p:sp>
        <p:nvSpPr>
          <p:cNvPr id="66601" name="Text Box 41"/>
          <p:cNvSpPr txBox="1">
            <a:spLocks noChangeArrowheads="1"/>
          </p:cNvSpPr>
          <p:nvPr/>
        </p:nvSpPr>
        <p:spPr bwMode="auto">
          <a:xfrm>
            <a:off x="2076450" y="5867400"/>
            <a:ext cx="438150" cy="366713"/>
          </a:xfrm>
          <a:prstGeom prst="rect">
            <a:avLst/>
          </a:prstGeom>
          <a:noFill/>
          <a:ln w="9525">
            <a:noFill/>
            <a:miter lim="800000"/>
            <a:headEnd/>
            <a:tailEnd/>
          </a:ln>
          <a:effectLst/>
        </p:spPr>
        <p:txBody>
          <a:bodyPr wrap="none">
            <a:spAutoFit/>
          </a:bodyPr>
          <a:lstStyle/>
          <a:p>
            <a:r>
              <a:rPr lang="es-ES_tradnl" sz="1800"/>
              <a:t>T6</a:t>
            </a:r>
            <a:endParaRPr lang="es-ES" sz="1800"/>
          </a:p>
        </p:txBody>
      </p:sp>
      <p:sp>
        <p:nvSpPr>
          <p:cNvPr id="66602" name="Line 42"/>
          <p:cNvSpPr>
            <a:spLocks noChangeShapeType="1"/>
          </p:cNvSpPr>
          <p:nvPr/>
        </p:nvSpPr>
        <p:spPr bwMode="auto">
          <a:xfrm>
            <a:off x="2209800" y="5867400"/>
            <a:ext cx="76200" cy="0"/>
          </a:xfrm>
          <a:prstGeom prst="line">
            <a:avLst/>
          </a:prstGeom>
          <a:noFill/>
          <a:ln w="9525">
            <a:solidFill>
              <a:schemeClr val="tx1"/>
            </a:solidFill>
            <a:round/>
            <a:headEnd/>
            <a:tailEnd type="triangle" w="med" len="med"/>
          </a:ln>
          <a:effectLst/>
        </p:spPr>
        <p:txBody>
          <a:bodyPr/>
          <a:lstStyle/>
          <a:p>
            <a:endParaRPr lang="es-ES"/>
          </a:p>
        </p:txBody>
      </p:sp>
      <p:sp>
        <p:nvSpPr>
          <p:cNvPr id="66603" name="Line 43"/>
          <p:cNvSpPr>
            <a:spLocks noChangeShapeType="1"/>
          </p:cNvSpPr>
          <p:nvPr/>
        </p:nvSpPr>
        <p:spPr bwMode="auto">
          <a:xfrm>
            <a:off x="2286000" y="34290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604" name="Text Box 44"/>
          <p:cNvSpPr txBox="1">
            <a:spLocks noChangeArrowheads="1"/>
          </p:cNvSpPr>
          <p:nvPr/>
        </p:nvSpPr>
        <p:spPr bwMode="auto">
          <a:xfrm>
            <a:off x="3124200" y="3429000"/>
            <a:ext cx="438150" cy="366713"/>
          </a:xfrm>
          <a:prstGeom prst="rect">
            <a:avLst/>
          </a:prstGeom>
          <a:noFill/>
          <a:ln w="9525">
            <a:noFill/>
            <a:miter lim="800000"/>
            <a:headEnd/>
            <a:tailEnd/>
          </a:ln>
          <a:effectLst/>
        </p:spPr>
        <p:txBody>
          <a:bodyPr wrap="none">
            <a:spAutoFit/>
          </a:bodyPr>
          <a:lstStyle/>
          <a:p>
            <a:r>
              <a:rPr lang="es-ES_tradnl" sz="1800"/>
              <a:t>T2</a:t>
            </a:r>
            <a:endParaRPr lang="es-ES" sz="1800"/>
          </a:p>
        </p:txBody>
      </p:sp>
      <p:sp>
        <p:nvSpPr>
          <p:cNvPr id="66605" name="Line 45"/>
          <p:cNvSpPr>
            <a:spLocks noChangeShapeType="1"/>
          </p:cNvSpPr>
          <p:nvPr/>
        </p:nvSpPr>
        <p:spPr bwMode="auto">
          <a:xfrm>
            <a:off x="4724400" y="42672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606" name="Line 46"/>
          <p:cNvSpPr>
            <a:spLocks noChangeShapeType="1"/>
          </p:cNvSpPr>
          <p:nvPr/>
        </p:nvSpPr>
        <p:spPr bwMode="auto">
          <a:xfrm>
            <a:off x="2286000" y="42672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607" name="Line 47"/>
          <p:cNvSpPr>
            <a:spLocks noChangeShapeType="1"/>
          </p:cNvSpPr>
          <p:nvPr/>
        </p:nvSpPr>
        <p:spPr bwMode="auto">
          <a:xfrm>
            <a:off x="4724400" y="50292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608" name="Line 48"/>
          <p:cNvSpPr>
            <a:spLocks noChangeShapeType="1"/>
          </p:cNvSpPr>
          <p:nvPr/>
        </p:nvSpPr>
        <p:spPr bwMode="auto">
          <a:xfrm>
            <a:off x="2286000" y="50292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609" name="Line 49"/>
          <p:cNvSpPr>
            <a:spLocks noChangeShapeType="1"/>
          </p:cNvSpPr>
          <p:nvPr/>
        </p:nvSpPr>
        <p:spPr bwMode="auto">
          <a:xfrm>
            <a:off x="2362200" y="58674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610" name="Line 50"/>
          <p:cNvSpPr>
            <a:spLocks noChangeShapeType="1"/>
          </p:cNvSpPr>
          <p:nvPr/>
        </p:nvSpPr>
        <p:spPr bwMode="auto">
          <a:xfrm>
            <a:off x="4724400" y="5867400"/>
            <a:ext cx="2209800" cy="0"/>
          </a:xfrm>
          <a:prstGeom prst="line">
            <a:avLst/>
          </a:prstGeom>
          <a:noFill/>
          <a:ln w="9525">
            <a:solidFill>
              <a:schemeClr val="tx1"/>
            </a:solidFill>
            <a:round/>
            <a:headEnd/>
            <a:tailEnd type="triangle" w="med" len="med"/>
          </a:ln>
          <a:effectLst/>
        </p:spPr>
        <p:txBody>
          <a:bodyPr/>
          <a:lstStyle/>
          <a:p>
            <a:endParaRPr lang="es-ES"/>
          </a:p>
        </p:txBody>
      </p:sp>
      <p:sp>
        <p:nvSpPr>
          <p:cNvPr id="66611" name="Text Box 51"/>
          <p:cNvSpPr txBox="1">
            <a:spLocks noChangeArrowheads="1"/>
          </p:cNvSpPr>
          <p:nvPr/>
        </p:nvSpPr>
        <p:spPr bwMode="auto">
          <a:xfrm>
            <a:off x="3124200" y="5043488"/>
            <a:ext cx="438150" cy="366712"/>
          </a:xfrm>
          <a:prstGeom prst="rect">
            <a:avLst/>
          </a:prstGeom>
          <a:noFill/>
          <a:ln w="9525">
            <a:noFill/>
            <a:miter lim="800000"/>
            <a:headEnd/>
            <a:tailEnd/>
          </a:ln>
          <a:effectLst/>
        </p:spPr>
        <p:txBody>
          <a:bodyPr wrap="none">
            <a:spAutoFit/>
          </a:bodyPr>
          <a:lstStyle/>
          <a:p>
            <a:r>
              <a:rPr lang="es-ES_tradnl" sz="1800"/>
              <a:t>T4</a:t>
            </a:r>
            <a:endParaRPr lang="es-ES" sz="1800"/>
          </a:p>
        </p:txBody>
      </p:sp>
      <p:sp>
        <p:nvSpPr>
          <p:cNvPr id="66612" name="Text Box 52"/>
          <p:cNvSpPr txBox="1">
            <a:spLocks noChangeArrowheads="1"/>
          </p:cNvSpPr>
          <p:nvPr/>
        </p:nvSpPr>
        <p:spPr bwMode="auto">
          <a:xfrm>
            <a:off x="5581650" y="5043488"/>
            <a:ext cx="438150" cy="366712"/>
          </a:xfrm>
          <a:prstGeom prst="rect">
            <a:avLst/>
          </a:prstGeom>
          <a:noFill/>
          <a:ln w="9525">
            <a:noFill/>
            <a:miter lim="800000"/>
            <a:headEnd/>
            <a:tailEnd/>
          </a:ln>
          <a:effectLst/>
        </p:spPr>
        <p:txBody>
          <a:bodyPr wrap="none">
            <a:spAutoFit/>
          </a:bodyPr>
          <a:lstStyle/>
          <a:p>
            <a:r>
              <a:rPr lang="es-ES_tradnl" sz="1800"/>
              <a:t>T3</a:t>
            </a:r>
            <a:endParaRPr lang="es-ES" sz="1800"/>
          </a:p>
        </p:txBody>
      </p:sp>
      <p:sp>
        <p:nvSpPr>
          <p:cNvPr id="66613" name="Text Box 53"/>
          <p:cNvSpPr txBox="1">
            <a:spLocks noChangeArrowheads="1"/>
          </p:cNvSpPr>
          <p:nvPr/>
        </p:nvSpPr>
        <p:spPr bwMode="auto">
          <a:xfrm>
            <a:off x="3124200" y="5881688"/>
            <a:ext cx="438150" cy="366712"/>
          </a:xfrm>
          <a:prstGeom prst="rect">
            <a:avLst/>
          </a:prstGeom>
          <a:noFill/>
          <a:ln w="9525">
            <a:noFill/>
            <a:miter lim="800000"/>
            <a:headEnd/>
            <a:tailEnd/>
          </a:ln>
          <a:effectLst/>
        </p:spPr>
        <p:txBody>
          <a:bodyPr wrap="none">
            <a:spAutoFit/>
          </a:bodyPr>
          <a:lstStyle/>
          <a:p>
            <a:r>
              <a:rPr lang="es-ES_tradnl" sz="1800"/>
              <a:t>T5</a:t>
            </a:r>
            <a:endParaRPr lang="es-ES" sz="1800"/>
          </a:p>
        </p:txBody>
      </p:sp>
      <p:sp>
        <p:nvSpPr>
          <p:cNvPr id="66614" name="Text Box 54"/>
          <p:cNvSpPr txBox="1">
            <a:spLocks noChangeArrowheads="1"/>
          </p:cNvSpPr>
          <p:nvPr/>
        </p:nvSpPr>
        <p:spPr bwMode="auto">
          <a:xfrm>
            <a:off x="5562600" y="5867400"/>
            <a:ext cx="438150" cy="366713"/>
          </a:xfrm>
          <a:prstGeom prst="rect">
            <a:avLst/>
          </a:prstGeom>
          <a:noFill/>
          <a:ln w="9525">
            <a:noFill/>
            <a:miter lim="800000"/>
            <a:headEnd/>
            <a:tailEnd/>
          </a:ln>
          <a:effectLst/>
        </p:spPr>
        <p:txBody>
          <a:bodyPr wrap="none">
            <a:spAutoFit/>
          </a:bodyPr>
          <a:lstStyle/>
          <a:p>
            <a:r>
              <a:rPr lang="es-ES_tradnl" sz="1800"/>
              <a:t>T4</a:t>
            </a:r>
            <a:endParaRPr lang="es-ES" sz="1800"/>
          </a:p>
        </p:txBody>
      </p:sp>
      <p:sp>
        <p:nvSpPr>
          <p:cNvPr id="66615" name="Text Box 55"/>
          <p:cNvSpPr txBox="1">
            <a:spLocks noChangeArrowheads="1"/>
          </p:cNvSpPr>
          <p:nvPr/>
        </p:nvSpPr>
        <p:spPr bwMode="auto">
          <a:xfrm>
            <a:off x="3143250" y="4267200"/>
            <a:ext cx="438150" cy="366713"/>
          </a:xfrm>
          <a:prstGeom prst="rect">
            <a:avLst/>
          </a:prstGeom>
          <a:noFill/>
          <a:ln w="9525">
            <a:noFill/>
            <a:miter lim="800000"/>
            <a:headEnd/>
            <a:tailEnd/>
          </a:ln>
          <a:effectLst/>
        </p:spPr>
        <p:txBody>
          <a:bodyPr wrap="none">
            <a:spAutoFit/>
          </a:bodyPr>
          <a:lstStyle/>
          <a:p>
            <a:r>
              <a:rPr lang="es-ES_tradnl" sz="1800"/>
              <a:t>T3</a:t>
            </a:r>
            <a:endParaRPr lang="es-ES" sz="1800"/>
          </a:p>
        </p:txBody>
      </p:sp>
      <p:sp>
        <p:nvSpPr>
          <p:cNvPr id="66616" name="Text Box 56"/>
          <p:cNvSpPr txBox="1">
            <a:spLocks noChangeArrowheads="1"/>
          </p:cNvSpPr>
          <p:nvPr/>
        </p:nvSpPr>
        <p:spPr bwMode="auto">
          <a:xfrm>
            <a:off x="6153150" y="4495800"/>
            <a:ext cx="933450" cy="366713"/>
          </a:xfrm>
          <a:prstGeom prst="rect">
            <a:avLst/>
          </a:prstGeom>
          <a:noFill/>
          <a:ln w="9525">
            <a:noFill/>
            <a:miter lim="800000"/>
            <a:headEnd/>
            <a:tailEnd/>
          </a:ln>
          <a:effectLst/>
        </p:spPr>
        <p:txBody>
          <a:bodyPr wrap="none">
            <a:spAutoFit/>
          </a:bodyPr>
          <a:lstStyle/>
          <a:p>
            <a:r>
              <a:rPr lang="es-ES_tradnl" sz="1800"/>
              <a:t>ACK(2)</a:t>
            </a:r>
            <a:endParaRPr lang="es-ES" sz="1800"/>
          </a:p>
        </p:txBody>
      </p:sp>
      <p:sp>
        <p:nvSpPr>
          <p:cNvPr id="66617" name="Text Box 57"/>
          <p:cNvSpPr txBox="1">
            <a:spLocks noChangeArrowheads="1"/>
          </p:cNvSpPr>
          <p:nvPr/>
        </p:nvSpPr>
        <p:spPr bwMode="auto">
          <a:xfrm>
            <a:off x="6153150" y="5334000"/>
            <a:ext cx="933450" cy="366713"/>
          </a:xfrm>
          <a:prstGeom prst="rect">
            <a:avLst/>
          </a:prstGeom>
          <a:noFill/>
          <a:ln w="9525">
            <a:noFill/>
            <a:miter lim="800000"/>
            <a:headEnd/>
            <a:tailEnd/>
          </a:ln>
          <a:effectLst/>
        </p:spPr>
        <p:txBody>
          <a:bodyPr wrap="none">
            <a:spAutoFit/>
          </a:bodyPr>
          <a:lstStyle/>
          <a:p>
            <a:r>
              <a:rPr lang="es-ES_tradnl" sz="1800"/>
              <a:t>ACK(3)</a:t>
            </a:r>
            <a:endParaRPr lang="es-ES" sz="1800"/>
          </a:p>
        </p:txBody>
      </p:sp>
      <p:sp>
        <p:nvSpPr>
          <p:cNvPr id="66618" name="Line 58"/>
          <p:cNvSpPr>
            <a:spLocks noChangeShapeType="1"/>
          </p:cNvSpPr>
          <p:nvPr/>
        </p:nvSpPr>
        <p:spPr bwMode="auto">
          <a:xfrm flipH="1">
            <a:off x="6781800" y="4876800"/>
            <a:ext cx="152400" cy="0"/>
          </a:xfrm>
          <a:prstGeom prst="line">
            <a:avLst/>
          </a:prstGeom>
          <a:noFill/>
          <a:ln w="9525">
            <a:solidFill>
              <a:schemeClr val="tx1"/>
            </a:solidFill>
            <a:round/>
            <a:headEnd/>
            <a:tailEnd type="triangle" w="med" len="med"/>
          </a:ln>
          <a:effectLst/>
        </p:spPr>
        <p:txBody>
          <a:bodyPr/>
          <a:lstStyle/>
          <a:p>
            <a:endParaRPr lang="es-ES"/>
          </a:p>
        </p:txBody>
      </p:sp>
      <p:sp>
        <p:nvSpPr>
          <p:cNvPr id="66619" name="Line 59"/>
          <p:cNvSpPr>
            <a:spLocks noChangeShapeType="1"/>
          </p:cNvSpPr>
          <p:nvPr/>
        </p:nvSpPr>
        <p:spPr bwMode="auto">
          <a:xfrm flipH="1">
            <a:off x="6781800" y="5715000"/>
            <a:ext cx="152400" cy="0"/>
          </a:xfrm>
          <a:prstGeom prst="line">
            <a:avLst/>
          </a:prstGeom>
          <a:noFill/>
          <a:ln w="9525">
            <a:solidFill>
              <a:schemeClr val="tx1"/>
            </a:solidFill>
            <a:round/>
            <a:headEnd/>
            <a:tailEnd type="triangle" w="med" len="med"/>
          </a:ln>
          <a:effectLst/>
        </p:spPr>
        <p:txBody>
          <a:bodyPr/>
          <a:lstStyle/>
          <a:p>
            <a:endParaRPr lang="es-ES"/>
          </a:p>
        </p:txBody>
      </p:sp>
      <p:sp>
        <p:nvSpPr>
          <p:cNvPr id="66620" name="Line 60"/>
          <p:cNvSpPr>
            <a:spLocks noChangeShapeType="1"/>
          </p:cNvSpPr>
          <p:nvPr/>
        </p:nvSpPr>
        <p:spPr bwMode="auto">
          <a:xfrm flipH="1">
            <a:off x="4572000" y="5715000"/>
            <a:ext cx="152400" cy="0"/>
          </a:xfrm>
          <a:prstGeom prst="line">
            <a:avLst/>
          </a:prstGeom>
          <a:noFill/>
          <a:ln w="9525">
            <a:solidFill>
              <a:schemeClr val="tx1"/>
            </a:solidFill>
            <a:round/>
            <a:headEnd/>
            <a:tailEnd type="triangle" w="med" len="med"/>
          </a:ln>
          <a:effectLst/>
        </p:spPr>
        <p:txBody>
          <a:bodyPr/>
          <a:lstStyle/>
          <a:p>
            <a:endParaRPr lang="es-ES"/>
          </a:p>
        </p:txBody>
      </p:sp>
      <p:sp>
        <p:nvSpPr>
          <p:cNvPr id="66621" name="Text Box 61"/>
          <p:cNvSpPr txBox="1">
            <a:spLocks noChangeArrowheads="1"/>
          </p:cNvSpPr>
          <p:nvPr/>
        </p:nvSpPr>
        <p:spPr bwMode="auto">
          <a:xfrm>
            <a:off x="4343400" y="5334000"/>
            <a:ext cx="933450" cy="366713"/>
          </a:xfrm>
          <a:prstGeom prst="rect">
            <a:avLst/>
          </a:prstGeom>
          <a:noFill/>
          <a:ln w="9525">
            <a:noFill/>
            <a:miter lim="800000"/>
            <a:headEnd/>
            <a:tailEnd/>
          </a:ln>
          <a:effectLst/>
        </p:spPr>
        <p:txBody>
          <a:bodyPr wrap="none">
            <a:spAutoFit/>
          </a:bodyPr>
          <a:lstStyle/>
          <a:p>
            <a:r>
              <a:rPr lang="es-ES_tradnl" sz="1800"/>
              <a:t>ACK(2)</a:t>
            </a:r>
            <a:endParaRPr lang="es-ES" sz="1800"/>
          </a:p>
        </p:txBody>
      </p:sp>
      <p:grpSp>
        <p:nvGrpSpPr>
          <p:cNvPr id="66622" name="Group 62"/>
          <p:cNvGrpSpPr>
            <a:grpSpLocks/>
          </p:cNvGrpSpPr>
          <p:nvPr/>
        </p:nvGrpSpPr>
        <p:grpSpPr bwMode="auto">
          <a:xfrm>
            <a:off x="1981200" y="762000"/>
            <a:ext cx="6149975" cy="442913"/>
            <a:chOff x="1248" y="480"/>
            <a:chExt cx="3874" cy="279"/>
          </a:xfrm>
        </p:grpSpPr>
        <p:sp>
          <p:nvSpPr>
            <p:cNvPr id="66623" name="Line 63"/>
            <p:cNvSpPr>
              <a:spLocks noChangeShapeType="1"/>
            </p:cNvSpPr>
            <p:nvPr/>
          </p:nvSpPr>
          <p:spPr bwMode="auto">
            <a:xfrm>
              <a:off x="1344" y="672"/>
              <a:ext cx="3072" cy="0"/>
            </a:xfrm>
            <a:prstGeom prst="line">
              <a:avLst/>
            </a:prstGeom>
            <a:noFill/>
            <a:ln w="9525">
              <a:solidFill>
                <a:schemeClr val="tx1"/>
              </a:solidFill>
              <a:round/>
              <a:headEnd/>
              <a:tailEnd/>
            </a:ln>
            <a:effectLst/>
          </p:spPr>
          <p:txBody>
            <a:bodyPr/>
            <a:lstStyle/>
            <a:p>
              <a:endParaRPr lang="es-ES"/>
            </a:p>
          </p:txBody>
        </p:sp>
        <p:sp>
          <p:nvSpPr>
            <p:cNvPr id="66624" name="Line 64"/>
            <p:cNvSpPr>
              <a:spLocks noChangeShapeType="1"/>
            </p:cNvSpPr>
            <p:nvPr/>
          </p:nvSpPr>
          <p:spPr bwMode="auto">
            <a:xfrm>
              <a:off x="1344" y="663"/>
              <a:ext cx="0" cy="96"/>
            </a:xfrm>
            <a:prstGeom prst="line">
              <a:avLst/>
            </a:prstGeom>
            <a:noFill/>
            <a:ln w="9525">
              <a:solidFill>
                <a:schemeClr val="tx1"/>
              </a:solidFill>
              <a:round/>
              <a:headEnd/>
              <a:tailEnd/>
            </a:ln>
            <a:effectLst/>
          </p:spPr>
          <p:txBody>
            <a:bodyPr/>
            <a:lstStyle/>
            <a:p>
              <a:endParaRPr lang="es-ES"/>
            </a:p>
          </p:txBody>
        </p:sp>
        <p:sp>
          <p:nvSpPr>
            <p:cNvPr id="66625" name="Text Box 65"/>
            <p:cNvSpPr txBox="1">
              <a:spLocks noChangeArrowheads="1"/>
            </p:cNvSpPr>
            <p:nvPr/>
          </p:nvSpPr>
          <p:spPr bwMode="auto">
            <a:xfrm>
              <a:off x="4224" y="480"/>
              <a:ext cx="404" cy="231"/>
            </a:xfrm>
            <a:prstGeom prst="rect">
              <a:avLst/>
            </a:prstGeom>
            <a:noFill/>
            <a:ln w="9525">
              <a:noFill/>
              <a:miter lim="800000"/>
              <a:headEnd/>
              <a:tailEnd/>
            </a:ln>
            <a:effectLst/>
          </p:spPr>
          <p:txBody>
            <a:bodyPr wrap="none">
              <a:spAutoFit/>
            </a:bodyPr>
            <a:lstStyle/>
            <a:p>
              <a:r>
                <a:rPr lang="es-ES_tradnl" sz="1800"/>
                <a:t>4000</a:t>
              </a:r>
              <a:endParaRPr lang="es-ES" sz="1800"/>
            </a:p>
          </p:txBody>
        </p:sp>
        <p:sp>
          <p:nvSpPr>
            <p:cNvPr id="66626" name="Line 66"/>
            <p:cNvSpPr>
              <a:spLocks noChangeShapeType="1"/>
            </p:cNvSpPr>
            <p:nvPr/>
          </p:nvSpPr>
          <p:spPr bwMode="auto">
            <a:xfrm>
              <a:off x="2928" y="663"/>
              <a:ext cx="0" cy="96"/>
            </a:xfrm>
            <a:prstGeom prst="line">
              <a:avLst/>
            </a:prstGeom>
            <a:noFill/>
            <a:ln w="9525">
              <a:solidFill>
                <a:schemeClr val="tx1"/>
              </a:solidFill>
              <a:round/>
              <a:headEnd/>
              <a:tailEnd/>
            </a:ln>
            <a:effectLst/>
          </p:spPr>
          <p:txBody>
            <a:bodyPr/>
            <a:lstStyle/>
            <a:p>
              <a:endParaRPr lang="es-ES"/>
            </a:p>
          </p:txBody>
        </p:sp>
        <p:sp>
          <p:nvSpPr>
            <p:cNvPr id="66627" name="Text Box 67"/>
            <p:cNvSpPr txBox="1">
              <a:spLocks noChangeArrowheads="1"/>
            </p:cNvSpPr>
            <p:nvPr/>
          </p:nvSpPr>
          <p:spPr bwMode="auto">
            <a:xfrm>
              <a:off x="2716" y="480"/>
              <a:ext cx="404" cy="231"/>
            </a:xfrm>
            <a:prstGeom prst="rect">
              <a:avLst/>
            </a:prstGeom>
            <a:noFill/>
            <a:ln w="9525">
              <a:noFill/>
              <a:miter lim="800000"/>
              <a:headEnd/>
              <a:tailEnd/>
            </a:ln>
            <a:effectLst/>
          </p:spPr>
          <p:txBody>
            <a:bodyPr wrap="none">
              <a:spAutoFit/>
            </a:bodyPr>
            <a:lstStyle/>
            <a:p>
              <a:r>
                <a:rPr lang="es-ES_tradnl" sz="1800"/>
                <a:t>2000</a:t>
              </a:r>
              <a:endParaRPr lang="es-ES" sz="1800"/>
            </a:p>
          </p:txBody>
        </p:sp>
        <p:sp>
          <p:nvSpPr>
            <p:cNvPr id="66628" name="Text Box 68"/>
            <p:cNvSpPr txBox="1">
              <a:spLocks noChangeArrowheads="1"/>
            </p:cNvSpPr>
            <p:nvPr/>
          </p:nvSpPr>
          <p:spPr bwMode="auto">
            <a:xfrm>
              <a:off x="1248" y="480"/>
              <a:ext cx="188" cy="231"/>
            </a:xfrm>
            <a:prstGeom prst="rect">
              <a:avLst/>
            </a:prstGeom>
            <a:noFill/>
            <a:ln w="9525">
              <a:noFill/>
              <a:miter lim="800000"/>
              <a:headEnd/>
              <a:tailEnd/>
            </a:ln>
            <a:effectLst/>
          </p:spPr>
          <p:txBody>
            <a:bodyPr wrap="none">
              <a:spAutoFit/>
            </a:bodyPr>
            <a:lstStyle/>
            <a:p>
              <a:r>
                <a:rPr lang="es-ES_tradnl" sz="1800"/>
                <a:t>0</a:t>
              </a:r>
              <a:endParaRPr lang="es-ES" sz="1800"/>
            </a:p>
          </p:txBody>
        </p:sp>
        <p:sp>
          <p:nvSpPr>
            <p:cNvPr id="66629" name="Text Box 69"/>
            <p:cNvSpPr txBox="1">
              <a:spLocks noChangeArrowheads="1"/>
            </p:cNvSpPr>
            <p:nvPr/>
          </p:nvSpPr>
          <p:spPr bwMode="auto">
            <a:xfrm>
              <a:off x="4790" y="489"/>
              <a:ext cx="332" cy="231"/>
            </a:xfrm>
            <a:prstGeom prst="rect">
              <a:avLst/>
            </a:prstGeom>
            <a:noFill/>
            <a:ln w="9525">
              <a:noFill/>
              <a:miter lim="800000"/>
              <a:headEnd/>
              <a:tailEnd/>
            </a:ln>
            <a:effectLst/>
          </p:spPr>
          <p:txBody>
            <a:bodyPr wrap="none">
              <a:spAutoFit/>
            </a:bodyPr>
            <a:lstStyle/>
            <a:p>
              <a:r>
                <a:rPr lang="es-ES_tradnl" sz="1800"/>
                <a:t>Km</a:t>
              </a:r>
              <a:endParaRPr lang="es-ES" sz="1800"/>
            </a:p>
          </p:txBody>
        </p:sp>
      </p:grpSp>
      <p:sp>
        <p:nvSpPr>
          <p:cNvPr id="66630" name="Line 70"/>
          <p:cNvSpPr>
            <a:spLocks noChangeShapeType="1"/>
          </p:cNvSpPr>
          <p:nvPr/>
        </p:nvSpPr>
        <p:spPr bwMode="auto">
          <a:xfrm>
            <a:off x="7010400" y="1066800"/>
            <a:ext cx="0" cy="152400"/>
          </a:xfrm>
          <a:prstGeom prst="line">
            <a:avLst/>
          </a:prstGeom>
          <a:noFill/>
          <a:ln w="9525">
            <a:solidFill>
              <a:schemeClr val="tx1"/>
            </a:solidFill>
            <a:round/>
            <a:headEnd/>
            <a:tailEnd/>
          </a:ln>
          <a:effectLst/>
        </p:spPr>
        <p:txBody>
          <a:bodyPr/>
          <a:lstStyle/>
          <a:p>
            <a:endParaRPr lang="es-E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cs typeface="Times New Roman" pitchFamily="18" charset="0"/>
              </a:rPr>
              <a:t>Tamaño de ventana</a:t>
            </a:r>
          </a:p>
        </p:txBody>
      </p:sp>
      <p:sp>
        <p:nvSpPr>
          <p:cNvPr id="27651" name="Rectangle 3"/>
          <p:cNvSpPr>
            <a:spLocks noGrp="1" noChangeArrowheads="1"/>
          </p:cNvSpPr>
          <p:nvPr>
            <p:ph type="body" idx="1"/>
          </p:nvPr>
        </p:nvSpPr>
        <p:spPr/>
        <p:txBody>
          <a:bodyPr/>
          <a:lstStyle/>
          <a:p>
            <a:r>
              <a:rPr lang="en-GB" sz="2800">
                <a:cs typeface="Times New Roman" pitchFamily="18" charset="0"/>
              </a:rPr>
              <a:t>La ventana mínima para 100% de ocupación es la que ‘llena el hilo’ de datos en ambos sentidos, mas uno:</a:t>
            </a:r>
          </a:p>
          <a:p>
            <a:r>
              <a:rPr lang="en-GB" sz="2800" b="1">
                <a:cs typeface="Times New Roman" pitchFamily="18" charset="0"/>
              </a:rPr>
              <a:t>W = </a:t>
            </a:r>
            <a:r>
              <a:rPr lang="en-US" sz="2800" b="1">
                <a:cs typeface="Times New Roman" pitchFamily="18" charset="0"/>
              </a:rPr>
              <a:t> 2</a:t>
            </a:r>
            <a:r>
              <a:rPr lang="es-ES" sz="2800" b="1">
                <a:cs typeface="Times New Roman" pitchFamily="18" charset="0"/>
                <a:sym typeface="Symbol" pitchFamily="18" charset="2"/>
              </a:rPr>
              <a:t></a:t>
            </a:r>
            <a:r>
              <a:rPr lang="en-US" sz="2800" b="1">
                <a:cs typeface="Times New Roman" pitchFamily="18" charset="0"/>
              </a:rPr>
              <a:t>*v/t + 1</a:t>
            </a:r>
            <a:r>
              <a:rPr lang="es-ES" sz="2800" b="1">
                <a:cs typeface="Times New Roman" pitchFamily="18" charset="0"/>
              </a:rPr>
              <a:t> </a:t>
            </a:r>
            <a:endParaRPr lang="en-GB" sz="2800" b="1">
              <a:cs typeface="Times New Roman" pitchFamily="18" charset="0"/>
            </a:endParaRPr>
          </a:p>
          <a:p>
            <a:pPr lvl="1"/>
            <a:r>
              <a:rPr lang="en-GB" sz="2400">
                <a:cs typeface="Times New Roman" pitchFamily="18" charset="0"/>
              </a:rPr>
              <a:t>W: tamaño de ventana</a:t>
            </a:r>
          </a:p>
          <a:p>
            <a:pPr lvl="1"/>
            <a:r>
              <a:rPr lang="es-ES" sz="2400">
                <a:cs typeface="Times New Roman" pitchFamily="18" charset="0"/>
                <a:sym typeface="Symbol" pitchFamily="18" charset="2"/>
              </a:rPr>
              <a:t></a:t>
            </a:r>
            <a:r>
              <a:rPr lang="es-ES_tradnl" sz="2400">
                <a:cs typeface="Times New Roman" pitchFamily="18" charset="0"/>
                <a:sym typeface="Symbol" pitchFamily="18" charset="2"/>
              </a:rPr>
              <a:t>: tiempo de propagación</a:t>
            </a:r>
          </a:p>
          <a:p>
            <a:pPr lvl="1"/>
            <a:r>
              <a:rPr lang="es-ES_tradnl" sz="2400">
                <a:cs typeface="Times New Roman" pitchFamily="18" charset="0"/>
                <a:sym typeface="Symbol" pitchFamily="18" charset="2"/>
              </a:rPr>
              <a:t>v: velocidad de la línea</a:t>
            </a:r>
          </a:p>
          <a:p>
            <a:pPr lvl="1"/>
            <a:r>
              <a:rPr lang="es-ES_tradnl" sz="2400">
                <a:cs typeface="Times New Roman" pitchFamily="18" charset="0"/>
                <a:sym typeface="Symbol" pitchFamily="18" charset="2"/>
              </a:rPr>
              <a:t>t: tamaño de trama</a:t>
            </a:r>
          </a:p>
          <a:p>
            <a:pPr lvl="1"/>
            <a:r>
              <a:rPr lang="en-GB" sz="2400" b="1">
                <a:cs typeface="Times New Roman" pitchFamily="18" charset="0"/>
              </a:rPr>
              <a:t>Ej.: </a:t>
            </a:r>
            <a:r>
              <a:rPr lang="es-ES" sz="2400" b="1">
                <a:cs typeface="Times New Roman" pitchFamily="18" charset="0"/>
                <a:sym typeface="Symbol" pitchFamily="18" charset="2"/>
              </a:rPr>
              <a:t></a:t>
            </a:r>
            <a:r>
              <a:rPr lang="es-ES_tradnl" sz="2400" b="1">
                <a:cs typeface="Times New Roman" pitchFamily="18" charset="0"/>
                <a:sym typeface="Symbol" pitchFamily="18" charset="2"/>
              </a:rPr>
              <a:t>=20ms, v = 64 Kb/s, t = 640 bits W = 5</a:t>
            </a:r>
            <a:endParaRPr lang="en-GB" sz="2400" b="1">
              <a:cs typeface="Times New Roman" pitchFamily="18" charset="0"/>
              <a:sym typeface="Symbol" pitchFamily="18" charset="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476250"/>
            <a:ext cx="7772400" cy="1143000"/>
          </a:xfrm>
        </p:spPr>
        <p:txBody>
          <a:bodyPr/>
          <a:lstStyle/>
          <a:p>
            <a:r>
              <a:rPr lang="en-GB">
                <a:cs typeface="Times New Roman" pitchFamily="18" charset="0"/>
              </a:rPr>
              <a:t>Protocolos de ventana deslizante</a:t>
            </a:r>
          </a:p>
        </p:txBody>
      </p:sp>
      <p:sp>
        <p:nvSpPr>
          <p:cNvPr id="22531" name="Rectangle 3"/>
          <p:cNvSpPr>
            <a:spLocks noGrp="1" noChangeArrowheads="1"/>
          </p:cNvSpPr>
          <p:nvPr>
            <p:ph type="body" idx="1"/>
          </p:nvPr>
        </p:nvSpPr>
        <p:spPr>
          <a:xfrm>
            <a:off x="685800" y="1847850"/>
            <a:ext cx="7772400" cy="4114800"/>
          </a:xfrm>
        </p:spPr>
        <p:txBody>
          <a:bodyPr/>
          <a:lstStyle/>
          <a:p>
            <a:pPr>
              <a:lnSpc>
                <a:spcPct val="90000"/>
              </a:lnSpc>
            </a:pPr>
            <a:r>
              <a:rPr lang="en-GB" sz="2800">
                <a:cs typeface="Times New Roman" pitchFamily="18" charset="0"/>
              </a:rPr>
              <a:t>El protocolo puede ser:</a:t>
            </a:r>
          </a:p>
          <a:p>
            <a:pPr lvl="1">
              <a:lnSpc>
                <a:spcPct val="90000"/>
              </a:lnSpc>
            </a:pPr>
            <a:r>
              <a:rPr lang="en-GB" sz="2400" b="1">
                <a:cs typeface="Times New Roman" pitchFamily="18" charset="0"/>
              </a:rPr>
              <a:t>Retroceso n:</a:t>
            </a:r>
            <a:r>
              <a:rPr lang="en-GB" sz="2400">
                <a:cs typeface="Times New Roman" pitchFamily="18" charset="0"/>
              </a:rPr>
              <a:t> no se acepta una trama hasta haber recibido las anteriores</a:t>
            </a:r>
          </a:p>
          <a:p>
            <a:pPr lvl="1">
              <a:lnSpc>
                <a:spcPct val="90000"/>
              </a:lnSpc>
            </a:pPr>
            <a:r>
              <a:rPr lang="en-GB" sz="2400" b="1">
                <a:cs typeface="Times New Roman" pitchFamily="18" charset="0"/>
              </a:rPr>
              <a:t>Repetición selectiva</a:t>
            </a:r>
            <a:r>
              <a:rPr lang="en-GB" sz="2400">
                <a:cs typeface="Times New Roman" pitchFamily="18" charset="0"/>
              </a:rPr>
              <a:t>: se admite cualquier trama en el rango esperado y se pide solo la que falta.</a:t>
            </a:r>
          </a:p>
          <a:p>
            <a:pPr>
              <a:lnSpc>
                <a:spcPct val="90000"/>
              </a:lnSpc>
            </a:pPr>
            <a:r>
              <a:rPr lang="en-GB" sz="2800">
                <a:cs typeface="Times New Roman" pitchFamily="18" charset="0"/>
              </a:rPr>
              <a:t>Repetición selectiva es más complejo pero más eficiente, y requiere mas espacio en buffers en el receptor.</a:t>
            </a:r>
          </a:p>
          <a:p>
            <a:pPr>
              <a:lnSpc>
                <a:spcPct val="90000"/>
              </a:lnSpc>
            </a:pPr>
            <a:r>
              <a:rPr lang="en-GB" sz="2800">
                <a:cs typeface="Times New Roman" pitchFamily="18" charset="0"/>
              </a:rPr>
              <a:t>Tamaño de ventana: </a:t>
            </a:r>
          </a:p>
          <a:p>
            <a:pPr lvl="1">
              <a:lnSpc>
                <a:spcPct val="90000"/>
              </a:lnSpc>
            </a:pPr>
            <a:r>
              <a:rPr lang="en-GB" sz="2400">
                <a:cs typeface="Times New Roman" pitchFamily="18" charset="0"/>
              </a:rPr>
              <a:t>Retroceso n: </a:t>
            </a:r>
            <a:r>
              <a:rPr lang="en-GB" sz="2400" i="1">
                <a:cs typeface="Times New Roman" pitchFamily="18" charset="0"/>
              </a:rPr>
              <a:t>Número de secuencia – 1</a:t>
            </a:r>
          </a:p>
          <a:p>
            <a:pPr lvl="1">
              <a:lnSpc>
                <a:spcPct val="90000"/>
              </a:lnSpc>
            </a:pPr>
            <a:r>
              <a:rPr lang="en-GB" sz="2400">
                <a:cs typeface="Times New Roman" pitchFamily="18" charset="0"/>
              </a:rPr>
              <a:t>Repetición selectiva: </a:t>
            </a:r>
            <a:r>
              <a:rPr lang="en-GB" sz="2400" i="1">
                <a:cs typeface="Times New Roman" pitchFamily="18" charset="0"/>
              </a:rPr>
              <a:t>Número de secuencia/2</a:t>
            </a:r>
          </a:p>
          <a:p>
            <a:pPr>
              <a:lnSpc>
                <a:spcPct val="90000"/>
              </a:lnSpc>
            </a:pPr>
            <a:endParaRPr lang="en-GB" sz="280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1026"/>
          <p:cNvPicPr>
            <a:picLocks noChangeAspect="1" noChangeArrowheads="1"/>
          </p:cNvPicPr>
          <p:nvPr/>
        </p:nvPicPr>
        <p:blipFill>
          <a:blip r:embed="rId3" cstate="print"/>
          <a:srcRect/>
          <a:stretch>
            <a:fillRect/>
          </a:stretch>
        </p:blipFill>
        <p:spPr bwMode="auto">
          <a:xfrm>
            <a:off x="762000" y="122238"/>
            <a:ext cx="7724775" cy="5897562"/>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3" cstate="print"/>
          <a:srcRect/>
          <a:stretch>
            <a:fillRect/>
          </a:stretch>
        </p:blipFill>
        <p:spPr bwMode="auto">
          <a:xfrm>
            <a:off x="1214438" y="44450"/>
            <a:ext cx="6710362" cy="6491288"/>
          </a:xfrm>
          <a:prstGeom prst="rect">
            <a:avLst/>
          </a:prstGeom>
          <a:noFill/>
          <a:ln w="9525">
            <a:noFill/>
            <a:miter lim="800000"/>
            <a:headEnd/>
            <a:tailEnd/>
          </a:ln>
          <a:effectLst/>
        </p:spPr>
      </p:pic>
      <p:sp>
        <p:nvSpPr>
          <p:cNvPr id="59395" name="Text Box 3"/>
          <p:cNvSpPr txBox="1">
            <a:spLocks noChangeArrowheads="1"/>
          </p:cNvSpPr>
          <p:nvPr/>
        </p:nvSpPr>
        <p:spPr bwMode="auto">
          <a:xfrm>
            <a:off x="4876800" y="2444750"/>
            <a:ext cx="1270000" cy="366713"/>
          </a:xfrm>
          <a:prstGeom prst="rect">
            <a:avLst/>
          </a:prstGeom>
          <a:noFill/>
          <a:ln w="9525">
            <a:noFill/>
            <a:miter lim="800000"/>
            <a:headEnd/>
            <a:tailEnd/>
          </a:ln>
          <a:effectLst/>
        </p:spPr>
        <p:txBody>
          <a:bodyPr wrap="none">
            <a:spAutoFit/>
          </a:bodyPr>
          <a:lstStyle/>
          <a:p>
            <a:r>
              <a:rPr lang="es-ES_tradnl" sz="1800"/>
              <a:t>Retroceso n</a:t>
            </a:r>
            <a:endParaRPr lang="es-ES" sz="1800"/>
          </a:p>
        </p:txBody>
      </p:sp>
      <p:sp>
        <p:nvSpPr>
          <p:cNvPr id="59396" name="Text Box 4"/>
          <p:cNvSpPr txBox="1">
            <a:spLocks noChangeArrowheads="1"/>
          </p:cNvSpPr>
          <p:nvPr/>
        </p:nvSpPr>
        <p:spPr bwMode="auto">
          <a:xfrm>
            <a:off x="5029200" y="5087938"/>
            <a:ext cx="2032000" cy="366712"/>
          </a:xfrm>
          <a:prstGeom prst="rect">
            <a:avLst/>
          </a:prstGeom>
          <a:noFill/>
          <a:ln w="9525">
            <a:noFill/>
            <a:miter lim="800000"/>
            <a:headEnd/>
            <a:tailEnd/>
          </a:ln>
          <a:effectLst/>
        </p:spPr>
        <p:txBody>
          <a:bodyPr wrap="none">
            <a:spAutoFit/>
          </a:bodyPr>
          <a:lstStyle/>
          <a:p>
            <a:r>
              <a:rPr lang="es-ES_tradnl" sz="1800"/>
              <a:t>Repetición selectiva</a:t>
            </a:r>
            <a:endParaRPr lang="es-ES"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1026"/>
          <p:cNvPicPr>
            <a:picLocks noChangeAspect="1" noChangeArrowheads="1"/>
          </p:cNvPicPr>
          <p:nvPr/>
        </p:nvPicPr>
        <p:blipFill>
          <a:blip r:embed="rId3" cstate="print"/>
          <a:srcRect/>
          <a:stretch>
            <a:fillRect/>
          </a:stretch>
        </p:blipFill>
        <p:spPr bwMode="auto">
          <a:xfrm>
            <a:off x="304800" y="1087438"/>
            <a:ext cx="8686800" cy="4449762"/>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s-ES_tradnl" sz="3600"/>
              <a:t>Sumario</a:t>
            </a:r>
          </a:p>
        </p:txBody>
      </p:sp>
      <p:sp>
        <p:nvSpPr>
          <p:cNvPr id="73731" name="Rectangle 3"/>
          <p:cNvSpPr>
            <a:spLocks noGrp="1" noChangeArrowheads="1"/>
          </p:cNvSpPr>
          <p:nvPr>
            <p:ph type="body" idx="1"/>
          </p:nvPr>
        </p:nvSpPr>
        <p:spPr/>
        <p:txBody>
          <a:bodyPr/>
          <a:lstStyle/>
          <a:p>
            <a:r>
              <a:rPr lang="es-ES_tradnl"/>
              <a:t>Funciones de la capa de enlace</a:t>
            </a:r>
          </a:p>
          <a:p>
            <a:r>
              <a:rPr lang="es-ES_tradnl"/>
              <a:t>Protocolos de parada/espera</a:t>
            </a:r>
          </a:p>
          <a:p>
            <a:r>
              <a:rPr lang="es-ES_tradnl"/>
              <a:t>Protocolos con ventana deslizante</a:t>
            </a:r>
          </a:p>
          <a:p>
            <a:r>
              <a:rPr lang="es-ES_tradnl" b="1">
                <a:solidFill>
                  <a:srgbClr val="FF0000"/>
                </a:solidFill>
              </a:rPr>
              <a:t>Protocolos de nivel de enlace: HDLC, PPP (Internet) y LAP-F (Frame Relay)</a:t>
            </a:r>
          </a:p>
          <a:p>
            <a:r>
              <a:rPr lang="es-ES_tradnl"/>
              <a:t>Nivel de enlace en ATM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ChangeArrowheads="1"/>
          </p:cNvSpPr>
          <p:nvPr/>
        </p:nvSpPr>
        <p:spPr bwMode="auto">
          <a:xfrm>
            <a:off x="685800" y="6124575"/>
            <a:ext cx="1905000" cy="457200"/>
          </a:xfrm>
          <a:prstGeom prst="rect">
            <a:avLst/>
          </a:prstGeom>
          <a:noFill/>
          <a:ln w="12700">
            <a:noFill/>
            <a:miter lim="800000"/>
            <a:headEnd/>
            <a:tailEnd/>
          </a:ln>
          <a:effectLst/>
        </p:spPr>
        <p:txBody>
          <a:bodyPr wrap="none" anchor="ctr"/>
          <a:lstStyle/>
          <a:p>
            <a:endParaRPr lang="es-ES"/>
          </a:p>
        </p:txBody>
      </p:sp>
      <p:sp>
        <p:nvSpPr>
          <p:cNvPr id="216069" name="Rectangle 5"/>
          <p:cNvSpPr>
            <a:spLocks noChangeArrowheads="1"/>
          </p:cNvSpPr>
          <p:nvPr/>
        </p:nvSpPr>
        <p:spPr bwMode="auto">
          <a:xfrm>
            <a:off x="3124200" y="6124575"/>
            <a:ext cx="2895600" cy="457200"/>
          </a:xfrm>
          <a:prstGeom prst="rect">
            <a:avLst/>
          </a:prstGeom>
          <a:noFill/>
          <a:ln w="12700">
            <a:noFill/>
            <a:miter lim="800000"/>
            <a:headEnd/>
            <a:tailEnd/>
          </a:ln>
          <a:effectLst/>
        </p:spPr>
        <p:txBody>
          <a:bodyPr wrap="none" anchor="ctr"/>
          <a:lstStyle/>
          <a:p>
            <a:endParaRPr lang="es-ES"/>
          </a:p>
        </p:txBody>
      </p:sp>
      <p:sp>
        <p:nvSpPr>
          <p:cNvPr id="216070" name="Rectangle 6"/>
          <p:cNvSpPr>
            <a:spLocks noChangeArrowheads="1"/>
          </p:cNvSpPr>
          <p:nvPr/>
        </p:nvSpPr>
        <p:spPr bwMode="auto">
          <a:xfrm>
            <a:off x="685800" y="333375"/>
            <a:ext cx="7772400" cy="1143000"/>
          </a:xfrm>
          <a:prstGeom prst="rect">
            <a:avLst/>
          </a:prstGeom>
          <a:noFill/>
          <a:ln w="12700">
            <a:noFill/>
            <a:miter lim="800000"/>
            <a:headEnd/>
            <a:tailEnd/>
          </a:ln>
          <a:effectLst/>
        </p:spPr>
        <p:txBody>
          <a:bodyPr lIns="90488" tIns="44450" rIns="90488" bIns="44450" anchor="ctr"/>
          <a:lstStyle/>
          <a:p>
            <a:pPr algn="ctr"/>
            <a:r>
              <a:rPr lang="es-ES_tradnl" sz="4400">
                <a:solidFill>
                  <a:schemeClr val="tx2"/>
                </a:solidFill>
              </a:rPr>
              <a:t>Capa de Enlace</a:t>
            </a:r>
            <a:endParaRPr lang="es-ES" sz="4400">
              <a:solidFill>
                <a:schemeClr val="tx2"/>
              </a:solidFill>
            </a:endParaRPr>
          </a:p>
        </p:txBody>
      </p:sp>
      <p:grpSp>
        <p:nvGrpSpPr>
          <p:cNvPr id="216071" name="Group 7"/>
          <p:cNvGrpSpPr>
            <a:grpSpLocks/>
          </p:cNvGrpSpPr>
          <p:nvPr/>
        </p:nvGrpSpPr>
        <p:grpSpPr bwMode="auto">
          <a:xfrm>
            <a:off x="2471738" y="2238375"/>
            <a:ext cx="4200525" cy="3457575"/>
            <a:chOff x="1557" y="1488"/>
            <a:chExt cx="2646" cy="2178"/>
          </a:xfrm>
        </p:grpSpPr>
        <p:grpSp>
          <p:nvGrpSpPr>
            <p:cNvPr id="216072" name="Group 8"/>
            <p:cNvGrpSpPr>
              <a:grpSpLocks/>
            </p:cNvGrpSpPr>
            <p:nvPr/>
          </p:nvGrpSpPr>
          <p:grpSpPr bwMode="auto">
            <a:xfrm>
              <a:off x="1557" y="1488"/>
              <a:ext cx="1722" cy="2178"/>
              <a:chOff x="1557" y="1488"/>
              <a:chExt cx="1722" cy="2178"/>
            </a:xfrm>
          </p:grpSpPr>
          <p:sp>
            <p:nvSpPr>
              <p:cNvPr id="216073" name="Freeform 9"/>
              <p:cNvSpPr>
                <a:spLocks/>
              </p:cNvSpPr>
              <p:nvPr/>
            </p:nvSpPr>
            <p:spPr bwMode="auto">
              <a:xfrm>
                <a:off x="1829" y="1905"/>
                <a:ext cx="1450" cy="1761"/>
              </a:xfrm>
              <a:custGeom>
                <a:avLst/>
                <a:gdLst/>
                <a:ahLst/>
                <a:cxnLst>
                  <a:cxn ang="0">
                    <a:pos x="595" y="63"/>
                  </a:cxn>
                  <a:cxn ang="0">
                    <a:pos x="348" y="190"/>
                  </a:cxn>
                  <a:cxn ang="0">
                    <a:pos x="284" y="305"/>
                  </a:cxn>
                  <a:cxn ang="0">
                    <a:pos x="350" y="361"/>
                  </a:cxn>
                  <a:cxn ang="0">
                    <a:pos x="177" y="372"/>
                  </a:cxn>
                  <a:cxn ang="0">
                    <a:pos x="100" y="369"/>
                  </a:cxn>
                  <a:cxn ang="0">
                    <a:pos x="52" y="394"/>
                  </a:cxn>
                  <a:cxn ang="0">
                    <a:pos x="9" y="445"/>
                  </a:cxn>
                  <a:cxn ang="0">
                    <a:pos x="0" y="487"/>
                  </a:cxn>
                  <a:cxn ang="0">
                    <a:pos x="83" y="499"/>
                  </a:cxn>
                  <a:cxn ang="0">
                    <a:pos x="140" y="487"/>
                  </a:cxn>
                  <a:cxn ang="0">
                    <a:pos x="211" y="495"/>
                  </a:cxn>
                  <a:cxn ang="0">
                    <a:pos x="390" y="563"/>
                  </a:cxn>
                  <a:cxn ang="0">
                    <a:pos x="483" y="563"/>
                  </a:cxn>
                  <a:cxn ang="0">
                    <a:pos x="513" y="485"/>
                  </a:cxn>
                  <a:cxn ang="0">
                    <a:pos x="598" y="547"/>
                  </a:cxn>
                  <a:cxn ang="0">
                    <a:pos x="694" y="565"/>
                  </a:cxn>
                  <a:cxn ang="0">
                    <a:pos x="715" y="642"/>
                  </a:cxn>
                  <a:cxn ang="0">
                    <a:pos x="716" y="716"/>
                  </a:cxn>
                  <a:cxn ang="0">
                    <a:pos x="699" y="772"/>
                  </a:cxn>
                  <a:cxn ang="0">
                    <a:pos x="690" y="815"/>
                  </a:cxn>
                  <a:cxn ang="0">
                    <a:pos x="716" y="869"/>
                  </a:cxn>
                  <a:cxn ang="0">
                    <a:pos x="823" y="1055"/>
                  </a:cxn>
                  <a:cxn ang="0">
                    <a:pos x="862" y="1160"/>
                  </a:cxn>
                  <a:cxn ang="0">
                    <a:pos x="831" y="1238"/>
                  </a:cxn>
                  <a:cxn ang="0">
                    <a:pos x="779" y="1338"/>
                  </a:cxn>
                  <a:cxn ang="0">
                    <a:pos x="749" y="1467"/>
                  </a:cxn>
                  <a:cxn ang="0">
                    <a:pos x="716" y="1553"/>
                  </a:cxn>
                  <a:cxn ang="0">
                    <a:pos x="648" y="1575"/>
                  </a:cxn>
                  <a:cxn ang="0">
                    <a:pos x="619" y="1650"/>
                  </a:cxn>
                  <a:cxn ang="0">
                    <a:pos x="635" y="1730"/>
                  </a:cxn>
                  <a:cxn ang="0">
                    <a:pos x="749" y="1758"/>
                  </a:cxn>
                  <a:cxn ang="0">
                    <a:pos x="855" y="1725"/>
                  </a:cxn>
                  <a:cxn ang="0">
                    <a:pos x="916" y="1673"/>
                  </a:cxn>
                  <a:cxn ang="0">
                    <a:pos x="939" y="1612"/>
                  </a:cxn>
                  <a:cxn ang="0">
                    <a:pos x="941" y="1491"/>
                  </a:cxn>
                  <a:cxn ang="0">
                    <a:pos x="937" y="1339"/>
                  </a:cxn>
                  <a:cxn ang="0">
                    <a:pos x="1006" y="1250"/>
                  </a:cxn>
                  <a:cxn ang="0">
                    <a:pos x="963" y="1175"/>
                  </a:cxn>
                  <a:cxn ang="0">
                    <a:pos x="963" y="1070"/>
                  </a:cxn>
                  <a:cxn ang="0">
                    <a:pos x="944" y="943"/>
                  </a:cxn>
                  <a:cxn ang="0">
                    <a:pos x="968" y="901"/>
                  </a:cxn>
                  <a:cxn ang="0">
                    <a:pos x="1006" y="876"/>
                  </a:cxn>
                  <a:cxn ang="0">
                    <a:pos x="1167" y="814"/>
                  </a:cxn>
                  <a:cxn ang="0">
                    <a:pos x="1333" y="731"/>
                  </a:cxn>
                  <a:cxn ang="0">
                    <a:pos x="1404" y="664"/>
                  </a:cxn>
                  <a:cxn ang="0">
                    <a:pos x="1449" y="565"/>
                  </a:cxn>
                  <a:cxn ang="0">
                    <a:pos x="1423" y="441"/>
                  </a:cxn>
                  <a:cxn ang="0">
                    <a:pos x="1328" y="347"/>
                  </a:cxn>
                  <a:cxn ang="0">
                    <a:pos x="1202" y="301"/>
                  </a:cxn>
                  <a:cxn ang="0">
                    <a:pos x="1021" y="300"/>
                  </a:cxn>
                  <a:cxn ang="0">
                    <a:pos x="951" y="233"/>
                  </a:cxn>
                  <a:cxn ang="0">
                    <a:pos x="995" y="185"/>
                  </a:cxn>
                  <a:cxn ang="0">
                    <a:pos x="986" y="144"/>
                  </a:cxn>
                  <a:cxn ang="0">
                    <a:pos x="924" y="150"/>
                  </a:cxn>
                  <a:cxn ang="0">
                    <a:pos x="819" y="171"/>
                  </a:cxn>
                  <a:cxn ang="0">
                    <a:pos x="790" y="60"/>
                  </a:cxn>
                </a:cxnLst>
                <a:rect l="0" t="0" r="r" b="b"/>
                <a:pathLst>
                  <a:path w="1450" h="1761">
                    <a:moveTo>
                      <a:pt x="754" y="0"/>
                    </a:moveTo>
                    <a:lnTo>
                      <a:pt x="712" y="19"/>
                    </a:lnTo>
                    <a:lnTo>
                      <a:pt x="595" y="63"/>
                    </a:lnTo>
                    <a:lnTo>
                      <a:pt x="552" y="18"/>
                    </a:lnTo>
                    <a:lnTo>
                      <a:pt x="309" y="161"/>
                    </a:lnTo>
                    <a:lnTo>
                      <a:pt x="348" y="190"/>
                    </a:lnTo>
                    <a:lnTo>
                      <a:pt x="283" y="251"/>
                    </a:lnTo>
                    <a:lnTo>
                      <a:pt x="281" y="285"/>
                    </a:lnTo>
                    <a:lnTo>
                      <a:pt x="284" y="305"/>
                    </a:lnTo>
                    <a:lnTo>
                      <a:pt x="292" y="313"/>
                    </a:lnTo>
                    <a:lnTo>
                      <a:pt x="300" y="322"/>
                    </a:lnTo>
                    <a:lnTo>
                      <a:pt x="350" y="361"/>
                    </a:lnTo>
                    <a:lnTo>
                      <a:pt x="292" y="410"/>
                    </a:lnTo>
                    <a:lnTo>
                      <a:pt x="230" y="393"/>
                    </a:lnTo>
                    <a:lnTo>
                      <a:pt x="177" y="372"/>
                    </a:lnTo>
                    <a:lnTo>
                      <a:pt x="140" y="357"/>
                    </a:lnTo>
                    <a:lnTo>
                      <a:pt x="123" y="361"/>
                    </a:lnTo>
                    <a:lnTo>
                      <a:pt x="100" y="369"/>
                    </a:lnTo>
                    <a:lnTo>
                      <a:pt x="80" y="374"/>
                    </a:lnTo>
                    <a:lnTo>
                      <a:pt x="64" y="384"/>
                    </a:lnTo>
                    <a:lnTo>
                      <a:pt x="52" y="394"/>
                    </a:lnTo>
                    <a:lnTo>
                      <a:pt x="34" y="410"/>
                    </a:lnTo>
                    <a:lnTo>
                      <a:pt x="17" y="429"/>
                    </a:lnTo>
                    <a:lnTo>
                      <a:pt x="9" y="445"/>
                    </a:lnTo>
                    <a:lnTo>
                      <a:pt x="4" y="460"/>
                    </a:lnTo>
                    <a:lnTo>
                      <a:pt x="1" y="474"/>
                    </a:lnTo>
                    <a:lnTo>
                      <a:pt x="0" y="487"/>
                    </a:lnTo>
                    <a:lnTo>
                      <a:pt x="45" y="498"/>
                    </a:lnTo>
                    <a:lnTo>
                      <a:pt x="64" y="499"/>
                    </a:lnTo>
                    <a:lnTo>
                      <a:pt x="83" y="499"/>
                    </a:lnTo>
                    <a:lnTo>
                      <a:pt x="99" y="496"/>
                    </a:lnTo>
                    <a:lnTo>
                      <a:pt x="119" y="490"/>
                    </a:lnTo>
                    <a:lnTo>
                      <a:pt x="140" y="487"/>
                    </a:lnTo>
                    <a:lnTo>
                      <a:pt x="152" y="487"/>
                    </a:lnTo>
                    <a:lnTo>
                      <a:pt x="181" y="490"/>
                    </a:lnTo>
                    <a:lnTo>
                      <a:pt x="211" y="495"/>
                    </a:lnTo>
                    <a:lnTo>
                      <a:pt x="311" y="512"/>
                    </a:lnTo>
                    <a:lnTo>
                      <a:pt x="328" y="517"/>
                    </a:lnTo>
                    <a:lnTo>
                      <a:pt x="390" y="563"/>
                    </a:lnTo>
                    <a:lnTo>
                      <a:pt x="427" y="570"/>
                    </a:lnTo>
                    <a:lnTo>
                      <a:pt x="458" y="567"/>
                    </a:lnTo>
                    <a:lnTo>
                      <a:pt x="483" y="563"/>
                    </a:lnTo>
                    <a:lnTo>
                      <a:pt x="500" y="540"/>
                    </a:lnTo>
                    <a:lnTo>
                      <a:pt x="508" y="516"/>
                    </a:lnTo>
                    <a:lnTo>
                      <a:pt x="513" y="485"/>
                    </a:lnTo>
                    <a:lnTo>
                      <a:pt x="548" y="513"/>
                    </a:lnTo>
                    <a:lnTo>
                      <a:pt x="575" y="532"/>
                    </a:lnTo>
                    <a:lnTo>
                      <a:pt x="598" y="547"/>
                    </a:lnTo>
                    <a:lnTo>
                      <a:pt x="619" y="558"/>
                    </a:lnTo>
                    <a:lnTo>
                      <a:pt x="654" y="580"/>
                    </a:lnTo>
                    <a:lnTo>
                      <a:pt x="694" y="565"/>
                    </a:lnTo>
                    <a:lnTo>
                      <a:pt x="700" y="587"/>
                    </a:lnTo>
                    <a:lnTo>
                      <a:pt x="711" y="621"/>
                    </a:lnTo>
                    <a:lnTo>
                      <a:pt x="715" y="642"/>
                    </a:lnTo>
                    <a:lnTo>
                      <a:pt x="715" y="668"/>
                    </a:lnTo>
                    <a:lnTo>
                      <a:pt x="716" y="695"/>
                    </a:lnTo>
                    <a:lnTo>
                      <a:pt x="716" y="716"/>
                    </a:lnTo>
                    <a:lnTo>
                      <a:pt x="716" y="734"/>
                    </a:lnTo>
                    <a:lnTo>
                      <a:pt x="703" y="758"/>
                    </a:lnTo>
                    <a:lnTo>
                      <a:pt x="699" y="772"/>
                    </a:lnTo>
                    <a:lnTo>
                      <a:pt x="693" y="785"/>
                    </a:lnTo>
                    <a:lnTo>
                      <a:pt x="692" y="800"/>
                    </a:lnTo>
                    <a:lnTo>
                      <a:pt x="690" y="815"/>
                    </a:lnTo>
                    <a:lnTo>
                      <a:pt x="693" y="832"/>
                    </a:lnTo>
                    <a:lnTo>
                      <a:pt x="703" y="851"/>
                    </a:lnTo>
                    <a:lnTo>
                      <a:pt x="716" y="869"/>
                    </a:lnTo>
                    <a:lnTo>
                      <a:pt x="763" y="944"/>
                    </a:lnTo>
                    <a:lnTo>
                      <a:pt x="788" y="993"/>
                    </a:lnTo>
                    <a:lnTo>
                      <a:pt x="823" y="1055"/>
                    </a:lnTo>
                    <a:lnTo>
                      <a:pt x="857" y="1112"/>
                    </a:lnTo>
                    <a:lnTo>
                      <a:pt x="862" y="1144"/>
                    </a:lnTo>
                    <a:lnTo>
                      <a:pt x="862" y="1160"/>
                    </a:lnTo>
                    <a:lnTo>
                      <a:pt x="860" y="1175"/>
                    </a:lnTo>
                    <a:lnTo>
                      <a:pt x="855" y="1192"/>
                    </a:lnTo>
                    <a:lnTo>
                      <a:pt x="831" y="1238"/>
                    </a:lnTo>
                    <a:lnTo>
                      <a:pt x="813" y="1268"/>
                    </a:lnTo>
                    <a:lnTo>
                      <a:pt x="795" y="1305"/>
                    </a:lnTo>
                    <a:lnTo>
                      <a:pt x="779" y="1338"/>
                    </a:lnTo>
                    <a:lnTo>
                      <a:pt x="768" y="1379"/>
                    </a:lnTo>
                    <a:lnTo>
                      <a:pt x="760" y="1420"/>
                    </a:lnTo>
                    <a:lnTo>
                      <a:pt x="749" y="1467"/>
                    </a:lnTo>
                    <a:lnTo>
                      <a:pt x="737" y="1512"/>
                    </a:lnTo>
                    <a:lnTo>
                      <a:pt x="729" y="1539"/>
                    </a:lnTo>
                    <a:lnTo>
                      <a:pt x="716" y="1553"/>
                    </a:lnTo>
                    <a:lnTo>
                      <a:pt x="689" y="1557"/>
                    </a:lnTo>
                    <a:lnTo>
                      <a:pt x="664" y="1562"/>
                    </a:lnTo>
                    <a:lnTo>
                      <a:pt x="648" y="1575"/>
                    </a:lnTo>
                    <a:lnTo>
                      <a:pt x="639" y="1593"/>
                    </a:lnTo>
                    <a:lnTo>
                      <a:pt x="629" y="1616"/>
                    </a:lnTo>
                    <a:lnTo>
                      <a:pt x="619" y="1650"/>
                    </a:lnTo>
                    <a:lnTo>
                      <a:pt x="618" y="1685"/>
                    </a:lnTo>
                    <a:lnTo>
                      <a:pt x="625" y="1710"/>
                    </a:lnTo>
                    <a:lnTo>
                      <a:pt x="635" y="1730"/>
                    </a:lnTo>
                    <a:lnTo>
                      <a:pt x="674" y="1747"/>
                    </a:lnTo>
                    <a:lnTo>
                      <a:pt x="716" y="1760"/>
                    </a:lnTo>
                    <a:lnTo>
                      <a:pt x="749" y="1758"/>
                    </a:lnTo>
                    <a:lnTo>
                      <a:pt x="782" y="1752"/>
                    </a:lnTo>
                    <a:lnTo>
                      <a:pt x="817" y="1747"/>
                    </a:lnTo>
                    <a:lnTo>
                      <a:pt x="855" y="1725"/>
                    </a:lnTo>
                    <a:lnTo>
                      <a:pt x="874" y="1709"/>
                    </a:lnTo>
                    <a:lnTo>
                      <a:pt x="893" y="1696"/>
                    </a:lnTo>
                    <a:lnTo>
                      <a:pt x="916" y="1673"/>
                    </a:lnTo>
                    <a:lnTo>
                      <a:pt x="927" y="1658"/>
                    </a:lnTo>
                    <a:lnTo>
                      <a:pt x="939" y="1634"/>
                    </a:lnTo>
                    <a:lnTo>
                      <a:pt x="939" y="1612"/>
                    </a:lnTo>
                    <a:lnTo>
                      <a:pt x="939" y="1565"/>
                    </a:lnTo>
                    <a:lnTo>
                      <a:pt x="939" y="1531"/>
                    </a:lnTo>
                    <a:lnTo>
                      <a:pt x="941" y="1491"/>
                    </a:lnTo>
                    <a:lnTo>
                      <a:pt x="939" y="1443"/>
                    </a:lnTo>
                    <a:lnTo>
                      <a:pt x="937" y="1393"/>
                    </a:lnTo>
                    <a:lnTo>
                      <a:pt x="937" y="1339"/>
                    </a:lnTo>
                    <a:lnTo>
                      <a:pt x="971" y="1309"/>
                    </a:lnTo>
                    <a:lnTo>
                      <a:pt x="988" y="1281"/>
                    </a:lnTo>
                    <a:lnTo>
                      <a:pt x="1006" y="1250"/>
                    </a:lnTo>
                    <a:lnTo>
                      <a:pt x="1003" y="1219"/>
                    </a:lnTo>
                    <a:lnTo>
                      <a:pt x="988" y="1202"/>
                    </a:lnTo>
                    <a:lnTo>
                      <a:pt x="963" y="1175"/>
                    </a:lnTo>
                    <a:lnTo>
                      <a:pt x="963" y="1150"/>
                    </a:lnTo>
                    <a:lnTo>
                      <a:pt x="963" y="1117"/>
                    </a:lnTo>
                    <a:lnTo>
                      <a:pt x="963" y="1070"/>
                    </a:lnTo>
                    <a:lnTo>
                      <a:pt x="960" y="1037"/>
                    </a:lnTo>
                    <a:lnTo>
                      <a:pt x="955" y="1003"/>
                    </a:lnTo>
                    <a:lnTo>
                      <a:pt x="944" y="943"/>
                    </a:lnTo>
                    <a:lnTo>
                      <a:pt x="952" y="926"/>
                    </a:lnTo>
                    <a:lnTo>
                      <a:pt x="959" y="914"/>
                    </a:lnTo>
                    <a:lnTo>
                      <a:pt x="968" y="901"/>
                    </a:lnTo>
                    <a:lnTo>
                      <a:pt x="976" y="891"/>
                    </a:lnTo>
                    <a:lnTo>
                      <a:pt x="990" y="882"/>
                    </a:lnTo>
                    <a:lnTo>
                      <a:pt x="1006" y="876"/>
                    </a:lnTo>
                    <a:lnTo>
                      <a:pt x="1050" y="861"/>
                    </a:lnTo>
                    <a:lnTo>
                      <a:pt x="1100" y="845"/>
                    </a:lnTo>
                    <a:lnTo>
                      <a:pt x="1167" y="814"/>
                    </a:lnTo>
                    <a:lnTo>
                      <a:pt x="1243" y="776"/>
                    </a:lnTo>
                    <a:lnTo>
                      <a:pt x="1283" y="757"/>
                    </a:lnTo>
                    <a:lnTo>
                      <a:pt x="1333" y="731"/>
                    </a:lnTo>
                    <a:lnTo>
                      <a:pt x="1363" y="712"/>
                    </a:lnTo>
                    <a:lnTo>
                      <a:pt x="1383" y="692"/>
                    </a:lnTo>
                    <a:lnTo>
                      <a:pt x="1404" y="664"/>
                    </a:lnTo>
                    <a:lnTo>
                      <a:pt x="1423" y="634"/>
                    </a:lnTo>
                    <a:lnTo>
                      <a:pt x="1439" y="597"/>
                    </a:lnTo>
                    <a:lnTo>
                      <a:pt x="1449" y="565"/>
                    </a:lnTo>
                    <a:lnTo>
                      <a:pt x="1446" y="538"/>
                    </a:lnTo>
                    <a:lnTo>
                      <a:pt x="1438" y="496"/>
                    </a:lnTo>
                    <a:lnTo>
                      <a:pt x="1423" y="441"/>
                    </a:lnTo>
                    <a:lnTo>
                      <a:pt x="1398" y="396"/>
                    </a:lnTo>
                    <a:lnTo>
                      <a:pt x="1361" y="371"/>
                    </a:lnTo>
                    <a:lnTo>
                      <a:pt x="1328" y="347"/>
                    </a:lnTo>
                    <a:lnTo>
                      <a:pt x="1286" y="323"/>
                    </a:lnTo>
                    <a:lnTo>
                      <a:pt x="1255" y="313"/>
                    </a:lnTo>
                    <a:lnTo>
                      <a:pt x="1202" y="301"/>
                    </a:lnTo>
                    <a:lnTo>
                      <a:pt x="1127" y="301"/>
                    </a:lnTo>
                    <a:lnTo>
                      <a:pt x="1071" y="303"/>
                    </a:lnTo>
                    <a:lnTo>
                      <a:pt x="1021" y="300"/>
                    </a:lnTo>
                    <a:lnTo>
                      <a:pt x="979" y="277"/>
                    </a:lnTo>
                    <a:lnTo>
                      <a:pt x="936" y="251"/>
                    </a:lnTo>
                    <a:lnTo>
                      <a:pt x="951" y="233"/>
                    </a:lnTo>
                    <a:lnTo>
                      <a:pt x="967" y="219"/>
                    </a:lnTo>
                    <a:lnTo>
                      <a:pt x="982" y="203"/>
                    </a:lnTo>
                    <a:lnTo>
                      <a:pt x="995" y="185"/>
                    </a:lnTo>
                    <a:lnTo>
                      <a:pt x="999" y="169"/>
                    </a:lnTo>
                    <a:lnTo>
                      <a:pt x="995" y="154"/>
                    </a:lnTo>
                    <a:lnTo>
                      <a:pt x="986" y="144"/>
                    </a:lnTo>
                    <a:lnTo>
                      <a:pt x="967" y="140"/>
                    </a:lnTo>
                    <a:lnTo>
                      <a:pt x="949" y="141"/>
                    </a:lnTo>
                    <a:lnTo>
                      <a:pt x="924" y="150"/>
                    </a:lnTo>
                    <a:lnTo>
                      <a:pt x="906" y="160"/>
                    </a:lnTo>
                    <a:lnTo>
                      <a:pt x="881" y="170"/>
                    </a:lnTo>
                    <a:lnTo>
                      <a:pt x="819" y="171"/>
                    </a:lnTo>
                    <a:lnTo>
                      <a:pt x="806" y="129"/>
                    </a:lnTo>
                    <a:lnTo>
                      <a:pt x="799" y="92"/>
                    </a:lnTo>
                    <a:lnTo>
                      <a:pt x="790" y="60"/>
                    </a:lnTo>
                    <a:lnTo>
                      <a:pt x="776" y="28"/>
                    </a:lnTo>
                    <a:lnTo>
                      <a:pt x="754"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nvGrpSpPr>
              <p:cNvPr id="216074" name="Group 10"/>
              <p:cNvGrpSpPr>
                <a:grpSpLocks/>
              </p:cNvGrpSpPr>
              <p:nvPr/>
            </p:nvGrpSpPr>
            <p:grpSpPr bwMode="auto">
              <a:xfrm>
                <a:off x="1557" y="1488"/>
                <a:ext cx="1704" cy="2150"/>
                <a:chOff x="1557" y="1488"/>
                <a:chExt cx="1704" cy="2150"/>
              </a:xfrm>
            </p:grpSpPr>
            <p:grpSp>
              <p:nvGrpSpPr>
                <p:cNvPr id="216075" name="Group 11"/>
                <p:cNvGrpSpPr>
                  <a:grpSpLocks/>
                </p:cNvGrpSpPr>
                <p:nvPr/>
              </p:nvGrpSpPr>
              <p:grpSpPr bwMode="auto">
                <a:xfrm>
                  <a:off x="1557" y="1488"/>
                  <a:ext cx="904" cy="629"/>
                  <a:chOff x="1557" y="1488"/>
                  <a:chExt cx="904" cy="629"/>
                </a:xfrm>
              </p:grpSpPr>
              <p:sp>
                <p:nvSpPr>
                  <p:cNvPr id="216076" name="Freeform 12"/>
                  <p:cNvSpPr>
                    <a:spLocks/>
                  </p:cNvSpPr>
                  <p:nvPr/>
                </p:nvSpPr>
                <p:spPr bwMode="auto">
                  <a:xfrm>
                    <a:off x="2219" y="1488"/>
                    <a:ext cx="242" cy="530"/>
                  </a:xfrm>
                  <a:custGeom>
                    <a:avLst/>
                    <a:gdLst/>
                    <a:ahLst/>
                    <a:cxnLst>
                      <a:cxn ang="0">
                        <a:pos x="0" y="99"/>
                      </a:cxn>
                      <a:cxn ang="0">
                        <a:pos x="6" y="65"/>
                      </a:cxn>
                      <a:cxn ang="0">
                        <a:pos x="13" y="45"/>
                      </a:cxn>
                      <a:cxn ang="0">
                        <a:pos x="22" y="25"/>
                      </a:cxn>
                      <a:cxn ang="0">
                        <a:pos x="36" y="11"/>
                      </a:cxn>
                      <a:cxn ang="0">
                        <a:pos x="58" y="0"/>
                      </a:cxn>
                      <a:cxn ang="0">
                        <a:pos x="73" y="0"/>
                      </a:cxn>
                      <a:cxn ang="0">
                        <a:pos x="95" y="5"/>
                      </a:cxn>
                      <a:cxn ang="0">
                        <a:pos x="127" y="23"/>
                      </a:cxn>
                      <a:cxn ang="0">
                        <a:pos x="159" y="50"/>
                      </a:cxn>
                      <a:cxn ang="0">
                        <a:pos x="180" y="78"/>
                      </a:cxn>
                      <a:cxn ang="0">
                        <a:pos x="199" y="112"/>
                      </a:cxn>
                      <a:cxn ang="0">
                        <a:pos x="215" y="150"/>
                      </a:cxn>
                      <a:cxn ang="0">
                        <a:pos x="223" y="176"/>
                      </a:cxn>
                      <a:cxn ang="0">
                        <a:pos x="234" y="225"/>
                      </a:cxn>
                      <a:cxn ang="0">
                        <a:pos x="235" y="264"/>
                      </a:cxn>
                      <a:cxn ang="0">
                        <a:pos x="235" y="303"/>
                      </a:cxn>
                      <a:cxn ang="0">
                        <a:pos x="226" y="335"/>
                      </a:cxn>
                      <a:cxn ang="0">
                        <a:pos x="211" y="356"/>
                      </a:cxn>
                      <a:cxn ang="0">
                        <a:pos x="188" y="372"/>
                      </a:cxn>
                      <a:cxn ang="0">
                        <a:pos x="172" y="381"/>
                      </a:cxn>
                      <a:cxn ang="0">
                        <a:pos x="160" y="387"/>
                      </a:cxn>
                      <a:cxn ang="0">
                        <a:pos x="164" y="437"/>
                      </a:cxn>
                      <a:cxn ang="0">
                        <a:pos x="241" y="529"/>
                      </a:cxn>
                      <a:cxn ang="0">
                        <a:pos x="100" y="482"/>
                      </a:cxn>
                      <a:cxn ang="0">
                        <a:pos x="1" y="141"/>
                      </a:cxn>
                      <a:cxn ang="0">
                        <a:pos x="0" y="99"/>
                      </a:cxn>
                    </a:cxnLst>
                    <a:rect l="0" t="0" r="r" b="b"/>
                    <a:pathLst>
                      <a:path w="242" h="530">
                        <a:moveTo>
                          <a:pt x="0" y="99"/>
                        </a:moveTo>
                        <a:lnTo>
                          <a:pt x="6" y="65"/>
                        </a:lnTo>
                        <a:lnTo>
                          <a:pt x="13" y="45"/>
                        </a:lnTo>
                        <a:lnTo>
                          <a:pt x="22" y="25"/>
                        </a:lnTo>
                        <a:lnTo>
                          <a:pt x="36" y="11"/>
                        </a:lnTo>
                        <a:lnTo>
                          <a:pt x="58" y="0"/>
                        </a:lnTo>
                        <a:lnTo>
                          <a:pt x="73" y="0"/>
                        </a:lnTo>
                        <a:lnTo>
                          <a:pt x="95" y="5"/>
                        </a:lnTo>
                        <a:lnTo>
                          <a:pt x="127" y="23"/>
                        </a:lnTo>
                        <a:lnTo>
                          <a:pt x="159" y="50"/>
                        </a:lnTo>
                        <a:lnTo>
                          <a:pt x="180" y="78"/>
                        </a:lnTo>
                        <a:lnTo>
                          <a:pt x="199" y="112"/>
                        </a:lnTo>
                        <a:lnTo>
                          <a:pt x="215" y="150"/>
                        </a:lnTo>
                        <a:lnTo>
                          <a:pt x="223" y="176"/>
                        </a:lnTo>
                        <a:lnTo>
                          <a:pt x="234" y="225"/>
                        </a:lnTo>
                        <a:lnTo>
                          <a:pt x="235" y="264"/>
                        </a:lnTo>
                        <a:lnTo>
                          <a:pt x="235" y="303"/>
                        </a:lnTo>
                        <a:lnTo>
                          <a:pt x="226" y="335"/>
                        </a:lnTo>
                        <a:lnTo>
                          <a:pt x="211" y="356"/>
                        </a:lnTo>
                        <a:lnTo>
                          <a:pt x="188" y="372"/>
                        </a:lnTo>
                        <a:lnTo>
                          <a:pt x="172" y="381"/>
                        </a:lnTo>
                        <a:lnTo>
                          <a:pt x="160" y="387"/>
                        </a:lnTo>
                        <a:lnTo>
                          <a:pt x="164" y="437"/>
                        </a:lnTo>
                        <a:lnTo>
                          <a:pt x="241" y="529"/>
                        </a:lnTo>
                        <a:lnTo>
                          <a:pt x="100" y="482"/>
                        </a:lnTo>
                        <a:lnTo>
                          <a:pt x="1" y="141"/>
                        </a:lnTo>
                        <a:lnTo>
                          <a:pt x="0" y="99"/>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nvGrpSpPr>
                  <p:cNvPr id="216077" name="Group 13"/>
                  <p:cNvGrpSpPr>
                    <a:grpSpLocks/>
                  </p:cNvGrpSpPr>
                  <p:nvPr/>
                </p:nvGrpSpPr>
                <p:grpSpPr bwMode="auto">
                  <a:xfrm>
                    <a:off x="1557" y="1501"/>
                    <a:ext cx="888" cy="616"/>
                    <a:chOff x="1557" y="1501"/>
                    <a:chExt cx="888" cy="616"/>
                  </a:xfrm>
                </p:grpSpPr>
                <p:grpSp>
                  <p:nvGrpSpPr>
                    <p:cNvPr id="216078" name="Group 14"/>
                    <p:cNvGrpSpPr>
                      <a:grpSpLocks/>
                    </p:cNvGrpSpPr>
                    <p:nvPr/>
                  </p:nvGrpSpPr>
                  <p:grpSpPr bwMode="auto">
                    <a:xfrm>
                      <a:off x="1557" y="1594"/>
                      <a:ext cx="888" cy="523"/>
                      <a:chOff x="1557" y="1594"/>
                      <a:chExt cx="888" cy="523"/>
                    </a:xfrm>
                  </p:grpSpPr>
                  <p:sp>
                    <p:nvSpPr>
                      <p:cNvPr id="216079" name="Freeform 15"/>
                      <p:cNvSpPr>
                        <a:spLocks/>
                      </p:cNvSpPr>
                      <p:nvPr/>
                    </p:nvSpPr>
                    <p:spPr bwMode="auto">
                      <a:xfrm>
                        <a:off x="1557" y="1594"/>
                        <a:ext cx="888" cy="523"/>
                      </a:xfrm>
                      <a:custGeom>
                        <a:avLst/>
                        <a:gdLst/>
                        <a:ahLst/>
                        <a:cxnLst>
                          <a:cxn ang="0">
                            <a:pos x="76" y="134"/>
                          </a:cxn>
                          <a:cxn ang="0">
                            <a:pos x="25" y="149"/>
                          </a:cxn>
                          <a:cxn ang="0">
                            <a:pos x="9" y="168"/>
                          </a:cxn>
                          <a:cxn ang="0">
                            <a:pos x="2" y="193"/>
                          </a:cxn>
                          <a:cxn ang="0">
                            <a:pos x="0" y="216"/>
                          </a:cxn>
                          <a:cxn ang="0">
                            <a:pos x="2" y="230"/>
                          </a:cxn>
                          <a:cxn ang="0">
                            <a:pos x="6" y="247"/>
                          </a:cxn>
                          <a:cxn ang="0">
                            <a:pos x="14" y="259"/>
                          </a:cxn>
                          <a:cxn ang="0">
                            <a:pos x="26" y="271"/>
                          </a:cxn>
                          <a:cxn ang="0">
                            <a:pos x="42" y="280"/>
                          </a:cxn>
                          <a:cxn ang="0">
                            <a:pos x="134" y="296"/>
                          </a:cxn>
                          <a:cxn ang="0">
                            <a:pos x="224" y="333"/>
                          </a:cxn>
                          <a:cxn ang="0">
                            <a:pos x="292" y="359"/>
                          </a:cxn>
                          <a:cxn ang="0">
                            <a:pos x="291" y="371"/>
                          </a:cxn>
                          <a:cxn ang="0">
                            <a:pos x="299" y="387"/>
                          </a:cxn>
                          <a:cxn ang="0">
                            <a:pos x="312" y="403"/>
                          </a:cxn>
                          <a:cxn ang="0">
                            <a:pos x="335" y="412"/>
                          </a:cxn>
                          <a:cxn ang="0">
                            <a:pos x="362" y="418"/>
                          </a:cxn>
                          <a:cxn ang="0">
                            <a:pos x="390" y="422"/>
                          </a:cxn>
                          <a:cxn ang="0">
                            <a:pos x="432" y="420"/>
                          </a:cxn>
                          <a:cxn ang="0">
                            <a:pos x="582" y="467"/>
                          </a:cxn>
                          <a:cxn ang="0">
                            <a:pos x="662" y="522"/>
                          </a:cxn>
                          <a:cxn ang="0">
                            <a:pos x="887" y="396"/>
                          </a:cxn>
                          <a:cxn ang="0">
                            <a:pos x="805" y="305"/>
                          </a:cxn>
                          <a:cxn ang="0">
                            <a:pos x="803" y="233"/>
                          </a:cxn>
                          <a:cxn ang="0">
                            <a:pos x="807" y="161"/>
                          </a:cxn>
                          <a:cxn ang="0">
                            <a:pos x="806" y="135"/>
                          </a:cxn>
                          <a:cxn ang="0">
                            <a:pos x="799" y="113"/>
                          </a:cxn>
                          <a:cxn ang="0">
                            <a:pos x="790" y="92"/>
                          </a:cxn>
                          <a:cxn ang="0">
                            <a:pos x="775" y="73"/>
                          </a:cxn>
                          <a:cxn ang="0">
                            <a:pos x="758" y="56"/>
                          </a:cxn>
                          <a:cxn ang="0">
                            <a:pos x="739" y="42"/>
                          </a:cxn>
                          <a:cxn ang="0">
                            <a:pos x="709" y="28"/>
                          </a:cxn>
                          <a:cxn ang="0">
                            <a:pos x="665" y="10"/>
                          </a:cxn>
                          <a:cxn ang="0">
                            <a:pos x="613" y="0"/>
                          </a:cxn>
                          <a:cxn ang="0">
                            <a:pos x="554" y="6"/>
                          </a:cxn>
                          <a:cxn ang="0">
                            <a:pos x="517" y="18"/>
                          </a:cxn>
                          <a:cxn ang="0">
                            <a:pos x="477" y="39"/>
                          </a:cxn>
                          <a:cxn ang="0">
                            <a:pos x="417" y="36"/>
                          </a:cxn>
                          <a:cxn ang="0">
                            <a:pos x="438" y="59"/>
                          </a:cxn>
                          <a:cxn ang="0">
                            <a:pos x="397" y="96"/>
                          </a:cxn>
                          <a:cxn ang="0">
                            <a:pos x="316" y="149"/>
                          </a:cxn>
                          <a:cxn ang="0">
                            <a:pos x="272" y="170"/>
                          </a:cxn>
                          <a:cxn ang="0">
                            <a:pos x="127" y="128"/>
                          </a:cxn>
                          <a:cxn ang="0">
                            <a:pos x="76" y="134"/>
                          </a:cxn>
                        </a:cxnLst>
                        <a:rect l="0" t="0" r="r" b="b"/>
                        <a:pathLst>
                          <a:path w="888" h="523">
                            <a:moveTo>
                              <a:pt x="76" y="134"/>
                            </a:moveTo>
                            <a:lnTo>
                              <a:pt x="25" y="149"/>
                            </a:lnTo>
                            <a:lnTo>
                              <a:pt x="9" y="168"/>
                            </a:lnTo>
                            <a:lnTo>
                              <a:pt x="2" y="193"/>
                            </a:lnTo>
                            <a:lnTo>
                              <a:pt x="0" y="216"/>
                            </a:lnTo>
                            <a:lnTo>
                              <a:pt x="2" y="230"/>
                            </a:lnTo>
                            <a:lnTo>
                              <a:pt x="6" y="247"/>
                            </a:lnTo>
                            <a:lnTo>
                              <a:pt x="14" y="259"/>
                            </a:lnTo>
                            <a:lnTo>
                              <a:pt x="26" y="271"/>
                            </a:lnTo>
                            <a:lnTo>
                              <a:pt x="42" y="280"/>
                            </a:lnTo>
                            <a:lnTo>
                              <a:pt x="134" y="296"/>
                            </a:lnTo>
                            <a:lnTo>
                              <a:pt x="224" y="333"/>
                            </a:lnTo>
                            <a:lnTo>
                              <a:pt x="292" y="359"/>
                            </a:lnTo>
                            <a:lnTo>
                              <a:pt x="291" y="371"/>
                            </a:lnTo>
                            <a:lnTo>
                              <a:pt x="299" y="387"/>
                            </a:lnTo>
                            <a:lnTo>
                              <a:pt x="312" y="403"/>
                            </a:lnTo>
                            <a:lnTo>
                              <a:pt x="335" y="412"/>
                            </a:lnTo>
                            <a:lnTo>
                              <a:pt x="362" y="418"/>
                            </a:lnTo>
                            <a:lnTo>
                              <a:pt x="390" y="422"/>
                            </a:lnTo>
                            <a:lnTo>
                              <a:pt x="432" y="420"/>
                            </a:lnTo>
                            <a:lnTo>
                              <a:pt x="582" y="467"/>
                            </a:lnTo>
                            <a:lnTo>
                              <a:pt x="662" y="522"/>
                            </a:lnTo>
                            <a:lnTo>
                              <a:pt x="887" y="396"/>
                            </a:lnTo>
                            <a:lnTo>
                              <a:pt x="805" y="305"/>
                            </a:lnTo>
                            <a:lnTo>
                              <a:pt x="803" y="233"/>
                            </a:lnTo>
                            <a:lnTo>
                              <a:pt x="807" y="161"/>
                            </a:lnTo>
                            <a:lnTo>
                              <a:pt x="806" y="135"/>
                            </a:lnTo>
                            <a:lnTo>
                              <a:pt x="799" y="113"/>
                            </a:lnTo>
                            <a:lnTo>
                              <a:pt x="790" y="92"/>
                            </a:lnTo>
                            <a:lnTo>
                              <a:pt x="775" y="73"/>
                            </a:lnTo>
                            <a:lnTo>
                              <a:pt x="758" y="56"/>
                            </a:lnTo>
                            <a:lnTo>
                              <a:pt x="739" y="42"/>
                            </a:lnTo>
                            <a:lnTo>
                              <a:pt x="709" y="28"/>
                            </a:lnTo>
                            <a:lnTo>
                              <a:pt x="665" y="10"/>
                            </a:lnTo>
                            <a:lnTo>
                              <a:pt x="613" y="0"/>
                            </a:lnTo>
                            <a:lnTo>
                              <a:pt x="554" y="6"/>
                            </a:lnTo>
                            <a:lnTo>
                              <a:pt x="517" y="18"/>
                            </a:lnTo>
                            <a:lnTo>
                              <a:pt x="477" y="39"/>
                            </a:lnTo>
                            <a:lnTo>
                              <a:pt x="417" y="36"/>
                            </a:lnTo>
                            <a:lnTo>
                              <a:pt x="438" y="59"/>
                            </a:lnTo>
                            <a:lnTo>
                              <a:pt x="397" y="96"/>
                            </a:lnTo>
                            <a:lnTo>
                              <a:pt x="316" y="149"/>
                            </a:lnTo>
                            <a:lnTo>
                              <a:pt x="272" y="170"/>
                            </a:lnTo>
                            <a:lnTo>
                              <a:pt x="127" y="128"/>
                            </a:lnTo>
                            <a:lnTo>
                              <a:pt x="76" y="134"/>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sp>
                    <p:nvSpPr>
                      <p:cNvPr id="216080" name="Freeform 16"/>
                      <p:cNvSpPr>
                        <a:spLocks/>
                      </p:cNvSpPr>
                      <p:nvPr/>
                    </p:nvSpPr>
                    <p:spPr bwMode="auto">
                      <a:xfrm>
                        <a:off x="1588" y="1594"/>
                        <a:ext cx="794" cy="473"/>
                      </a:xfrm>
                      <a:custGeom>
                        <a:avLst/>
                        <a:gdLst/>
                        <a:ahLst/>
                        <a:cxnLst>
                          <a:cxn ang="0">
                            <a:pos x="64" y="136"/>
                          </a:cxn>
                          <a:cxn ang="0">
                            <a:pos x="22" y="157"/>
                          </a:cxn>
                          <a:cxn ang="0">
                            <a:pos x="1" y="186"/>
                          </a:cxn>
                          <a:cxn ang="0">
                            <a:pos x="2" y="224"/>
                          </a:cxn>
                          <a:cxn ang="0">
                            <a:pos x="26" y="260"/>
                          </a:cxn>
                          <a:cxn ang="0">
                            <a:pos x="99" y="281"/>
                          </a:cxn>
                          <a:cxn ang="0">
                            <a:pos x="285" y="340"/>
                          </a:cxn>
                          <a:cxn ang="0">
                            <a:pos x="319" y="352"/>
                          </a:cxn>
                          <a:cxn ang="0">
                            <a:pos x="327" y="361"/>
                          </a:cxn>
                          <a:cxn ang="0">
                            <a:pos x="312" y="372"/>
                          </a:cxn>
                          <a:cxn ang="0">
                            <a:pos x="272" y="367"/>
                          </a:cxn>
                          <a:cxn ang="0">
                            <a:pos x="279" y="388"/>
                          </a:cxn>
                          <a:cxn ang="0">
                            <a:pos x="347" y="404"/>
                          </a:cxn>
                          <a:cxn ang="0">
                            <a:pos x="425" y="410"/>
                          </a:cxn>
                          <a:cxn ang="0">
                            <a:pos x="519" y="438"/>
                          </a:cxn>
                          <a:cxn ang="0">
                            <a:pos x="583" y="472"/>
                          </a:cxn>
                          <a:cxn ang="0">
                            <a:pos x="793" y="330"/>
                          </a:cxn>
                          <a:cxn ang="0">
                            <a:pos x="771" y="229"/>
                          </a:cxn>
                          <a:cxn ang="0">
                            <a:pos x="774" y="135"/>
                          </a:cxn>
                          <a:cxn ang="0">
                            <a:pos x="755" y="90"/>
                          </a:cxn>
                          <a:cxn ang="0">
                            <a:pos x="728" y="58"/>
                          </a:cxn>
                          <a:cxn ang="0">
                            <a:pos x="680" y="28"/>
                          </a:cxn>
                          <a:cxn ang="0">
                            <a:pos x="583" y="0"/>
                          </a:cxn>
                          <a:cxn ang="0">
                            <a:pos x="521" y="6"/>
                          </a:cxn>
                          <a:cxn ang="0">
                            <a:pos x="476" y="23"/>
                          </a:cxn>
                          <a:cxn ang="0">
                            <a:pos x="421" y="37"/>
                          </a:cxn>
                          <a:cxn ang="0">
                            <a:pos x="415" y="60"/>
                          </a:cxn>
                          <a:cxn ang="0">
                            <a:pos x="383" y="96"/>
                          </a:cxn>
                          <a:cxn ang="0">
                            <a:pos x="332" y="130"/>
                          </a:cxn>
                          <a:cxn ang="0">
                            <a:pos x="279" y="162"/>
                          </a:cxn>
                          <a:cxn ang="0">
                            <a:pos x="237" y="193"/>
                          </a:cxn>
                          <a:cxn ang="0">
                            <a:pos x="212" y="233"/>
                          </a:cxn>
                          <a:cxn ang="0">
                            <a:pos x="209" y="167"/>
                          </a:cxn>
                          <a:cxn ang="0">
                            <a:pos x="183" y="171"/>
                          </a:cxn>
                          <a:cxn ang="0">
                            <a:pos x="144" y="193"/>
                          </a:cxn>
                          <a:cxn ang="0">
                            <a:pos x="154" y="166"/>
                          </a:cxn>
                          <a:cxn ang="0">
                            <a:pos x="142" y="147"/>
                          </a:cxn>
                        </a:cxnLst>
                        <a:rect l="0" t="0" r="r" b="b"/>
                        <a:pathLst>
                          <a:path w="794" h="473">
                            <a:moveTo>
                              <a:pt x="95" y="136"/>
                            </a:moveTo>
                            <a:lnTo>
                              <a:pt x="64" y="136"/>
                            </a:lnTo>
                            <a:lnTo>
                              <a:pt x="37" y="144"/>
                            </a:lnTo>
                            <a:lnTo>
                              <a:pt x="22" y="157"/>
                            </a:lnTo>
                            <a:lnTo>
                              <a:pt x="10" y="167"/>
                            </a:lnTo>
                            <a:lnTo>
                              <a:pt x="1" y="186"/>
                            </a:lnTo>
                            <a:lnTo>
                              <a:pt x="0" y="205"/>
                            </a:lnTo>
                            <a:lnTo>
                              <a:pt x="2" y="224"/>
                            </a:lnTo>
                            <a:lnTo>
                              <a:pt x="9" y="241"/>
                            </a:lnTo>
                            <a:lnTo>
                              <a:pt x="26" y="260"/>
                            </a:lnTo>
                            <a:lnTo>
                              <a:pt x="49" y="272"/>
                            </a:lnTo>
                            <a:lnTo>
                              <a:pt x="99" y="281"/>
                            </a:lnTo>
                            <a:lnTo>
                              <a:pt x="264" y="343"/>
                            </a:lnTo>
                            <a:lnTo>
                              <a:pt x="285" y="340"/>
                            </a:lnTo>
                            <a:lnTo>
                              <a:pt x="304" y="345"/>
                            </a:lnTo>
                            <a:lnTo>
                              <a:pt x="319" y="352"/>
                            </a:lnTo>
                            <a:lnTo>
                              <a:pt x="323" y="354"/>
                            </a:lnTo>
                            <a:lnTo>
                              <a:pt x="327" y="361"/>
                            </a:lnTo>
                            <a:lnTo>
                              <a:pt x="327" y="371"/>
                            </a:lnTo>
                            <a:lnTo>
                              <a:pt x="312" y="372"/>
                            </a:lnTo>
                            <a:lnTo>
                              <a:pt x="295" y="371"/>
                            </a:lnTo>
                            <a:lnTo>
                              <a:pt x="272" y="367"/>
                            </a:lnTo>
                            <a:lnTo>
                              <a:pt x="272" y="377"/>
                            </a:lnTo>
                            <a:lnTo>
                              <a:pt x="279" y="388"/>
                            </a:lnTo>
                            <a:lnTo>
                              <a:pt x="297" y="397"/>
                            </a:lnTo>
                            <a:lnTo>
                              <a:pt x="347" y="404"/>
                            </a:lnTo>
                            <a:lnTo>
                              <a:pt x="386" y="406"/>
                            </a:lnTo>
                            <a:lnTo>
                              <a:pt x="425" y="410"/>
                            </a:lnTo>
                            <a:lnTo>
                              <a:pt x="464" y="420"/>
                            </a:lnTo>
                            <a:lnTo>
                              <a:pt x="519" y="438"/>
                            </a:lnTo>
                            <a:lnTo>
                              <a:pt x="566" y="456"/>
                            </a:lnTo>
                            <a:lnTo>
                              <a:pt x="583" y="472"/>
                            </a:lnTo>
                            <a:lnTo>
                              <a:pt x="732" y="435"/>
                            </a:lnTo>
                            <a:lnTo>
                              <a:pt x="793" y="330"/>
                            </a:lnTo>
                            <a:lnTo>
                              <a:pt x="771" y="303"/>
                            </a:lnTo>
                            <a:lnTo>
                              <a:pt x="771" y="229"/>
                            </a:lnTo>
                            <a:lnTo>
                              <a:pt x="775" y="166"/>
                            </a:lnTo>
                            <a:lnTo>
                              <a:pt x="774" y="135"/>
                            </a:lnTo>
                            <a:lnTo>
                              <a:pt x="766" y="112"/>
                            </a:lnTo>
                            <a:lnTo>
                              <a:pt x="755" y="90"/>
                            </a:lnTo>
                            <a:lnTo>
                              <a:pt x="743" y="73"/>
                            </a:lnTo>
                            <a:lnTo>
                              <a:pt x="728" y="58"/>
                            </a:lnTo>
                            <a:lnTo>
                              <a:pt x="705" y="42"/>
                            </a:lnTo>
                            <a:lnTo>
                              <a:pt x="680" y="28"/>
                            </a:lnTo>
                            <a:lnTo>
                              <a:pt x="618" y="6"/>
                            </a:lnTo>
                            <a:lnTo>
                              <a:pt x="583" y="0"/>
                            </a:lnTo>
                            <a:lnTo>
                              <a:pt x="548" y="2"/>
                            </a:lnTo>
                            <a:lnTo>
                              <a:pt x="521" y="6"/>
                            </a:lnTo>
                            <a:lnTo>
                              <a:pt x="501" y="11"/>
                            </a:lnTo>
                            <a:lnTo>
                              <a:pt x="476" y="23"/>
                            </a:lnTo>
                            <a:lnTo>
                              <a:pt x="444" y="39"/>
                            </a:lnTo>
                            <a:lnTo>
                              <a:pt x="421" y="37"/>
                            </a:lnTo>
                            <a:lnTo>
                              <a:pt x="383" y="36"/>
                            </a:lnTo>
                            <a:lnTo>
                              <a:pt x="415" y="60"/>
                            </a:lnTo>
                            <a:lnTo>
                              <a:pt x="407" y="77"/>
                            </a:lnTo>
                            <a:lnTo>
                              <a:pt x="383" y="96"/>
                            </a:lnTo>
                            <a:lnTo>
                              <a:pt x="363" y="116"/>
                            </a:lnTo>
                            <a:lnTo>
                              <a:pt x="332" y="130"/>
                            </a:lnTo>
                            <a:lnTo>
                              <a:pt x="301" y="147"/>
                            </a:lnTo>
                            <a:lnTo>
                              <a:pt x="279" y="162"/>
                            </a:lnTo>
                            <a:lnTo>
                              <a:pt x="253" y="179"/>
                            </a:lnTo>
                            <a:lnTo>
                              <a:pt x="237" y="193"/>
                            </a:lnTo>
                            <a:lnTo>
                              <a:pt x="225" y="211"/>
                            </a:lnTo>
                            <a:lnTo>
                              <a:pt x="212" y="233"/>
                            </a:lnTo>
                            <a:lnTo>
                              <a:pt x="217" y="180"/>
                            </a:lnTo>
                            <a:lnTo>
                              <a:pt x="209" y="167"/>
                            </a:lnTo>
                            <a:lnTo>
                              <a:pt x="197" y="167"/>
                            </a:lnTo>
                            <a:lnTo>
                              <a:pt x="183" y="171"/>
                            </a:lnTo>
                            <a:lnTo>
                              <a:pt x="166" y="180"/>
                            </a:lnTo>
                            <a:lnTo>
                              <a:pt x="144" y="193"/>
                            </a:lnTo>
                            <a:lnTo>
                              <a:pt x="150" y="177"/>
                            </a:lnTo>
                            <a:lnTo>
                              <a:pt x="154" y="166"/>
                            </a:lnTo>
                            <a:lnTo>
                              <a:pt x="148" y="154"/>
                            </a:lnTo>
                            <a:lnTo>
                              <a:pt x="142" y="147"/>
                            </a:lnTo>
                            <a:lnTo>
                              <a:pt x="95" y="136"/>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grpSp>
                  <p:nvGrpSpPr>
                    <p:cNvPr id="216081" name="Group 17"/>
                    <p:cNvGrpSpPr>
                      <a:grpSpLocks/>
                    </p:cNvGrpSpPr>
                    <p:nvPr/>
                  </p:nvGrpSpPr>
                  <p:grpSpPr bwMode="auto">
                    <a:xfrm>
                      <a:off x="1571" y="1695"/>
                      <a:ext cx="132" cy="82"/>
                      <a:chOff x="1571" y="1695"/>
                      <a:chExt cx="132" cy="82"/>
                    </a:xfrm>
                  </p:grpSpPr>
                  <p:sp>
                    <p:nvSpPr>
                      <p:cNvPr id="216082" name="Freeform 18"/>
                      <p:cNvSpPr>
                        <a:spLocks/>
                      </p:cNvSpPr>
                      <p:nvPr/>
                    </p:nvSpPr>
                    <p:spPr bwMode="auto">
                      <a:xfrm>
                        <a:off x="1571" y="1695"/>
                        <a:ext cx="132" cy="82"/>
                      </a:xfrm>
                      <a:custGeom>
                        <a:avLst/>
                        <a:gdLst/>
                        <a:ahLst/>
                        <a:cxnLst>
                          <a:cxn ang="0">
                            <a:pos x="48" y="0"/>
                          </a:cxn>
                          <a:cxn ang="0">
                            <a:pos x="29" y="2"/>
                          </a:cxn>
                          <a:cxn ang="0">
                            <a:pos x="17" y="7"/>
                          </a:cxn>
                          <a:cxn ang="0">
                            <a:pos x="8" y="15"/>
                          </a:cxn>
                          <a:cxn ang="0">
                            <a:pos x="1" y="25"/>
                          </a:cxn>
                          <a:cxn ang="0">
                            <a:pos x="0" y="38"/>
                          </a:cxn>
                          <a:cxn ang="0">
                            <a:pos x="6" y="51"/>
                          </a:cxn>
                          <a:cxn ang="0">
                            <a:pos x="12" y="60"/>
                          </a:cxn>
                          <a:cxn ang="0">
                            <a:pos x="29" y="73"/>
                          </a:cxn>
                          <a:cxn ang="0">
                            <a:pos x="56" y="81"/>
                          </a:cxn>
                          <a:cxn ang="0">
                            <a:pos x="85" y="78"/>
                          </a:cxn>
                          <a:cxn ang="0">
                            <a:pos x="105" y="69"/>
                          </a:cxn>
                          <a:cxn ang="0">
                            <a:pos x="117" y="57"/>
                          </a:cxn>
                          <a:cxn ang="0">
                            <a:pos x="125" y="42"/>
                          </a:cxn>
                          <a:cxn ang="0">
                            <a:pos x="131" y="25"/>
                          </a:cxn>
                          <a:cxn ang="0">
                            <a:pos x="116" y="9"/>
                          </a:cxn>
                          <a:cxn ang="0">
                            <a:pos x="86" y="1"/>
                          </a:cxn>
                          <a:cxn ang="0">
                            <a:pos x="64" y="0"/>
                          </a:cxn>
                          <a:cxn ang="0">
                            <a:pos x="48" y="0"/>
                          </a:cxn>
                        </a:cxnLst>
                        <a:rect l="0" t="0" r="r" b="b"/>
                        <a:pathLst>
                          <a:path w="132" h="82">
                            <a:moveTo>
                              <a:pt x="48" y="0"/>
                            </a:moveTo>
                            <a:lnTo>
                              <a:pt x="29" y="2"/>
                            </a:lnTo>
                            <a:lnTo>
                              <a:pt x="17" y="7"/>
                            </a:lnTo>
                            <a:lnTo>
                              <a:pt x="8" y="15"/>
                            </a:lnTo>
                            <a:lnTo>
                              <a:pt x="1" y="25"/>
                            </a:lnTo>
                            <a:lnTo>
                              <a:pt x="0" y="38"/>
                            </a:lnTo>
                            <a:lnTo>
                              <a:pt x="6" y="51"/>
                            </a:lnTo>
                            <a:lnTo>
                              <a:pt x="12" y="60"/>
                            </a:lnTo>
                            <a:lnTo>
                              <a:pt x="29" y="73"/>
                            </a:lnTo>
                            <a:lnTo>
                              <a:pt x="56" y="81"/>
                            </a:lnTo>
                            <a:lnTo>
                              <a:pt x="85" y="78"/>
                            </a:lnTo>
                            <a:lnTo>
                              <a:pt x="105" y="69"/>
                            </a:lnTo>
                            <a:lnTo>
                              <a:pt x="117" y="57"/>
                            </a:lnTo>
                            <a:lnTo>
                              <a:pt x="125" y="42"/>
                            </a:lnTo>
                            <a:lnTo>
                              <a:pt x="131" y="25"/>
                            </a:lnTo>
                            <a:lnTo>
                              <a:pt x="116" y="9"/>
                            </a:lnTo>
                            <a:lnTo>
                              <a:pt x="86" y="1"/>
                            </a:lnTo>
                            <a:lnTo>
                              <a:pt x="64" y="0"/>
                            </a:lnTo>
                            <a:lnTo>
                              <a:pt x="48"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sp>
                    <p:nvSpPr>
                      <p:cNvPr id="216083" name="Freeform 19"/>
                      <p:cNvSpPr>
                        <a:spLocks/>
                      </p:cNvSpPr>
                      <p:nvPr/>
                    </p:nvSpPr>
                    <p:spPr bwMode="auto">
                      <a:xfrm>
                        <a:off x="1606" y="1708"/>
                        <a:ext cx="75" cy="58"/>
                      </a:xfrm>
                      <a:custGeom>
                        <a:avLst/>
                        <a:gdLst/>
                        <a:ahLst/>
                        <a:cxnLst>
                          <a:cxn ang="0">
                            <a:pos x="15" y="0"/>
                          </a:cxn>
                          <a:cxn ang="0">
                            <a:pos x="5" y="5"/>
                          </a:cxn>
                          <a:cxn ang="0">
                            <a:pos x="0" y="12"/>
                          </a:cxn>
                          <a:cxn ang="0">
                            <a:pos x="0" y="21"/>
                          </a:cxn>
                          <a:cxn ang="0">
                            <a:pos x="5" y="30"/>
                          </a:cxn>
                          <a:cxn ang="0">
                            <a:pos x="15" y="40"/>
                          </a:cxn>
                          <a:cxn ang="0">
                            <a:pos x="28" y="49"/>
                          </a:cxn>
                          <a:cxn ang="0">
                            <a:pos x="43" y="57"/>
                          </a:cxn>
                          <a:cxn ang="0">
                            <a:pos x="58" y="51"/>
                          </a:cxn>
                          <a:cxn ang="0">
                            <a:pos x="72" y="43"/>
                          </a:cxn>
                          <a:cxn ang="0">
                            <a:pos x="74" y="29"/>
                          </a:cxn>
                          <a:cxn ang="0">
                            <a:pos x="72" y="16"/>
                          </a:cxn>
                          <a:cxn ang="0">
                            <a:pos x="64" y="10"/>
                          </a:cxn>
                          <a:cxn ang="0">
                            <a:pos x="53" y="3"/>
                          </a:cxn>
                          <a:cxn ang="0">
                            <a:pos x="41" y="0"/>
                          </a:cxn>
                          <a:cxn ang="0">
                            <a:pos x="15" y="0"/>
                          </a:cxn>
                        </a:cxnLst>
                        <a:rect l="0" t="0" r="r" b="b"/>
                        <a:pathLst>
                          <a:path w="75" h="58">
                            <a:moveTo>
                              <a:pt x="15" y="0"/>
                            </a:moveTo>
                            <a:lnTo>
                              <a:pt x="5" y="5"/>
                            </a:lnTo>
                            <a:lnTo>
                              <a:pt x="0" y="12"/>
                            </a:lnTo>
                            <a:lnTo>
                              <a:pt x="0" y="21"/>
                            </a:lnTo>
                            <a:lnTo>
                              <a:pt x="5" y="30"/>
                            </a:lnTo>
                            <a:lnTo>
                              <a:pt x="15" y="40"/>
                            </a:lnTo>
                            <a:lnTo>
                              <a:pt x="28" y="49"/>
                            </a:lnTo>
                            <a:lnTo>
                              <a:pt x="43" y="57"/>
                            </a:lnTo>
                            <a:lnTo>
                              <a:pt x="58" y="51"/>
                            </a:lnTo>
                            <a:lnTo>
                              <a:pt x="72" y="43"/>
                            </a:lnTo>
                            <a:lnTo>
                              <a:pt x="74" y="29"/>
                            </a:lnTo>
                            <a:lnTo>
                              <a:pt x="72" y="16"/>
                            </a:lnTo>
                            <a:lnTo>
                              <a:pt x="64" y="10"/>
                            </a:lnTo>
                            <a:lnTo>
                              <a:pt x="53" y="3"/>
                            </a:lnTo>
                            <a:lnTo>
                              <a:pt x="41" y="0"/>
                            </a:lnTo>
                            <a:lnTo>
                              <a:pt x="15"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grpSp>
                  <p:nvGrpSpPr>
                    <p:cNvPr id="216084" name="Group 20"/>
                    <p:cNvGrpSpPr>
                      <a:grpSpLocks/>
                    </p:cNvGrpSpPr>
                    <p:nvPr/>
                  </p:nvGrpSpPr>
                  <p:grpSpPr bwMode="auto">
                    <a:xfrm>
                      <a:off x="1851" y="1696"/>
                      <a:ext cx="129" cy="132"/>
                      <a:chOff x="1851" y="1696"/>
                      <a:chExt cx="129" cy="132"/>
                    </a:xfrm>
                  </p:grpSpPr>
                  <p:sp>
                    <p:nvSpPr>
                      <p:cNvPr id="216085" name="Oval 21"/>
                      <p:cNvSpPr>
                        <a:spLocks noChangeArrowheads="1"/>
                      </p:cNvSpPr>
                      <p:nvPr/>
                    </p:nvSpPr>
                    <p:spPr bwMode="auto">
                      <a:xfrm>
                        <a:off x="1872" y="1767"/>
                        <a:ext cx="95" cy="60"/>
                      </a:xfrm>
                      <a:prstGeom prst="ellipse">
                        <a:avLst/>
                      </a:prstGeom>
                      <a:solidFill>
                        <a:srgbClr val="CC9900"/>
                      </a:solidFill>
                      <a:ln w="12700">
                        <a:solidFill>
                          <a:srgbClr val="996633"/>
                        </a:solidFill>
                        <a:round/>
                        <a:headEnd/>
                        <a:tailEnd/>
                      </a:ln>
                      <a:effectLst/>
                    </p:spPr>
                    <p:txBody>
                      <a:bodyPr wrap="none" anchor="ctr"/>
                      <a:lstStyle/>
                      <a:p>
                        <a:endParaRPr lang="es-ES"/>
                      </a:p>
                    </p:txBody>
                  </p:sp>
                  <p:sp>
                    <p:nvSpPr>
                      <p:cNvPr id="216086" name="Arc 22"/>
                      <p:cNvSpPr>
                        <a:spLocks/>
                      </p:cNvSpPr>
                      <p:nvPr/>
                    </p:nvSpPr>
                    <p:spPr bwMode="auto">
                      <a:xfrm>
                        <a:off x="1851" y="1696"/>
                        <a:ext cx="109" cy="129"/>
                      </a:xfrm>
                      <a:custGeom>
                        <a:avLst/>
                        <a:gdLst>
                          <a:gd name="G0" fmla="+- 21600 0 0"/>
                          <a:gd name="G1" fmla="+- 21509 0 0"/>
                          <a:gd name="G2" fmla="+- 21600 0 0"/>
                          <a:gd name="T0" fmla="*/ 36350 w 36350"/>
                          <a:gd name="T1" fmla="*/ 37288 h 43109"/>
                          <a:gd name="T2" fmla="*/ 19615 w 36350"/>
                          <a:gd name="T3" fmla="*/ 0 h 43109"/>
                          <a:gd name="T4" fmla="*/ 21600 w 36350"/>
                          <a:gd name="T5" fmla="*/ 21509 h 43109"/>
                        </a:gdLst>
                        <a:ahLst/>
                        <a:cxnLst>
                          <a:cxn ang="0">
                            <a:pos x="T0" y="T1"/>
                          </a:cxn>
                          <a:cxn ang="0">
                            <a:pos x="T2" y="T3"/>
                          </a:cxn>
                          <a:cxn ang="0">
                            <a:pos x="T4" y="T5"/>
                          </a:cxn>
                        </a:cxnLst>
                        <a:rect l="0" t="0" r="r" b="b"/>
                        <a:pathLst>
                          <a:path w="36350" h="43109" fill="none" extrusionOk="0">
                            <a:moveTo>
                              <a:pt x="36350" y="37288"/>
                            </a:moveTo>
                            <a:cubicBezTo>
                              <a:pt x="32349" y="41028"/>
                              <a:pt x="27076" y="43108"/>
                              <a:pt x="21600" y="43109"/>
                            </a:cubicBezTo>
                            <a:cubicBezTo>
                              <a:pt x="9670" y="43109"/>
                              <a:pt x="0" y="33438"/>
                              <a:pt x="0" y="21509"/>
                            </a:cubicBezTo>
                            <a:cubicBezTo>
                              <a:pt x="-1" y="10348"/>
                              <a:pt x="8501" y="1025"/>
                              <a:pt x="19615" y="0"/>
                            </a:cubicBezTo>
                          </a:path>
                          <a:path w="36350" h="43109" stroke="0" extrusionOk="0">
                            <a:moveTo>
                              <a:pt x="36350" y="37288"/>
                            </a:moveTo>
                            <a:cubicBezTo>
                              <a:pt x="32349" y="41028"/>
                              <a:pt x="27076" y="43108"/>
                              <a:pt x="21600" y="43109"/>
                            </a:cubicBezTo>
                            <a:cubicBezTo>
                              <a:pt x="9670" y="43109"/>
                              <a:pt x="0" y="33438"/>
                              <a:pt x="0" y="21509"/>
                            </a:cubicBezTo>
                            <a:cubicBezTo>
                              <a:pt x="-1" y="10348"/>
                              <a:pt x="8501" y="1025"/>
                              <a:pt x="19615" y="0"/>
                            </a:cubicBezTo>
                            <a:lnTo>
                              <a:pt x="21600" y="21509"/>
                            </a:lnTo>
                            <a:close/>
                          </a:path>
                        </a:pathLst>
                      </a:custGeom>
                      <a:solidFill>
                        <a:srgbClr val="CC9900"/>
                      </a:solidFill>
                      <a:ln w="12700" cap="rnd">
                        <a:solidFill>
                          <a:srgbClr val="996633"/>
                        </a:solidFill>
                        <a:round/>
                        <a:headEnd/>
                        <a:tailEnd/>
                      </a:ln>
                      <a:effectLst/>
                    </p:spPr>
                    <p:txBody>
                      <a:bodyPr/>
                      <a:lstStyle/>
                      <a:p>
                        <a:endParaRPr lang="es-ES"/>
                      </a:p>
                    </p:txBody>
                  </p:sp>
                  <p:sp>
                    <p:nvSpPr>
                      <p:cNvPr id="216087" name="Arc 23"/>
                      <p:cNvSpPr>
                        <a:spLocks/>
                      </p:cNvSpPr>
                      <p:nvPr/>
                    </p:nvSpPr>
                    <p:spPr bwMode="auto">
                      <a:xfrm>
                        <a:off x="1859" y="1722"/>
                        <a:ext cx="45" cy="42"/>
                      </a:xfrm>
                      <a:custGeom>
                        <a:avLst/>
                        <a:gdLst>
                          <a:gd name="G0" fmla="+- 21600 0 0"/>
                          <a:gd name="G1" fmla="+- 21600 0 0"/>
                          <a:gd name="G2" fmla="+- 21600 0 0"/>
                          <a:gd name="T0" fmla="*/ 42764 w 43200"/>
                          <a:gd name="T1" fmla="*/ 17281 h 43200"/>
                          <a:gd name="T2" fmla="*/ 24455 w 43200"/>
                          <a:gd name="T3" fmla="*/ 189 h 43200"/>
                          <a:gd name="T4" fmla="*/ 21600 w 43200"/>
                          <a:gd name="T5" fmla="*/ 21600 h 43200"/>
                        </a:gdLst>
                        <a:ahLst/>
                        <a:cxnLst>
                          <a:cxn ang="0">
                            <a:pos x="T0" y="T1"/>
                          </a:cxn>
                          <a:cxn ang="0">
                            <a:pos x="T2" y="T3"/>
                          </a:cxn>
                          <a:cxn ang="0">
                            <a:pos x="T4" y="T5"/>
                          </a:cxn>
                        </a:cxnLst>
                        <a:rect l="0" t="0" r="r" b="b"/>
                        <a:pathLst>
                          <a:path w="43200" h="43200" fill="none" extrusionOk="0">
                            <a:moveTo>
                              <a:pt x="42763" y="17281"/>
                            </a:moveTo>
                            <a:cubicBezTo>
                              <a:pt x="43053" y="18702"/>
                              <a:pt x="43200" y="20149"/>
                              <a:pt x="43200" y="21600"/>
                            </a:cubicBezTo>
                            <a:cubicBezTo>
                              <a:pt x="43200" y="33529"/>
                              <a:pt x="33529" y="43200"/>
                              <a:pt x="21600" y="43200"/>
                            </a:cubicBezTo>
                            <a:cubicBezTo>
                              <a:pt x="9670" y="43200"/>
                              <a:pt x="0" y="33529"/>
                              <a:pt x="0" y="21600"/>
                            </a:cubicBezTo>
                            <a:cubicBezTo>
                              <a:pt x="0" y="9670"/>
                              <a:pt x="9670" y="0"/>
                              <a:pt x="21600" y="0"/>
                            </a:cubicBezTo>
                            <a:cubicBezTo>
                              <a:pt x="22554" y="-1"/>
                              <a:pt x="23508" y="63"/>
                              <a:pt x="24454" y="189"/>
                            </a:cubicBezTo>
                          </a:path>
                          <a:path w="43200" h="43200" stroke="0" extrusionOk="0">
                            <a:moveTo>
                              <a:pt x="42763" y="17281"/>
                            </a:moveTo>
                            <a:cubicBezTo>
                              <a:pt x="43053" y="18702"/>
                              <a:pt x="43200" y="20149"/>
                              <a:pt x="43200" y="21600"/>
                            </a:cubicBezTo>
                            <a:cubicBezTo>
                              <a:pt x="43200" y="33529"/>
                              <a:pt x="33529" y="43200"/>
                              <a:pt x="21600" y="43200"/>
                            </a:cubicBezTo>
                            <a:cubicBezTo>
                              <a:pt x="9670" y="43200"/>
                              <a:pt x="0" y="33529"/>
                              <a:pt x="0" y="21600"/>
                            </a:cubicBezTo>
                            <a:cubicBezTo>
                              <a:pt x="0" y="9670"/>
                              <a:pt x="9670" y="0"/>
                              <a:pt x="21600" y="0"/>
                            </a:cubicBezTo>
                            <a:cubicBezTo>
                              <a:pt x="22554" y="-1"/>
                              <a:pt x="23508" y="63"/>
                              <a:pt x="24454" y="189"/>
                            </a:cubicBezTo>
                            <a:lnTo>
                              <a:pt x="21600" y="21600"/>
                            </a:lnTo>
                            <a:close/>
                          </a:path>
                        </a:pathLst>
                      </a:custGeom>
                      <a:solidFill>
                        <a:srgbClr val="CC9900"/>
                      </a:solidFill>
                      <a:ln w="12700" cap="rnd">
                        <a:solidFill>
                          <a:srgbClr val="996633"/>
                        </a:solidFill>
                        <a:round/>
                        <a:headEnd/>
                        <a:tailEnd/>
                      </a:ln>
                      <a:effectLst/>
                    </p:spPr>
                    <p:txBody>
                      <a:bodyPr/>
                      <a:lstStyle/>
                      <a:p>
                        <a:endParaRPr lang="es-ES"/>
                      </a:p>
                    </p:txBody>
                  </p:sp>
                  <p:sp>
                    <p:nvSpPr>
                      <p:cNvPr id="216088" name="Arc 24"/>
                      <p:cNvSpPr>
                        <a:spLocks/>
                      </p:cNvSpPr>
                      <p:nvPr/>
                    </p:nvSpPr>
                    <p:spPr bwMode="auto">
                      <a:xfrm>
                        <a:off x="1877" y="1696"/>
                        <a:ext cx="103" cy="132"/>
                      </a:xfrm>
                      <a:custGeom>
                        <a:avLst/>
                        <a:gdLst>
                          <a:gd name="G0" fmla="+- 10820 0 0"/>
                          <a:gd name="G1" fmla="+- 21600 0 0"/>
                          <a:gd name="G2" fmla="+- 21600 0 0"/>
                          <a:gd name="T0" fmla="*/ 0 w 32420"/>
                          <a:gd name="T1" fmla="*/ 2906 h 39198"/>
                          <a:gd name="T2" fmla="*/ 23344 w 32420"/>
                          <a:gd name="T3" fmla="*/ 39198 h 39198"/>
                          <a:gd name="T4" fmla="*/ 10820 w 32420"/>
                          <a:gd name="T5" fmla="*/ 21600 h 39198"/>
                        </a:gdLst>
                        <a:ahLst/>
                        <a:cxnLst>
                          <a:cxn ang="0">
                            <a:pos x="T0" y="T1"/>
                          </a:cxn>
                          <a:cxn ang="0">
                            <a:pos x="T2" y="T3"/>
                          </a:cxn>
                          <a:cxn ang="0">
                            <a:pos x="T4" y="T5"/>
                          </a:cxn>
                        </a:cxnLst>
                        <a:rect l="0" t="0" r="r" b="b"/>
                        <a:pathLst>
                          <a:path w="32420" h="39198" fill="none" extrusionOk="0">
                            <a:moveTo>
                              <a:pt x="-1" y="2905"/>
                            </a:moveTo>
                            <a:cubicBezTo>
                              <a:pt x="3288" y="1002"/>
                              <a:pt x="7020" y="-1"/>
                              <a:pt x="10820" y="0"/>
                            </a:cubicBezTo>
                            <a:cubicBezTo>
                              <a:pt x="22749" y="0"/>
                              <a:pt x="32420" y="9670"/>
                              <a:pt x="32420" y="21600"/>
                            </a:cubicBezTo>
                            <a:cubicBezTo>
                              <a:pt x="32420" y="28588"/>
                              <a:pt x="29038" y="35145"/>
                              <a:pt x="23344" y="39198"/>
                            </a:cubicBezTo>
                          </a:path>
                          <a:path w="32420" h="39198" stroke="0" extrusionOk="0">
                            <a:moveTo>
                              <a:pt x="-1" y="2905"/>
                            </a:moveTo>
                            <a:cubicBezTo>
                              <a:pt x="3288" y="1002"/>
                              <a:pt x="7020" y="-1"/>
                              <a:pt x="10820" y="0"/>
                            </a:cubicBezTo>
                            <a:cubicBezTo>
                              <a:pt x="22749" y="0"/>
                              <a:pt x="32420" y="9670"/>
                              <a:pt x="32420" y="21600"/>
                            </a:cubicBezTo>
                            <a:cubicBezTo>
                              <a:pt x="32420" y="28588"/>
                              <a:pt x="29038" y="35145"/>
                              <a:pt x="23344" y="39198"/>
                            </a:cubicBezTo>
                            <a:lnTo>
                              <a:pt x="10820" y="21600"/>
                            </a:lnTo>
                            <a:close/>
                          </a:path>
                        </a:pathLst>
                      </a:custGeom>
                      <a:solidFill>
                        <a:srgbClr val="CC9900"/>
                      </a:solidFill>
                      <a:ln w="12700" cap="rnd">
                        <a:solidFill>
                          <a:srgbClr val="996633"/>
                        </a:solidFill>
                        <a:round/>
                        <a:headEnd/>
                        <a:tailEnd/>
                      </a:ln>
                      <a:effectLst/>
                    </p:spPr>
                    <p:txBody>
                      <a:bodyPr/>
                      <a:lstStyle/>
                      <a:p>
                        <a:endParaRPr lang="es-ES"/>
                      </a:p>
                    </p:txBody>
                  </p:sp>
                </p:grpSp>
                <p:grpSp>
                  <p:nvGrpSpPr>
                    <p:cNvPr id="216089" name="Group 25"/>
                    <p:cNvGrpSpPr>
                      <a:grpSpLocks/>
                    </p:cNvGrpSpPr>
                    <p:nvPr/>
                  </p:nvGrpSpPr>
                  <p:grpSpPr bwMode="auto">
                    <a:xfrm>
                      <a:off x="2118" y="1501"/>
                      <a:ext cx="196" cy="451"/>
                      <a:chOff x="2118" y="1501"/>
                      <a:chExt cx="196" cy="451"/>
                    </a:xfrm>
                  </p:grpSpPr>
                  <p:sp>
                    <p:nvSpPr>
                      <p:cNvPr id="216090" name="Freeform 26"/>
                      <p:cNvSpPr>
                        <a:spLocks/>
                      </p:cNvSpPr>
                      <p:nvPr/>
                    </p:nvSpPr>
                    <p:spPr bwMode="auto">
                      <a:xfrm>
                        <a:off x="2122" y="1510"/>
                        <a:ext cx="176" cy="432"/>
                      </a:xfrm>
                      <a:custGeom>
                        <a:avLst/>
                        <a:gdLst/>
                        <a:ahLst/>
                        <a:cxnLst>
                          <a:cxn ang="0">
                            <a:pos x="0" y="109"/>
                          </a:cxn>
                          <a:cxn ang="0">
                            <a:pos x="8" y="32"/>
                          </a:cxn>
                          <a:cxn ang="0">
                            <a:pos x="18" y="9"/>
                          </a:cxn>
                          <a:cxn ang="0">
                            <a:pos x="41" y="0"/>
                          </a:cxn>
                          <a:cxn ang="0">
                            <a:pos x="64" y="9"/>
                          </a:cxn>
                          <a:cxn ang="0">
                            <a:pos x="84" y="27"/>
                          </a:cxn>
                          <a:cxn ang="0">
                            <a:pos x="145" y="136"/>
                          </a:cxn>
                          <a:cxn ang="0">
                            <a:pos x="164" y="187"/>
                          </a:cxn>
                          <a:cxn ang="0">
                            <a:pos x="175" y="267"/>
                          </a:cxn>
                          <a:cxn ang="0">
                            <a:pos x="170" y="333"/>
                          </a:cxn>
                          <a:cxn ang="0">
                            <a:pos x="156" y="387"/>
                          </a:cxn>
                          <a:cxn ang="0">
                            <a:pos x="102" y="423"/>
                          </a:cxn>
                          <a:cxn ang="0">
                            <a:pos x="66" y="431"/>
                          </a:cxn>
                          <a:cxn ang="0">
                            <a:pos x="45" y="405"/>
                          </a:cxn>
                          <a:cxn ang="0">
                            <a:pos x="33" y="369"/>
                          </a:cxn>
                          <a:cxn ang="0">
                            <a:pos x="17" y="335"/>
                          </a:cxn>
                          <a:cxn ang="0">
                            <a:pos x="0" y="109"/>
                          </a:cxn>
                        </a:cxnLst>
                        <a:rect l="0" t="0" r="r" b="b"/>
                        <a:pathLst>
                          <a:path w="176" h="432">
                            <a:moveTo>
                              <a:pt x="0" y="109"/>
                            </a:moveTo>
                            <a:lnTo>
                              <a:pt x="8" y="32"/>
                            </a:lnTo>
                            <a:lnTo>
                              <a:pt x="18" y="9"/>
                            </a:lnTo>
                            <a:lnTo>
                              <a:pt x="41" y="0"/>
                            </a:lnTo>
                            <a:lnTo>
                              <a:pt x="64" y="9"/>
                            </a:lnTo>
                            <a:lnTo>
                              <a:pt x="84" y="27"/>
                            </a:lnTo>
                            <a:lnTo>
                              <a:pt x="145" y="136"/>
                            </a:lnTo>
                            <a:lnTo>
                              <a:pt x="164" y="187"/>
                            </a:lnTo>
                            <a:lnTo>
                              <a:pt x="175" y="267"/>
                            </a:lnTo>
                            <a:lnTo>
                              <a:pt x="170" y="333"/>
                            </a:lnTo>
                            <a:lnTo>
                              <a:pt x="156" y="387"/>
                            </a:lnTo>
                            <a:lnTo>
                              <a:pt x="102" y="423"/>
                            </a:lnTo>
                            <a:lnTo>
                              <a:pt x="66" y="431"/>
                            </a:lnTo>
                            <a:lnTo>
                              <a:pt x="45" y="405"/>
                            </a:lnTo>
                            <a:lnTo>
                              <a:pt x="33" y="369"/>
                            </a:lnTo>
                            <a:lnTo>
                              <a:pt x="17" y="335"/>
                            </a:lnTo>
                            <a:lnTo>
                              <a:pt x="0" y="109"/>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sp>
                    <p:nvSpPr>
                      <p:cNvPr id="216091" name="Freeform 27"/>
                      <p:cNvSpPr>
                        <a:spLocks/>
                      </p:cNvSpPr>
                      <p:nvPr/>
                    </p:nvSpPr>
                    <p:spPr bwMode="auto">
                      <a:xfrm>
                        <a:off x="2118" y="1501"/>
                        <a:ext cx="196" cy="451"/>
                      </a:xfrm>
                      <a:custGeom>
                        <a:avLst/>
                        <a:gdLst/>
                        <a:ahLst/>
                        <a:cxnLst>
                          <a:cxn ang="0">
                            <a:pos x="1" y="141"/>
                          </a:cxn>
                          <a:cxn ang="0">
                            <a:pos x="0" y="79"/>
                          </a:cxn>
                          <a:cxn ang="0">
                            <a:pos x="4" y="33"/>
                          </a:cxn>
                          <a:cxn ang="0">
                            <a:pos x="25" y="3"/>
                          </a:cxn>
                          <a:cxn ang="0">
                            <a:pos x="69" y="6"/>
                          </a:cxn>
                          <a:cxn ang="0">
                            <a:pos x="117" y="63"/>
                          </a:cxn>
                          <a:cxn ang="0">
                            <a:pos x="174" y="177"/>
                          </a:cxn>
                          <a:cxn ang="0">
                            <a:pos x="193" y="243"/>
                          </a:cxn>
                          <a:cxn ang="0">
                            <a:pos x="192" y="346"/>
                          </a:cxn>
                          <a:cxn ang="0">
                            <a:pos x="131" y="428"/>
                          </a:cxn>
                          <a:cxn ang="0">
                            <a:pos x="60" y="450"/>
                          </a:cxn>
                          <a:cxn ang="0">
                            <a:pos x="26" y="361"/>
                          </a:cxn>
                          <a:cxn ang="0">
                            <a:pos x="80" y="404"/>
                          </a:cxn>
                          <a:cxn ang="0">
                            <a:pos x="106" y="384"/>
                          </a:cxn>
                          <a:cxn ang="0">
                            <a:pos x="112" y="346"/>
                          </a:cxn>
                          <a:cxn ang="0">
                            <a:pos x="115" y="275"/>
                          </a:cxn>
                          <a:cxn ang="0">
                            <a:pos x="108" y="211"/>
                          </a:cxn>
                          <a:cxn ang="0">
                            <a:pos x="91" y="144"/>
                          </a:cxn>
                          <a:cxn ang="0">
                            <a:pos x="63" y="92"/>
                          </a:cxn>
                          <a:cxn ang="0">
                            <a:pos x="40" y="90"/>
                          </a:cxn>
                          <a:cxn ang="0">
                            <a:pos x="22" y="107"/>
                          </a:cxn>
                          <a:cxn ang="0">
                            <a:pos x="17" y="78"/>
                          </a:cxn>
                          <a:cxn ang="0">
                            <a:pos x="36" y="63"/>
                          </a:cxn>
                          <a:cxn ang="0">
                            <a:pos x="65" y="63"/>
                          </a:cxn>
                          <a:cxn ang="0">
                            <a:pos x="92" y="85"/>
                          </a:cxn>
                          <a:cxn ang="0">
                            <a:pos x="117" y="127"/>
                          </a:cxn>
                          <a:cxn ang="0">
                            <a:pos x="126" y="172"/>
                          </a:cxn>
                          <a:cxn ang="0">
                            <a:pos x="130" y="254"/>
                          </a:cxn>
                          <a:cxn ang="0">
                            <a:pos x="117" y="370"/>
                          </a:cxn>
                          <a:cxn ang="0">
                            <a:pos x="127" y="412"/>
                          </a:cxn>
                          <a:cxn ang="0">
                            <a:pos x="153" y="385"/>
                          </a:cxn>
                          <a:cxn ang="0">
                            <a:pos x="160" y="348"/>
                          </a:cxn>
                          <a:cxn ang="0">
                            <a:pos x="165" y="288"/>
                          </a:cxn>
                          <a:cxn ang="0">
                            <a:pos x="158" y="220"/>
                          </a:cxn>
                          <a:cxn ang="0">
                            <a:pos x="130" y="132"/>
                          </a:cxn>
                          <a:cxn ang="0">
                            <a:pos x="92" y="59"/>
                          </a:cxn>
                          <a:cxn ang="0">
                            <a:pos x="78" y="39"/>
                          </a:cxn>
                          <a:cxn ang="0">
                            <a:pos x="45" y="28"/>
                          </a:cxn>
                          <a:cxn ang="0">
                            <a:pos x="21" y="50"/>
                          </a:cxn>
                          <a:cxn ang="0">
                            <a:pos x="5" y="206"/>
                          </a:cxn>
                        </a:cxnLst>
                        <a:rect l="0" t="0" r="r" b="b"/>
                        <a:pathLst>
                          <a:path w="196" h="451">
                            <a:moveTo>
                              <a:pt x="5" y="206"/>
                            </a:moveTo>
                            <a:lnTo>
                              <a:pt x="1" y="141"/>
                            </a:lnTo>
                            <a:lnTo>
                              <a:pt x="0" y="108"/>
                            </a:lnTo>
                            <a:lnTo>
                              <a:pt x="0" y="79"/>
                            </a:lnTo>
                            <a:lnTo>
                              <a:pt x="1" y="48"/>
                            </a:lnTo>
                            <a:lnTo>
                              <a:pt x="4" y="33"/>
                            </a:lnTo>
                            <a:lnTo>
                              <a:pt x="12" y="12"/>
                            </a:lnTo>
                            <a:lnTo>
                              <a:pt x="25" y="3"/>
                            </a:lnTo>
                            <a:lnTo>
                              <a:pt x="48" y="0"/>
                            </a:lnTo>
                            <a:lnTo>
                              <a:pt x="69" y="6"/>
                            </a:lnTo>
                            <a:lnTo>
                              <a:pt x="87" y="20"/>
                            </a:lnTo>
                            <a:lnTo>
                              <a:pt x="117" y="63"/>
                            </a:lnTo>
                            <a:lnTo>
                              <a:pt x="150" y="125"/>
                            </a:lnTo>
                            <a:lnTo>
                              <a:pt x="174" y="177"/>
                            </a:lnTo>
                            <a:lnTo>
                              <a:pt x="186" y="210"/>
                            </a:lnTo>
                            <a:lnTo>
                              <a:pt x="193" y="243"/>
                            </a:lnTo>
                            <a:lnTo>
                              <a:pt x="195" y="290"/>
                            </a:lnTo>
                            <a:lnTo>
                              <a:pt x="192" y="346"/>
                            </a:lnTo>
                            <a:lnTo>
                              <a:pt x="169" y="395"/>
                            </a:lnTo>
                            <a:lnTo>
                              <a:pt x="131" y="428"/>
                            </a:lnTo>
                            <a:lnTo>
                              <a:pt x="100" y="446"/>
                            </a:lnTo>
                            <a:lnTo>
                              <a:pt x="60" y="450"/>
                            </a:lnTo>
                            <a:lnTo>
                              <a:pt x="44" y="421"/>
                            </a:lnTo>
                            <a:lnTo>
                              <a:pt x="26" y="361"/>
                            </a:lnTo>
                            <a:lnTo>
                              <a:pt x="67" y="403"/>
                            </a:lnTo>
                            <a:lnTo>
                              <a:pt x="80" y="404"/>
                            </a:lnTo>
                            <a:lnTo>
                              <a:pt x="95" y="395"/>
                            </a:lnTo>
                            <a:lnTo>
                              <a:pt x="106" y="384"/>
                            </a:lnTo>
                            <a:lnTo>
                              <a:pt x="110" y="363"/>
                            </a:lnTo>
                            <a:lnTo>
                              <a:pt x="112" y="346"/>
                            </a:lnTo>
                            <a:lnTo>
                              <a:pt x="114" y="309"/>
                            </a:lnTo>
                            <a:lnTo>
                              <a:pt x="115" y="275"/>
                            </a:lnTo>
                            <a:lnTo>
                              <a:pt x="114" y="247"/>
                            </a:lnTo>
                            <a:lnTo>
                              <a:pt x="108" y="211"/>
                            </a:lnTo>
                            <a:lnTo>
                              <a:pt x="100" y="176"/>
                            </a:lnTo>
                            <a:lnTo>
                              <a:pt x="91" y="144"/>
                            </a:lnTo>
                            <a:lnTo>
                              <a:pt x="79" y="110"/>
                            </a:lnTo>
                            <a:lnTo>
                              <a:pt x="63" y="92"/>
                            </a:lnTo>
                            <a:lnTo>
                              <a:pt x="53" y="87"/>
                            </a:lnTo>
                            <a:lnTo>
                              <a:pt x="40" y="90"/>
                            </a:lnTo>
                            <a:lnTo>
                              <a:pt x="32" y="95"/>
                            </a:lnTo>
                            <a:lnTo>
                              <a:pt x="22" y="107"/>
                            </a:lnTo>
                            <a:lnTo>
                              <a:pt x="10" y="141"/>
                            </a:lnTo>
                            <a:lnTo>
                              <a:pt x="17" y="78"/>
                            </a:lnTo>
                            <a:lnTo>
                              <a:pt x="25" y="70"/>
                            </a:lnTo>
                            <a:lnTo>
                              <a:pt x="36" y="63"/>
                            </a:lnTo>
                            <a:lnTo>
                              <a:pt x="48" y="59"/>
                            </a:lnTo>
                            <a:lnTo>
                              <a:pt x="65" y="63"/>
                            </a:lnTo>
                            <a:lnTo>
                              <a:pt x="79" y="70"/>
                            </a:lnTo>
                            <a:lnTo>
                              <a:pt x="92" y="85"/>
                            </a:lnTo>
                            <a:lnTo>
                              <a:pt x="107" y="104"/>
                            </a:lnTo>
                            <a:lnTo>
                              <a:pt x="117" y="127"/>
                            </a:lnTo>
                            <a:lnTo>
                              <a:pt x="122" y="149"/>
                            </a:lnTo>
                            <a:lnTo>
                              <a:pt x="126" y="172"/>
                            </a:lnTo>
                            <a:lnTo>
                              <a:pt x="131" y="205"/>
                            </a:lnTo>
                            <a:lnTo>
                              <a:pt x="130" y="254"/>
                            </a:lnTo>
                            <a:lnTo>
                              <a:pt x="127" y="290"/>
                            </a:lnTo>
                            <a:lnTo>
                              <a:pt x="117" y="370"/>
                            </a:lnTo>
                            <a:lnTo>
                              <a:pt x="90" y="435"/>
                            </a:lnTo>
                            <a:lnTo>
                              <a:pt x="127" y="412"/>
                            </a:lnTo>
                            <a:lnTo>
                              <a:pt x="143" y="398"/>
                            </a:lnTo>
                            <a:lnTo>
                              <a:pt x="153" y="385"/>
                            </a:lnTo>
                            <a:lnTo>
                              <a:pt x="160" y="370"/>
                            </a:lnTo>
                            <a:lnTo>
                              <a:pt x="160" y="348"/>
                            </a:lnTo>
                            <a:lnTo>
                              <a:pt x="165" y="322"/>
                            </a:lnTo>
                            <a:lnTo>
                              <a:pt x="165" y="288"/>
                            </a:lnTo>
                            <a:lnTo>
                              <a:pt x="162" y="256"/>
                            </a:lnTo>
                            <a:lnTo>
                              <a:pt x="158" y="220"/>
                            </a:lnTo>
                            <a:lnTo>
                              <a:pt x="147" y="176"/>
                            </a:lnTo>
                            <a:lnTo>
                              <a:pt x="130" y="132"/>
                            </a:lnTo>
                            <a:lnTo>
                              <a:pt x="106" y="86"/>
                            </a:lnTo>
                            <a:lnTo>
                              <a:pt x="92" y="59"/>
                            </a:lnTo>
                            <a:lnTo>
                              <a:pt x="84" y="46"/>
                            </a:lnTo>
                            <a:lnTo>
                              <a:pt x="78" y="39"/>
                            </a:lnTo>
                            <a:lnTo>
                              <a:pt x="64" y="32"/>
                            </a:lnTo>
                            <a:lnTo>
                              <a:pt x="45" y="28"/>
                            </a:lnTo>
                            <a:lnTo>
                              <a:pt x="30" y="33"/>
                            </a:lnTo>
                            <a:lnTo>
                              <a:pt x="21" y="50"/>
                            </a:lnTo>
                            <a:lnTo>
                              <a:pt x="17" y="77"/>
                            </a:lnTo>
                            <a:lnTo>
                              <a:pt x="5" y="206"/>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grpSp>
            </p:grpSp>
            <p:sp>
              <p:nvSpPr>
                <p:cNvPr id="216092" name="Freeform 28"/>
                <p:cNvSpPr>
                  <a:spLocks/>
                </p:cNvSpPr>
                <p:nvPr/>
              </p:nvSpPr>
              <p:spPr bwMode="auto">
                <a:xfrm>
                  <a:off x="1842" y="1938"/>
                  <a:ext cx="1419" cy="1700"/>
                </a:xfrm>
                <a:custGeom>
                  <a:avLst/>
                  <a:gdLst/>
                  <a:ahLst/>
                  <a:cxnLst>
                    <a:cxn ang="0">
                      <a:pos x="756" y="95"/>
                    </a:cxn>
                    <a:cxn ang="0">
                      <a:pos x="749" y="20"/>
                    </a:cxn>
                    <a:cxn ang="0">
                      <a:pos x="643" y="10"/>
                    </a:cxn>
                    <a:cxn ang="0">
                      <a:pos x="539" y="50"/>
                    </a:cxn>
                    <a:cxn ang="0">
                      <a:pos x="488" y="100"/>
                    </a:cxn>
                    <a:cxn ang="0">
                      <a:pos x="359" y="143"/>
                    </a:cxn>
                    <a:cxn ang="0">
                      <a:pos x="301" y="241"/>
                    </a:cxn>
                    <a:cxn ang="0">
                      <a:pos x="346" y="315"/>
                    </a:cxn>
                    <a:cxn ang="0">
                      <a:pos x="320" y="358"/>
                    </a:cxn>
                    <a:cxn ang="0">
                      <a:pos x="308" y="390"/>
                    </a:cxn>
                    <a:cxn ang="0">
                      <a:pos x="131" y="335"/>
                    </a:cxn>
                    <a:cxn ang="0">
                      <a:pos x="49" y="371"/>
                    </a:cxn>
                    <a:cxn ang="0">
                      <a:pos x="2" y="436"/>
                    </a:cxn>
                    <a:cxn ang="0">
                      <a:pos x="72" y="449"/>
                    </a:cxn>
                    <a:cxn ang="0">
                      <a:pos x="173" y="440"/>
                    </a:cxn>
                    <a:cxn ang="0">
                      <a:pos x="363" y="496"/>
                    </a:cxn>
                    <a:cxn ang="0">
                      <a:pos x="462" y="500"/>
                    </a:cxn>
                    <a:cxn ang="0">
                      <a:pos x="495" y="368"/>
                    </a:cxn>
                    <a:cxn ang="0">
                      <a:pos x="540" y="314"/>
                    </a:cxn>
                    <a:cxn ang="0">
                      <a:pos x="584" y="282"/>
                    </a:cxn>
                    <a:cxn ang="0">
                      <a:pos x="508" y="378"/>
                    </a:cxn>
                    <a:cxn ang="0">
                      <a:pos x="540" y="439"/>
                    </a:cxn>
                    <a:cxn ang="0">
                      <a:pos x="665" y="515"/>
                    </a:cxn>
                    <a:cxn ang="0">
                      <a:pos x="725" y="590"/>
                    </a:cxn>
                    <a:cxn ang="0">
                      <a:pos x="838" y="568"/>
                    </a:cxn>
                    <a:cxn ang="0">
                      <a:pos x="767" y="656"/>
                    </a:cxn>
                    <a:cxn ang="0">
                      <a:pos x="725" y="742"/>
                    </a:cxn>
                    <a:cxn ang="0">
                      <a:pos x="767" y="899"/>
                    </a:cxn>
                    <a:cxn ang="0">
                      <a:pos x="865" y="1103"/>
                    </a:cxn>
                    <a:cxn ang="0">
                      <a:pos x="816" y="1206"/>
                    </a:cxn>
                    <a:cxn ang="0">
                      <a:pos x="767" y="1363"/>
                    </a:cxn>
                    <a:cxn ang="0">
                      <a:pos x="677" y="1523"/>
                    </a:cxn>
                    <a:cxn ang="0">
                      <a:pos x="617" y="1612"/>
                    </a:cxn>
                    <a:cxn ang="0">
                      <a:pos x="664" y="1696"/>
                    </a:cxn>
                    <a:cxn ang="0">
                      <a:pos x="700" y="1630"/>
                    </a:cxn>
                    <a:cxn ang="0">
                      <a:pos x="757" y="1699"/>
                    </a:cxn>
                    <a:cxn ang="0">
                      <a:pos x="795" y="1624"/>
                    </a:cxn>
                    <a:cxn ang="0">
                      <a:pos x="843" y="1656"/>
                    </a:cxn>
                    <a:cxn ang="0">
                      <a:pos x="894" y="1580"/>
                    </a:cxn>
                    <a:cxn ang="0">
                      <a:pos x="802" y="1537"/>
                    </a:cxn>
                    <a:cxn ang="0">
                      <a:pos x="775" y="1550"/>
                    </a:cxn>
                    <a:cxn ang="0">
                      <a:pos x="698" y="1531"/>
                    </a:cxn>
                    <a:cxn ang="0">
                      <a:pos x="741" y="1495"/>
                    </a:cxn>
                    <a:cxn ang="0">
                      <a:pos x="847" y="1519"/>
                    </a:cxn>
                    <a:cxn ang="0">
                      <a:pos x="912" y="1410"/>
                    </a:cxn>
                    <a:cxn ang="0">
                      <a:pos x="943" y="1233"/>
                    </a:cxn>
                    <a:cxn ang="0">
                      <a:pos x="933" y="1149"/>
                    </a:cxn>
                    <a:cxn ang="0">
                      <a:pos x="921" y="1033"/>
                    </a:cxn>
                    <a:cxn ang="0">
                      <a:pos x="939" y="859"/>
                    </a:cxn>
                    <a:cxn ang="0">
                      <a:pos x="1020" y="803"/>
                    </a:cxn>
                    <a:cxn ang="0">
                      <a:pos x="1230" y="714"/>
                    </a:cxn>
                    <a:cxn ang="0">
                      <a:pos x="1219" y="660"/>
                    </a:cxn>
                    <a:cxn ang="0">
                      <a:pos x="1281" y="555"/>
                    </a:cxn>
                    <a:cxn ang="0">
                      <a:pos x="1261" y="488"/>
                    </a:cxn>
                    <a:cxn ang="0">
                      <a:pos x="1350" y="554"/>
                    </a:cxn>
                    <a:cxn ang="0">
                      <a:pos x="1401" y="522"/>
                    </a:cxn>
                    <a:cxn ang="0">
                      <a:pos x="1348" y="364"/>
                    </a:cxn>
                    <a:cxn ang="0">
                      <a:pos x="1231" y="284"/>
                    </a:cxn>
                    <a:cxn ang="0">
                      <a:pos x="1109" y="295"/>
                    </a:cxn>
                    <a:cxn ang="0">
                      <a:pos x="968" y="287"/>
                    </a:cxn>
                    <a:cxn ang="0">
                      <a:pos x="854" y="211"/>
                    </a:cxn>
                    <a:cxn ang="0">
                      <a:pos x="778" y="125"/>
                    </a:cxn>
                    <a:cxn ang="0">
                      <a:pos x="661" y="79"/>
                    </a:cxn>
                  </a:cxnLst>
                  <a:rect l="0" t="0" r="r" b="b"/>
                  <a:pathLst>
                    <a:path w="1419" h="1700">
                      <a:moveTo>
                        <a:pt x="661" y="79"/>
                      </a:moveTo>
                      <a:lnTo>
                        <a:pt x="697" y="77"/>
                      </a:lnTo>
                      <a:lnTo>
                        <a:pt x="725" y="79"/>
                      </a:lnTo>
                      <a:lnTo>
                        <a:pt x="743" y="85"/>
                      </a:lnTo>
                      <a:lnTo>
                        <a:pt x="756" y="95"/>
                      </a:lnTo>
                      <a:lnTo>
                        <a:pt x="766" y="113"/>
                      </a:lnTo>
                      <a:lnTo>
                        <a:pt x="772" y="78"/>
                      </a:lnTo>
                      <a:lnTo>
                        <a:pt x="774" y="58"/>
                      </a:lnTo>
                      <a:lnTo>
                        <a:pt x="767" y="38"/>
                      </a:lnTo>
                      <a:lnTo>
                        <a:pt x="749" y="20"/>
                      </a:lnTo>
                      <a:lnTo>
                        <a:pt x="731" y="11"/>
                      </a:lnTo>
                      <a:lnTo>
                        <a:pt x="715" y="5"/>
                      </a:lnTo>
                      <a:lnTo>
                        <a:pt x="693" y="1"/>
                      </a:lnTo>
                      <a:lnTo>
                        <a:pt x="670" y="0"/>
                      </a:lnTo>
                      <a:lnTo>
                        <a:pt x="643" y="10"/>
                      </a:lnTo>
                      <a:lnTo>
                        <a:pt x="625" y="29"/>
                      </a:lnTo>
                      <a:lnTo>
                        <a:pt x="607" y="47"/>
                      </a:lnTo>
                      <a:lnTo>
                        <a:pt x="575" y="47"/>
                      </a:lnTo>
                      <a:lnTo>
                        <a:pt x="555" y="47"/>
                      </a:lnTo>
                      <a:lnTo>
                        <a:pt x="539" y="50"/>
                      </a:lnTo>
                      <a:lnTo>
                        <a:pt x="524" y="60"/>
                      </a:lnTo>
                      <a:lnTo>
                        <a:pt x="497" y="83"/>
                      </a:lnTo>
                      <a:lnTo>
                        <a:pt x="519" y="100"/>
                      </a:lnTo>
                      <a:lnTo>
                        <a:pt x="504" y="97"/>
                      </a:lnTo>
                      <a:lnTo>
                        <a:pt x="488" y="100"/>
                      </a:lnTo>
                      <a:lnTo>
                        <a:pt x="462" y="104"/>
                      </a:lnTo>
                      <a:lnTo>
                        <a:pt x="434" y="113"/>
                      </a:lnTo>
                      <a:lnTo>
                        <a:pt x="409" y="125"/>
                      </a:lnTo>
                      <a:lnTo>
                        <a:pt x="385" y="131"/>
                      </a:lnTo>
                      <a:lnTo>
                        <a:pt x="359" y="143"/>
                      </a:lnTo>
                      <a:lnTo>
                        <a:pt x="340" y="154"/>
                      </a:lnTo>
                      <a:lnTo>
                        <a:pt x="328" y="170"/>
                      </a:lnTo>
                      <a:lnTo>
                        <a:pt x="304" y="210"/>
                      </a:lnTo>
                      <a:lnTo>
                        <a:pt x="303" y="220"/>
                      </a:lnTo>
                      <a:lnTo>
                        <a:pt x="301" y="241"/>
                      </a:lnTo>
                      <a:lnTo>
                        <a:pt x="301" y="260"/>
                      </a:lnTo>
                      <a:lnTo>
                        <a:pt x="301" y="273"/>
                      </a:lnTo>
                      <a:lnTo>
                        <a:pt x="311" y="291"/>
                      </a:lnTo>
                      <a:lnTo>
                        <a:pt x="328" y="308"/>
                      </a:lnTo>
                      <a:lnTo>
                        <a:pt x="346" y="315"/>
                      </a:lnTo>
                      <a:lnTo>
                        <a:pt x="363" y="323"/>
                      </a:lnTo>
                      <a:lnTo>
                        <a:pt x="378" y="336"/>
                      </a:lnTo>
                      <a:lnTo>
                        <a:pt x="360" y="340"/>
                      </a:lnTo>
                      <a:lnTo>
                        <a:pt x="336" y="349"/>
                      </a:lnTo>
                      <a:lnTo>
                        <a:pt x="320" y="358"/>
                      </a:lnTo>
                      <a:lnTo>
                        <a:pt x="324" y="372"/>
                      </a:lnTo>
                      <a:lnTo>
                        <a:pt x="330" y="386"/>
                      </a:lnTo>
                      <a:lnTo>
                        <a:pt x="338" y="397"/>
                      </a:lnTo>
                      <a:lnTo>
                        <a:pt x="347" y="415"/>
                      </a:lnTo>
                      <a:lnTo>
                        <a:pt x="308" y="390"/>
                      </a:lnTo>
                      <a:lnTo>
                        <a:pt x="277" y="378"/>
                      </a:lnTo>
                      <a:lnTo>
                        <a:pt x="246" y="369"/>
                      </a:lnTo>
                      <a:lnTo>
                        <a:pt x="207" y="363"/>
                      </a:lnTo>
                      <a:lnTo>
                        <a:pt x="163" y="358"/>
                      </a:lnTo>
                      <a:lnTo>
                        <a:pt x="131" y="335"/>
                      </a:lnTo>
                      <a:lnTo>
                        <a:pt x="104" y="344"/>
                      </a:lnTo>
                      <a:lnTo>
                        <a:pt x="103" y="371"/>
                      </a:lnTo>
                      <a:lnTo>
                        <a:pt x="84" y="363"/>
                      </a:lnTo>
                      <a:lnTo>
                        <a:pt x="64" y="363"/>
                      </a:lnTo>
                      <a:lnTo>
                        <a:pt x="49" y="371"/>
                      </a:lnTo>
                      <a:lnTo>
                        <a:pt x="41" y="380"/>
                      </a:lnTo>
                      <a:lnTo>
                        <a:pt x="25" y="395"/>
                      </a:lnTo>
                      <a:lnTo>
                        <a:pt x="0" y="420"/>
                      </a:lnTo>
                      <a:lnTo>
                        <a:pt x="1" y="429"/>
                      </a:lnTo>
                      <a:lnTo>
                        <a:pt x="2" y="436"/>
                      </a:lnTo>
                      <a:lnTo>
                        <a:pt x="9" y="447"/>
                      </a:lnTo>
                      <a:lnTo>
                        <a:pt x="24" y="452"/>
                      </a:lnTo>
                      <a:lnTo>
                        <a:pt x="40" y="453"/>
                      </a:lnTo>
                      <a:lnTo>
                        <a:pt x="57" y="456"/>
                      </a:lnTo>
                      <a:lnTo>
                        <a:pt x="72" y="449"/>
                      </a:lnTo>
                      <a:lnTo>
                        <a:pt x="87" y="442"/>
                      </a:lnTo>
                      <a:lnTo>
                        <a:pt x="107" y="433"/>
                      </a:lnTo>
                      <a:lnTo>
                        <a:pt x="123" y="431"/>
                      </a:lnTo>
                      <a:lnTo>
                        <a:pt x="146" y="436"/>
                      </a:lnTo>
                      <a:lnTo>
                        <a:pt x="173" y="440"/>
                      </a:lnTo>
                      <a:lnTo>
                        <a:pt x="207" y="446"/>
                      </a:lnTo>
                      <a:lnTo>
                        <a:pt x="249" y="452"/>
                      </a:lnTo>
                      <a:lnTo>
                        <a:pt x="285" y="456"/>
                      </a:lnTo>
                      <a:lnTo>
                        <a:pt x="331" y="466"/>
                      </a:lnTo>
                      <a:lnTo>
                        <a:pt x="363" y="496"/>
                      </a:lnTo>
                      <a:lnTo>
                        <a:pt x="380" y="509"/>
                      </a:lnTo>
                      <a:lnTo>
                        <a:pt x="399" y="516"/>
                      </a:lnTo>
                      <a:lnTo>
                        <a:pt x="427" y="523"/>
                      </a:lnTo>
                      <a:lnTo>
                        <a:pt x="452" y="518"/>
                      </a:lnTo>
                      <a:lnTo>
                        <a:pt x="462" y="500"/>
                      </a:lnTo>
                      <a:lnTo>
                        <a:pt x="465" y="470"/>
                      </a:lnTo>
                      <a:lnTo>
                        <a:pt x="462" y="442"/>
                      </a:lnTo>
                      <a:lnTo>
                        <a:pt x="465" y="421"/>
                      </a:lnTo>
                      <a:lnTo>
                        <a:pt x="478" y="394"/>
                      </a:lnTo>
                      <a:lnTo>
                        <a:pt x="495" y="368"/>
                      </a:lnTo>
                      <a:lnTo>
                        <a:pt x="503" y="340"/>
                      </a:lnTo>
                      <a:lnTo>
                        <a:pt x="505" y="306"/>
                      </a:lnTo>
                      <a:lnTo>
                        <a:pt x="512" y="282"/>
                      </a:lnTo>
                      <a:lnTo>
                        <a:pt x="516" y="322"/>
                      </a:lnTo>
                      <a:lnTo>
                        <a:pt x="540" y="314"/>
                      </a:lnTo>
                      <a:lnTo>
                        <a:pt x="559" y="293"/>
                      </a:lnTo>
                      <a:lnTo>
                        <a:pt x="566" y="273"/>
                      </a:lnTo>
                      <a:lnTo>
                        <a:pt x="555" y="251"/>
                      </a:lnTo>
                      <a:lnTo>
                        <a:pt x="584" y="271"/>
                      </a:lnTo>
                      <a:lnTo>
                        <a:pt x="584" y="282"/>
                      </a:lnTo>
                      <a:lnTo>
                        <a:pt x="580" y="301"/>
                      </a:lnTo>
                      <a:lnTo>
                        <a:pt x="571" y="318"/>
                      </a:lnTo>
                      <a:lnTo>
                        <a:pt x="546" y="339"/>
                      </a:lnTo>
                      <a:lnTo>
                        <a:pt x="521" y="366"/>
                      </a:lnTo>
                      <a:lnTo>
                        <a:pt x="508" y="378"/>
                      </a:lnTo>
                      <a:lnTo>
                        <a:pt x="501" y="390"/>
                      </a:lnTo>
                      <a:lnTo>
                        <a:pt x="499" y="399"/>
                      </a:lnTo>
                      <a:lnTo>
                        <a:pt x="503" y="411"/>
                      </a:lnTo>
                      <a:lnTo>
                        <a:pt x="516" y="425"/>
                      </a:lnTo>
                      <a:lnTo>
                        <a:pt x="540" y="439"/>
                      </a:lnTo>
                      <a:lnTo>
                        <a:pt x="571" y="461"/>
                      </a:lnTo>
                      <a:lnTo>
                        <a:pt x="590" y="473"/>
                      </a:lnTo>
                      <a:lnTo>
                        <a:pt x="615" y="491"/>
                      </a:lnTo>
                      <a:lnTo>
                        <a:pt x="635" y="504"/>
                      </a:lnTo>
                      <a:lnTo>
                        <a:pt x="665" y="515"/>
                      </a:lnTo>
                      <a:lnTo>
                        <a:pt x="688" y="522"/>
                      </a:lnTo>
                      <a:lnTo>
                        <a:pt x="706" y="531"/>
                      </a:lnTo>
                      <a:lnTo>
                        <a:pt x="720" y="547"/>
                      </a:lnTo>
                      <a:lnTo>
                        <a:pt x="728" y="567"/>
                      </a:lnTo>
                      <a:lnTo>
                        <a:pt x="725" y="590"/>
                      </a:lnTo>
                      <a:lnTo>
                        <a:pt x="729" y="618"/>
                      </a:lnTo>
                      <a:lnTo>
                        <a:pt x="735" y="648"/>
                      </a:lnTo>
                      <a:lnTo>
                        <a:pt x="766" y="621"/>
                      </a:lnTo>
                      <a:lnTo>
                        <a:pt x="802" y="591"/>
                      </a:lnTo>
                      <a:lnTo>
                        <a:pt x="838" y="568"/>
                      </a:lnTo>
                      <a:lnTo>
                        <a:pt x="833" y="580"/>
                      </a:lnTo>
                      <a:lnTo>
                        <a:pt x="812" y="601"/>
                      </a:lnTo>
                      <a:lnTo>
                        <a:pt x="800" y="617"/>
                      </a:lnTo>
                      <a:lnTo>
                        <a:pt x="784" y="635"/>
                      </a:lnTo>
                      <a:lnTo>
                        <a:pt x="767" y="656"/>
                      </a:lnTo>
                      <a:lnTo>
                        <a:pt x="751" y="674"/>
                      </a:lnTo>
                      <a:lnTo>
                        <a:pt x="741" y="688"/>
                      </a:lnTo>
                      <a:lnTo>
                        <a:pt x="733" y="705"/>
                      </a:lnTo>
                      <a:lnTo>
                        <a:pt x="728" y="727"/>
                      </a:lnTo>
                      <a:lnTo>
                        <a:pt x="725" y="742"/>
                      </a:lnTo>
                      <a:lnTo>
                        <a:pt x="724" y="765"/>
                      </a:lnTo>
                      <a:lnTo>
                        <a:pt x="721" y="790"/>
                      </a:lnTo>
                      <a:lnTo>
                        <a:pt x="728" y="814"/>
                      </a:lnTo>
                      <a:lnTo>
                        <a:pt x="741" y="845"/>
                      </a:lnTo>
                      <a:lnTo>
                        <a:pt x="767" y="899"/>
                      </a:lnTo>
                      <a:lnTo>
                        <a:pt x="795" y="948"/>
                      </a:lnTo>
                      <a:lnTo>
                        <a:pt x="829" y="1008"/>
                      </a:lnTo>
                      <a:lnTo>
                        <a:pt x="854" y="1046"/>
                      </a:lnTo>
                      <a:lnTo>
                        <a:pt x="873" y="1077"/>
                      </a:lnTo>
                      <a:lnTo>
                        <a:pt x="865" y="1103"/>
                      </a:lnTo>
                      <a:lnTo>
                        <a:pt x="862" y="1127"/>
                      </a:lnTo>
                      <a:lnTo>
                        <a:pt x="863" y="1147"/>
                      </a:lnTo>
                      <a:lnTo>
                        <a:pt x="851" y="1171"/>
                      </a:lnTo>
                      <a:lnTo>
                        <a:pt x="838" y="1187"/>
                      </a:lnTo>
                      <a:lnTo>
                        <a:pt x="816" y="1206"/>
                      </a:lnTo>
                      <a:lnTo>
                        <a:pt x="800" y="1234"/>
                      </a:lnTo>
                      <a:lnTo>
                        <a:pt x="792" y="1259"/>
                      </a:lnTo>
                      <a:lnTo>
                        <a:pt x="786" y="1286"/>
                      </a:lnTo>
                      <a:lnTo>
                        <a:pt x="778" y="1316"/>
                      </a:lnTo>
                      <a:lnTo>
                        <a:pt x="767" y="1363"/>
                      </a:lnTo>
                      <a:lnTo>
                        <a:pt x="756" y="1406"/>
                      </a:lnTo>
                      <a:lnTo>
                        <a:pt x="733" y="1456"/>
                      </a:lnTo>
                      <a:lnTo>
                        <a:pt x="717" y="1505"/>
                      </a:lnTo>
                      <a:lnTo>
                        <a:pt x="704" y="1519"/>
                      </a:lnTo>
                      <a:lnTo>
                        <a:pt x="677" y="1523"/>
                      </a:lnTo>
                      <a:lnTo>
                        <a:pt x="658" y="1528"/>
                      </a:lnTo>
                      <a:lnTo>
                        <a:pt x="638" y="1541"/>
                      </a:lnTo>
                      <a:lnTo>
                        <a:pt x="627" y="1559"/>
                      </a:lnTo>
                      <a:lnTo>
                        <a:pt x="621" y="1581"/>
                      </a:lnTo>
                      <a:lnTo>
                        <a:pt x="617" y="1612"/>
                      </a:lnTo>
                      <a:lnTo>
                        <a:pt x="618" y="1646"/>
                      </a:lnTo>
                      <a:lnTo>
                        <a:pt x="625" y="1666"/>
                      </a:lnTo>
                      <a:lnTo>
                        <a:pt x="637" y="1682"/>
                      </a:lnTo>
                      <a:lnTo>
                        <a:pt x="647" y="1692"/>
                      </a:lnTo>
                      <a:lnTo>
                        <a:pt x="664" y="1696"/>
                      </a:lnTo>
                      <a:lnTo>
                        <a:pt x="678" y="1696"/>
                      </a:lnTo>
                      <a:lnTo>
                        <a:pt x="689" y="1691"/>
                      </a:lnTo>
                      <a:lnTo>
                        <a:pt x="688" y="1603"/>
                      </a:lnTo>
                      <a:lnTo>
                        <a:pt x="706" y="1603"/>
                      </a:lnTo>
                      <a:lnTo>
                        <a:pt x="700" y="1630"/>
                      </a:lnTo>
                      <a:lnTo>
                        <a:pt x="704" y="1657"/>
                      </a:lnTo>
                      <a:lnTo>
                        <a:pt x="711" y="1682"/>
                      </a:lnTo>
                      <a:lnTo>
                        <a:pt x="721" y="1696"/>
                      </a:lnTo>
                      <a:lnTo>
                        <a:pt x="740" y="1697"/>
                      </a:lnTo>
                      <a:lnTo>
                        <a:pt x="757" y="1699"/>
                      </a:lnTo>
                      <a:lnTo>
                        <a:pt x="772" y="1689"/>
                      </a:lnTo>
                      <a:lnTo>
                        <a:pt x="783" y="1675"/>
                      </a:lnTo>
                      <a:lnTo>
                        <a:pt x="784" y="1657"/>
                      </a:lnTo>
                      <a:lnTo>
                        <a:pt x="784" y="1640"/>
                      </a:lnTo>
                      <a:lnTo>
                        <a:pt x="795" y="1624"/>
                      </a:lnTo>
                      <a:lnTo>
                        <a:pt x="798" y="1643"/>
                      </a:lnTo>
                      <a:lnTo>
                        <a:pt x="804" y="1664"/>
                      </a:lnTo>
                      <a:lnTo>
                        <a:pt x="815" y="1670"/>
                      </a:lnTo>
                      <a:lnTo>
                        <a:pt x="830" y="1659"/>
                      </a:lnTo>
                      <a:lnTo>
                        <a:pt x="843" y="1656"/>
                      </a:lnTo>
                      <a:lnTo>
                        <a:pt x="857" y="1650"/>
                      </a:lnTo>
                      <a:lnTo>
                        <a:pt x="874" y="1638"/>
                      </a:lnTo>
                      <a:lnTo>
                        <a:pt x="894" y="1616"/>
                      </a:lnTo>
                      <a:lnTo>
                        <a:pt x="900" y="1598"/>
                      </a:lnTo>
                      <a:lnTo>
                        <a:pt x="894" y="1580"/>
                      </a:lnTo>
                      <a:lnTo>
                        <a:pt x="880" y="1567"/>
                      </a:lnTo>
                      <a:lnTo>
                        <a:pt x="863" y="1555"/>
                      </a:lnTo>
                      <a:lnTo>
                        <a:pt x="845" y="1545"/>
                      </a:lnTo>
                      <a:lnTo>
                        <a:pt x="827" y="1540"/>
                      </a:lnTo>
                      <a:lnTo>
                        <a:pt x="802" y="1537"/>
                      </a:lnTo>
                      <a:lnTo>
                        <a:pt x="834" y="1581"/>
                      </a:lnTo>
                      <a:lnTo>
                        <a:pt x="815" y="1579"/>
                      </a:lnTo>
                      <a:lnTo>
                        <a:pt x="800" y="1570"/>
                      </a:lnTo>
                      <a:lnTo>
                        <a:pt x="786" y="1562"/>
                      </a:lnTo>
                      <a:lnTo>
                        <a:pt x="775" y="1550"/>
                      </a:lnTo>
                      <a:lnTo>
                        <a:pt x="763" y="1541"/>
                      </a:lnTo>
                      <a:lnTo>
                        <a:pt x="747" y="1531"/>
                      </a:lnTo>
                      <a:lnTo>
                        <a:pt x="729" y="1527"/>
                      </a:lnTo>
                      <a:lnTo>
                        <a:pt x="716" y="1527"/>
                      </a:lnTo>
                      <a:lnTo>
                        <a:pt x="698" y="1531"/>
                      </a:lnTo>
                      <a:lnTo>
                        <a:pt x="689" y="1527"/>
                      </a:lnTo>
                      <a:lnTo>
                        <a:pt x="711" y="1517"/>
                      </a:lnTo>
                      <a:lnTo>
                        <a:pt x="723" y="1505"/>
                      </a:lnTo>
                      <a:lnTo>
                        <a:pt x="733" y="1463"/>
                      </a:lnTo>
                      <a:lnTo>
                        <a:pt x="741" y="1495"/>
                      </a:lnTo>
                      <a:lnTo>
                        <a:pt x="752" y="1512"/>
                      </a:lnTo>
                      <a:lnTo>
                        <a:pt x="772" y="1523"/>
                      </a:lnTo>
                      <a:lnTo>
                        <a:pt x="800" y="1524"/>
                      </a:lnTo>
                      <a:lnTo>
                        <a:pt x="826" y="1519"/>
                      </a:lnTo>
                      <a:lnTo>
                        <a:pt x="847" y="1519"/>
                      </a:lnTo>
                      <a:lnTo>
                        <a:pt x="873" y="1524"/>
                      </a:lnTo>
                      <a:lnTo>
                        <a:pt x="900" y="1544"/>
                      </a:lnTo>
                      <a:lnTo>
                        <a:pt x="892" y="1470"/>
                      </a:lnTo>
                      <a:lnTo>
                        <a:pt x="912" y="1441"/>
                      </a:lnTo>
                      <a:lnTo>
                        <a:pt x="912" y="1410"/>
                      </a:lnTo>
                      <a:lnTo>
                        <a:pt x="913" y="1362"/>
                      </a:lnTo>
                      <a:lnTo>
                        <a:pt x="912" y="1309"/>
                      </a:lnTo>
                      <a:lnTo>
                        <a:pt x="921" y="1264"/>
                      </a:lnTo>
                      <a:lnTo>
                        <a:pt x="932" y="1247"/>
                      </a:lnTo>
                      <a:lnTo>
                        <a:pt x="943" y="1233"/>
                      </a:lnTo>
                      <a:lnTo>
                        <a:pt x="948" y="1219"/>
                      </a:lnTo>
                      <a:lnTo>
                        <a:pt x="947" y="1206"/>
                      </a:lnTo>
                      <a:lnTo>
                        <a:pt x="933" y="1189"/>
                      </a:lnTo>
                      <a:lnTo>
                        <a:pt x="920" y="1160"/>
                      </a:lnTo>
                      <a:lnTo>
                        <a:pt x="933" y="1149"/>
                      </a:lnTo>
                      <a:lnTo>
                        <a:pt x="941" y="1134"/>
                      </a:lnTo>
                      <a:lnTo>
                        <a:pt x="940" y="1118"/>
                      </a:lnTo>
                      <a:lnTo>
                        <a:pt x="931" y="1099"/>
                      </a:lnTo>
                      <a:lnTo>
                        <a:pt x="922" y="1076"/>
                      </a:lnTo>
                      <a:lnTo>
                        <a:pt x="921" y="1033"/>
                      </a:lnTo>
                      <a:lnTo>
                        <a:pt x="921" y="991"/>
                      </a:lnTo>
                      <a:lnTo>
                        <a:pt x="921" y="951"/>
                      </a:lnTo>
                      <a:lnTo>
                        <a:pt x="921" y="907"/>
                      </a:lnTo>
                      <a:lnTo>
                        <a:pt x="926" y="884"/>
                      </a:lnTo>
                      <a:lnTo>
                        <a:pt x="939" y="859"/>
                      </a:lnTo>
                      <a:lnTo>
                        <a:pt x="948" y="848"/>
                      </a:lnTo>
                      <a:lnTo>
                        <a:pt x="960" y="836"/>
                      </a:lnTo>
                      <a:lnTo>
                        <a:pt x="979" y="818"/>
                      </a:lnTo>
                      <a:lnTo>
                        <a:pt x="998" y="806"/>
                      </a:lnTo>
                      <a:lnTo>
                        <a:pt x="1020" y="803"/>
                      </a:lnTo>
                      <a:lnTo>
                        <a:pt x="1046" y="797"/>
                      </a:lnTo>
                      <a:lnTo>
                        <a:pt x="1071" y="786"/>
                      </a:lnTo>
                      <a:lnTo>
                        <a:pt x="1108" y="769"/>
                      </a:lnTo>
                      <a:lnTo>
                        <a:pt x="1189" y="734"/>
                      </a:lnTo>
                      <a:lnTo>
                        <a:pt x="1230" y="714"/>
                      </a:lnTo>
                      <a:lnTo>
                        <a:pt x="1222" y="698"/>
                      </a:lnTo>
                      <a:lnTo>
                        <a:pt x="1151" y="715"/>
                      </a:lnTo>
                      <a:lnTo>
                        <a:pt x="1175" y="690"/>
                      </a:lnTo>
                      <a:lnTo>
                        <a:pt x="1193" y="669"/>
                      </a:lnTo>
                      <a:lnTo>
                        <a:pt x="1219" y="660"/>
                      </a:lnTo>
                      <a:lnTo>
                        <a:pt x="1251" y="647"/>
                      </a:lnTo>
                      <a:lnTo>
                        <a:pt x="1281" y="629"/>
                      </a:lnTo>
                      <a:lnTo>
                        <a:pt x="1290" y="612"/>
                      </a:lnTo>
                      <a:lnTo>
                        <a:pt x="1290" y="582"/>
                      </a:lnTo>
                      <a:lnTo>
                        <a:pt x="1281" y="555"/>
                      </a:lnTo>
                      <a:lnTo>
                        <a:pt x="1261" y="532"/>
                      </a:lnTo>
                      <a:lnTo>
                        <a:pt x="1239" y="509"/>
                      </a:lnTo>
                      <a:lnTo>
                        <a:pt x="1224" y="488"/>
                      </a:lnTo>
                      <a:lnTo>
                        <a:pt x="1243" y="487"/>
                      </a:lnTo>
                      <a:lnTo>
                        <a:pt x="1261" y="488"/>
                      </a:lnTo>
                      <a:lnTo>
                        <a:pt x="1279" y="492"/>
                      </a:lnTo>
                      <a:lnTo>
                        <a:pt x="1299" y="498"/>
                      </a:lnTo>
                      <a:lnTo>
                        <a:pt x="1316" y="513"/>
                      </a:lnTo>
                      <a:lnTo>
                        <a:pt x="1338" y="533"/>
                      </a:lnTo>
                      <a:lnTo>
                        <a:pt x="1350" y="554"/>
                      </a:lnTo>
                      <a:lnTo>
                        <a:pt x="1358" y="525"/>
                      </a:lnTo>
                      <a:lnTo>
                        <a:pt x="1361" y="504"/>
                      </a:lnTo>
                      <a:lnTo>
                        <a:pt x="1364" y="475"/>
                      </a:lnTo>
                      <a:lnTo>
                        <a:pt x="1385" y="495"/>
                      </a:lnTo>
                      <a:lnTo>
                        <a:pt x="1401" y="522"/>
                      </a:lnTo>
                      <a:lnTo>
                        <a:pt x="1418" y="550"/>
                      </a:lnTo>
                      <a:lnTo>
                        <a:pt x="1416" y="518"/>
                      </a:lnTo>
                      <a:lnTo>
                        <a:pt x="1413" y="487"/>
                      </a:lnTo>
                      <a:lnTo>
                        <a:pt x="1401" y="464"/>
                      </a:lnTo>
                      <a:lnTo>
                        <a:pt x="1348" y="364"/>
                      </a:lnTo>
                      <a:lnTo>
                        <a:pt x="1321" y="336"/>
                      </a:lnTo>
                      <a:lnTo>
                        <a:pt x="1312" y="328"/>
                      </a:lnTo>
                      <a:lnTo>
                        <a:pt x="1289" y="313"/>
                      </a:lnTo>
                      <a:lnTo>
                        <a:pt x="1259" y="295"/>
                      </a:lnTo>
                      <a:lnTo>
                        <a:pt x="1231" y="284"/>
                      </a:lnTo>
                      <a:lnTo>
                        <a:pt x="1203" y="278"/>
                      </a:lnTo>
                      <a:lnTo>
                        <a:pt x="1185" y="278"/>
                      </a:lnTo>
                      <a:lnTo>
                        <a:pt x="1160" y="287"/>
                      </a:lnTo>
                      <a:lnTo>
                        <a:pt x="1133" y="293"/>
                      </a:lnTo>
                      <a:lnTo>
                        <a:pt x="1109" y="295"/>
                      </a:lnTo>
                      <a:lnTo>
                        <a:pt x="1089" y="293"/>
                      </a:lnTo>
                      <a:lnTo>
                        <a:pt x="1062" y="291"/>
                      </a:lnTo>
                      <a:lnTo>
                        <a:pt x="1030" y="291"/>
                      </a:lnTo>
                      <a:lnTo>
                        <a:pt x="1011" y="290"/>
                      </a:lnTo>
                      <a:lnTo>
                        <a:pt x="968" y="287"/>
                      </a:lnTo>
                      <a:lnTo>
                        <a:pt x="943" y="279"/>
                      </a:lnTo>
                      <a:lnTo>
                        <a:pt x="924" y="270"/>
                      </a:lnTo>
                      <a:lnTo>
                        <a:pt x="897" y="256"/>
                      </a:lnTo>
                      <a:lnTo>
                        <a:pt x="878" y="235"/>
                      </a:lnTo>
                      <a:lnTo>
                        <a:pt x="854" y="211"/>
                      </a:lnTo>
                      <a:lnTo>
                        <a:pt x="839" y="188"/>
                      </a:lnTo>
                      <a:lnTo>
                        <a:pt x="827" y="171"/>
                      </a:lnTo>
                      <a:lnTo>
                        <a:pt x="812" y="159"/>
                      </a:lnTo>
                      <a:lnTo>
                        <a:pt x="794" y="141"/>
                      </a:lnTo>
                      <a:lnTo>
                        <a:pt x="778" y="125"/>
                      </a:lnTo>
                      <a:lnTo>
                        <a:pt x="763" y="112"/>
                      </a:lnTo>
                      <a:lnTo>
                        <a:pt x="735" y="105"/>
                      </a:lnTo>
                      <a:lnTo>
                        <a:pt x="712" y="97"/>
                      </a:lnTo>
                      <a:lnTo>
                        <a:pt x="689" y="88"/>
                      </a:lnTo>
                      <a:lnTo>
                        <a:pt x="661" y="79"/>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grpSp>
        <p:sp>
          <p:nvSpPr>
            <p:cNvPr id="216093" name="Freeform 29"/>
            <p:cNvSpPr>
              <a:spLocks/>
            </p:cNvSpPr>
            <p:nvPr/>
          </p:nvSpPr>
          <p:spPr bwMode="auto">
            <a:xfrm>
              <a:off x="3104" y="1833"/>
              <a:ext cx="1099" cy="974"/>
            </a:xfrm>
            <a:custGeom>
              <a:avLst/>
              <a:gdLst/>
              <a:ahLst/>
              <a:cxnLst>
                <a:cxn ang="0">
                  <a:pos x="103" y="461"/>
                </a:cxn>
                <a:cxn ang="0">
                  <a:pos x="166" y="437"/>
                </a:cxn>
                <a:cxn ang="0">
                  <a:pos x="217" y="387"/>
                </a:cxn>
                <a:cxn ang="0">
                  <a:pos x="267" y="316"/>
                </a:cxn>
                <a:cxn ang="0">
                  <a:pos x="331" y="214"/>
                </a:cxn>
                <a:cxn ang="0">
                  <a:pos x="417" y="135"/>
                </a:cxn>
                <a:cxn ang="0">
                  <a:pos x="496" y="78"/>
                </a:cxn>
                <a:cxn ang="0">
                  <a:pos x="577" y="36"/>
                </a:cxn>
                <a:cxn ang="0">
                  <a:pos x="669" y="6"/>
                </a:cxn>
                <a:cxn ang="0">
                  <a:pos x="777" y="3"/>
                </a:cxn>
                <a:cxn ang="0">
                  <a:pos x="879" y="30"/>
                </a:cxn>
                <a:cxn ang="0">
                  <a:pos x="975" y="87"/>
                </a:cxn>
                <a:cxn ang="0">
                  <a:pos x="1056" y="172"/>
                </a:cxn>
                <a:cxn ang="0">
                  <a:pos x="1091" y="243"/>
                </a:cxn>
                <a:cxn ang="0">
                  <a:pos x="1096" y="307"/>
                </a:cxn>
                <a:cxn ang="0">
                  <a:pos x="1077" y="403"/>
                </a:cxn>
                <a:cxn ang="0">
                  <a:pos x="1028" y="495"/>
                </a:cxn>
                <a:cxn ang="0">
                  <a:pos x="932" y="593"/>
                </a:cxn>
                <a:cxn ang="0">
                  <a:pos x="855" y="703"/>
                </a:cxn>
                <a:cxn ang="0">
                  <a:pos x="817" y="803"/>
                </a:cxn>
                <a:cxn ang="0">
                  <a:pos x="825" y="872"/>
                </a:cxn>
                <a:cxn ang="0">
                  <a:pos x="857" y="932"/>
                </a:cxn>
                <a:cxn ang="0">
                  <a:pos x="924" y="962"/>
                </a:cxn>
                <a:cxn ang="0">
                  <a:pos x="920" y="973"/>
                </a:cxn>
                <a:cxn ang="0">
                  <a:pos x="852" y="948"/>
                </a:cxn>
                <a:cxn ang="0">
                  <a:pos x="809" y="900"/>
                </a:cxn>
                <a:cxn ang="0">
                  <a:pos x="785" y="832"/>
                </a:cxn>
                <a:cxn ang="0">
                  <a:pos x="793" y="761"/>
                </a:cxn>
                <a:cxn ang="0">
                  <a:pos x="825" y="681"/>
                </a:cxn>
                <a:cxn ang="0">
                  <a:pos x="877" y="588"/>
                </a:cxn>
                <a:cxn ang="0">
                  <a:pos x="973" y="485"/>
                </a:cxn>
                <a:cxn ang="0">
                  <a:pos x="1034" y="379"/>
                </a:cxn>
                <a:cxn ang="0">
                  <a:pos x="1042" y="313"/>
                </a:cxn>
                <a:cxn ang="0">
                  <a:pos x="1012" y="230"/>
                </a:cxn>
                <a:cxn ang="0">
                  <a:pos x="940" y="152"/>
                </a:cxn>
                <a:cxn ang="0">
                  <a:pos x="838" y="95"/>
                </a:cxn>
                <a:cxn ang="0">
                  <a:pos x="715" y="73"/>
                </a:cxn>
                <a:cxn ang="0">
                  <a:pos x="609" y="101"/>
                </a:cxn>
                <a:cxn ang="0">
                  <a:pos x="476" y="185"/>
                </a:cxn>
                <a:cxn ang="0">
                  <a:pos x="386" y="268"/>
                </a:cxn>
                <a:cxn ang="0">
                  <a:pos x="338" y="358"/>
                </a:cxn>
                <a:cxn ang="0">
                  <a:pos x="285" y="440"/>
                </a:cxn>
                <a:cxn ang="0">
                  <a:pos x="206" y="517"/>
                </a:cxn>
                <a:cxn ang="0">
                  <a:pos x="72" y="592"/>
                </a:cxn>
                <a:cxn ang="0">
                  <a:pos x="4" y="558"/>
                </a:cxn>
                <a:cxn ang="0">
                  <a:pos x="4" y="500"/>
                </a:cxn>
                <a:cxn ang="0">
                  <a:pos x="42" y="458"/>
                </a:cxn>
              </a:cxnLst>
              <a:rect l="0" t="0" r="r" b="b"/>
              <a:pathLst>
                <a:path w="1099" h="974">
                  <a:moveTo>
                    <a:pt x="42" y="458"/>
                  </a:moveTo>
                  <a:lnTo>
                    <a:pt x="77" y="463"/>
                  </a:lnTo>
                  <a:lnTo>
                    <a:pt x="103" y="461"/>
                  </a:lnTo>
                  <a:lnTo>
                    <a:pt x="130" y="456"/>
                  </a:lnTo>
                  <a:lnTo>
                    <a:pt x="150" y="446"/>
                  </a:lnTo>
                  <a:lnTo>
                    <a:pt x="166" y="437"/>
                  </a:lnTo>
                  <a:lnTo>
                    <a:pt x="185" y="423"/>
                  </a:lnTo>
                  <a:lnTo>
                    <a:pt x="200" y="409"/>
                  </a:lnTo>
                  <a:lnTo>
                    <a:pt x="217" y="387"/>
                  </a:lnTo>
                  <a:lnTo>
                    <a:pt x="234" y="367"/>
                  </a:lnTo>
                  <a:lnTo>
                    <a:pt x="252" y="344"/>
                  </a:lnTo>
                  <a:lnTo>
                    <a:pt x="267" y="316"/>
                  </a:lnTo>
                  <a:lnTo>
                    <a:pt x="285" y="282"/>
                  </a:lnTo>
                  <a:lnTo>
                    <a:pt x="304" y="252"/>
                  </a:lnTo>
                  <a:lnTo>
                    <a:pt x="331" y="214"/>
                  </a:lnTo>
                  <a:lnTo>
                    <a:pt x="357" y="185"/>
                  </a:lnTo>
                  <a:lnTo>
                    <a:pt x="385" y="160"/>
                  </a:lnTo>
                  <a:lnTo>
                    <a:pt x="417" y="135"/>
                  </a:lnTo>
                  <a:lnTo>
                    <a:pt x="437" y="121"/>
                  </a:lnTo>
                  <a:lnTo>
                    <a:pt x="456" y="105"/>
                  </a:lnTo>
                  <a:lnTo>
                    <a:pt x="496" y="78"/>
                  </a:lnTo>
                  <a:lnTo>
                    <a:pt x="530" y="58"/>
                  </a:lnTo>
                  <a:lnTo>
                    <a:pt x="557" y="45"/>
                  </a:lnTo>
                  <a:lnTo>
                    <a:pt x="577" y="36"/>
                  </a:lnTo>
                  <a:lnTo>
                    <a:pt x="604" y="24"/>
                  </a:lnTo>
                  <a:lnTo>
                    <a:pt x="636" y="14"/>
                  </a:lnTo>
                  <a:lnTo>
                    <a:pt x="669" y="6"/>
                  </a:lnTo>
                  <a:lnTo>
                    <a:pt x="704" y="2"/>
                  </a:lnTo>
                  <a:lnTo>
                    <a:pt x="747" y="0"/>
                  </a:lnTo>
                  <a:lnTo>
                    <a:pt x="777" y="3"/>
                  </a:lnTo>
                  <a:lnTo>
                    <a:pt x="804" y="7"/>
                  </a:lnTo>
                  <a:lnTo>
                    <a:pt x="838" y="16"/>
                  </a:lnTo>
                  <a:lnTo>
                    <a:pt x="879" y="30"/>
                  </a:lnTo>
                  <a:lnTo>
                    <a:pt x="908" y="46"/>
                  </a:lnTo>
                  <a:lnTo>
                    <a:pt x="935" y="61"/>
                  </a:lnTo>
                  <a:lnTo>
                    <a:pt x="975" y="87"/>
                  </a:lnTo>
                  <a:lnTo>
                    <a:pt x="1004" y="112"/>
                  </a:lnTo>
                  <a:lnTo>
                    <a:pt x="1037" y="147"/>
                  </a:lnTo>
                  <a:lnTo>
                    <a:pt x="1056" y="172"/>
                  </a:lnTo>
                  <a:lnTo>
                    <a:pt x="1073" y="200"/>
                  </a:lnTo>
                  <a:lnTo>
                    <a:pt x="1083" y="223"/>
                  </a:lnTo>
                  <a:lnTo>
                    <a:pt x="1091" y="243"/>
                  </a:lnTo>
                  <a:lnTo>
                    <a:pt x="1096" y="268"/>
                  </a:lnTo>
                  <a:lnTo>
                    <a:pt x="1098" y="286"/>
                  </a:lnTo>
                  <a:lnTo>
                    <a:pt x="1096" y="307"/>
                  </a:lnTo>
                  <a:lnTo>
                    <a:pt x="1091" y="344"/>
                  </a:lnTo>
                  <a:lnTo>
                    <a:pt x="1087" y="375"/>
                  </a:lnTo>
                  <a:lnTo>
                    <a:pt x="1077" y="403"/>
                  </a:lnTo>
                  <a:lnTo>
                    <a:pt x="1064" y="434"/>
                  </a:lnTo>
                  <a:lnTo>
                    <a:pt x="1048" y="461"/>
                  </a:lnTo>
                  <a:lnTo>
                    <a:pt x="1028" y="495"/>
                  </a:lnTo>
                  <a:lnTo>
                    <a:pt x="994" y="534"/>
                  </a:lnTo>
                  <a:lnTo>
                    <a:pt x="966" y="562"/>
                  </a:lnTo>
                  <a:lnTo>
                    <a:pt x="932" y="593"/>
                  </a:lnTo>
                  <a:lnTo>
                    <a:pt x="899" y="629"/>
                  </a:lnTo>
                  <a:lnTo>
                    <a:pt x="872" y="669"/>
                  </a:lnTo>
                  <a:lnTo>
                    <a:pt x="855" y="703"/>
                  </a:lnTo>
                  <a:lnTo>
                    <a:pt x="834" y="745"/>
                  </a:lnTo>
                  <a:lnTo>
                    <a:pt x="825" y="772"/>
                  </a:lnTo>
                  <a:lnTo>
                    <a:pt x="817" y="803"/>
                  </a:lnTo>
                  <a:lnTo>
                    <a:pt x="817" y="829"/>
                  </a:lnTo>
                  <a:lnTo>
                    <a:pt x="820" y="852"/>
                  </a:lnTo>
                  <a:lnTo>
                    <a:pt x="825" y="872"/>
                  </a:lnTo>
                  <a:lnTo>
                    <a:pt x="834" y="896"/>
                  </a:lnTo>
                  <a:lnTo>
                    <a:pt x="846" y="917"/>
                  </a:lnTo>
                  <a:lnTo>
                    <a:pt x="857" y="932"/>
                  </a:lnTo>
                  <a:lnTo>
                    <a:pt x="875" y="945"/>
                  </a:lnTo>
                  <a:lnTo>
                    <a:pt x="897" y="956"/>
                  </a:lnTo>
                  <a:lnTo>
                    <a:pt x="924" y="962"/>
                  </a:lnTo>
                  <a:lnTo>
                    <a:pt x="973" y="966"/>
                  </a:lnTo>
                  <a:lnTo>
                    <a:pt x="943" y="971"/>
                  </a:lnTo>
                  <a:lnTo>
                    <a:pt x="920" y="973"/>
                  </a:lnTo>
                  <a:lnTo>
                    <a:pt x="896" y="970"/>
                  </a:lnTo>
                  <a:lnTo>
                    <a:pt x="872" y="961"/>
                  </a:lnTo>
                  <a:lnTo>
                    <a:pt x="852" y="948"/>
                  </a:lnTo>
                  <a:lnTo>
                    <a:pt x="834" y="934"/>
                  </a:lnTo>
                  <a:lnTo>
                    <a:pt x="820" y="920"/>
                  </a:lnTo>
                  <a:lnTo>
                    <a:pt x="809" y="900"/>
                  </a:lnTo>
                  <a:lnTo>
                    <a:pt x="801" y="882"/>
                  </a:lnTo>
                  <a:lnTo>
                    <a:pt x="791" y="858"/>
                  </a:lnTo>
                  <a:lnTo>
                    <a:pt x="785" y="832"/>
                  </a:lnTo>
                  <a:lnTo>
                    <a:pt x="782" y="807"/>
                  </a:lnTo>
                  <a:lnTo>
                    <a:pt x="785" y="787"/>
                  </a:lnTo>
                  <a:lnTo>
                    <a:pt x="793" y="761"/>
                  </a:lnTo>
                  <a:lnTo>
                    <a:pt x="801" y="738"/>
                  </a:lnTo>
                  <a:lnTo>
                    <a:pt x="812" y="712"/>
                  </a:lnTo>
                  <a:lnTo>
                    <a:pt x="825" y="681"/>
                  </a:lnTo>
                  <a:lnTo>
                    <a:pt x="836" y="656"/>
                  </a:lnTo>
                  <a:lnTo>
                    <a:pt x="855" y="623"/>
                  </a:lnTo>
                  <a:lnTo>
                    <a:pt x="877" y="588"/>
                  </a:lnTo>
                  <a:lnTo>
                    <a:pt x="903" y="558"/>
                  </a:lnTo>
                  <a:lnTo>
                    <a:pt x="942" y="518"/>
                  </a:lnTo>
                  <a:lnTo>
                    <a:pt x="973" y="485"/>
                  </a:lnTo>
                  <a:lnTo>
                    <a:pt x="1005" y="442"/>
                  </a:lnTo>
                  <a:lnTo>
                    <a:pt x="1025" y="407"/>
                  </a:lnTo>
                  <a:lnTo>
                    <a:pt x="1034" y="379"/>
                  </a:lnTo>
                  <a:lnTo>
                    <a:pt x="1037" y="366"/>
                  </a:lnTo>
                  <a:lnTo>
                    <a:pt x="1040" y="339"/>
                  </a:lnTo>
                  <a:lnTo>
                    <a:pt x="1042" y="313"/>
                  </a:lnTo>
                  <a:lnTo>
                    <a:pt x="1037" y="285"/>
                  </a:lnTo>
                  <a:lnTo>
                    <a:pt x="1029" y="267"/>
                  </a:lnTo>
                  <a:lnTo>
                    <a:pt x="1012" y="230"/>
                  </a:lnTo>
                  <a:lnTo>
                    <a:pt x="994" y="205"/>
                  </a:lnTo>
                  <a:lnTo>
                    <a:pt x="973" y="180"/>
                  </a:lnTo>
                  <a:lnTo>
                    <a:pt x="940" y="152"/>
                  </a:lnTo>
                  <a:lnTo>
                    <a:pt x="908" y="129"/>
                  </a:lnTo>
                  <a:lnTo>
                    <a:pt x="872" y="108"/>
                  </a:lnTo>
                  <a:lnTo>
                    <a:pt x="838" y="95"/>
                  </a:lnTo>
                  <a:lnTo>
                    <a:pt x="798" y="81"/>
                  </a:lnTo>
                  <a:lnTo>
                    <a:pt x="747" y="73"/>
                  </a:lnTo>
                  <a:lnTo>
                    <a:pt x="715" y="73"/>
                  </a:lnTo>
                  <a:lnTo>
                    <a:pt x="672" y="80"/>
                  </a:lnTo>
                  <a:lnTo>
                    <a:pt x="633" y="91"/>
                  </a:lnTo>
                  <a:lnTo>
                    <a:pt x="609" y="101"/>
                  </a:lnTo>
                  <a:lnTo>
                    <a:pt x="566" y="123"/>
                  </a:lnTo>
                  <a:lnTo>
                    <a:pt x="516" y="154"/>
                  </a:lnTo>
                  <a:lnTo>
                    <a:pt x="476" y="185"/>
                  </a:lnTo>
                  <a:lnTo>
                    <a:pt x="433" y="223"/>
                  </a:lnTo>
                  <a:lnTo>
                    <a:pt x="401" y="251"/>
                  </a:lnTo>
                  <a:lnTo>
                    <a:pt x="386" y="268"/>
                  </a:lnTo>
                  <a:lnTo>
                    <a:pt x="369" y="292"/>
                  </a:lnTo>
                  <a:lnTo>
                    <a:pt x="348" y="331"/>
                  </a:lnTo>
                  <a:lnTo>
                    <a:pt x="338" y="358"/>
                  </a:lnTo>
                  <a:lnTo>
                    <a:pt x="324" y="381"/>
                  </a:lnTo>
                  <a:lnTo>
                    <a:pt x="308" y="406"/>
                  </a:lnTo>
                  <a:lnTo>
                    <a:pt x="285" y="440"/>
                  </a:lnTo>
                  <a:lnTo>
                    <a:pt x="263" y="465"/>
                  </a:lnTo>
                  <a:lnTo>
                    <a:pt x="237" y="491"/>
                  </a:lnTo>
                  <a:lnTo>
                    <a:pt x="206" y="517"/>
                  </a:lnTo>
                  <a:lnTo>
                    <a:pt x="134" y="570"/>
                  </a:lnTo>
                  <a:lnTo>
                    <a:pt x="114" y="583"/>
                  </a:lnTo>
                  <a:lnTo>
                    <a:pt x="72" y="592"/>
                  </a:lnTo>
                  <a:lnTo>
                    <a:pt x="37" y="588"/>
                  </a:lnTo>
                  <a:lnTo>
                    <a:pt x="14" y="578"/>
                  </a:lnTo>
                  <a:lnTo>
                    <a:pt x="4" y="558"/>
                  </a:lnTo>
                  <a:lnTo>
                    <a:pt x="1" y="543"/>
                  </a:lnTo>
                  <a:lnTo>
                    <a:pt x="0" y="520"/>
                  </a:lnTo>
                  <a:lnTo>
                    <a:pt x="4" y="500"/>
                  </a:lnTo>
                  <a:lnTo>
                    <a:pt x="10" y="485"/>
                  </a:lnTo>
                  <a:lnTo>
                    <a:pt x="25" y="467"/>
                  </a:lnTo>
                  <a:lnTo>
                    <a:pt x="42" y="458"/>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nvGrpSpPr>
            <p:cNvPr id="216094" name="Group 30"/>
            <p:cNvGrpSpPr>
              <a:grpSpLocks/>
            </p:cNvGrpSpPr>
            <p:nvPr/>
          </p:nvGrpSpPr>
          <p:grpSpPr bwMode="auto">
            <a:xfrm>
              <a:off x="2678" y="2687"/>
              <a:ext cx="628" cy="660"/>
              <a:chOff x="2678" y="2687"/>
              <a:chExt cx="628" cy="660"/>
            </a:xfrm>
          </p:grpSpPr>
          <p:grpSp>
            <p:nvGrpSpPr>
              <p:cNvPr id="216095" name="Group 31"/>
              <p:cNvGrpSpPr>
                <a:grpSpLocks/>
              </p:cNvGrpSpPr>
              <p:nvPr/>
            </p:nvGrpSpPr>
            <p:grpSpPr bwMode="auto">
              <a:xfrm>
                <a:off x="2678" y="2687"/>
                <a:ext cx="628" cy="660"/>
                <a:chOff x="2678" y="2687"/>
                <a:chExt cx="628" cy="660"/>
              </a:xfrm>
            </p:grpSpPr>
            <p:sp>
              <p:nvSpPr>
                <p:cNvPr id="216096" name="Freeform 32"/>
                <p:cNvSpPr>
                  <a:spLocks/>
                </p:cNvSpPr>
                <p:nvPr/>
              </p:nvSpPr>
              <p:spPr bwMode="auto">
                <a:xfrm>
                  <a:off x="2678" y="2687"/>
                  <a:ext cx="628" cy="660"/>
                </a:xfrm>
                <a:custGeom>
                  <a:avLst/>
                  <a:gdLst/>
                  <a:ahLst/>
                  <a:cxnLst>
                    <a:cxn ang="0">
                      <a:pos x="303" y="0"/>
                    </a:cxn>
                    <a:cxn ang="0">
                      <a:pos x="328" y="50"/>
                    </a:cxn>
                    <a:cxn ang="0">
                      <a:pos x="339" y="73"/>
                    </a:cxn>
                    <a:cxn ang="0">
                      <a:pos x="349" y="93"/>
                    </a:cxn>
                    <a:cxn ang="0">
                      <a:pos x="357" y="111"/>
                    </a:cxn>
                    <a:cxn ang="0">
                      <a:pos x="382" y="120"/>
                    </a:cxn>
                    <a:cxn ang="0">
                      <a:pos x="412" y="136"/>
                    </a:cxn>
                    <a:cxn ang="0">
                      <a:pos x="435" y="147"/>
                    </a:cxn>
                    <a:cxn ang="0">
                      <a:pos x="461" y="157"/>
                    </a:cxn>
                    <a:cxn ang="0">
                      <a:pos x="494" y="166"/>
                    </a:cxn>
                    <a:cxn ang="0">
                      <a:pos x="524" y="171"/>
                    </a:cxn>
                    <a:cxn ang="0">
                      <a:pos x="559" y="174"/>
                    </a:cxn>
                    <a:cxn ang="0">
                      <a:pos x="584" y="177"/>
                    </a:cxn>
                    <a:cxn ang="0">
                      <a:pos x="602" y="183"/>
                    </a:cxn>
                    <a:cxn ang="0">
                      <a:pos x="612" y="191"/>
                    </a:cxn>
                    <a:cxn ang="0">
                      <a:pos x="620" y="205"/>
                    </a:cxn>
                    <a:cxn ang="0">
                      <a:pos x="627" y="228"/>
                    </a:cxn>
                    <a:cxn ang="0">
                      <a:pos x="625" y="261"/>
                    </a:cxn>
                    <a:cxn ang="0">
                      <a:pos x="582" y="307"/>
                    </a:cxn>
                    <a:cxn ang="0">
                      <a:pos x="542" y="352"/>
                    </a:cxn>
                    <a:cxn ang="0">
                      <a:pos x="511" y="403"/>
                    </a:cxn>
                    <a:cxn ang="0">
                      <a:pos x="487" y="457"/>
                    </a:cxn>
                    <a:cxn ang="0">
                      <a:pos x="441" y="533"/>
                    </a:cxn>
                    <a:cxn ang="0">
                      <a:pos x="426" y="584"/>
                    </a:cxn>
                    <a:cxn ang="0">
                      <a:pos x="412" y="608"/>
                    </a:cxn>
                    <a:cxn ang="0">
                      <a:pos x="385" y="631"/>
                    </a:cxn>
                    <a:cxn ang="0">
                      <a:pos x="342" y="649"/>
                    </a:cxn>
                    <a:cxn ang="0">
                      <a:pos x="295" y="659"/>
                    </a:cxn>
                    <a:cxn ang="0">
                      <a:pos x="255" y="659"/>
                    </a:cxn>
                    <a:cxn ang="0">
                      <a:pos x="214" y="659"/>
                    </a:cxn>
                    <a:cxn ang="0">
                      <a:pos x="175" y="643"/>
                    </a:cxn>
                    <a:cxn ang="0">
                      <a:pos x="153" y="622"/>
                    </a:cxn>
                    <a:cxn ang="0">
                      <a:pos x="146" y="600"/>
                    </a:cxn>
                    <a:cxn ang="0">
                      <a:pos x="147" y="571"/>
                    </a:cxn>
                    <a:cxn ang="0">
                      <a:pos x="162" y="551"/>
                    </a:cxn>
                    <a:cxn ang="0">
                      <a:pos x="185" y="533"/>
                    </a:cxn>
                    <a:cxn ang="0">
                      <a:pos x="261" y="520"/>
                    </a:cxn>
                    <a:cxn ang="0">
                      <a:pos x="306" y="502"/>
                    </a:cxn>
                    <a:cxn ang="0">
                      <a:pos x="332" y="466"/>
                    </a:cxn>
                    <a:cxn ang="0">
                      <a:pos x="362" y="403"/>
                    </a:cxn>
                    <a:cxn ang="0">
                      <a:pos x="405" y="343"/>
                    </a:cxn>
                    <a:cxn ang="0">
                      <a:pos x="426" y="297"/>
                    </a:cxn>
                    <a:cxn ang="0">
                      <a:pos x="425" y="262"/>
                    </a:cxn>
                    <a:cxn ang="0">
                      <a:pos x="417" y="237"/>
                    </a:cxn>
                    <a:cxn ang="0">
                      <a:pos x="400" y="226"/>
                    </a:cxn>
                    <a:cxn ang="0">
                      <a:pos x="373" y="218"/>
                    </a:cxn>
                    <a:cxn ang="0">
                      <a:pos x="339" y="213"/>
                    </a:cxn>
                    <a:cxn ang="0">
                      <a:pos x="306" y="214"/>
                    </a:cxn>
                    <a:cxn ang="0">
                      <a:pos x="280" y="220"/>
                    </a:cxn>
                    <a:cxn ang="0">
                      <a:pos x="249" y="228"/>
                    </a:cxn>
                    <a:cxn ang="0">
                      <a:pos x="217" y="241"/>
                    </a:cxn>
                    <a:cxn ang="0">
                      <a:pos x="189" y="254"/>
                    </a:cxn>
                    <a:cxn ang="0">
                      <a:pos x="158" y="264"/>
                    </a:cxn>
                    <a:cxn ang="0">
                      <a:pos x="124" y="276"/>
                    </a:cxn>
                    <a:cxn ang="0">
                      <a:pos x="103" y="284"/>
                    </a:cxn>
                    <a:cxn ang="0">
                      <a:pos x="24" y="192"/>
                    </a:cxn>
                    <a:cxn ang="0">
                      <a:pos x="0" y="113"/>
                    </a:cxn>
                    <a:cxn ang="0">
                      <a:pos x="303" y="0"/>
                    </a:cxn>
                  </a:cxnLst>
                  <a:rect l="0" t="0" r="r" b="b"/>
                  <a:pathLst>
                    <a:path w="628" h="660">
                      <a:moveTo>
                        <a:pt x="303" y="0"/>
                      </a:moveTo>
                      <a:lnTo>
                        <a:pt x="328" y="50"/>
                      </a:lnTo>
                      <a:lnTo>
                        <a:pt x="339" y="73"/>
                      </a:lnTo>
                      <a:lnTo>
                        <a:pt x="349" y="93"/>
                      </a:lnTo>
                      <a:lnTo>
                        <a:pt x="357" y="111"/>
                      </a:lnTo>
                      <a:lnTo>
                        <a:pt x="382" y="120"/>
                      </a:lnTo>
                      <a:lnTo>
                        <a:pt x="412" y="136"/>
                      </a:lnTo>
                      <a:lnTo>
                        <a:pt x="435" y="147"/>
                      </a:lnTo>
                      <a:lnTo>
                        <a:pt x="461" y="157"/>
                      </a:lnTo>
                      <a:lnTo>
                        <a:pt x="494" y="166"/>
                      </a:lnTo>
                      <a:lnTo>
                        <a:pt x="524" y="171"/>
                      </a:lnTo>
                      <a:lnTo>
                        <a:pt x="559" y="174"/>
                      </a:lnTo>
                      <a:lnTo>
                        <a:pt x="584" y="177"/>
                      </a:lnTo>
                      <a:lnTo>
                        <a:pt x="602" y="183"/>
                      </a:lnTo>
                      <a:lnTo>
                        <a:pt x="612" y="191"/>
                      </a:lnTo>
                      <a:lnTo>
                        <a:pt x="620" y="205"/>
                      </a:lnTo>
                      <a:lnTo>
                        <a:pt x="627" y="228"/>
                      </a:lnTo>
                      <a:lnTo>
                        <a:pt x="625" y="261"/>
                      </a:lnTo>
                      <a:lnTo>
                        <a:pt x="582" y="307"/>
                      </a:lnTo>
                      <a:lnTo>
                        <a:pt x="542" y="352"/>
                      </a:lnTo>
                      <a:lnTo>
                        <a:pt x="511" y="403"/>
                      </a:lnTo>
                      <a:lnTo>
                        <a:pt x="487" y="457"/>
                      </a:lnTo>
                      <a:lnTo>
                        <a:pt x="441" y="533"/>
                      </a:lnTo>
                      <a:lnTo>
                        <a:pt x="426" y="584"/>
                      </a:lnTo>
                      <a:lnTo>
                        <a:pt x="412" y="608"/>
                      </a:lnTo>
                      <a:lnTo>
                        <a:pt x="385" y="631"/>
                      </a:lnTo>
                      <a:lnTo>
                        <a:pt x="342" y="649"/>
                      </a:lnTo>
                      <a:lnTo>
                        <a:pt x="295" y="659"/>
                      </a:lnTo>
                      <a:lnTo>
                        <a:pt x="255" y="659"/>
                      </a:lnTo>
                      <a:lnTo>
                        <a:pt x="214" y="659"/>
                      </a:lnTo>
                      <a:lnTo>
                        <a:pt x="175" y="643"/>
                      </a:lnTo>
                      <a:lnTo>
                        <a:pt x="153" y="622"/>
                      </a:lnTo>
                      <a:lnTo>
                        <a:pt x="146" y="600"/>
                      </a:lnTo>
                      <a:lnTo>
                        <a:pt x="147" y="571"/>
                      </a:lnTo>
                      <a:lnTo>
                        <a:pt x="162" y="551"/>
                      </a:lnTo>
                      <a:lnTo>
                        <a:pt x="185" y="533"/>
                      </a:lnTo>
                      <a:lnTo>
                        <a:pt x="261" y="520"/>
                      </a:lnTo>
                      <a:lnTo>
                        <a:pt x="306" y="502"/>
                      </a:lnTo>
                      <a:lnTo>
                        <a:pt x="332" y="466"/>
                      </a:lnTo>
                      <a:lnTo>
                        <a:pt x="362" y="403"/>
                      </a:lnTo>
                      <a:lnTo>
                        <a:pt x="405" y="343"/>
                      </a:lnTo>
                      <a:lnTo>
                        <a:pt x="426" y="297"/>
                      </a:lnTo>
                      <a:lnTo>
                        <a:pt x="425" y="262"/>
                      </a:lnTo>
                      <a:lnTo>
                        <a:pt x="417" y="237"/>
                      </a:lnTo>
                      <a:lnTo>
                        <a:pt x="400" y="226"/>
                      </a:lnTo>
                      <a:lnTo>
                        <a:pt x="373" y="218"/>
                      </a:lnTo>
                      <a:lnTo>
                        <a:pt x="339" y="213"/>
                      </a:lnTo>
                      <a:lnTo>
                        <a:pt x="306" y="214"/>
                      </a:lnTo>
                      <a:lnTo>
                        <a:pt x="280" y="220"/>
                      </a:lnTo>
                      <a:lnTo>
                        <a:pt x="249" y="228"/>
                      </a:lnTo>
                      <a:lnTo>
                        <a:pt x="217" y="241"/>
                      </a:lnTo>
                      <a:lnTo>
                        <a:pt x="189" y="254"/>
                      </a:lnTo>
                      <a:lnTo>
                        <a:pt x="158" y="264"/>
                      </a:lnTo>
                      <a:lnTo>
                        <a:pt x="124" y="276"/>
                      </a:lnTo>
                      <a:lnTo>
                        <a:pt x="103" y="284"/>
                      </a:lnTo>
                      <a:lnTo>
                        <a:pt x="24" y="192"/>
                      </a:lnTo>
                      <a:lnTo>
                        <a:pt x="0" y="113"/>
                      </a:lnTo>
                      <a:lnTo>
                        <a:pt x="303"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sp>
              <p:nvSpPr>
                <p:cNvPr id="216097" name="Freeform 33"/>
                <p:cNvSpPr>
                  <a:spLocks/>
                </p:cNvSpPr>
                <p:nvPr/>
              </p:nvSpPr>
              <p:spPr bwMode="auto">
                <a:xfrm>
                  <a:off x="2678" y="2687"/>
                  <a:ext cx="384" cy="285"/>
                </a:xfrm>
                <a:custGeom>
                  <a:avLst/>
                  <a:gdLst/>
                  <a:ahLst/>
                  <a:cxnLst>
                    <a:cxn ang="0">
                      <a:pos x="303" y="0"/>
                    </a:cxn>
                    <a:cxn ang="0">
                      <a:pos x="329" y="50"/>
                    </a:cxn>
                    <a:cxn ang="0">
                      <a:pos x="339" y="73"/>
                    </a:cxn>
                    <a:cxn ang="0">
                      <a:pos x="349" y="92"/>
                    </a:cxn>
                    <a:cxn ang="0">
                      <a:pos x="357" y="111"/>
                    </a:cxn>
                    <a:cxn ang="0">
                      <a:pos x="383" y="120"/>
                    </a:cxn>
                    <a:cxn ang="0">
                      <a:pos x="306" y="214"/>
                    </a:cxn>
                    <a:cxn ang="0">
                      <a:pos x="280" y="220"/>
                    </a:cxn>
                    <a:cxn ang="0">
                      <a:pos x="249" y="228"/>
                    </a:cxn>
                    <a:cxn ang="0">
                      <a:pos x="217" y="241"/>
                    </a:cxn>
                    <a:cxn ang="0">
                      <a:pos x="189" y="254"/>
                    </a:cxn>
                    <a:cxn ang="0">
                      <a:pos x="158" y="264"/>
                    </a:cxn>
                    <a:cxn ang="0">
                      <a:pos x="124" y="276"/>
                    </a:cxn>
                    <a:cxn ang="0">
                      <a:pos x="103" y="284"/>
                    </a:cxn>
                    <a:cxn ang="0">
                      <a:pos x="24" y="192"/>
                    </a:cxn>
                    <a:cxn ang="0">
                      <a:pos x="0" y="113"/>
                    </a:cxn>
                    <a:cxn ang="0">
                      <a:pos x="303" y="0"/>
                    </a:cxn>
                  </a:cxnLst>
                  <a:rect l="0" t="0" r="r" b="b"/>
                  <a:pathLst>
                    <a:path w="384" h="285">
                      <a:moveTo>
                        <a:pt x="303" y="0"/>
                      </a:moveTo>
                      <a:lnTo>
                        <a:pt x="329" y="50"/>
                      </a:lnTo>
                      <a:lnTo>
                        <a:pt x="339" y="73"/>
                      </a:lnTo>
                      <a:lnTo>
                        <a:pt x="349" y="92"/>
                      </a:lnTo>
                      <a:lnTo>
                        <a:pt x="357" y="111"/>
                      </a:lnTo>
                      <a:lnTo>
                        <a:pt x="383" y="120"/>
                      </a:lnTo>
                      <a:lnTo>
                        <a:pt x="306" y="214"/>
                      </a:lnTo>
                      <a:lnTo>
                        <a:pt x="280" y="220"/>
                      </a:lnTo>
                      <a:lnTo>
                        <a:pt x="249" y="228"/>
                      </a:lnTo>
                      <a:lnTo>
                        <a:pt x="217" y="241"/>
                      </a:lnTo>
                      <a:lnTo>
                        <a:pt x="189" y="254"/>
                      </a:lnTo>
                      <a:lnTo>
                        <a:pt x="158" y="264"/>
                      </a:lnTo>
                      <a:lnTo>
                        <a:pt x="124" y="276"/>
                      </a:lnTo>
                      <a:lnTo>
                        <a:pt x="103" y="284"/>
                      </a:lnTo>
                      <a:lnTo>
                        <a:pt x="24" y="192"/>
                      </a:lnTo>
                      <a:lnTo>
                        <a:pt x="0" y="113"/>
                      </a:lnTo>
                      <a:lnTo>
                        <a:pt x="303"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sp>
            <p:nvSpPr>
              <p:cNvPr id="216098" name="Freeform 34"/>
              <p:cNvSpPr>
                <a:spLocks/>
              </p:cNvSpPr>
              <p:nvPr/>
            </p:nvSpPr>
            <p:spPr bwMode="auto">
              <a:xfrm>
                <a:off x="2754" y="2714"/>
                <a:ext cx="248" cy="245"/>
              </a:xfrm>
              <a:custGeom>
                <a:avLst/>
                <a:gdLst/>
                <a:ahLst/>
                <a:cxnLst>
                  <a:cxn ang="0">
                    <a:pos x="37" y="244"/>
                  </a:cxn>
                  <a:cxn ang="0">
                    <a:pos x="40" y="201"/>
                  </a:cxn>
                  <a:cxn ang="0">
                    <a:pos x="46" y="168"/>
                  </a:cxn>
                  <a:cxn ang="0">
                    <a:pos x="55" y="146"/>
                  </a:cxn>
                  <a:cxn ang="0">
                    <a:pos x="64" y="125"/>
                  </a:cxn>
                  <a:cxn ang="0">
                    <a:pos x="80" y="106"/>
                  </a:cxn>
                  <a:cxn ang="0">
                    <a:pos x="100" y="88"/>
                  </a:cxn>
                  <a:cxn ang="0">
                    <a:pos x="123" y="73"/>
                  </a:cxn>
                  <a:cxn ang="0">
                    <a:pos x="140" y="60"/>
                  </a:cxn>
                  <a:cxn ang="0">
                    <a:pos x="161" y="50"/>
                  </a:cxn>
                  <a:cxn ang="0">
                    <a:pos x="191" y="39"/>
                  </a:cxn>
                  <a:cxn ang="0">
                    <a:pos x="210" y="30"/>
                  </a:cxn>
                  <a:cxn ang="0">
                    <a:pos x="226" y="21"/>
                  </a:cxn>
                  <a:cxn ang="0">
                    <a:pos x="247" y="0"/>
                  </a:cxn>
                  <a:cxn ang="0">
                    <a:pos x="126" y="32"/>
                  </a:cxn>
                  <a:cxn ang="0">
                    <a:pos x="42" y="64"/>
                  </a:cxn>
                  <a:cxn ang="0">
                    <a:pos x="4" y="96"/>
                  </a:cxn>
                  <a:cxn ang="0">
                    <a:pos x="0" y="133"/>
                  </a:cxn>
                  <a:cxn ang="0">
                    <a:pos x="8" y="169"/>
                  </a:cxn>
                  <a:cxn ang="0">
                    <a:pos x="37" y="244"/>
                  </a:cxn>
                </a:cxnLst>
                <a:rect l="0" t="0" r="r" b="b"/>
                <a:pathLst>
                  <a:path w="248" h="245">
                    <a:moveTo>
                      <a:pt x="37" y="244"/>
                    </a:moveTo>
                    <a:lnTo>
                      <a:pt x="40" y="201"/>
                    </a:lnTo>
                    <a:lnTo>
                      <a:pt x="46" y="168"/>
                    </a:lnTo>
                    <a:lnTo>
                      <a:pt x="55" y="146"/>
                    </a:lnTo>
                    <a:lnTo>
                      <a:pt x="64" y="125"/>
                    </a:lnTo>
                    <a:lnTo>
                      <a:pt x="80" y="106"/>
                    </a:lnTo>
                    <a:lnTo>
                      <a:pt x="100" y="88"/>
                    </a:lnTo>
                    <a:lnTo>
                      <a:pt x="123" y="73"/>
                    </a:lnTo>
                    <a:lnTo>
                      <a:pt x="140" y="60"/>
                    </a:lnTo>
                    <a:lnTo>
                      <a:pt x="161" y="50"/>
                    </a:lnTo>
                    <a:lnTo>
                      <a:pt x="191" y="39"/>
                    </a:lnTo>
                    <a:lnTo>
                      <a:pt x="210" y="30"/>
                    </a:lnTo>
                    <a:lnTo>
                      <a:pt x="226" y="21"/>
                    </a:lnTo>
                    <a:lnTo>
                      <a:pt x="247" y="0"/>
                    </a:lnTo>
                    <a:lnTo>
                      <a:pt x="126" y="32"/>
                    </a:lnTo>
                    <a:lnTo>
                      <a:pt x="42" y="64"/>
                    </a:lnTo>
                    <a:lnTo>
                      <a:pt x="4" y="96"/>
                    </a:lnTo>
                    <a:lnTo>
                      <a:pt x="0" y="133"/>
                    </a:lnTo>
                    <a:lnTo>
                      <a:pt x="8" y="169"/>
                    </a:lnTo>
                    <a:lnTo>
                      <a:pt x="37" y="244"/>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sp>
          <p:nvSpPr>
            <p:cNvPr id="216099" name="Freeform 35"/>
            <p:cNvSpPr>
              <a:spLocks/>
            </p:cNvSpPr>
            <p:nvPr/>
          </p:nvSpPr>
          <p:spPr bwMode="auto">
            <a:xfrm>
              <a:off x="3018" y="2430"/>
              <a:ext cx="222" cy="232"/>
            </a:xfrm>
            <a:custGeom>
              <a:avLst/>
              <a:gdLst/>
              <a:ahLst/>
              <a:cxnLst>
                <a:cxn ang="0">
                  <a:pos x="13" y="197"/>
                </a:cxn>
                <a:cxn ang="0">
                  <a:pos x="2" y="207"/>
                </a:cxn>
                <a:cxn ang="0">
                  <a:pos x="0" y="218"/>
                </a:cxn>
                <a:cxn ang="0">
                  <a:pos x="9" y="223"/>
                </a:cxn>
                <a:cxn ang="0">
                  <a:pos x="30" y="214"/>
                </a:cxn>
                <a:cxn ang="0">
                  <a:pos x="55" y="205"/>
                </a:cxn>
                <a:cxn ang="0">
                  <a:pos x="79" y="207"/>
                </a:cxn>
                <a:cxn ang="0">
                  <a:pos x="102" y="231"/>
                </a:cxn>
                <a:cxn ang="0">
                  <a:pos x="125" y="220"/>
                </a:cxn>
                <a:cxn ang="0">
                  <a:pos x="148" y="207"/>
                </a:cxn>
                <a:cxn ang="0">
                  <a:pos x="167" y="196"/>
                </a:cxn>
                <a:cxn ang="0">
                  <a:pos x="191" y="175"/>
                </a:cxn>
                <a:cxn ang="0">
                  <a:pos x="203" y="162"/>
                </a:cxn>
                <a:cxn ang="0">
                  <a:pos x="215" y="134"/>
                </a:cxn>
                <a:cxn ang="0">
                  <a:pos x="221" y="96"/>
                </a:cxn>
                <a:cxn ang="0">
                  <a:pos x="221" y="54"/>
                </a:cxn>
                <a:cxn ang="0">
                  <a:pos x="211" y="23"/>
                </a:cxn>
                <a:cxn ang="0">
                  <a:pos x="199" y="3"/>
                </a:cxn>
                <a:cxn ang="0">
                  <a:pos x="188" y="7"/>
                </a:cxn>
                <a:cxn ang="0">
                  <a:pos x="188" y="28"/>
                </a:cxn>
                <a:cxn ang="0">
                  <a:pos x="190" y="45"/>
                </a:cxn>
                <a:cxn ang="0">
                  <a:pos x="190" y="69"/>
                </a:cxn>
                <a:cxn ang="0">
                  <a:pos x="184" y="87"/>
                </a:cxn>
                <a:cxn ang="0">
                  <a:pos x="175" y="90"/>
                </a:cxn>
                <a:cxn ang="0">
                  <a:pos x="164" y="59"/>
                </a:cxn>
                <a:cxn ang="0">
                  <a:pos x="146" y="36"/>
                </a:cxn>
                <a:cxn ang="0">
                  <a:pos x="121" y="16"/>
                </a:cxn>
                <a:cxn ang="0">
                  <a:pos x="97" y="5"/>
                </a:cxn>
                <a:cxn ang="0">
                  <a:pos x="78" y="0"/>
                </a:cxn>
                <a:cxn ang="0">
                  <a:pos x="68" y="0"/>
                </a:cxn>
                <a:cxn ang="0">
                  <a:pos x="67" y="7"/>
                </a:cxn>
                <a:cxn ang="0">
                  <a:pos x="75" y="19"/>
                </a:cxn>
                <a:cxn ang="0">
                  <a:pos x="90" y="28"/>
                </a:cxn>
                <a:cxn ang="0">
                  <a:pos x="107" y="41"/>
                </a:cxn>
                <a:cxn ang="0">
                  <a:pos x="118" y="58"/>
                </a:cxn>
                <a:cxn ang="0">
                  <a:pos x="125" y="81"/>
                </a:cxn>
                <a:cxn ang="0">
                  <a:pos x="128" y="113"/>
                </a:cxn>
                <a:cxn ang="0">
                  <a:pos x="122" y="132"/>
                </a:cxn>
                <a:cxn ang="0">
                  <a:pos x="113" y="148"/>
                </a:cxn>
                <a:cxn ang="0">
                  <a:pos x="94" y="158"/>
                </a:cxn>
                <a:cxn ang="0">
                  <a:pos x="75" y="165"/>
                </a:cxn>
                <a:cxn ang="0">
                  <a:pos x="43" y="176"/>
                </a:cxn>
                <a:cxn ang="0">
                  <a:pos x="13" y="197"/>
                </a:cxn>
              </a:cxnLst>
              <a:rect l="0" t="0" r="r" b="b"/>
              <a:pathLst>
                <a:path w="222" h="232">
                  <a:moveTo>
                    <a:pt x="13" y="197"/>
                  </a:moveTo>
                  <a:lnTo>
                    <a:pt x="2" y="207"/>
                  </a:lnTo>
                  <a:lnTo>
                    <a:pt x="0" y="218"/>
                  </a:lnTo>
                  <a:lnTo>
                    <a:pt x="9" y="223"/>
                  </a:lnTo>
                  <a:lnTo>
                    <a:pt x="30" y="214"/>
                  </a:lnTo>
                  <a:lnTo>
                    <a:pt x="55" y="205"/>
                  </a:lnTo>
                  <a:lnTo>
                    <a:pt x="79" y="207"/>
                  </a:lnTo>
                  <a:lnTo>
                    <a:pt x="102" y="231"/>
                  </a:lnTo>
                  <a:lnTo>
                    <a:pt x="125" y="220"/>
                  </a:lnTo>
                  <a:lnTo>
                    <a:pt x="148" y="207"/>
                  </a:lnTo>
                  <a:lnTo>
                    <a:pt x="167" y="196"/>
                  </a:lnTo>
                  <a:lnTo>
                    <a:pt x="191" y="175"/>
                  </a:lnTo>
                  <a:lnTo>
                    <a:pt x="203" y="162"/>
                  </a:lnTo>
                  <a:lnTo>
                    <a:pt x="215" y="134"/>
                  </a:lnTo>
                  <a:lnTo>
                    <a:pt x="221" y="96"/>
                  </a:lnTo>
                  <a:lnTo>
                    <a:pt x="221" y="54"/>
                  </a:lnTo>
                  <a:lnTo>
                    <a:pt x="211" y="23"/>
                  </a:lnTo>
                  <a:lnTo>
                    <a:pt x="199" y="3"/>
                  </a:lnTo>
                  <a:lnTo>
                    <a:pt x="188" y="7"/>
                  </a:lnTo>
                  <a:lnTo>
                    <a:pt x="188" y="28"/>
                  </a:lnTo>
                  <a:lnTo>
                    <a:pt x="190" y="45"/>
                  </a:lnTo>
                  <a:lnTo>
                    <a:pt x="190" y="69"/>
                  </a:lnTo>
                  <a:lnTo>
                    <a:pt x="184" y="87"/>
                  </a:lnTo>
                  <a:lnTo>
                    <a:pt x="175" y="90"/>
                  </a:lnTo>
                  <a:lnTo>
                    <a:pt x="164" y="59"/>
                  </a:lnTo>
                  <a:lnTo>
                    <a:pt x="146" y="36"/>
                  </a:lnTo>
                  <a:lnTo>
                    <a:pt x="121" y="16"/>
                  </a:lnTo>
                  <a:lnTo>
                    <a:pt x="97" y="5"/>
                  </a:lnTo>
                  <a:lnTo>
                    <a:pt x="78" y="0"/>
                  </a:lnTo>
                  <a:lnTo>
                    <a:pt x="68" y="0"/>
                  </a:lnTo>
                  <a:lnTo>
                    <a:pt x="67" y="7"/>
                  </a:lnTo>
                  <a:lnTo>
                    <a:pt x="75" y="19"/>
                  </a:lnTo>
                  <a:lnTo>
                    <a:pt x="90" y="28"/>
                  </a:lnTo>
                  <a:lnTo>
                    <a:pt x="107" y="41"/>
                  </a:lnTo>
                  <a:lnTo>
                    <a:pt x="118" y="58"/>
                  </a:lnTo>
                  <a:lnTo>
                    <a:pt x="125" y="81"/>
                  </a:lnTo>
                  <a:lnTo>
                    <a:pt x="128" y="113"/>
                  </a:lnTo>
                  <a:lnTo>
                    <a:pt x="122" y="132"/>
                  </a:lnTo>
                  <a:lnTo>
                    <a:pt x="113" y="148"/>
                  </a:lnTo>
                  <a:lnTo>
                    <a:pt x="94" y="158"/>
                  </a:lnTo>
                  <a:lnTo>
                    <a:pt x="75" y="165"/>
                  </a:lnTo>
                  <a:lnTo>
                    <a:pt x="43" y="176"/>
                  </a:lnTo>
                  <a:lnTo>
                    <a:pt x="13" y="197"/>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sp>
        <p:nvSpPr>
          <p:cNvPr id="216100" name="Freeform 36"/>
          <p:cNvSpPr>
            <a:spLocks/>
          </p:cNvSpPr>
          <p:nvPr/>
        </p:nvSpPr>
        <p:spPr bwMode="auto">
          <a:xfrm>
            <a:off x="4013200" y="2619375"/>
            <a:ext cx="1119188" cy="992188"/>
          </a:xfrm>
          <a:custGeom>
            <a:avLst/>
            <a:gdLst/>
            <a:ahLst/>
            <a:cxnLst>
              <a:cxn ang="0">
                <a:pos x="598" y="355"/>
              </a:cxn>
              <a:cxn ang="0">
                <a:pos x="519" y="311"/>
              </a:cxn>
              <a:cxn ang="0">
                <a:pos x="465" y="260"/>
              </a:cxn>
              <a:cxn ang="0">
                <a:pos x="457" y="214"/>
              </a:cxn>
              <a:cxn ang="0">
                <a:pos x="466" y="176"/>
              </a:cxn>
              <a:cxn ang="0">
                <a:pos x="495" y="128"/>
              </a:cxn>
              <a:cxn ang="0">
                <a:pos x="548" y="79"/>
              </a:cxn>
              <a:cxn ang="0">
                <a:pos x="621" y="39"/>
              </a:cxn>
              <a:cxn ang="0">
                <a:pos x="659" y="4"/>
              </a:cxn>
              <a:cxn ang="0">
                <a:pos x="569" y="17"/>
              </a:cxn>
              <a:cxn ang="0">
                <a:pos x="514" y="12"/>
              </a:cxn>
              <a:cxn ang="0">
                <a:pos x="456" y="15"/>
              </a:cxn>
              <a:cxn ang="0">
                <a:pos x="397" y="17"/>
              </a:cxn>
              <a:cxn ang="0">
                <a:pos x="326" y="19"/>
              </a:cxn>
              <a:cxn ang="0">
                <a:pos x="275" y="18"/>
              </a:cxn>
              <a:cxn ang="0">
                <a:pos x="188" y="2"/>
              </a:cxn>
              <a:cxn ang="0">
                <a:pos x="137" y="11"/>
              </a:cxn>
              <a:cxn ang="0">
                <a:pos x="213" y="49"/>
              </a:cxn>
              <a:cxn ang="0">
                <a:pos x="264" y="89"/>
              </a:cxn>
              <a:cxn ang="0">
                <a:pos x="303" y="132"/>
              </a:cxn>
              <a:cxn ang="0">
                <a:pos x="315" y="186"/>
              </a:cxn>
              <a:cxn ang="0">
                <a:pos x="306" y="227"/>
              </a:cxn>
              <a:cxn ang="0">
                <a:pos x="274" y="262"/>
              </a:cxn>
              <a:cxn ang="0">
                <a:pos x="247" y="289"/>
              </a:cxn>
              <a:cxn ang="0">
                <a:pos x="198" y="318"/>
              </a:cxn>
              <a:cxn ang="0">
                <a:pos x="129" y="350"/>
              </a:cxn>
              <a:cxn ang="0">
                <a:pos x="60" y="384"/>
              </a:cxn>
              <a:cxn ang="0">
                <a:pos x="20" y="417"/>
              </a:cxn>
              <a:cxn ang="0">
                <a:pos x="0" y="458"/>
              </a:cxn>
              <a:cxn ang="0">
                <a:pos x="3" y="501"/>
              </a:cxn>
              <a:cxn ang="0">
                <a:pos x="32" y="543"/>
              </a:cxn>
              <a:cxn ang="0">
                <a:pos x="94" y="577"/>
              </a:cxn>
              <a:cxn ang="0">
                <a:pos x="184" y="605"/>
              </a:cxn>
              <a:cxn ang="0">
                <a:pos x="275" y="619"/>
              </a:cxn>
              <a:cxn ang="0">
                <a:pos x="386" y="624"/>
              </a:cxn>
              <a:cxn ang="0">
                <a:pos x="486" y="617"/>
              </a:cxn>
              <a:cxn ang="0">
                <a:pos x="580" y="596"/>
              </a:cxn>
              <a:cxn ang="0">
                <a:pos x="650" y="563"/>
              </a:cxn>
              <a:cxn ang="0">
                <a:pos x="690" y="523"/>
              </a:cxn>
              <a:cxn ang="0">
                <a:pos x="704" y="480"/>
              </a:cxn>
              <a:cxn ang="0">
                <a:pos x="700" y="436"/>
              </a:cxn>
              <a:cxn ang="0">
                <a:pos x="663" y="394"/>
              </a:cxn>
            </a:cxnLst>
            <a:rect l="0" t="0" r="r" b="b"/>
            <a:pathLst>
              <a:path w="705" h="625">
                <a:moveTo>
                  <a:pt x="632" y="373"/>
                </a:moveTo>
                <a:lnTo>
                  <a:pt x="598" y="355"/>
                </a:lnTo>
                <a:lnTo>
                  <a:pt x="557" y="333"/>
                </a:lnTo>
                <a:lnTo>
                  <a:pt x="519" y="311"/>
                </a:lnTo>
                <a:lnTo>
                  <a:pt x="487" y="287"/>
                </a:lnTo>
                <a:lnTo>
                  <a:pt x="465" y="260"/>
                </a:lnTo>
                <a:lnTo>
                  <a:pt x="456" y="233"/>
                </a:lnTo>
                <a:lnTo>
                  <a:pt x="457" y="214"/>
                </a:lnTo>
                <a:lnTo>
                  <a:pt x="460" y="195"/>
                </a:lnTo>
                <a:lnTo>
                  <a:pt x="466" y="176"/>
                </a:lnTo>
                <a:lnTo>
                  <a:pt x="479" y="154"/>
                </a:lnTo>
                <a:lnTo>
                  <a:pt x="495" y="128"/>
                </a:lnTo>
                <a:lnTo>
                  <a:pt x="518" y="103"/>
                </a:lnTo>
                <a:lnTo>
                  <a:pt x="548" y="79"/>
                </a:lnTo>
                <a:lnTo>
                  <a:pt x="584" y="59"/>
                </a:lnTo>
                <a:lnTo>
                  <a:pt x="621" y="39"/>
                </a:lnTo>
                <a:lnTo>
                  <a:pt x="646" y="23"/>
                </a:lnTo>
                <a:lnTo>
                  <a:pt x="659" y="4"/>
                </a:lnTo>
                <a:lnTo>
                  <a:pt x="595" y="7"/>
                </a:lnTo>
                <a:lnTo>
                  <a:pt x="569" y="17"/>
                </a:lnTo>
                <a:lnTo>
                  <a:pt x="538" y="32"/>
                </a:lnTo>
                <a:lnTo>
                  <a:pt x="514" y="12"/>
                </a:lnTo>
                <a:lnTo>
                  <a:pt x="485" y="0"/>
                </a:lnTo>
                <a:lnTo>
                  <a:pt x="456" y="15"/>
                </a:lnTo>
                <a:lnTo>
                  <a:pt x="424" y="31"/>
                </a:lnTo>
                <a:lnTo>
                  <a:pt x="397" y="17"/>
                </a:lnTo>
                <a:lnTo>
                  <a:pt x="355" y="3"/>
                </a:lnTo>
                <a:lnTo>
                  <a:pt x="326" y="19"/>
                </a:lnTo>
                <a:lnTo>
                  <a:pt x="299" y="34"/>
                </a:lnTo>
                <a:lnTo>
                  <a:pt x="275" y="18"/>
                </a:lnTo>
                <a:lnTo>
                  <a:pt x="241" y="8"/>
                </a:lnTo>
                <a:lnTo>
                  <a:pt x="188" y="2"/>
                </a:lnTo>
                <a:lnTo>
                  <a:pt x="138" y="0"/>
                </a:lnTo>
                <a:lnTo>
                  <a:pt x="137" y="11"/>
                </a:lnTo>
                <a:lnTo>
                  <a:pt x="179" y="30"/>
                </a:lnTo>
                <a:lnTo>
                  <a:pt x="213" y="49"/>
                </a:lnTo>
                <a:lnTo>
                  <a:pt x="239" y="67"/>
                </a:lnTo>
                <a:lnTo>
                  <a:pt x="264" y="89"/>
                </a:lnTo>
                <a:lnTo>
                  <a:pt x="286" y="111"/>
                </a:lnTo>
                <a:lnTo>
                  <a:pt x="303" y="132"/>
                </a:lnTo>
                <a:lnTo>
                  <a:pt x="312" y="158"/>
                </a:lnTo>
                <a:lnTo>
                  <a:pt x="315" y="186"/>
                </a:lnTo>
                <a:lnTo>
                  <a:pt x="314" y="204"/>
                </a:lnTo>
                <a:lnTo>
                  <a:pt x="306" y="227"/>
                </a:lnTo>
                <a:lnTo>
                  <a:pt x="291" y="245"/>
                </a:lnTo>
                <a:lnTo>
                  <a:pt x="274" y="262"/>
                </a:lnTo>
                <a:lnTo>
                  <a:pt x="261" y="274"/>
                </a:lnTo>
                <a:lnTo>
                  <a:pt x="247" y="289"/>
                </a:lnTo>
                <a:lnTo>
                  <a:pt x="225" y="304"/>
                </a:lnTo>
                <a:lnTo>
                  <a:pt x="198" y="318"/>
                </a:lnTo>
                <a:lnTo>
                  <a:pt x="166" y="333"/>
                </a:lnTo>
                <a:lnTo>
                  <a:pt x="129" y="350"/>
                </a:lnTo>
                <a:lnTo>
                  <a:pt x="92" y="367"/>
                </a:lnTo>
                <a:lnTo>
                  <a:pt x="60" y="384"/>
                </a:lnTo>
                <a:lnTo>
                  <a:pt x="36" y="398"/>
                </a:lnTo>
                <a:lnTo>
                  <a:pt x="20" y="417"/>
                </a:lnTo>
                <a:lnTo>
                  <a:pt x="6" y="436"/>
                </a:lnTo>
                <a:lnTo>
                  <a:pt x="0" y="458"/>
                </a:lnTo>
                <a:lnTo>
                  <a:pt x="0" y="480"/>
                </a:lnTo>
                <a:lnTo>
                  <a:pt x="3" y="501"/>
                </a:lnTo>
                <a:lnTo>
                  <a:pt x="13" y="521"/>
                </a:lnTo>
                <a:lnTo>
                  <a:pt x="32" y="543"/>
                </a:lnTo>
                <a:lnTo>
                  <a:pt x="64" y="563"/>
                </a:lnTo>
                <a:lnTo>
                  <a:pt x="94" y="577"/>
                </a:lnTo>
                <a:lnTo>
                  <a:pt x="133" y="593"/>
                </a:lnTo>
                <a:lnTo>
                  <a:pt x="184" y="605"/>
                </a:lnTo>
                <a:lnTo>
                  <a:pt x="221" y="613"/>
                </a:lnTo>
                <a:lnTo>
                  <a:pt x="275" y="619"/>
                </a:lnTo>
                <a:lnTo>
                  <a:pt x="335" y="624"/>
                </a:lnTo>
                <a:lnTo>
                  <a:pt x="386" y="624"/>
                </a:lnTo>
                <a:lnTo>
                  <a:pt x="442" y="621"/>
                </a:lnTo>
                <a:lnTo>
                  <a:pt x="486" y="617"/>
                </a:lnTo>
                <a:lnTo>
                  <a:pt x="533" y="609"/>
                </a:lnTo>
                <a:lnTo>
                  <a:pt x="580" y="596"/>
                </a:lnTo>
                <a:lnTo>
                  <a:pt x="616" y="582"/>
                </a:lnTo>
                <a:lnTo>
                  <a:pt x="650" y="563"/>
                </a:lnTo>
                <a:lnTo>
                  <a:pt x="673" y="544"/>
                </a:lnTo>
                <a:lnTo>
                  <a:pt x="690" y="523"/>
                </a:lnTo>
                <a:lnTo>
                  <a:pt x="697" y="503"/>
                </a:lnTo>
                <a:lnTo>
                  <a:pt x="704" y="480"/>
                </a:lnTo>
                <a:lnTo>
                  <a:pt x="704" y="459"/>
                </a:lnTo>
                <a:lnTo>
                  <a:pt x="700" y="436"/>
                </a:lnTo>
                <a:lnTo>
                  <a:pt x="683" y="414"/>
                </a:lnTo>
                <a:lnTo>
                  <a:pt x="663" y="394"/>
                </a:lnTo>
                <a:lnTo>
                  <a:pt x="632" y="373"/>
                </a:lnTo>
              </a:path>
            </a:pathLst>
          </a:custGeom>
          <a:solidFill>
            <a:srgbClr val="99FFCC"/>
          </a:solidFill>
          <a:ln w="12700" cap="rnd" cmpd="sng">
            <a:solidFill>
              <a:srgbClr val="000000"/>
            </a:solidFill>
            <a:prstDash val="solid"/>
            <a:round/>
            <a:headEnd type="none" w="med" len="med"/>
            <a:tailEnd type="none" w="med" len="med"/>
          </a:ln>
          <a:effectLst/>
        </p:spPr>
        <p:txBody>
          <a:bodyPr/>
          <a:lstStyle/>
          <a:p>
            <a:endParaRPr lang="es-ES"/>
          </a:p>
        </p:txBody>
      </p:sp>
      <p:sp>
        <p:nvSpPr>
          <p:cNvPr id="216101" name="Rectangle 37"/>
          <p:cNvSpPr>
            <a:spLocks noChangeArrowheads="1"/>
          </p:cNvSpPr>
          <p:nvPr/>
        </p:nvSpPr>
        <p:spPr bwMode="auto">
          <a:xfrm>
            <a:off x="3813175" y="1704975"/>
            <a:ext cx="1825625" cy="454025"/>
          </a:xfrm>
          <a:prstGeom prst="rect">
            <a:avLst/>
          </a:prstGeom>
          <a:noFill/>
          <a:ln w="12700">
            <a:noFill/>
            <a:miter lim="800000"/>
            <a:headEnd/>
            <a:tailEnd/>
          </a:ln>
          <a:effectLst/>
        </p:spPr>
        <p:txBody>
          <a:bodyPr wrap="none" lIns="90488" tIns="44450" rIns="90488" bIns="44450">
            <a:spAutoFit/>
          </a:bodyPr>
          <a:lstStyle/>
          <a:p>
            <a:pPr eaLnBrk="0" hangingPunct="0"/>
            <a:r>
              <a:rPr lang="es-ES">
                <a:latin typeface="Arial" charset="0"/>
              </a:rPr>
              <a:t>Dat</a:t>
            </a:r>
            <a:r>
              <a:rPr lang="es-ES_tradnl">
                <a:latin typeface="Arial" charset="0"/>
              </a:rPr>
              <a:t>os puros</a:t>
            </a:r>
            <a:endParaRPr lang="es-ES">
              <a:latin typeface="Arial" charset="0"/>
            </a:endParaRPr>
          </a:p>
        </p:txBody>
      </p:sp>
      <p:sp>
        <p:nvSpPr>
          <p:cNvPr id="216102" name="Rectangle 38"/>
          <p:cNvSpPr>
            <a:spLocks noChangeArrowheads="1"/>
          </p:cNvSpPr>
          <p:nvPr/>
        </p:nvSpPr>
        <p:spPr bwMode="auto">
          <a:xfrm>
            <a:off x="76200" y="4283075"/>
            <a:ext cx="3433763" cy="698500"/>
          </a:xfrm>
          <a:prstGeom prst="rect">
            <a:avLst/>
          </a:prstGeom>
          <a:noFill/>
          <a:ln w="12700">
            <a:noFill/>
            <a:miter lim="800000"/>
            <a:headEnd/>
            <a:tailEnd/>
          </a:ln>
          <a:effectLst/>
        </p:spPr>
        <p:txBody>
          <a:bodyPr lIns="90488" tIns="44450" rIns="90488" bIns="44450">
            <a:spAutoFit/>
          </a:bodyPr>
          <a:lstStyle/>
          <a:p>
            <a:pPr algn="ctr" eaLnBrk="0" hangingPunct="0"/>
            <a:r>
              <a:rPr lang="es-ES" sz="2000">
                <a:latin typeface="Arial" charset="0"/>
              </a:rPr>
              <a:t>Driver </a:t>
            </a:r>
            <a:r>
              <a:rPr lang="es-ES_tradnl" sz="2000">
                <a:latin typeface="Arial" charset="0"/>
              </a:rPr>
              <a:t>del dispositivo de comunicaciones</a:t>
            </a:r>
            <a:endParaRPr lang="es-ES" sz="2000">
              <a:latin typeface="Arial" charset="0"/>
            </a:endParaRPr>
          </a:p>
        </p:txBody>
      </p:sp>
      <p:sp>
        <p:nvSpPr>
          <p:cNvPr id="216103" name="Rectangle 39"/>
          <p:cNvSpPr>
            <a:spLocks noChangeArrowheads="1"/>
          </p:cNvSpPr>
          <p:nvPr/>
        </p:nvSpPr>
        <p:spPr bwMode="auto">
          <a:xfrm>
            <a:off x="228600" y="1247775"/>
            <a:ext cx="2362200" cy="1371600"/>
          </a:xfrm>
          <a:prstGeom prst="rect">
            <a:avLst/>
          </a:prstGeom>
          <a:noFill/>
          <a:ln w="12700">
            <a:noFill/>
            <a:miter lim="800000"/>
            <a:headEnd/>
            <a:tailEnd/>
          </a:ln>
          <a:effectLst/>
        </p:spPr>
        <p:txBody>
          <a:bodyPr lIns="90488" tIns="44450" rIns="90488" bIns="44450"/>
          <a:lstStyle/>
          <a:p>
            <a:pPr marL="342900" indent="-342900" algn="ctr">
              <a:spcBef>
                <a:spcPct val="20000"/>
              </a:spcBef>
            </a:pPr>
            <a:r>
              <a:rPr lang="es-ES" b="1">
                <a:latin typeface="Arial" charset="0"/>
              </a:rPr>
              <a:t>Prov</a:t>
            </a:r>
            <a:r>
              <a:rPr lang="es-ES_tradnl" b="1">
                <a:latin typeface="Arial" charset="0"/>
              </a:rPr>
              <a:t>ee el control de la capa física</a:t>
            </a:r>
            <a:endParaRPr lang="es-ES" b="1">
              <a:latin typeface="Arial" charset="0"/>
            </a:endParaRPr>
          </a:p>
        </p:txBody>
      </p:sp>
      <p:sp>
        <p:nvSpPr>
          <p:cNvPr id="216104" name="Rectangle 40"/>
          <p:cNvSpPr>
            <a:spLocks noChangeArrowheads="1"/>
          </p:cNvSpPr>
          <p:nvPr/>
        </p:nvSpPr>
        <p:spPr bwMode="auto">
          <a:xfrm>
            <a:off x="5868988" y="1416050"/>
            <a:ext cx="2925762" cy="1184275"/>
          </a:xfrm>
          <a:prstGeom prst="rect">
            <a:avLst/>
          </a:prstGeom>
          <a:noFill/>
          <a:ln w="12700">
            <a:noFill/>
            <a:miter lim="800000"/>
            <a:headEnd/>
            <a:tailEnd/>
          </a:ln>
          <a:effectLst/>
        </p:spPr>
        <p:txBody>
          <a:bodyPr wrap="none" lIns="90488" tIns="44450" rIns="90488" bIns="44450">
            <a:spAutoFit/>
          </a:bodyPr>
          <a:lstStyle/>
          <a:p>
            <a:pPr algn="ctr" eaLnBrk="0" hangingPunct="0"/>
            <a:r>
              <a:rPr lang="es-ES_tradnl" b="1">
                <a:latin typeface="Arial" charset="0"/>
              </a:rPr>
              <a:t>Detecta y/o corrige</a:t>
            </a:r>
          </a:p>
          <a:p>
            <a:pPr algn="ctr" eaLnBrk="0" hangingPunct="0"/>
            <a:r>
              <a:rPr lang="es-ES_tradnl" b="1">
                <a:latin typeface="Arial" charset="0"/>
              </a:rPr>
              <a:t>Errores de </a:t>
            </a:r>
            <a:endParaRPr lang="es-ES" b="1">
              <a:latin typeface="Arial" charset="0"/>
            </a:endParaRPr>
          </a:p>
          <a:p>
            <a:pPr algn="ctr" eaLnBrk="0" hangingPunct="0"/>
            <a:r>
              <a:rPr lang="es-ES" b="1">
                <a:latin typeface="Arial" charset="0"/>
              </a:rPr>
              <a:t>transmisi</a:t>
            </a:r>
            <a:r>
              <a:rPr lang="es-ES_tradnl" b="1">
                <a:latin typeface="Arial" charset="0"/>
              </a:rPr>
              <a:t>ó</a:t>
            </a:r>
            <a:r>
              <a:rPr lang="es-ES" b="1">
                <a:latin typeface="Arial" charset="0"/>
              </a:rPr>
              <a:t>n</a:t>
            </a:r>
          </a:p>
        </p:txBody>
      </p:sp>
      <p:sp>
        <p:nvSpPr>
          <p:cNvPr id="216105" name="Rectangle 41"/>
          <p:cNvSpPr>
            <a:spLocks noChangeArrowheads="1"/>
          </p:cNvSpPr>
          <p:nvPr/>
        </p:nvSpPr>
        <p:spPr bwMode="auto">
          <a:xfrm>
            <a:off x="7010400" y="5943600"/>
            <a:ext cx="1031875" cy="638175"/>
          </a:xfrm>
          <a:prstGeom prst="rect">
            <a:avLst/>
          </a:prstGeom>
          <a:noFill/>
          <a:ln w="12700">
            <a:noFill/>
            <a:miter lim="800000"/>
            <a:headEnd/>
            <a:tailEnd/>
          </a:ln>
          <a:effectLst/>
        </p:spPr>
        <p:txBody>
          <a:bodyPr wrap="none" lIns="90488" tIns="44450" rIns="90488" bIns="44450">
            <a:spAutoFit/>
          </a:bodyPr>
          <a:lstStyle/>
          <a:p>
            <a:pPr algn="ctr" eaLnBrk="0" hangingPunct="0"/>
            <a:r>
              <a:rPr lang="es-ES" sz="3600" b="1">
                <a:effectLst>
                  <a:outerShdw blurRad="38100" dist="38100" dir="2700000" algn="tl">
                    <a:srgbClr val="C0C0C0"/>
                  </a:outerShdw>
                </a:effectLst>
                <a:latin typeface="Arial" charset="0"/>
              </a:rPr>
              <a:t>N=2</a:t>
            </a:r>
          </a:p>
        </p:txBody>
      </p:sp>
      <p:sp>
        <p:nvSpPr>
          <p:cNvPr id="216106" name="Line 42"/>
          <p:cNvSpPr>
            <a:spLocks noChangeShapeType="1"/>
          </p:cNvSpPr>
          <p:nvPr/>
        </p:nvSpPr>
        <p:spPr bwMode="auto">
          <a:xfrm>
            <a:off x="4572000" y="2085975"/>
            <a:ext cx="0" cy="457200"/>
          </a:xfrm>
          <a:prstGeom prst="line">
            <a:avLst/>
          </a:prstGeom>
          <a:noFill/>
          <a:ln w="12700">
            <a:solidFill>
              <a:schemeClr val="tx1"/>
            </a:solidFill>
            <a:round/>
            <a:headEnd/>
            <a:tailEnd type="triangle" w="med" len="med"/>
          </a:ln>
          <a:effectLst/>
        </p:spPr>
        <p:txBody>
          <a:bodyPr/>
          <a:lstStyle/>
          <a:p>
            <a:endParaRPr lang="es-ES"/>
          </a:p>
        </p:txBody>
      </p:sp>
      <p:sp>
        <p:nvSpPr>
          <p:cNvPr id="216107" name="Line 43"/>
          <p:cNvSpPr>
            <a:spLocks noChangeShapeType="1"/>
          </p:cNvSpPr>
          <p:nvPr/>
        </p:nvSpPr>
        <p:spPr bwMode="auto">
          <a:xfrm flipV="1">
            <a:off x="3124200" y="3914775"/>
            <a:ext cx="609600" cy="381000"/>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76250"/>
            <a:ext cx="7772400" cy="1143000"/>
          </a:xfrm>
        </p:spPr>
        <p:txBody>
          <a:bodyPr/>
          <a:lstStyle/>
          <a:p>
            <a:r>
              <a:rPr lang="en-GB" sz="3600">
                <a:cs typeface="Times New Roman" pitchFamily="18" charset="0"/>
              </a:rPr>
              <a:t>Familia de protocolos HDLC (High level Data Link Control)</a:t>
            </a:r>
            <a:r>
              <a:rPr lang="en-GB">
                <a:cs typeface="Times New Roman" pitchFamily="18" charset="0"/>
              </a:rPr>
              <a:t> </a:t>
            </a:r>
          </a:p>
        </p:txBody>
      </p:sp>
      <p:sp>
        <p:nvSpPr>
          <p:cNvPr id="24579" name="Rectangle 3"/>
          <p:cNvSpPr>
            <a:spLocks noGrp="1" noChangeArrowheads="1"/>
          </p:cNvSpPr>
          <p:nvPr>
            <p:ph type="body" idx="1"/>
          </p:nvPr>
        </p:nvSpPr>
        <p:spPr>
          <a:xfrm>
            <a:off x="685800" y="1847850"/>
            <a:ext cx="7772400" cy="4114800"/>
          </a:xfrm>
        </p:spPr>
        <p:txBody>
          <a:bodyPr/>
          <a:lstStyle/>
          <a:p>
            <a:pPr>
              <a:lnSpc>
                <a:spcPct val="90000"/>
              </a:lnSpc>
            </a:pPr>
            <a:r>
              <a:rPr lang="en-GB" sz="2800">
                <a:cs typeface="Times New Roman" pitchFamily="18" charset="0"/>
              </a:rPr>
              <a:t>HDLC es un estándar ISO. Deriva del SDLC desarrollado por IBM en 1972</a:t>
            </a:r>
          </a:p>
          <a:p>
            <a:pPr>
              <a:lnSpc>
                <a:spcPct val="90000"/>
              </a:lnSpc>
            </a:pPr>
            <a:r>
              <a:rPr lang="en-GB" sz="2800">
                <a:cs typeface="Times New Roman" pitchFamily="18" charset="0"/>
              </a:rPr>
              <a:t>Es un protocolo de ventana deslizante muy completo</a:t>
            </a:r>
          </a:p>
          <a:p>
            <a:pPr>
              <a:lnSpc>
                <a:spcPct val="90000"/>
              </a:lnSpc>
            </a:pPr>
            <a:r>
              <a:rPr lang="en-GB" sz="2800">
                <a:cs typeface="Times New Roman" pitchFamily="18" charset="0"/>
              </a:rPr>
              <a:t>Prácticamente todos los protocolos de enlace actuales son subsets de HDLC:</a:t>
            </a:r>
          </a:p>
          <a:p>
            <a:pPr lvl="1">
              <a:lnSpc>
                <a:spcPct val="90000"/>
              </a:lnSpc>
            </a:pPr>
            <a:r>
              <a:rPr lang="en-GB" sz="2400">
                <a:cs typeface="Times New Roman" pitchFamily="18" charset="0"/>
              </a:rPr>
              <a:t>PPP: Internet</a:t>
            </a:r>
          </a:p>
          <a:p>
            <a:pPr lvl="1">
              <a:lnSpc>
                <a:spcPct val="90000"/>
              </a:lnSpc>
            </a:pPr>
            <a:r>
              <a:rPr lang="en-GB" sz="2400">
                <a:cs typeface="Times New Roman" pitchFamily="18" charset="0"/>
              </a:rPr>
              <a:t>LAP-B: X.25</a:t>
            </a:r>
          </a:p>
          <a:p>
            <a:pPr lvl="1">
              <a:lnSpc>
                <a:spcPct val="90000"/>
              </a:lnSpc>
            </a:pPr>
            <a:r>
              <a:rPr lang="en-GB" sz="2400">
                <a:cs typeface="Times New Roman" pitchFamily="18" charset="0"/>
              </a:rPr>
              <a:t>LAP-F: Frame Relay</a:t>
            </a:r>
          </a:p>
          <a:p>
            <a:pPr lvl="1">
              <a:lnSpc>
                <a:spcPct val="90000"/>
              </a:lnSpc>
            </a:pPr>
            <a:r>
              <a:rPr lang="en-GB" sz="2400">
                <a:cs typeface="Times New Roman" pitchFamily="18" charset="0"/>
              </a:rPr>
              <a:t>LLC (IEEE 802.2): redes locales</a:t>
            </a:r>
          </a:p>
          <a:p>
            <a:pPr lvl="1">
              <a:lnSpc>
                <a:spcPct val="90000"/>
              </a:lnSpc>
            </a:pPr>
            <a:r>
              <a:rPr lang="en-GB" sz="2400">
                <a:cs typeface="Times New Roman" pitchFamily="18" charset="0"/>
              </a:rPr>
              <a:t>LAPM: módems RTC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609600"/>
            <a:ext cx="7772400" cy="914400"/>
          </a:xfrm>
        </p:spPr>
        <p:txBody>
          <a:bodyPr/>
          <a:lstStyle/>
          <a:p>
            <a:r>
              <a:rPr lang="en-GB" sz="4000">
                <a:cs typeface="Times New Roman" pitchFamily="18" charset="0"/>
              </a:rPr>
              <a:t>Formato de trama HDLC</a:t>
            </a:r>
          </a:p>
        </p:txBody>
      </p:sp>
      <p:graphicFrame>
        <p:nvGraphicFramePr>
          <p:cNvPr id="25635" name="Group 35"/>
          <p:cNvGraphicFramePr>
            <a:graphicFrameLocks noGrp="1"/>
          </p:cNvGraphicFramePr>
          <p:nvPr/>
        </p:nvGraphicFramePr>
        <p:xfrm>
          <a:off x="1066800" y="2514600"/>
          <a:ext cx="7315200" cy="762000"/>
        </p:xfrm>
        <a:graphic>
          <a:graphicData uri="http://schemas.openxmlformats.org/drawingml/2006/table">
            <a:tbl>
              <a:tblPr/>
              <a:tblGrid>
                <a:gridCol w="1219200"/>
                <a:gridCol w="1219200"/>
                <a:gridCol w="1219200"/>
                <a:gridCol w="1219200"/>
                <a:gridCol w="1219200"/>
                <a:gridCol w="1219200"/>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01111110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(delimit.)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Dirección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Times New Roman" pitchFamily="18" charset="0"/>
                        </a:rPr>
                        <a:t>Control</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Datos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CRC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01111110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(delimit.)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24" name="Text Box 24"/>
          <p:cNvSpPr txBox="1">
            <a:spLocks noChangeArrowheads="1"/>
          </p:cNvSpPr>
          <p:nvPr/>
        </p:nvSpPr>
        <p:spPr bwMode="auto">
          <a:xfrm>
            <a:off x="322263" y="2035175"/>
            <a:ext cx="906462" cy="396875"/>
          </a:xfrm>
          <a:prstGeom prst="rect">
            <a:avLst/>
          </a:prstGeom>
          <a:noFill/>
          <a:ln w="9525">
            <a:noFill/>
            <a:miter lim="800000"/>
            <a:headEnd/>
            <a:tailEnd/>
          </a:ln>
          <a:effectLst/>
        </p:spPr>
        <p:txBody>
          <a:bodyPr wrap="none">
            <a:spAutoFit/>
          </a:bodyPr>
          <a:lstStyle/>
          <a:p>
            <a:r>
              <a:rPr lang="es-ES_tradnl" sz="2000"/>
              <a:t>Bits </a:t>
            </a:r>
            <a:r>
              <a:rPr lang="es-ES_tradnl" sz="2000">
                <a:sym typeface="Symbol" pitchFamily="18" charset="2"/>
              </a:rPr>
              <a:t></a:t>
            </a:r>
            <a:endParaRPr lang="es-ES" sz="2000"/>
          </a:p>
        </p:txBody>
      </p:sp>
      <p:sp>
        <p:nvSpPr>
          <p:cNvPr id="25625" name="Text Box 25"/>
          <p:cNvSpPr txBox="1">
            <a:spLocks noChangeArrowheads="1"/>
          </p:cNvSpPr>
          <p:nvPr/>
        </p:nvSpPr>
        <p:spPr bwMode="auto">
          <a:xfrm>
            <a:off x="1517650" y="2057400"/>
            <a:ext cx="311150" cy="396875"/>
          </a:xfrm>
          <a:prstGeom prst="rect">
            <a:avLst/>
          </a:prstGeom>
          <a:noFill/>
          <a:ln w="9525">
            <a:noFill/>
            <a:miter lim="800000"/>
            <a:headEnd/>
            <a:tailEnd/>
          </a:ln>
          <a:effectLst/>
        </p:spPr>
        <p:txBody>
          <a:bodyPr wrap="none">
            <a:spAutoFit/>
          </a:bodyPr>
          <a:lstStyle/>
          <a:p>
            <a:r>
              <a:rPr lang="es-ES_tradnl" sz="2000"/>
              <a:t>8</a:t>
            </a:r>
            <a:endParaRPr lang="es-ES" sz="2000"/>
          </a:p>
        </p:txBody>
      </p:sp>
      <p:sp>
        <p:nvSpPr>
          <p:cNvPr id="25626" name="Text Box 26"/>
          <p:cNvSpPr txBox="1">
            <a:spLocks noChangeArrowheads="1"/>
          </p:cNvSpPr>
          <p:nvPr/>
        </p:nvSpPr>
        <p:spPr bwMode="auto">
          <a:xfrm>
            <a:off x="2736850" y="2057400"/>
            <a:ext cx="311150" cy="396875"/>
          </a:xfrm>
          <a:prstGeom prst="rect">
            <a:avLst/>
          </a:prstGeom>
          <a:noFill/>
          <a:ln w="9525">
            <a:noFill/>
            <a:miter lim="800000"/>
            <a:headEnd/>
            <a:tailEnd/>
          </a:ln>
          <a:effectLst/>
        </p:spPr>
        <p:txBody>
          <a:bodyPr wrap="none">
            <a:spAutoFit/>
          </a:bodyPr>
          <a:lstStyle/>
          <a:p>
            <a:r>
              <a:rPr lang="es-ES_tradnl" sz="2000"/>
              <a:t>8</a:t>
            </a:r>
            <a:endParaRPr lang="es-ES" sz="2000"/>
          </a:p>
        </p:txBody>
      </p:sp>
      <p:sp>
        <p:nvSpPr>
          <p:cNvPr id="25627" name="Text Box 27"/>
          <p:cNvSpPr txBox="1">
            <a:spLocks noChangeArrowheads="1"/>
          </p:cNvSpPr>
          <p:nvPr/>
        </p:nvSpPr>
        <p:spPr bwMode="auto">
          <a:xfrm>
            <a:off x="3956050" y="2057400"/>
            <a:ext cx="311150" cy="396875"/>
          </a:xfrm>
          <a:prstGeom prst="rect">
            <a:avLst/>
          </a:prstGeom>
          <a:noFill/>
          <a:ln w="9525">
            <a:noFill/>
            <a:miter lim="800000"/>
            <a:headEnd/>
            <a:tailEnd/>
          </a:ln>
          <a:effectLst/>
        </p:spPr>
        <p:txBody>
          <a:bodyPr wrap="none">
            <a:spAutoFit/>
          </a:bodyPr>
          <a:lstStyle/>
          <a:p>
            <a:r>
              <a:rPr lang="es-ES_tradnl" sz="2000"/>
              <a:t>8</a:t>
            </a:r>
            <a:endParaRPr lang="es-ES" sz="2000"/>
          </a:p>
        </p:txBody>
      </p:sp>
      <p:sp>
        <p:nvSpPr>
          <p:cNvPr id="25628" name="Text Box 28"/>
          <p:cNvSpPr txBox="1">
            <a:spLocks noChangeArrowheads="1"/>
          </p:cNvSpPr>
          <p:nvPr/>
        </p:nvSpPr>
        <p:spPr bwMode="auto">
          <a:xfrm>
            <a:off x="7613650" y="2057400"/>
            <a:ext cx="311150" cy="396875"/>
          </a:xfrm>
          <a:prstGeom prst="rect">
            <a:avLst/>
          </a:prstGeom>
          <a:noFill/>
          <a:ln w="9525">
            <a:noFill/>
            <a:miter lim="800000"/>
            <a:headEnd/>
            <a:tailEnd/>
          </a:ln>
          <a:effectLst/>
        </p:spPr>
        <p:txBody>
          <a:bodyPr wrap="none">
            <a:spAutoFit/>
          </a:bodyPr>
          <a:lstStyle/>
          <a:p>
            <a:r>
              <a:rPr lang="es-ES_tradnl" sz="2000"/>
              <a:t>8</a:t>
            </a:r>
            <a:endParaRPr lang="es-ES" sz="2000"/>
          </a:p>
        </p:txBody>
      </p:sp>
      <p:sp>
        <p:nvSpPr>
          <p:cNvPr id="25629" name="Text Box 29"/>
          <p:cNvSpPr txBox="1">
            <a:spLocks noChangeArrowheads="1"/>
          </p:cNvSpPr>
          <p:nvPr/>
        </p:nvSpPr>
        <p:spPr bwMode="auto">
          <a:xfrm>
            <a:off x="6019800" y="2041525"/>
            <a:ext cx="946150" cy="396875"/>
          </a:xfrm>
          <a:prstGeom prst="rect">
            <a:avLst/>
          </a:prstGeom>
          <a:noFill/>
          <a:ln w="9525">
            <a:noFill/>
            <a:miter lim="800000"/>
            <a:headEnd/>
            <a:tailEnd/>
          </a:ln>
          <a:effectLst/>
        </p:spPr>
        <p:txBody>
          <a:bodyPr wrap="none">
            <a:spAutoFit/>
          </a:bodyPr>
          <a:lstStyle/>
          <a:p>
            <a:r>
              <a:rPr lang="es-ES_tradnl" sz="2000"/>
              <a:t>16 ó 32</a:t>
            </a:r>
            <a:endParaRPr lang="es-ES" sz="2000"/>
          </a:p>
        </p:txBody>
      </p:sp>
      <p:sp>
        <p:nvSpPr>
          <p:cNvPr id="25630" name="Text Box 30"/>
          <p:cNvSpPr txBox="1">
            <a:spLocks noChangeArrowheads="1"/>
          </p:cNvSpPr>
          <p:nvPr/>
        </p:nvSpPr>
        <p:spPr bwMode="auto">
          <a:xfrm>
            <a:off x="5105400" y="2041525"/>
            <a:ext cx="533400" cy="396875"/>
          </a:xfrm>
          <a:prstGeom prst="rect">
            <a:avLst/>
          </a:prstGeom>
          <a:noFill/>
          <a:ln w="9525">
            <a:noFill/>
            <a:miter lim="800000"/>
            <a:headEnd/>
            <a:tailEnd/>
          </a:ln>
          <a:effectLst/>
        </p:spPr>
        <p:txBody>
          <a:bodyPr>
            <a:spAutoFit/>
          </a:bodyPr>
          <a:lstStyle/>
          <a:p>
            <a:r>
              <a:rPr lang="es-ES_tradnl" sz="2000">
                <a:sym typeface="Symbol" pitchFamily="18" charset="2"/>
              </a:rPr>
              <a:t>0</a:t>
            </a:r>
            <a:endParaRPr lang="es-ES" sz="2000"/>
          </a:p>
        </p:txBody>
      </p:sp>
      <p:sp>
        <p:nvSpPr>
          <p:cNvPr id="25631" name="Text Box 31"/>
          <p:cNvSpPr txBox="1">
            <a:spLocks noChangeArrowheads="1"/>
          </p:cNvSpPr>
          <p:nvPr/>
        </p:nvSpPr>
        <p:spPr bwMode="auto">
          <a:xfrm>
            <a:off x="914400" y="3870325"/>
            <a:ext cx="7772400" cy="2073275"/>
          </a:xfrm>
          <a:prstGeom prst="rect">
            <a:avLst/>
          </a:prstGeom>
          <a:noFill/>
          <a:ln w="9525">
            <a:noFill/>
            <a:miter lim="800000"/>
            <a:headEnd/>
            <a:tailEnd/>
          </a:ln>
          <a:effectLst/>
        </p:spPr>
        <p:txBody>
          <a:bodyPr>
            <a:spAutoFit/>
          </a:bodyPr>
          <a:lstStyle/>
          <a:p>
            <a:pPr>
              <a:spcBef>
                <a:spcPct val="50000"/>
              </a:spcBef>
              <a:buFontTx/>
              <a:buChar char="•"/>
            </a:pPr>
            <a:r>
              <a:rPr lang="es-ES_tradnl" sz="2000"/>
              <a:t>Se utiliza relleno de bits</a:t>
            </a:r>
          </a:p>
          <a:p>
            <a:pPr>
              <a:spcBef>
                <a:spcPct val="50000"/>
              </a:spcBef>
              <a:buFontTx/>
              <a:buChar char="•"/>
            </a:pPr>
            <a:r>
              <a:rPr lang="es-ES_tradnl" sz="2000"/>
              <a:t>El campo dirección siempre vale 11111111 (dirección broadcast) salvo en líneas multipunto.</a:t>
            </a:r>
          </a:p>
          <a:p>
            <a:pPr>
              <a:spcBef>
                <a:spcPct val="50000"/>
              </a:spcBef>
              <a:buFontTx/>
              <a:buChar char="•"/>
            </a:pPr>
            <a:r>
              <a:rPr lang="es-ES_tradnl" sz="2000"/>
              <a:t>El campo control es el que realiza todas las tareas propias del protocolo</a:t>
            </a:r>
          </a:p>
          <a:p>
            <a:pPr>
              <a:spcBef>
                <a:spcPct val="50000"/>
              </a:spcBef>
              <a:buFontTx/>
              <a:buChar char="•"/>
            </a:pPr>
            <a:r>
              <a:rPr lang="es-ES_tradnl" sz="2000"/>
              <a:t>El CRC es normalmente de 16 bits, pero puede ser de 32</a:t>
            </a:r>
            <a:endParaRPr lang="es-ES" sz="2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33375"/>
            <a:ext cx="7772400" cy="762000"/>
          </a:xfrm>
        </p:spPr>
        <p:txBody>
          <a:bodyPr/>
          <a:lstStyle/>
          <a:p>
            <a:r>
              <a:rPr lang="es-ES_tradnl" sz="3600"/>
              <a:t>Tipos de tramas HDLC</a:t>
            </a:r>
            <a:endParaRPr lang="es-ES" sz="3600"/>
          </a:p>
        </p:txBody>
      </p:sp>
      <p:sp>
        <p:nvSpPr>
          <p:cNvPr id="31747" name="Rectangle 3"/>
          <p:cNvSpPr>
            <a:spLocks noGrp="1" noChangeArrowheads="1"/>
          </p:cNvSpPr>
          <p:nvPr>
            <p:ph type="body" idx="1"/>
          </p:nvPr>
        </p:nvSpPr>
        <p:spPr>
          <a:xfrm>
            <a:off x="609600" y="1400175"/>
            <a:ext cx="7848600" cy="914400"/>
          </a:xfrm>
        </p:spPr>
        <p:txBody>
          <a:bodyPr/>
          <a:lstStyle/>
          <a:p>
            <a:pPr>
              <a:lnSpc>
                <a:spcPct val="90000"/>
              </a:lnSpc>
            </a:pPr>
            <a:r>
              <a:rPr lang="es-ES_tradnl" sz="2800"/>
              <a:t>Las tramas HDLC pueden ser de tres tipos según el valor de los primeros bits del campo control:</a:t>
            </a:r>
          </a:p>
          <a:p>
            <a:pPr lvl="1">
              <a:lnSpc>
                <a:spcPct val="90000"/>
              </a:lnSpc>
            </a:pPr>
            <a:endParaRPr lang="es-ES"/>
          </a:p>
        </p:txBody>
      </p:sp>
      <p:graphicFrame>
        <p:nvGraphicFramePr>
          <p:cNvPr id="31805" name="Group 61"/>
          <p:cNvGraphicFramePr>
            <a:graphicFrameLocks noGrp="1"/>
          </p:cNvGraphicFramePr>
          <p:nvPr/>
        </p:nvGraphicFramePr>
        <p:xfrm>
          <a:off x="2438400" y="4981575"/>
          <a:ext cx="6096000" cy="609600"/>
        </p:xfrm>
        <a:graphic>
          <a:graphicData uri="http://schemas.openxmlformats.org/drawingml/2006/table">
            <a:tbl>
              <a:tblPr/>
              <a:tblGrid>
                <a:gridCol w="1524000"/>
                <a:gridCol w="1524000"/>
                <a:gridCol w="762000"/>
                <a:gridCol w="22860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1      1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ORDEN 1/2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P/F</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ORDEN 2/2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787" name="Group 43"/>
          <p:cNvGraphicFramePr>
            <a:graphicFrameLocks noGrp="1"/>
          </p:cNvGraphicFramePr>
          <p:nvPr/>
        </p:nvGraphicFramePr>
        <p:xfrm>
          <a:off x="2438400" y="3914775"/>
          <a:ext cx="6096000" cy="584200"/>
        </p:xfrm>
        <a:graphic>
          <a:graphicData uri="http://schemas.openxmlformats.org/drawingml/2006/table">
            <a:tbl>
              <a:tblPr/>
              <a:tblGrid>
                <a:gridCol w="1524000"/>
                <a:gridCol w="1524000"/>
                <a:gridCol w="762000"/>
                <a:gridCol w="228600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1      0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ORDEN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P/F</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NEXT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786" name="Group 42"/>
          <p:cNvGraphicFramePr>
            <a:graphicFrameLocks noGrp="1"/>
          </p:cNvGraphicFramePr>
          <p:nvPr/>
        </p:nvGraphicFramePr>
        <p:xfrm>
          <a:off x="2438400" y="2771775"/>
          <a:ext cx="6096000" cy="584200"/>
        </p:xfrm>
        <a:graphic>
          <a:graphicData uri="http://schemas.openxmlformats.org/drawingml/2006/table">
            <a:tbl>
              <a:tblPr/>
              <a:tblGrid>
                <a:gridCol w="762000"/>
                <a:gridCol w="2286000"/>
                <a:gridCol w="762000"/>
                <a:gridCol w="228600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SEQ</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P/F</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NEXT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90" name="Text Box 46"/>
          <p:cNvSpPr txBox="1">
            <a:spLocks noChangeArrowheads="1"/>
          </p:cNvSpPr>
          <p:nvPr/>
        </p:nvSpPr>
        <p:spPr bwMode="auto">
          <a:xfrm>
            <a:off x="441325" y="2832100"/>
            <a:ext cx="1782763" cy="396875"/>
          </a:xfrm>
          <a:prstGeom prst="rect">
            <a:avLst/>
          </a:prstGeom>
          <a:noFill/>
          <a:ln w="9525">
            <a:noFill/>
            <a:miter lim="800000"/>
            <a:headEnd/>
            <a:tailEnd/>
          </a:ln>
          <a:effectLst/>
        </p:spPr>
        <p:txBody>
          <a:bodyPr wrap="none">
            <a:spAutoFit/>
          </a:bodyPr>
          <a:lstStyle/>
          <a:p>
            <a:r>
              <a:rPr lang="es-ES_tradnl" sz="2000"/>
              <a:t>De información</a:t>
            </a:r>
            <a:endParaRPr lang="es-ES" sz="2000"/>
          </a:p>
        </p:txBody>
      </p:sp>
      <p:sp>
        <p:nvSpPr>
          <p:cNvPr id="31791" name="Text Box 47"/>
          <p:cNvSpPr txBox="1">
            <a:spLocks noChangeArrowheads="1"/>
          </p:cNvSpPr>
          <p:nvPr/>
        </p:nvSpPr>
        <p:spPr bwMode="auto">
          <a:xfrm>
            <a:off x="441325" y="3990975"/>
            <a:ext cx="1712913" cy="396875"/>
          </a:xfrm>
          <a:prstGeom prst="rect">
            <a:avLst/>
          </a:prstGeom>
          <a:noFill/>
          <a:ln w="9525">
            <a:noFill/>
            <a:miter lim="800000"/>
            <a:headEnd/>
            <a:tailEnd/>
          </a:ln>
          <a:effectLst/>
        </p:spPr>
        <p:txBody>
          <a:bodyPr wrap="none">
            <a:spAutoFit/>
          </a:bodyPr>
          <a:lstStyle/>
          <a:p>
            <a:r>
              <a:rPr lang="es-ES_tradnl" sz="2000"/>
              <a:t>De supervisión</a:t>
            </a:r>
            <a:endParaRPr lang="es-ES" sz="2000"/>
          </a:p>
        </p:txBody>
      </p:sp>
      <p:sp>
        <p:nvSpPr>
          <p:cNvPr id="31792" name="Text Box 48"/>
          <p:cNvSpPr txBox="1">
            <a:spLocks noChangeArrowheads="1"/>
          </p:cNvSpPr>
          <p:nvPr/>
        </p:nvSpPr>
        <p:spPr bwMode="auto">
          <a:xfrm>
            <a:off x="457200" y="5133975"/>
            <a:ext cx="1558925" cy="396875"/>
          </a:xfrm>
          <a:prstGeom prst="rect">
            <a:avLst/>
          </a:prstGeom>
          <a:noFill/>
          <a:ln w="9525">
            <a:noFill/>
            <a:miter lim="800000"/>
            <a:headEnd/>
            <a:tailEnd/>
          </a:ln>
          <a:effectLst/>
        </p:spPr>
        <p:txBody>
          <a:bodyPr wrap="none">
            <a:spAutoFit/>
          </a:bodyPr>
          <a:lstStyle/>
          <a:p>
            <a:r>
              <a:rPr lang="es-ES_tradnl" sz="2000"/>
              <a:t>No numerada</a:t>
            </a:r>
            <a:endParaRPr lang="es-ES" sz="2000"/>
          </a:p>
        </p:txBody>
      </p:sp>
      <p:sp>
        <p:nvSpPr>
          <p:cNvPr id="31793" name="Text Box 49"/>
          <p:cNvSpPr txBox="1">
            <a:spLocks noChangeArrowheads="1"/>
          </p:cNvSpPr>
          <p:nvPr/>
        </p:nvSpPr>
        <p:spPr bwMode="auto">
          <a:xfrm>
            <a:off x="2660650" y="2390775"/>
            <a:ext cx="311150" cy="396875"/>
          </a:xfrm>
          <a:prstGeom prst="rect">
            <a:avLst/>
          </a:prstGeom>
          <a:noFill/>
          <a:ln w="9525">
            <a:noFill/>
            <a:miter lim="800000"/>
            <a:headEnd/>
            <a:tailEnd/>
          </a:ln>
          <a:effectLst/>
        </p:spPr>
        <p:txBody>
          <a:bodyPr wrap="none">
            <a:spAutoFit/>
          </a:bodyPr>
          <a:lstStyle/>
          <a:p>
            <a:r>
              <a:rPr lang="es-ES_tradnl" sz="2000"/>
              <a:t>1</a:t>
            </a:r>
            <a:endParaRPr lang="es-ES" sz="2000"/>
          </a:p>
        </p:txBody>
      </p:sp>
      <p:sp>
        <p:nvSpPr>
          <p:cNvPr id="31794" name="Text Box 50"/>
          <p:cNvSpPr txBox="1">
            <a:spLocks noChangeArrowheads="1"/>
          </p:cNvSpPr>
          <p:nvPr/>
        </p:nvSpPr>
        <p:spPr bwMode="auto">
          <a:xfrm>
            <a:off x="4159250" y="2374900"/>
            <a:ext cx="311150" cy="396875"/>
          </a:xfrm>
          <a:prstGeom prst="rect">
            <a:avLst/>
          </a:prstGeom>
          <a:noFill/>
          <a:ln w="9525">
            <a:noFill/>
            <a:miter lim="800000"/>
            <a:headEnd/>
            <a:tailEnd/>
          </a:ln>
          <a:effectLst/>
        </p:spPr>
        <p:txBody>
          <a:bodyPr wrap="none">
            <a:spAutoFit/>
          </a:bodyPr>
          <a:lstStyle/>
          <a:p>
            <a:r>
              <a:rPr lang="es-ES_tradnl" sz="2000"/>
              <a:t>3</a:t>
            </a:r>
            <a:endParaRPr lang="es-ES" sz="2000"/>
          </a:p>
        </p:txBody>
      </p:sp>
      <p:sp>
        <p:nvSpPr>
          <p:cNvPr id="31795" name="Text Box 51"/>
          <p:cNvSpPr txBox="1">
            <a:spLocks noChangeArrowheads="1"/>
          </p:cNvSpPr>
          <p:nvPr/>
        </p:nvSpPr>
        <p:spPr bwMode="auto">
          <a:xfrm>
            <a:off x="5683250" y="2405063"/>
            <a:ext cx="311150" cy="396875"/>
          </a:xfrm>
          <a:prstGeom prst="rect">
            <a:avLst/>
          </a:prstGeom>
          <a:noFill/>
          <a:ln w="9525">
            <a:noFill/>
            <a:miter lim="800000"/>
            <a:headEnd/>
            <a:tailEnd/>
          </a:ln>
          <a:effectLst/>
        </p:spPr>
        <p:txBody>
          <a:bodyPr wrap="none">
            <a:spAutoFit/>
          </a:bodyPr>
          <a:lstStyle/>
          <a:p>
            <a:r>
              <a:rPr lang="es-ES_tradnl" sz="2000"/>
              <a:t>1</a:t>
            </a:r>
            <a:endParaRPr lang="es-ES" sz="2000"/>
          </a:p>
        </p:txBody>
      </p:sp>
      <p:sp>
        <p:nvSpPr>
          <p:cNvPr id="31796" name="Text Box 52"/>
          <p:cNvSpPr txBox="1">
            <a:spLocks noChangeArrowheads="1"/>
          </p:cNvSpPr>
          <p:nvPr/>
        </p:nvSpPr>
        <p:spPr bwMode="auto">
          <a:xfrm>
            <a:off x="7207250" y="2363788"/>
            <a:ext cx="311150" cy="396875"/>
          </a:xfrm>
          <a:prstGeom prst="rect">
            <a:avLst/>
          </a:prstGeom>
          <a:noFill/>
          <a:ln w="9525">
            <a:noFill/>
            <a:miter lim="800000"/>
            <a:headEnd/>
            <a:tailEnd/>
          </a:ln>
          <a:effectLst/>
        </p:spPr>
        <p:txBody>
          <a:bodyPr wrap="none">
            <a:spAutoFit/>
          </a:bodyPr>
          <a:lstStyle/>
          <a:p>
            <a:r>
              <a:rPr lang="es-ES_tradnl" sz="2000"/>
              <a:t>3</a:t>
            </a:r>
            <a:endParaRPr lang="es-ES" sz="2000"/>
          </a:p>
        </p:txBody>
      </p:sp>
      <p:sp>
        <p:nvSpPr>
          <p:cNvPr id="31797" name="Text Box 53"/>
          <p:cNvSpPr txBox="1">
            <a:spLocks noChangeArrowheads="1"/>
          </p:cNvSpPr>
          <p:nvPr/>
        </p:nvSpPr>
        <p:spPr bwMode="auto">
          <a:xfrm>
            <a:off x="3041650" y="3457575"/>
            <a:ext cx="311150" cy="396875"/>
          </a:xfrm>
          <a:prstGeom prst="rect">
            <a:avLst/>
          </a:prstGeom>
          <a:noFill/>
          <a:ln w="9525">
            <a:noFill/>
            <a:miter lim="800000"/>
            <a:headEnd/>
            <a:tailEnd/>
          </a:ln>
          <a:effectLst/>
        </p:spPr>
        <p:txBody>
          <a:bodyPr wrap="none">
            <a:spAutoFit/>
          </a:bodyPr>
          <a:lstStyle/>
          <a:p>
            <a:r>
              <a:rPr lang="es-ES_tradnl" sz="2000"/>
              <a:t>2</a:t>
            </a:r>
            <a:endParaRPr lang="es-ES" sz="2000"/>
          </a:p>
        </p:txBody>
      </p:sp>
      <p:sp>
        <p:nvSpPr>
          <p:cNvPr id="31798" name="Text Box 54"/>
          <p:cNvSpPr txBox="1">
            <a:spLocks noChangeArrowheads="1"/>
          </p:cNvSpPr>
          <p:nvPr/>
        </p:nvSpPr>
        <p:spPr bwMode="auto">
          <a:xfrm>
            <a:off x="4565650" y="3457575"/>
            <a:ext cx="311150" cy="396875"/>
          </a:xfrm>
          <a:prstGeom prst="rect">
            <a:avLst/>
          </a:prstGeom>
          <a:noFill/>
          <a:ln w="9525">
            <a:noFill/>
            <a:miter lim="800000"/>
            <a:headEnd/>
            <a:tailEnd/>
          </a:ln>
          <a:effectLst/>
        </p:spPr>
        <p:txBody>
          <a:bodyPr wrap="none">
            <a:spAutoFit/>
          </a:bodyPr>
          <a:lstStyle/>
          <a:p>
            <a:r>
              <a:rPr lang="es-ES_tradnl" sz="2000"/>
              <a:t>2</a:t>
            </a:r>
            <a:endParaRPr lang="es-ES" sz="2000"/>
          </a:p>
        </p:txBody>
      </p:sp>
      <p:sp>
        <p:nvSpPr>
          <p:cNvPr id="31799" name="Text Box 55"/>
          <p:cNvSpPr txBox="1">
            <a:spLocks noChangeArrowheads="1"/>
          </p:cNvSpPr>
          <p:nvPr/>
        </p:nvSpPr>
        <p:spPr bwMode="auto">
          <a:xfrm>
            <a:off x="5708650" y="3457575"/>
            <a:ext cx="311150" cy="396875"/>
          </a:xfrm>
          <a:prstGeom prst="rect">
            <a:avLst/>
          </a:prstGeom>
          <a:noFill/>
          <a:ln w="9525">
            <a:noFill/>
            <a:miter lim="800000"/>
            <a:headEnd/>
            <a:tailEnd/>
          </a:ln>
          <a:effectLst/>
        </p:spPr>
        <p:txBody>
          <a:bodyPr wrap="none">
            <a:spAutoFit/>
          </a:bodyPr>
          <a:lstStyle/>
          <a:p>
            <a:r>
              <a:rPr lang="es-ES_tradnl" sz="2000"/>
              <a:t>1</a:t>
            </a:r>
            <a:endParaRPr lang="es-ES" sz="2000"/>
          </a:p>
        </p:txBody>
      </p:sp>
      <p:sp>
        <p:nvSpPr>
          <p:cNvPr id="31800" name="Text Box 56"/>
          <p:cNvSpPr txBox="1">
            <a:spLocks noChangeArrowheads="1"/>
          </p:cNvSpPr>
          <p:nvPr/>
        </p:nvSpPr>
        <p:spPr bwMode="auto">
          <a:xfrm>
            <a:off x="7232650" y="3457575"/>
            <a:ext cx="311150" cy="396875"/>
          </a:xfrm>
          <a:prstGeom prst="rect">
            <a:avLst/>
          </a:prstGeom>
          <a:noFill/>
          <a:ln w="9525">
            <a:noFill/>
            <a:miter lim="800000"/>
            <a:headEnd/>
            <a:tailEnd/>
          </a:ln>
          <a:effectLst/>
        </p:spPr>
        <p:txBody>
          <a:bodyPr wrap="none">
            <a:spAutoFit/>
          </a:bodyPr>
          <a:lstStyle/>
          <a:p>
            <a:r>
              <a:rPr lang="es-ES_tradnl" sz="2000"/>
              <a:t>3</a:t>
            </a:r>
            <a:endParaRPr lang="es-ES" sz="2000"/>
          </a:p>
        </p:txBody>
      </p:sp>
      <p:sp>
        <p:nvSpPr>
          <p:cNvPr id="31801" name="Text Box 57"/>
          <p:cNvSpPr txBox="1">
            <a:spLocks noChangeArrowheads="1"/>
          </p:cNvSpPr>
          <p:nvPr/>
        </p:nvSpPr>
        <p:spPr bwMode="auto">
          <a:xfrm>
            <a:off x="3048000" y="4600575"/>
            <a:ext cx="311150" cy="396875"/>
          </a:xfrm>
          <a:prstGeom prst="rect">
            <a:avLst/>
          </a:prstGeom>
          <a:noFill/>
          <a:ln w="9525">
            <a:noFill/>
            <a:miter lim="800000"/>
            <a:headEnd/>
            <a:tailEnd/>
          </a:ln>
          <a:effectLst/>
        </p:spPr>
        <p:txBody>
          <a:bodyPr wrap="none">
            <a:spAutoFit/>
          </a:bodyPr>
          <a:lstStyle/>
          <a:p>
            <a:r>
              <a:rPr lang="es-ES_tradnl" sz="2000"/>
              <a:t>2</a:t>
            </a:r>
            <a:endParaRPr lang="es-ES" sz="2000"/>
          </a:p>
        </p:txBody>
      </p:sp>
      <p:sp>
        <p:nvSpPr>
          <p:cNvPr id="31802" name="Text Box 58"/>
          <p:cNvSpPr txBox="1">
            <a:spLocks noChangeArrowheads="1"/>
          </p:cNvSpPr>
          <p:nvPr/>
        </p:nvSpPr>
        <p:spPr bwMode="auto">
          <a:xfrm>
            <a:off x="4489450" y="4600575"/>
            <a:ext cx="311150" cy="396875"/>
          </a:xfrm>
          <a:prstGeom prst="rect">
            <a:avLst/>
          </a:prstGeom>
          <a:noFill/>
          <a:ln w="9525">
            <a:noFill/>
            <a:miter lim="800000"/>
            <a:headEnd/>
            <a:tailEnd/>
          </a:ln>
          <a:effectLst/>
        </p:spPr>
        <p:txBody>
          <a:bodyPr wrap="none">
            <a:spAutoFit/>
          </a:bodyPr>
          <a:lstStyle/>
          <a:p>
            <a:r>
              <a:rPr lang="es-ES_tradnl" sz="2000"/>
              <a:t>2</a:t>
            </a:r>
            <a:endParaRPr lang="es-ES" sz="2000"/>
          </a:p>
        </p:txBody>
      </p:sp>
      <p:sp>
        <p:nvSpPr>
          <p:cNvPr id="31803" name="Text Box 59"/>
          <p:cNvSpPr txBox="1">
            <a:spLocks noChangeArrowheads="1"/>
          </p:cNvSpPr>
          <p:nvPr/>
        </p:nvSpPr>
        <p:spPr bwMode="auto">
          <a:xfrm>
            <a:off x="5708650" y="4600575"/>
            <a:ext cx="311150" cy="396875"/>
          </a:xfrm>
          <a:prstGeom prst="rect">
            <a:avLst/>
          </a:prstGeom>
          <a:noFill/>
          <a:ln w="9525">
            <a:noFill/>
            <a:miter lim="800000"/>
            <a:headEnd/>
            <a:tailEnd/>
          </a:ln>
          <a:effectLst/>
        </p:spPr>
        <p:txBody>
          <a:bodyPr wrap="none">
            <a:spAutoFit/>
          </a:bodyPr>
          <a:lstStyle/>
          <a:p>
            <a:r>
              <a:rPr lang="es-ES_tradnl" sz="2000"/>
              <a:t>1</a:t>
            </a:r>
            <a:endParaRPr lang="es-ES" sz="2000"/>
          </a:p>
        </p:txBody>
      </p:sp>
      <p:sp>
        <p:nvSpPr>
          <p:cNvPr id="31804" name="Text Box 60"/>
          <p:cNvSpPr txBox="1">
            <a:spLocks noChangeArrowheads="1"/>
          </p:cNvSpPr>
          <p:nvPr/>
        </p:nvSpPr>
        <p:spPr bwMode="auto">
          <a:xfrm>
            <a:off x="7156450" y="4600575"/>
            <a:ext cx="311150" cy="396875"/>
          </a:xfrm>
          <a:prstGeom prst="rect">
            <a:avLst/>
          </a:prstGeom>
          <a:noFill/>
          <a:ln w="9525">
            <a:noFill/>
            <a:miter lim="800000"/>
            <a:headEnd/>
            <a:tailEnd/>
          </a:ln>
          <a:effectLst/>
        </p:spPr>
        <p:txBody>
          <a:bodyPr wrap="none">
            <a:spAutoFit/>
          </a:bodyPr>
          <a:lstStyle/>
          <a:p>
            <a:r>
              <a:rPr lang="es-ES_tradnl" sz="2000"/>
              <a:t>3</a:t>
            </a:r>
            <a:endParaRPr lang="es-ES" sz="2000"/>
          </a:p>
        </p:txBody>
      </p:sp>
      <p:sp>
        <p:nvSpPr>
          <p:cNvPr id="31806" name="Text Box 62"/>
          <p:cNvSpPr txBox="1">
            <a:spLocks noChangeArrowheads="1"/>
          </p:cNvSpPr>
          <p:nvPr/>
        </p:nvSpPr>
        <p:spPr bwMode="auto">
          <a:xfrm>
            <a:off x="1905000" y="5945188"/>
            <a:ext cx="5727700" cy="396875"/>
          </a:xfrm>
          <a:prstGeom prst="rect">
            <a:avLst/>
          </a:prstGeom>
          <a:noFill/>
          <a:ln w="9525">
            <a:noFill/>
            <a:miter lim="800000"/>
            <a:headEnd/>
            <a:tailEnd/>
          </a:ln>
          <a:effectLst/>
        </p:spPr>
        <p:txBody>
          <a:bodyPr wrap="none">
            <a:spAutoFit/>
          </a:bodyPr>
          <a:lstStyle/>
          <a:p>
            <a:r>
              <a:rPr lang="es-ES_tradnl" sz="2000"/>
              <a:t>P/F: Polling/Final (solo utilizado en líneas multipunto)</a:t>
            </a:r>
            <a:endParaRPr lang="es-ES"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1026"/>
          <p:cNvSpPr>
            <a:spLocks noGrp="1" noChangeArrowheads="1"/>
          </p:cNvSpPr>
          <p:nvPr>
            <p:ph type="title"/>
          </p:nvPr>
        </p:nvSpPr>
        <p:spPr>
          <a:xfrm>
            <a:off x="685800" y="381000"/>
            <a:ext cx="7772400" cy="1143000"/>
          </a:xfrm>
        </p:spPr>
        <p:txBody>
          <a:bodyPr/>
          <a:lstStyle/>
          <a:p>
            <a:r>
              <a:rPr lang="es-ES_tradnl"/>
              <a:t>Comandos en tramas de supervisión HDLC</a:t>
            </a:r>
          </a:p>
        </p:txBody>
      </p:sp>
      <p:graphicFrame>
        <p:nvGraphicFramePr>
          <p:cNvPr id="106556" name="Group 1084"/>
          <p:cNvGraphicFramePr>
            <a:graphicFrameLocks noGrp="1"/>
          </p:cNvGraphicFramePr>
          <p:nvPr/>
        </p:nvGraphicFramePr>
        <p:xfrm>
          <a:off x="457200" y="1981200"/>
          <a:ext cx="8210550" cy="4095750"/>
        </p:xfrm>
        <a:graphic>
          <a:graphicData uri="http://schemas.openxmlformats.org/drawingml/2006/table">
            <a:tbl>
              <a:tblPr/>
              <a:tblGrid>
                <a:gridCol w="1211263"/>
                <a:gridCol w="1938337"/>
                <a:gridCol w="5060950"/>
              </a:tblGrid>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1" i="0" u="none" strike="noStrike" cap="none" normalizeH="0" baseline="0" smtClean="0">
                          <a:ln>
                            <a:noFill/>
                          </a:ln>
                          <a:solidFill>
                            <a:schemeClr val="tx1"/>
                          </a:solidFill>
                          <a:effectLst/>
                          <a:latin typeface="Times New Roman" pitchFamily="18" charset="0"/>
                        </a:rPr>
                        <a:t>Orden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1" i="0" u="none" strike="noStrike" cap="none" normalizeH="0" baseline="0" smtClean="0">
                          <a:ln>
                            <a:noFill/>
                          </a:ln>
                          <a:solidFill>
                            <a:schemeClr val="tx1"/>
                          </a:solidFill>
                          <a:effectLst/>
                          <a:latin typeface="Times New Roman" pitchFamily="18" charset="0"/>
                        </a:rPr>
                        <a:t>Comando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1" i="0" u="none" strike="noStrike" cap="none" normalizeH="0" baseline="0" smtClean="0">
                          <a:ln>
                            <a:noFill/>
                          </a:ln>
                          <a:solidFill>
                            <a:schemeClr val="tx1"/>
                          </a:solidFill>
                          <a:effectLst/>
                          <a:latin typeface="Times New Roman" pitchFamily="18" charset="0"/>
                        </a:rPr>
                        <a:t>Significado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RECEIVE READY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ACK cuando no hay tráfico de vuelta para piggybacking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RECEIVE NOT READY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Recepción correcta pero pide suspender transmisión (control de flujo)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REJECT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rPr>
                        <a:t>Acuse de recibo negativo (NAK). Pide reenvío cuando se usa retroceso n</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SELECTIVE REJECT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400" b="0" i="0" u="none" strike="noStrike" cap="none" normalizeH="0" baseline="0" smtClean="0">
                          <a:ln>
                            <a:noFill/>
                          </a:ln>
                          <a:solidFill>
                            <a:schemeClr val="tx1"/>
                          </a:solidFill>
                          <a:effectLst/>
                          <a:latin typeface="Times New Roman" pitchFamily="18" charset="0"/>
                        </a:rPr>
                        <a:t>Petición de reenvío cuando se usa retransmisión selectiva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_tradnl"/>
              <a:t>Elaboración de tramas HDLC</a:t>
            </a:r>
          </a:p>
        </p:txBody>
      </p:sp>
      <p:sp>
        <p:nvSpPr>
          <p:cNvPr id="34819" name="Rectangle 3"/>
          <p:cNvSpPr>
            <a:spLocks noGrp="1" noChangeArrowheads="1"/>
          </p:cNvSpPr>
          <p:nvPr>
            <p:ph type="body" idx="1"/>
          </p:nvPr>
        </p:nvSpPr>
        <p:spPr>
          <a:xfrm>
            <a:off x="685800" y="1905000"/>
            <a:ext cx="7772400" cy="4572000"/>
          </a:xfrm>
        </p:spPr>
        <p:txBody>
          <a:bodyPr/>
          <a:lstStyle/>
          <a:p>
            <a:pPr marL="609600" indent="-609600">
              <a:lnSpc>
                <a:spcPct val="90000"/>
              </a:lnSpc>
            </a:pPr>
            <a:r>
              <a:rPr lang="es-ES_tradnl" sz="2800"/>
              <a:t>En el emisor:</a:t>
            </a:r>
          </a:p>
          <a:p>
            <a:pPr marL="990600" lvl="1" indent="-533400">
              <a:lnSpc>
                <a:spcPct val="90000"/>
              </a:lnSpc>
              <a:buFontTx/>
              <a:buAutoNum type="arabicPeriod"/>
            </a:pPr>
            <a:r>
              <a:rPr lang="es-ES_tradnl" sz="2400"/>
              <a:t>Concatenar campos dirección, control y datos</a:t>
            </a:r>
          </a:p>
          <a:p>
            <a:pPr marL="990600" lvl="1" indent="-533400">
              <a:lnSpc>
                <a:spcPct val="90000"/>
              </a:lnSpc>
              <a:buFontTx/>
              <a:buAutoNum type="arabicPeriod"/>
            </a:pPr>
            <a:r>
              <a:rPr lang="es-ES_tradnl" sz="2400"/>
              <a:t>Calcular el CRC de la cadena resultante</a:t>
            </a:r>
          </a:p>
          <a:p>
            <a:pPr marL="990600" lvl="1" indent="-533400">
              <a:lnSpc>
                <a:spcPct val="90000"/>
              </a:lnSpc>
              <a:buFontTx/>
              <a:buAutoNum type="arabicPeriod"/>
            </a:pPr>
            <a:r>
              <a:rPr lang="es-ES_tradnl" sz="2400"/>
              <a:t>Realizar el relleno de bits poniendo un bit a cero siempre que en la cadena a enviar aparezcan cinco unos seguidos</a:t>
            </a:r>
          </a:p>
          <a:p>
            <a:pPr marL="990600" lvl="1" indent="-533400">
              <a:lnSpc>
                <a:spcPct val="90000"/>
              </a:lnSpc>
              <a:buFontTx/>
              <a:buAutoNum type="arabicPeriod"/>
            </a:pPr>
            <a:r>
              <a:rPr lang="es-ES_tradnl" sz="2400"/>
              <a:t>Añadir a la trama los delimitadores de inicio y final (01111110). Si se envían dos tramas seguidas el delimitador de final de una sirve como inicio de la siguiente</a:t>
            </a:r>
          </a:p>
          <a:p>
            <a:pPr marL="609600" indent="-609600">
              <a:lnSpc>
                <a:spcPct val="90000"/>
              </a:lnSpc>
            </a:pPr>
            <a:r>
              <a:rPr lang="es-ES_tradnl" sz="2800"/>
              <a:t>El receptor procede de manera inversa (4,3,2,1)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s-ES"/>
              <a:t>Funcionamiento de HDLC</a:t>
            </a:r>
          </a:p>
        </p:txBody>
      </p:sp>
      <p:sp>
        <p:nvSpPr>
          <p:cNvPr id="107523" name="Rectangle 3"/>
          <p:cNvSpPr>
            <a:spLocks noGrp="1" noChangeArrowheads="1"/>
          </p:cNvSpPr>
          <p:nvPr>
            <p:ph type="body" idx="1"/>
          </p:nvPr>
        </p:nvSpPr>
        <p:spPr>
          <a:xfrm>
            <a:off x="685800" y="1981200"/>
            <a:ext cx="7772400" cy="1676400"/>
          </a:xfrm>
        </p:spPr>
        <p:txBody>
          <a:bodyPr/>
          <a:lstStyle/>
          <a:p>
            <a:r>
              <a:rPr lang="es-ES"/>
              <a:t>¿Que pasa si en la transmisión desaparecen los dos últimos bytes (el CRC) de una trama?</a:t>
            </a:r>
          </a:p>
        </p:txBody>
      </p:sp>
      <p:sp>
        <p:nvSpPr>
          <p:cNvPr id="107524" name="Rectangle 4"/>
          <p:cNvSpPr>
            <a:spLocks noChangeArrowheads="1"/>
          </p:cNvSpPr>
          <p:nvPr/>
        </p:nvSpPr>
        <p:spPr bwMode="auto">
          <a:xfrm>
            <a:off x="685800" y="3657600"/>
            <a:ext cx="7772400" cy="1371600"/>
          </a:xfrm>
          <a:prstGeom prst="rect">
            <a:avLst/>
          </a:prstGeom>
          <a:noFill/>
          <a:ln w="9525">
            <a:noFill/>
            <a:miter lim="800000"/>
            <a:headEnd/>
            <a:tailEnd/>
          </a:ln>
          <a:effectLst/>
        </p:spPr>
        <p:txBody>
          <a:bodyPr/>
          <a:lstStyle/>
          <a:p>
            <a:pPr marL="342900" indent="-342900">
              <a:spcBef>
                <a:spcPct val="20000"/>
              </a:spcBef>
              <a:buFontTx/>
              <a:buChar char="•"/>
            </a:pPr>
            <a:r>
              <a:rPr lang="es-ES" sz="3200"/>
              <a:t>¿Que pasa si una trama se altera y aparece en ella la secuencia ‘01111110’?</a:t>
            </a:r>
          </a:p>
          <a:p>
            <a:pPr marL="342900" indent="-342900">
              <a:spcBef>
                <a:spcPct val="20000"/>
              </a:spcBef>
              <a:buFontTx/>
              <a:buChar char="•"/>
            </a:pPr>
            <a:endParaRPr lang="es-ES" sz="3200"/>
          </a:p>
        </p:txBody>
      </p:sp>
      <p:sp>
        <p:nvSpPr>
          <p:cNvPr id="107525" name="Rectangle 5"/>
          <p:cNvSpPr>
            <a:spLocks noChangeArrowheads="1"/>
          </p:cNvSpPr>
          <p:nvPr/>
        </p:nvSpPr>
        <p:spPr bwMode="auto">
          <a:xfrm>
            <a:off x="685800" y="4876800"/>
            <a:ext cx="7772400" cy="1066800"/>
          </a:xfrm>
          <a:prstGeom prst="rect">
            <a:avLst/>
          </a:prstGeom>
          <a:noFill/>
          <a:ln w="9525">
            <a:noFill/>
            <a:miter lim="800000"/>
            <a:headEnd/>
            <a:tailEnd/>
          </a:ln>
          <a:effectLst/>
        </p:spPr>
        <p:txBody>
          <a:bodyPr/>
          <a:lstStyle/>
          <a:p>
            <a:pPr marL="342900" indent="-342900">
              <a:spcBef>
                <a:spcPct val="20000"/>
              </a:spcBef>
              <a:buFontTx/>
              <a:buChar char="•"/>
            </a:pPr>
            <a:r>
              <a:rPr lang="es-ES" sz="3200"/>
              <a:t>¿Que pasa si el flujo de datos se altera y desaparece un delimitador entre dos tramas?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75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75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P spid="107524" grpId="0" autoUpdateAnimBg="0"/>
      <p:bldP spid="107525"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3074"/>
          <p:cNvSpPr txBox="1">
            <a:spLocks noChangeArrowheads="1"/>
          </p:cNvSpPr>
          <p:nvPr/>
        </p:nvSpPr>
        <p:spPr bwMode="auto">
          <a:xfrm>
            <a:off x="762000" y="334963"/>
            <a:ext cx="8001000" cy="579437"/>
          </a:xfrm>
          <a:prstGeom prst="rect">
            <a:avLst/>
          </a:prstGeom>
          <a:noFill/>
          <a:ln w="12700">
            <a:noFill/>
            <a:miter lim="800000"/>
            <a:headEnd/>
            <a:tailEnd/>
          </a:ln>
          <a:effectLst/>
        </p:spPr>
        <p:txBody>
          <a:bodyPr>
            <a:spAutoFit/>
          </a:bodyPr>
          <a:lstStyle/>
          <a:p>
            <a:pPr eaLnBrk="0" hangingPunct="0">
              <a:spcBef>
                <a:spcPct val="50000"/>
              </a:spcBef>
            </a:pPr>
            <a:r>
              <a:rPr lang="es-ES_tradnl" sz="3200"/>
              <a:t>Comunicación TCP sobre X.25 y Frame Relay</a:t>
            </a:r>
            <a:endParaRPr lang="es-ES" sz="3200"/>
          </a:p>
        </p:txBody>
      </p:sp>
      <p:grpSp>
        <p:nvGrpSpPr>
          <p:cNvPr id="108547" name="Group 3075"/>
          <p:cNvGrpSpPr>
            <a:grpSpLocks/>
          </p:cNvGrpSpPr>
          <p:nvPr/>
        </p:nvGrpSpPr>
        <p:grpSpPr bwMode="auto">
          <a:xfrm>
            <a:off x="609600" y="1371600"/>
            <a:ext cx="7772400" cy="1600200"/>
            <a:chOff x="384" y="864"/>
            <a:chExt cx="4896" cy="1008"/>
          </a:xfrm>
        </p:grpSpPr>
        <p:sp>
          <p:nvSpPr>
            <p:cNvPr id="108548" name="Line 3076"/>
            <p:cNvSpPr>
              <a:spLocks noChangeShapeType="1"/>
            </p:cNvSpPr>
            <p:nvPr/>
          </p:nvSpPr>
          <p:spPr bwMode="auto">
            <a:xfrm>
              <a:off x="1008" y="1632"/>
              <a:ext cx="864" cy="0"/>
            </a:xfrm>
            <a:prstGeom prst="line">
              <a:avLst/>
            </a:prstGeom>
            <a:noFill/>
            <a:ln w="12700">
              <a:solidFill>
                <a:schemeClr val="tx1"/>
              </a:solidFill>
              <a:round/>
              <a:headEnd/>
              <a:tailEnd/>
            </a:ln>
            <a:effectLst/>
          </p:spPr>
          <p:txBody>
            <a:bodyPr/>
            <a:lstStyle/>
            <a:p>
              <a:endParaRPr lang="es-ES"/>
            </a:p>
          </p:txBody>
        </p:sp>
        <p:sp>
          <p:nvSpPr>
            <p:cNvPr id="108549" name="Line 3077"/>
            <p:cNvSpPr>
              <a:spLocks noChangeShapeType="1"/>
            </p:cNvSpPr>
            <p:nvPr/>
          </p:nvSpPr>
          <p:spPr bwMode="auto">
            <a:xfrm>
              <a:off x="3840" y="1632"/>
              <a:ext cx="864" cy="0"/>
            </a:xfrm>
            <a:prstGeom prst="line">
              <a:avLst/>
            </a:prstGeom>
            <a:noFill/>
            <a:ln w="12700">
              <a:solidFill>
                <a:schemeClr val="tx1"/>
              </a:solidFill>
              <a:round/>
              <a:headEnd/>
              <a:tailEnd/>
            </a:ln>
            <a:effectLst/>
          </p:spPr>
          <p:txBody>
            <a:bodyPr/>
            <a:lstStyle/>
            <a:p>
              <a:endParaRPr lang="es-ES"/>
            </a:p>
          </p:txBody>
        </p:sp>
        <p:sp>
          <p:nvSpPr>
            <p:cNvPr id="108550" name="Line 3078"/>
            <p:cNvSpPr>
              <a:spLocks noChangeShapeType="1"/>
            </p:cNvSpPr>
            <p:nvPr/>
          </p:nvSpPr>
          <p:spPr bwMode="auto">
            <a:xfrm flipV="1">
              <a:off x="2016" y="1152"/>
              <a:ext cx="720" cy="432"/>
            </a:xfrm>
            <a:prstGeom prst="line">
              <a:avLst/>
            </a:prstGeom>
            <a:noFill/>
            <a:ln w="12700">
              <a:solidFill>
                <a:schemeClr val="tx1"/>
              </a:solidFill>
              <a:round/>
              <a:headEnd/>
              <a:tailEnd/>
            </a:ln>
            <a:effectLst/>
          </p:spPr>
          <p:txBody>
            <a:bodyPr/>
            <a:lstStyle/>
            <a:p>
              <a:endParaRPr lang="es-ES"/>
            </a:p>
          </p:txBody>
        </p:sp>
        <p:sp>
          <p:nvSpPr>
            <p:cNvPr id="108551" name="Line 3079"/>
            <p:cNvSpPr>
              <a:spLocks noChangeShapeType="1"/>
            </p:cNvSpPr>
            <p:nvPr/>
          </p:nvSpPr>
          <p:spPr bwMode="auto">
            <a:xfrm>
              <a:off x="2880" y="1152"/>
              <a:ext cx="768" cy="480"/>
            </a:xfrm>
            <a:prstGeom prst="line">
              <a:avLst/>
            </a:prstGeom>
            <a:noFill/>
            <a:ln w="12700">
              <a:solidFill>
                <a:schemeClr val="tx1"/>
              </a:solidFill>
              <a:round/>
              <a:headEnd/>
              <a:tailEnd/>
            </a:ln>
            <a:effectLst/>
          </p:spPr>
          <p:txBody>
            <a:bodyPr/>
            <a:lstStyle/>
            <a:p>
              <a:endParaRPr lang="es-ES"/>
            </a:p>
          </p:txBody>
        </p:sp>
        <p:sp>
          <p:nvSpPr>
            <p:cNvPr id="108552" name="Oval 3080"/>
            <p:cNvSpPr>
              <a:spLocks noChangeArrowheads="1"/>
            </p:cNvSpPr>
            <p:nvPr/>
          </p:nvSpPr>
          <p:spPr bwMode="auto">
            <a:xfrm>
              <a:off x="2592" y="864"/>
              <a:ext cx="432" cy="43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8553" name="Oval 3081"/>
            <p:cNvSpPr>
              <a:spLocks noChangeArrowheads="1"/>
            </p:cNvSpPr>
            <p:nvPr/>
          </p:nvSpPr>
          <p:spPr bwMode="auto">
            <a:xfrm>
              <a:off x="3552" y="1440"/>
              <a:ext cx="432" cy="43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8554" name="Oval 3082"/>
            <p:cNvSpPr>
              <a:spLocks noChangeArrowheads="1"/>
            </p:cNvSpPr>
            <p:nvPr/>
          </p:nvSpPr>
          <p:spPr bwMode="auto">
            <a:xfrm>
              <a:off x="1728" y="1440"/>
              <a:ext cx="432" cy="43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8555" name="Rectangle 3083"/>
            <p:cNvSpPr>
              <a:spLocks noChangeArrowheads="1"/>
            </p:cNvSpPr>
            <p:nvPr/>
          </p:nvSpPr>
          <p:spPr bwMode="auto">
            <a:xfrm>
              <a:off x="4560" y="1440"/>
              <a:ext cx="720" cy="432"/>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s-ES_tradnl"/>
                <a:t>Receptor</a:t>
              </a:r>
              <a:endParaRPr lang="es-ES"/>
            </a:p>
          </p:txBody>
        </p:sp>
        <p:sp>
          <p:nvSpPr>
            <p:cNvPr id="108556" name="Rectangle 3084"/>
            <p:cNvSpPr>
              <a:spLocks noChangeArrowheads="1"/>
            </p:cNvSpPr>
            <p:nvPr/>
          </p:nvSpPr>
          <p:spPr bwMode="auto">
            <a:xfrm>
              <a:off x="384" y="1440"/>
              <a:ext cx="720" cy="432"/>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s-ES_tradnl"/>
                <a:t>Emisor</a:t>
              </a:r>
              <a:endParaRPr lang="es-ES"/>
            </a:p>
          </p:txBody>
        </p:sp>
      </p:grpSp>
      <p:grpSp>
        <p:nvGrpSpPr>
          <p:cNvPr id="108557" name="Group 3085"/>
          <p:cNvGrpSpPr>
            <a:grpSpLocks/>
          </p:cNvGrpSpPr>
          <p:nvPr/>
        </p:nvGrpSpPr>
        <p:grpSpPr bwMode="auto">
          <a:xfrm>
            <a:off x="609600" y="3962400"/>
            <a:ext cx="7772400" cy="1600200"/>
            <a:chOff x="384" y="2496"/>
            <a:chExt cx="4896" cy="1008"/>
          </a:xfrm>
        </p:grpSpPr>
        <p:sp>
          <p:nvSpPr>
            <p:cNvPr id="108558" name="Line 3086"/>
            <p:cNvSpPr>
              <a:spLocks noChangeShapeType="1"/>
            </p:cNvSpPr>
            <p:nvPr/>
          </p:nvSpPr>
          <p:spPr bwMode="auto">
            <a:xfrm>
              <a:off x="1008" y="3264"/>
              <a:ext cx="864" cy="0"/>
            </a:xfrm>
            <a:prstGeom prst="line">
              <a:avLst/>
            </a:prstGeom>
            <a:noFill/>
            <a:ln w="12700">
              <a:solidFill>
                <a:schemeClr val="tx1"/>
              </a:solidFill>
              <a:round/>
              <a:headEnd/>
              <a:tailEnd/>
            </a:ln>
            <a:effectLst/>
          </p:spPr>
          <p:txBody>
            <a:bodyPr/>
            <a:lstStyle/>
            <a:p>
              <a:endParaRPr lang="es-ES"/>
            </a:p>
          </p:txBody>
        </p:sp>
        <p:sp>
          <p:nvSpPr>
            <p:cNvPr id="108559" name="Line 3087"/>
            <p:cNvSpPr>
              <a:spLocks noChangeShapeType="1"/>
            </p:cNvSpPr>
            <p:nvPr/>
          </p:nvSpPr>
          <p:spPr bwMode="auto">
            <a:xfrm>
              <a:off x="3840" y="3264"/>
              <a:ext cx="864" cy="0"/>
            </a:xfrm>
            <a:prstGeom prst="line">
              <a:avLst/>
            </a:prstGeom>
            <a:noFill/>
            <a:ln w="12700">
              <a:solidFill>
                <a:schemeClr val="tx1"/>
              </a:solidFill>
              <a:round/>
              <a:headEnd/>
              <a:tailEnd/>
            </a:ln>
            <a:effectLst/>
          </p:spPr>
          <p:txBody>
            <a:bodyPr/>
            <a:lstStyle/>
            <a:p>
              <a:endParaRPr lang="es-ES"/>
            </a:p>
          </p:txBody>
        </p:sp>
        <p:sp>
          <p:nvSpPr>
            <p:cNvPr id="108560" name="Line 3088"/>
            <p:cNvSpPr>
              <a:spLocks noChangeShapeType="1"/>
            </p:cNvSpPr>
            <p:nvPr/>
          </p:nvSpPr>
          <p:spPr bwMode="auto">
            <a:xfrm flipV="1">
              <a:off x="2016" y="2784"/>
              <a:ext cx="720" cy="432"/>
            </a:xfrm>
            <a:prstGeom prst="line">
              <a:avLst/>
            </a:prstGeom>
            <a:noFill/>
            <a:ln w="12700">
              <a:solidFill>
                <a:schemeClr val="tx1"/>
              </a:solidFill>
              <a:round/>
              <a:headEnd/>
              <a:tailEnd/>
            </a:ln>
            <a:effectLst/>
          </p:spPr>
          <p:txBody>
            <a:bodyPr/>
            <a:lstStyle/>
            <a:p>
              <a:endParaRPr lang="es-ES"/>
            </a:p>
          </p:txBody>
        </p:sp>
        <p:sp>
          <p:nvSpPr>
            <p:cNvPr id="108561" name="Line 3089"/>
            <p:cNvSpPr>
              <a:spLocks noChangeShapeType="1"/>
            </p:cNvSpPr>
            <p:nvPr/>
          </p:nvSpPr>
          <p:spPr bwMode="auto">
            <a:xfrm>
              <a:off x="2880" y="2784"/>
              <a:ext cx="768" cy="480"/>
            </a:xfrm>
            <a:prstGeom prst="line">
              <a:avLst/>
            </a:prstGeom>
            <a:noFill/>
            <a:ln w="12700">
              <a:solidFill>
                <a:schemeClr val="tx1"/>
              </a:solidFill>
              <a:round/>
              <a:headEnd/>
              <a:tailEnd/>
            </a:ln>
            <a:effectLst/>
          </p:spPr>
          <p:txBody>
            <a:bodyPr/>
            <a:lstStyle/>
            <a:p>
              <a:endParaRPr lang="es-ES"/>
            </a:p>
          </p:txBody>
        </p:sp>
        <p:sp>
          <p:nvSpPr>
            <p:cNvPr id="108562" name="Oval 3090"/>
            <p:cNvSpPr>
              <a:spLocks noChangeArrowheads="1"/>
            </p:cNvSpPr>
            <p:nvPr/>
          </p:nvSpPr>
          <p:spPr bwMode="auto">
            <a:xfrm>
              <a:off x="2592" y="2496"/>
              <a:ext cx="432" cy="43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8563" name="Oval 3091"/>
            <p:cNvSpPr>
              <a:spLocks noChangeArrowheads="1"/>
            </p:cNvSpPr>
            <p:nvPr/>
          </p:nvSpPr>
          <p:spPr bwMode="auto">
            <a:xfrm>
              <a:off x="3552" y="3072"/>
              <a:ext cx="432" cy="43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8564" name="Oval 3092"/>
            <p:cNvSpPr>
              <a:spLocks noChangeArrowheads="1"/>
            </p:cNvSpPr>
            <p:nvPr/>
          </p:nvSpPr>
          <p:spPr bwMode="auto">
            <a:xfrm>
              <a:off x="1728" y="3072"/>
              <a:ext cx="432" cy="43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8565" name="Rectangle 3093"/>
            <p:cNvSpPr>
              <a:spLocks noChangeArrowheads="1"/>
            </p:cNvSpPr>
            <p:nvPr/>
          </p:nvSpPr>
          <p:spPr bwMode="auto">
            <a:xfrm>
              <a:off x="4560" y="3072"/>
              <a:ext cx="720" cy="432"/>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s-ES_tradnl"/>
                <a:t>Receptor</a:t>
              </a:r>
              <a:endParaRPr lang="es-ES"/>
            </a:p>
          </p:txBody>
        </p:sp>
        <p:sp>
          <p:nvSpPr>
            <p:cNvPr id="108566" name="Rectangle 3094"/>
            <p:cNvSpPr>
              <a:spLocks noChangeArrowheads="1"/>
            </p:cNvSpPr>
            <p:nvPr/>
          </p:nvSpPr>
          <p:spPr bwMode="auto">
            <a:xfrm>
              <a:off x="384" y="3072"/>
              <a:ext cx="720" cy="432"/>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s-ES_tradnl"/>
                <a:t>Emisor</a:t>
              </a:r>
              <a:endParaRPr lang="es-ES"/>
            </a:p>
          </p:txBody>
        </p:sp>
      </p:grpSp>
      <p:grpSp>
        <p:nvGrpSpPr>
          <p:cNvPr id="108567" name="Group 3095"/>
          <p:cNvGrpSpPr>
            <a:grpSpLocks/>
          </p:cNvGrpSpPr>
          <p:nvPr/>
        </p:nvGrpSpPr>
        <p:grpSpPr bwMode="auto">
          <a:xfrm>
            <a:off x="1905000" y="4724400"/>
            <a:ext cx="533400" cy="304800"/>
            <a:chOff x="1200" y="2976"/>
            <a:chExt cx="336" cy="192"/>
          </a:xfrm>
        </p:grpSpPr>
        <p:sp>
          <p:nvSpPr>
            <p:cNvPr id="108568" name="Line 3096"/>
            <p:cNvSpPr>
              <a:spLocks noChangeShapeType="1"/>
            </p:cNvSpPr>
            <p:nvPr/>
          </p:nvSpPr>
          <p:spPr bwMode="auto">
            <a:xfrm>
              <a:off x="1200" y="3168"/>
              <a:ext cx="336" cy="0"/>
            </a:xfrm>
            <a:prstGeom prst="line">
              <a:avLst/>
            </a:prstGeom>
            <a:noFill/>
            <a:ln w="12700">
              <a:solidFill>
                <a:schemeClr val="tx1"/>
              </a:solidFill>
              <a:round/>
              <a:headEnd/>
              <a:tailEnd type="triangle" w="med" len="med"/>
            </a:ln>
            <a:effectLst/>
          </p:spPr>
          <p:txBody>
            <a:bodyPr/>
            <a:lstStyle/>
            <a:p>
              <a:endParaRPr lang="es-ES"/>
            </a:p>
          </p:txBody>
        </p:sp>
        <p:sp>
          <p:nvSpPr>
            <p:cNvPr id="108569" name="Text Box 3097"/>
            <p:cNvSpPr txBox="1">
              <a:spLocks noChangeArrowheads="1"/>
            </p:cNvSpPr>
            <p:nvPr/>
          </p:nvSpPr>
          <p:spPr bwMode="auto">
            <a:xfrm>
              <a:off x="1238" y="2976"/>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a:t>
              </a:r>
              <a:endParaRPr lang="es-ES" sz="1200" b="1">
                <a:latin typeface="Arial" charset="0"/>
              </a:endParaRPr>
            </a:p>
          </p:txBody>
        </p:sp>
      </p:grpSp>
      <p:grpSp>
        <p:nvGrpSpPr>
          <p:cNvPr id="108570" name="Group 3098"/>
          <p:cNvGrpSpPr>
            <a:grpSpLocks/>
          </p:cNvGrpSpPr>
          <p:nvPr/>
        </p:nvGrpSpPr>
        <p:grpSpPr bwMode="auto">
          <a:xfrm>
            <a:off x="1905000" y="2209800"/>
            <a:ext cx="533400" cy="274638"/>
            <a:chOff x="1200" y="1392"/>
            <a:chExt cx="336" cy="173"/>
          </a:xfrm>
        </p:grpSpPr>
        <p:sp>
          <p:nvSpPr>
            <p:cNvPr id="108571" name="Line 3099"/>
            <p:cNvSpPr>
              <a:spLocks noChangeShapeType="1"/>
            </p:cNvSpPr>
            <p:nvPr/>
          </p:nvSpPr>
          <p:spPr bwMode="auto">
            <a:xfrm>
              <a:off x="1200" y="1536"/>
              <a:ext cx="336" cy="0"/>
            </a:xfrm>
            <a:prstGeom prst="line">
              <a:avLst/>
            </a:prstGeom>
            <a:noFill/>
            <a:ln w="12700">
              <a:solidFill>
                <a:schemeClr val="tx1"/>
              </a:solidFill>
              <a:round/>
              <a:headEnd/>
              <a:tailEnd type="triangle" w="med" len="med"/>
            </a:ln>
            <a:effectLst/>
          </p:spPr>
          <p:txBody>
            <a:bodyPr/>
            <a:lstStyle/>
            <a:p>
              <a:endParaRPr lang="es-ES"/>
            </a:p>
          </p:txBody>
        </p:sp>
        <p:sp>
          <p:nvSpPr>
            <p:cNvPr id="108572" name="Text Box 3100"/>
            <p:cNvSpPr txBox="1">
              <a:spLocks noChangeArrowheads="1"/>
            </p:cNvSpPr>
            <p:nvPr/>
          </p:nvSpPr>
          <p:spPr bwMode="auto">
            <a:xfrm>
              <a:off x="1248" y="1392"/>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a:t>
              </a:r>
              <a:endParaRPr lang="es-ES" sz="1200" b="1">
                <a:latin typeface="Arial" charset="0"/>
              </a:endParaRPr>
            </a:p>
          </p:txBody>
        </p:sp>
      </p:grpSp>
      <p:grpSp>
        <p:nvGrpSpPr>
          <p:cNvPr id="108573" name="Group 3101"/>
          <p:cNvGrpSpPr>
            <a:grpSpLocks/>
          </p:cNvGrpSpPr>
          <p:nvPr/>
        </p:nvGrpSpPr>
        <p:grpSpPr bwMode="auto">
          <a:xfrm>
            <a:off x="1905000" y="2697163"/>
            <a:ext cx="533400" cy="274637"/>
            <a:chOff x="1200" y="1699"/>
            <a:chExt cx="336" cy="173"/>
          </a:xfrm>
        </p:grpSpPr>
        <p:sp>
          <p:nvSpPr>
            <p:cNvPr id="108574" name="Line 3102"/>
            <p:cNvSpPr>
              <a:spLocks noChangeShapeType="1"/>
            </p:cNvSpPr>
            <p:nvPr/>
          </p:nvSpPr>
          <p:spPr bwMode="auto">
            <a:xfrm flipH="1">
              <a:off x="1200" y="1728"/>
              <a:ext cx="336" cy="0"/>
            </a:xfrm>
            <a:prstGeom prst="line">
              <a:avLst/>
            </a:prstGeom>
            <a:noFill/>
            <a:ln w="12700">
              <a:solidFill>
                <a:schemeClr val="tx1"/>
              </a:solidFill>
              <a:round/>
              <a:headEnd/>
              <a:tailEnd type="triangle" w="med" len="med"/>
            </a:ln>
            <a:effectLst/>
          </p:spPr>
          <p:txBody>
            <a:bodyPr/>
            <a:lstStyle/>
            <a:p>
              <a:endParaRPr lang="es-ES"/>
            </a:p>
          </p:txBody>
        </p:sp>
        <p:sp>
          <p:nvSpPr>
            <p:cNvPr id="108575" name="Text Box 3103"/>
            <p:cNvSpPr txBox="1">
              <a:spLocks noChangeArrowheads="1"/>
            </p:cNvSpPr>
            <p:nvPr/>
          </p:nvSpPr>
          <p:spPr bwMode="auto">
            <a:xfrm>
              <a:off x="1248" y="1699"/>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2</a:t>
              </a:r>
              <a:endParaRPr lang="es-ES" sz="1200" b="1">
                <a:latin typeface="Arial" charset="0"/>
              </a:endParaRPr>
            </a:p>
          </p:txBody>
        </p:sp>
      </p:grpSp>
      <p:grpSp>
        <p:nvGrpSpPr>
          <p:cNvPr id="108576" name="Group 3104"/>
          <p:cNvGrpSpPr>
            <a:grpSpLocks/>
          </p:cNvGrpSpPr>
          <p:nvPr/>
        </p:nvGrpSpPr>
        <p:grpSpPr bwMode="auto">
          <a:xfrm>
            <a:off x="1905000" y="5334000"/>
            <a:ext cx="533400" cy="304800"/>
            <a:chOff x="1200" y="3360"/>
            <a:chExt cx="336" cy="192"/>
          </a:xfrm>
        </p:grpSpPr>
        <p:sp>
          <p:nvSpPr>
            <p:cNvPr id="108577" name="Line 3105"/>
            <p:cNvSpPr>
              <a:spLocks noChangeShapeType="1"/>
            </p:cNvSpPr>
            <p:nvPr/>
          </p:nvSpPr>
          <p:spPr bwMode="auto">
            <a:xfrm flipH="1">
              <a:off x="1200" y="3360"/>
              <a:ext cx="336" cy="0"/>
            </a:xfrm>
            <a:prstGeom prst="line">
              <a:avLst/>
            </a:prstGeom>
            <a:noFill/>
            <a:ln w="12700">
              <a:solidFill>
                <a:schemeClr val="tx1"/>
              </a:solidFill>
              <a:round/>
              <a:headEnd/>
              <a:tailEnd type="triangle" w="med" len="med"/>
            </a:ln>
            <a:effectLst/>
          </p:spPr>
          <p:txBody>
            <a:bodyPr/>
            <a:lstStyle/>
            <a:p>
              <a:endParaRPr lang="es-ES"/>
            </a:p>
          </p:txBody>
        </p:sp>
        <p:sp>
          <p:nvSpPr>
            <p:cNvPr id="108578" name="Text Box 3106"/>
            <p:cNvSpPr txBox="1">
              <a:spLocks noChangeArrowheads="1"/>
            </p:cNvSpPr>
            <p:nvPr/>
          </p:nvSpPr>
          <p:spPr bwMode="auto">
            <a:xfrm>
              <a:off x="1296" y="3379"/>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8</a:t>
              </a:r>
              <a:endParaRPr lang="es-ES" sz="1200" b="1">
                <a:latin typeface="Arial" charset="0"/>
              </a:endParaRPr>
            </a:p>
          </p:txBody>
        </p:sp>
      </p:grpSp>
      <p:grpSp>
        <p:nvGrpSpPr>
          <p:cNvPr id="108579" name="Group 3107"/>
          <p:cNvGrpSpPr>
            <a:grpSpLocks/>
          </p:cNvGrpSpPr>
          <p:nvPr/>
        </p:nvGrpSpPr>
        <p:grpSpPr bwMode="auto">
          <a:xfrm>
            <a:off x="3657600" y="4800600"/>
            <a:ext cx="420688" cy="350838"/>
            <a:chOff x="2304" y="3024"/>
            <a:chExt cx="265" cy="221"/>
          </a:xfrm>
        </p:grpSpPr>
        <p:sp>
          <p:nvSpPr>
            <p:cNvPr id="108580" name="Line 3108"/>
            <p:cNvSpPr>
              <a:spLocks noChangeShapeType="1"/>
            </p:cNvSpPr>
            <p:nvPr/>
          </p:nvSpPr>
          <p:spPr bwMode="auto">
            <a:xfrm flipH="1">
              <a:off x="2304" y="3024"/>
              <a:ext cx="240" cy="144"/>
            </a:xfrm>
            <a:prstGeom prst="line">
              <a:avLst/>
            </a:prstGeom>
            <a:noFill/>
            <a:ln w="12700">
              <a:solidFill>
                <a:schemeClr val="tx1"/>
              </a:solidFill>
              <a:round/>
              <a:headEnd/>
              <a:tailEnd type="triangle" w="med" len="med"/>
            </a:ln>
            <a:effectLst/>
          </p:spPr>
          <p:txBody>
            <a:bodyPr/>
            <a:lstStyle/>
            <a:p>
              <a:endParaRPr lang="es-ES"/>
            </a:p>
          </p:txBody>
        </p:sp>
        <p:sp>
          <p:nvSpPr>
            <p:cNvPr id="108581" name="Text Box 3109"/>
            <p:cNvSpPr txBox="1">
              <a:spLocks noChangeArrowheads="1"/>
            </p:cNvSpPr>
            <p:nvPr/>
          </p:nvSpPr>
          <p:spPr bwMode="auto">
            <a:xfrm>
              <a:off x="2400" y="3072"/>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7</a:t>
              </a:r>
              <a:endParaRPr lang="es-ES" sz="1200" b="1">
                <a:latin typeface="Arial" charset="0"/>
              </a:endParaRPr>
            </a:p>
          </p:txBody>
        </p:sp>
      </p:grpSp>
      <p:grpSp>
        <p:nvGrpSpPr>
          <p:cNvPr id="108582" name="Group 3110"/>
          <p:cNvGrpSpPr>
            <a:grpSpLocks/>
          </p:cNvGrpSpPr>
          <p:nvPr/>
        </p:nvGrpSpPr>
        <p:grpSpPr bwMode="auto">
          <a:xfrm>
            <a:off x="4876800" y="4876800"/>
            <a:ext cx="381000" cy="381000"/>
            <a:chOff x="3072" y="3072"/>
            <a:chExt cx="240" cy="240"/>
          </a:xfrm>
        </p:grpSpPr>
        <p:sp>
          <p:nvSpPr>
            <p:cNvPr id="108583" name="Line 3111"/>
            <p:cNvSpPr>
              <a:spLocks noChangeShapeType="1"/>
            </p:cNvSpPr>
            <p:nvPr/>
          </p:nvSpPr>
          <p:spPr bwMode="auto">
            <a:xfrm flipH="1" flipV="1">
              <a:off x="3072" y="3072"/>
              <a:ext cx="240" cy="144"/>
            </a:xfrm>
            <a:prstGeom prst="line">
              <a:avLst/>
            </a:prstGeom>
            <a:noFill/>
            <a:ln w="12700">
              <a:solidFill>
                <a:schemeClr val="tx1"/>
              </a:solidFill>
              <a:round/>
              <a:headEnd/>
              <a:tailEnd type="triangle" w="med" len="med"/>
            </a:ln>
            <a:effectLst/>
          </p:spPr>
          <p:txBody>
            <a:bodyPr/>
            <a:lstStyle/>
            <a:p>
              <a:endParaRPr lang="es-ES"/>
            </a:p>
          </p:txBody>
        </p:sp>
        <p:sp>
          <p:nvSpPr>
            <p:cNvPr id="108584" name="Text Box 3112"/>
            <p:cNvSpPr txBox="1">
              <a:spLocks noChangeArrowheads="1"/>
            </p:cNvSpPr>
            <p:nvPr/>
          </p:nvSpPr>
          <p:spPr bwMode="auto">
            <a:xfrm>
              <a:off x="3095" y="3139"/>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6</a:t>
              </a:r>
              <a:endParaRPr lang="es-ES" sz="1200" b="1">
                <a:latin typeface="Arial" charset="0"/>
              </a:endParaRPr>
            </a:p>
          </p:txBody>
        </p:sp>
      </p:grpSp>
      <p:grpSp>
        <p:nvGrpSpPr>
          <p:cNvPr id="108585" name="Group 3113"/>
          <p:cNvGrpSpPr>
            <a:grpSpLocks/>
          </p:cNvGrpSpPr>
          <p:nvPr/>
        </p:nvGrpSpPr>
        <p:grpSpPr bwMode="auto">
          <a:xfrm>
            <a:off x="5029200" y="4343400"/>
            <a:ext cx="381000" cy="381000"/>
            <a:chOff x="3168" y="2736"/>
            <a:chExt cx="240" cy="240"/>
          </a:xfrm>
        </p:grpSpPr>
        <p:sp>
          <p:nvSpPr>
            <p:cNvPr id="108586" name="Line 3114"/>
            <p:cNvSpPr>
              <a:spLocks noChangeShapeType="1"/>
            </p:cNvSpPr>
            <p:nvPr/>
          </p:nvSpPr>
          <p:spPr bwMode="auto">
            <a:xfrm>
              <a:off x="3168" y="2832"/>
              <a:ext cx="240" cy="144"/>
            </a:xfrm>
            <a:prstGeom prst="line">
              <a:avLst/>
            </a:prstGeom>
            <a:noFill/>
            <a:ln w="12700">
              <a:solidFill>
                <a:schemeClr val="tx1"/>
              </a:solidFill>
              <a:round/>
              <a:headEnd/>
              <a:tailEnd type="triangle" w="med" len="med"/>
            </a:ln>
            <a:effectLst/>
          </p:spPr>
          <p:txBody>
            <a:bodyPr/>
            <a:lstStyle/>
            <a:p>
              <a:endParaRPr lang="es-ES"/>
            </a:p>
          </p:txBody>
        </p:sp>
        <p:sp>
          <p:nvSpPr>
            <p:cNvPr id="108587" name="Text Box 3115"/>
            <p:cNvSpPr txBox="1">
              <a:spLocks noChangeArrowheads="1"/>
            </p:cNvSpPr>
            <p:nvPr/>
          </p:nvSpPr>
          <p:spPr bwMode="auto">
            <a:xfrm>
              <a:off x="3216" y="2736"/>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3</a:t>
              </a:r>
              <a:endParaRPr lang="es-ES" sz="1200" b="1">
                <a:latin typeface="Arial" charset="0"/>
              </a:endParaRPr>
            </a:p>
          </p:txBody>
        </p:sp>
      </p:grpSp>
      <p:grpSp>
        <p:nvGrpSpPr>
          <p:cNvPr id="108588" name="Group 3116"/>
          <p:cNvGrpSpPr>
            <a:grpSpLocks/>
          </p:cNvGrpSpPr>
          <p:nvPr/>
        </p:nvGrpSpPr>
        <p:grpSpPr bwMode="auto">
          <a:xfrm>
            <a:off x="3465513" y="4373563"/>
            <a:ext cx="420687" cy="350837"/>
            <a:chOff x="2183" y="2755"/>
            <a:chExt cx="265" cy="221"/>
          </a:xfrm>
        </p:grpSpPr>
        <p:sp>
          <p:nvSpPr>
            <p:cNvPr id="108589" name="Line 3117"/>
            <p:cNvSpPr>
              <a:spLocks noChangeShapeType="1"/>
            </p:cNvSpPr>
            <p:nvPr/>
          </p:nvSpPr>
          <p:spPr bwMode="auto">
            <a:xfrm flipV="1">
              <a:off x="2208" y="2832"/>
              <a:ext cx="240" cy="144"/>
            </a:xfrm>
            <a:prstGeom prst="line">
              <a:avLst/>
            </a:prstGeom>
            <a:noFill/>
            <a:ln w="12700">
              <a:solidFill>
                <a:schemeClr val="tx1"/>
              </a:solidFill>
              <a:round/>
              <a:headEnd/>
              <a:tailEnd type="triangle" w="med" len="med"/>
            </a:ln>
            <a:effectLst/>
          </p:spPr>
          <p:txBody>
            <a:bodyPr/>
            <a:lstStyle/>
            <a:p>
              <a:endParaRPr lang="es-ES"/>
            </a:p>
          </p:txBody>
        </p:sp>
        <p:sp>
          <p:nvSpPr>
            <p:cNvPr id="108590" name="Text Box 3118"/>
            <p:cNvSpPr txBox="1">
              <a:spLocks noChangeArrowheads="1"/>
            </p:cNvSpPr>
            <p:nvPr/>
          </p:nvSpPr>
          <p:spPr bwMode="auto">
            <a:xfrm>
              <a:off x="2183" y="2755"/>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2</a:t>
              </a:r>
              <a:endParaRPr lang="es-ES" sz="1200" b="1">
                <a:latin typeface="Arial" charset="0"/>
              </a:endParaRPr>
            </a:p>
          </p:txBody>
        </p:sp>
      </p:grpSp>
      <p:grpSp>
        <p:nvGrpSpPr>
          <p:cNvPr id="108591" name="Group 3119"/>
          <p:cNvGrpSpPr>
            <a:grpSpLocks/>
          </p:cNvGrpSpPr>
          <p:nvPr/>
        </p:nvGrpSpPr>
        <p:grpSpPr bwMode="auto">
          <a:xfrm>
            <a:off x="6477000" y="4754563"/>
            <a:ext cx="533400" cy="274637"/>
            <a:chOff x="4080" y="2995"/>
            <a:chExt cx="336" cy="173"/>
          </a:xfrm>
        </p:grpSpPr>
        <p:sp>
          <p:nvSpPr>
            <p:cNvPr id="108592" name="Line 3120"/>
            <p:cNvSpPr>
              <a:spLocks noChangeShapeType="1"/>
            </p:cNvSpPr>
            <p:nvPr/>
          </p:nvSpPr>
          <p:spPr bwMode="auto">
            <a:xfrm>
              <a:off x="4080" y="3168"/>
              <a:ext cx="336" cy="0"/>
            </a:xfrm>
            <a:prstGeom prst="line">
              <a:avLst/>
            </a:prstGeom>
            <a:noFill/>
            <a:ln w="12700">
              <a:solidFill>
                <a:schemeClr val="tx1"/>
              </a:solidFill>
              <a:round/>
              <a:headEnd/>
              <a:tailEnd type="triangle" w="med" len="med"/>
            </a:ln>
            <a:effectLst/>
          </p:spPr>
          <p:txBody>
            <a:bodyPr/>
            <a:lstStyle/>
            <a:p>
              <a:endParaRPr lang="es-ES"/>
            </a:p>
          </p:txBody>
        </p:sp>
        <p:sp>
          <p:nvSpPr>
            <p:cNvPr id="108593" name="Text Box 3121"/>
            <p:cNvSpPr txBox="1">
              <a:spLocks noChangeArrowheads="1"/>
            </p:cNvSpPr>
            <p:nvPr/>
          </p:nvSpPr>
          <p:spPr bwMode="auto">
            <a:xfrm>
              <a:off x="4151" y="2995"/>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4</a:t>
              </a:r>
              <a:endParaRPr lang="es-ES" sz="1200" b="1">
                <a:latin typeface="Arial" charset="0"/>
              </a:endParaRPr>
            </a:p>
          </p:txBody>
        </p:sp>
      </p:grpSp>
      <p:grpSp>
        <p:nvGrpSpPr>
          <p:cNvPr id="108594" name="Group 3122"/>
          <p:cNvGrpSpPr>
            <a:grpSpLocks/>
          </p:cNvGrpSpPr>
          <p:nvPr/>
        </p:nvGrpSpPr>
        <p:grpSpPr bwMode="auto">
          <a:xfrm>
            <a:off x="6477000" y="5334000"/>
            <a:ext cx="533400" cy="274638"/>
            <a:chOff x="4080" y="3360"/>
            <a:chExt cx="336" cy="173"/>
          </a:xfrm>
        </p:grpSpPr>
        <p:sp>
          <p:nvSpPr>
            <p:cNvPr id="108595" name="Line 3123"/>
            <p:cNvSpPr>
              <a:spLocks noChangeShapeType="1"/>
            </p:cNvSpPr>
            <p:nvPr/>
          </p:nvSpPr>
          <p:spPr bwMode="auto">
            <a:xfrm flipH="1">
              <a:off x="4080" y="3360"/>
              <a:ext cx="336" cy="0"/>
            </a:xfrm>
            <a:prstGeom prst="line">
              <a:avLst/>
            </a:prstGeom>
            <a:noFill/>
            <a:ln w="12700">
              <a:solidFill>
                <a:schemeClr val="tx1"/>
              </a:solidFill>
              <a:round/>
              <a:headEnd/>
              <a:tailEnd type="triangle" w="med" len="med"/>
            </a:ln>
            <a:effectLst/>
          </p:spPr>
          <p:txBody>
            <a:bodyPr/>
            <a:lstStyle/>
            <a:p>
              <a:endParaRPr lang="es-ES"/>
            </a:p>
          </p:txBody>
        </p:sp>
        <p:sp>
          <p:nvSpPr>
            <p:cNvPr id="108596" name="Text Box 3124"/>
            <p:cNvSpPr txBox="1">
              <a:spLocks noChangeArrowheads="1"/>
            </p:cNvSpPr>
            <p:nvPr/>
          </p:nvSpPr>
          <p:spPr bwMode="auto">
            <a:xfrm>
              <a:off x="4199" y="3360"/>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5</a:t>
              </a:r>
              <a:endParaRPr lang="es-ES" sz="1200" b="1">
                <a:latin typeface="Arial" charset="0"/>
              </a:endParaRPr>
            </a:p>
          </p:txBody>
        </p:sp>
      </p:grpSp>
      <p:grpSp>
        <p:nvGrpSpPr>
          <p:cNvPr id="108597" name="Group 3125"/>
          <p:cNvGrpSpPr>
            <a:grpSpLocks/>
          </p:cNvGrpSpPr>
          <p:nvPr/>
        </p:nvGrpSpPr>
        <p:grpSpPr bwMode="auto">
          <a:xfrm>
            <a:off x="1981200" y="2971800"/>
            <a:ext cx="533400" cy="304800"/>
            <a:chOff x="1248" y="1872"/>
            <a:chExt cx="336" cy="192"/>
          </a:xfrm>
        </p:grpSpPr>
        <p:sp>
          <p:nvSpPr>
            <p:cNvPr id="108598" name="Line 3126"/>
            <p:cNvSpPr>
              <a:spLocks noChangeShapeType="1"/>
            </p:cNvSpPr>
            <p:nvPr/>
          </p:nvSpPr>
          <p:spPr bwMode="auto">
            <a:xfrm flipH="1">
              <a:off x="1248" y="1872"/>
              <a:ext cx="336" cy="0"/>
            </a:xfrm>
            <a:prstGeom prst="line">
              <a:avLst/>
            </a:prstGeom>
            <a:noFill/>
            <a:ln w="12700">
              <a:solidFill>
                <a:schemeClr val="tx1"/>
              </a:solidFill>
              <a:round/>
              <a:headEnd/>
              <a:tailEnd type="triangle" w="med" len="med"/>
            </a:ln>
            <a:effectLst/>
          </p:spPr>
          <p:txBody>
            <a:bodyPr/>
            <a:lstStyle/>
            <a:p>
              <a:endParaRPr lang="es-ES"/>
            </a:p>
          </p:txBody>
        </p:sp>
        <p:sp>
          <p:nvSpPr>
            <p:cNvPr id="108599" name="Text Box 3127"/>
            <p:cNvSpPr txBox="1">
              <a:spLocks noChangeArrowheads="1"/>
            </p:cNvSpPr>
            <p:nvPr/>
          </p:nvSpPr>
          <p:spPr bwMode="auto">
            <a:xfrm>
              <a:off x="1314" y="1891"/>
              <a:ext cx="222"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15</a:t>
              </a:r>
              <a:endParaRPr lang="es-ES" sz="1200" b="1">
                <a:latin typeface="Arial" charset="0"/>
              </a:endParaRPr>
            </a:p>
          </p:txBody>
        </p:sp>
      </p:grpSp>
      <p:grpSp>
        <p:nvGrpSpPr>
          <p:cNvPr id="108600" name="Group 3128"/>
          <p:cNvGrpSpPr>
            <a:grpSpLocks/>
          </p:cNvGrpSpPr>
          <p:nvPr/>
        </p:nvGrpSpPr>
        <p:grpSpPr bwMode="auto">
          <a:xfrm>
            <a:off x="3465513" y="1828800"/>
            <a:ext cx="420687" cy="304800"/>
            <a:chOff x="2183" y="1152"/>
            <a:chExt cx="265" cy="192"/>
          </a:xfrm>
        </p:grpSpPr>
        <p:sp>
          <p:nvSpPr>
            <p:cNvPr id="108601" name="Line 3129"/>
            <p:cNvSpPr>
              <a:spLocks noChangeShapeType="1"/>
            </p:cNvSpPr>
            <p:nvPr/>
          </p:nvSpPr>
          <p:spPr bwMode="auto">
            <a:xfrm flipV="1">
              <a:off x="2208" y="1200"/>
              <a:ext cx="240" cy="144"/>
            </a:xfrm>
            <a:prstGeom prst="line">
              <a:avLst/>
            </a:prstGeom>
            <a:noFill/>
            <a:ln w="12700">
              <a:solidFill>
                <a:schemeClr val="tx1"/>
              </a:solidFill>
              <a:round/>
              <a:headEnd/>
              <a:tailEnd type="triangle" w="med" len="med"/>
            </a:ln>
            <a:effectLst/>
          </p:spPr>
          <p:txBody>
            <a:bodyPr/>
            <a:lstStyle/>
            <a:p>
              <a:endParaRPr lang="es-ES"/>
            </a:p>
          </p:txBody>
        </p:sp>
        <p:sp>
          <p:nvSpPr>
            <p:cNvPr id="108602" name="Text Box 3130"/>
            <p:cNvSpPr txBox="1">
              <a:spLocks noChangeArrowheads="1"/>
            </p:cNvSpPr>
            <p:nvPr/>
          </p:nvSpPr>
          <p:spPr bwMode="auto">
            <a:xfrm>
              <a:off x="2183" y="1152"/>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3</a:t>
              </a:r>
              <a:endParaRPr lang="es-ES" sz="1200" b="1">
                <a:latin typeface="Arial" charset="0"/>
              </a:endParaRPr>
            </a:p>
          </p:txBody>
        </p:sp>
      </p:grpSp>
      <p:grpSp>
        <p:nvGrpSpPr>
          <p:cNvPr id="108603" name="Group 3131"/>
          <p:cNvGrpSpPr>
            <a:grpSpLocks/>
          </p:cNvGrpSpPr>
          <p:nvPr/>
        </p:nvGrpSpPr>
        <p:grpSpPr bwMode="auto">
          <a:xfrm>
            <a:off x="5257800" y="1371600"/>
            <a:ext cx="381000" cy="381000"/>
            <a:chOff x="3312" y="864"/>
            <a:chExt cx="240" cy="240"/>
          </a:xfrm>
        </p:grpSpPr>
        <p:sp>
          <p:nvSpPr>
            <p:cNvPr id="108604" name="Line 3132"/>
            <p:cNvSpPr>
              <a:spLocks noChangeShapeType="1"/>
            </p:cNvSpPr>
            <p:nvPr/>
          </p:nvSpPr>
          <p:spPr bwMode="auto">
            <a:xfrm>
              <a:off x="3312" y="960"/>
              <a:ext cx="240" cy="144"/>
            </a:xfrm>
            <a:prstGeom prst="line">
              <a:avLst/>
            </a:prstGeom>
            <a:noFill/>
            <a:ln w="12700">
              <a:solidFill>
                <a:schemeClr val="tx1"/>
              </a:solidFill>
              <a:round/>
              <a:headEnd/>
              <a:tailEnd type="triangle" w="med" len="med"/>
            </a:ln>
            <a:effectLst/>
          </p:spPr>
          <p:txBody>
            <a:bodyPr/>
            <a:lstStyle/>
            <a:p>
              <a:endParaRPr lang="es-ES"/>
            </a:p>
          </p:txBody>
        </p:sp>
        <p:sp>
          <p:nvSpPr>
            <p:cNvPr id="108605" name="Text Box 3133"/>
            <p:cNvSpPr txBox="1">
              <a:spLocks noChangeArrowheads="1"/>
            </p:cNvSpPr>
            <p:nvPr/>
          </p:nvSpPr>
          <p:spPr bwMode="auto">
            <a:xfrm>
              <a:off x="3330" y="864"/>
              <a:ext cx="222"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12</a:t>
              </a:r>
              <a:endParaRPr lang="es-ES" sz="1200" b="1">
                <a:latin typeface="Arial" charset="0"/>
              </a:endParaRPr>
            </a:p>
          </p:txBody>
        </p:sp>
      </p:grpSp>
      <p:grpSp>
        <p:nvGrpSpPr>
          <p:cNvPr id="108606" name="Group 3134"/>
          <p:cNvGrpSpPr>
            <a:grpSpLocks/>
          </p:cNvGrpSpPr>
          <p:nvPr/>
        </p:nvGrpSpPr>
        <p:grpSpPr bwMode="auto">
          <a:xfrm>
            <a:off x="3313113" y="1554163"/>
            <a:ext cx="420687" cy="350837"/>
            <a:chOff x="2087" y="979"/>
            <a:chExt cx="265" cy="221"/>
          </a:xfrm>
        </p:grpSpPr>
        <p:sp>
          <p:nvSpPr>
            <p:cNvPr id="108607" name="Line 3135"/>
            <p:cNvSpPr>
              <a:spLocks noChangeShapeType="1"/>
            </p:cNvSpPr>
            <p:nvPr/>
          </p:nvSpPr>
          <p:spPr bwMode="auto">
            <a:xfrm flipV="1">
              <a:off x="2112" y="1056"/>
              <a:ext cx="240" cy="144"/>
            </a:xfrm>
            <a:prstGeom prst="line">
              <a:avLst/>
            </a:prstGeom>
            <a:noFill/>
            <a:ln w="12700">
              <a:solidFill>
                <a:schemeClr val="tx1"/>
              </a:solidFill>
              <a:round/>
              <a:headEnd/>
              <a:tailEnd type="triangle" w="med" len="med"/>
            </a:ln>
            <a:effectLst/>
          </p:spPr>
          <p:txBody>
            <a:bodyPr/>
            <a:lstStyle/>
            <a:p>
              <a:endParaRPr lang="es-ES"/>
            </a:p>
          </p:txBody>
        </p:sp>
        <p:sp>
          <p:nvSpPr>
            <p:cNvPr id="108608" name="Text Box 3136"/>
            <p:cNvSpPr txBox="1">
              <a:spLocks noChangeArrowheads="1"/>
            </p:cNvSpPr>
            <p:nvPr/>
          </p:nvSpPr>
          <p:spPr bwMode="auto">
            <a:xfrm>
              <a:off x="2087" y="979"/>
              <a:ext cx="222"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14</a:t>
              </a:r>
              <a:endParaRPr lang="es-ES" sz="1200" b="1">
                <a:latin typeface="Arial" charset="0"/>
              </a:endParaRPr>
            </a:p>
          </p:txBody>
        </p:sp>
      </p:grpSp>
      <p:grpSp>
        <p:nvGrpSpPr>
          <p:cNvPr id="108609" name="Group 3137"/>
          <p:cNvGrpSpPr>
            <a:grpSpLocks/>
          </p:cNvGrpSpPr>
          <p:nvPr/>
        </p:nvGrpSpPr>
        <p:grpSpPr bwMode="auto">
          <a:xfrm>
            <a:off x="6553200" y="2209800"/>
            <a:ext cx="533400" cy="274638"/>
            <a:chOff x="4128" y="1392"/>
            <a:chExt cx="336" cy="173"/>
          </a:xfrm>
        </p:grpSpPr>
        <p:sp>
          <p:nvSpPr>
            <p:cNvPr id="108610" name="Line 3138"/>
            <p:cNvSpPr>
              <a:spLocks noChangeShapeType="1"/>
            </p:cNvSpPr>
            <p:nvPr/>
          </p:nvSpPr>
          <p:spPr bwMode="auto">
            <a:xfrm>
              <a:off x="4128" y="1536"/>
              <a:ext cx="336" cy="0"/>
            </a:xfrm>
            <a:prstGeom prst="line">
              <a:avLst/>
            </a:prstGeom>
            <a:noFill/>
            <a:ln w="12700">
              <a:solidFill>
                <a:schemeClr val="tx1"/>
              </a:solidFill>
              <a:round/>
              <a:headEnd/>
              <a:tailEnd type="triangle" w="med" len="med"/>
            </a:ln>
            <a:effectLst/>
          </p:spPr>
          <p:txBody>
            <a:bodyPr/>
            <a:lstStyle/>
            <a:p>
              <a:endParaRPr lang="es-ES"/>
            </a:p>
          </p:txBody>
        </p:sp>
        <p:sp>
          <p:nvSpPr>
            <p:cNvPr id="108611" name="Text Box 3139"/>
            <p:cNvSpPr txBox="1">
              <a:spLocks noChangeArrowheads="1"/>
            </p:cNvSpPr>
            <p:nvPr/>
          </p:nvSpPr>
          <p:spPr bwMode="auto">
            <a:xfrm>
              <a:off x="4224" y="1392"/>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7</a:t>
              </a:r>
              <a:endParaRPr lang="es-ES" sz="1200" b="1">
                <a:latin typeface="Arial" charset="0"/>
              </a:endParaRPr>
            </a:p>
          </p:txBody>
        </p:sp>
      </p:grpSp>
      <p:grpSp>
        <p:nvGrpSpPr>
          <p:cNvPr id="108612" name="Group 3140"/>
          <p:cNvGrpSpPr>
            <a:grpSpLocks/>
          </p:cNvGrpSpPr>
          <p:nvPr/>
        </p:nvGrpSpPr>
        <p:grpSpPr bwMode="auto">
          <a:xfrm>
            <a:off x="6400800" y="1905000"/>
            <a:ext cx="533400" cy="304800"/>
            <a:chOff x="4032" y="1200"/>
            <a:chExt cx="336" cy="192"/>
          </a:xfrm>
        </p:grpSpPr>
        <p:sp>
          <p:nvSpPr>
            <p:cNvPr id="108613" name="Line 3141"/>
            <p:cNvSpPr>
              <a:spLocks noChangeShapeType="1"/>
            </p:cNvSpPr>
            <p:nvPr/>
          </p:nvSpPr>
          <p:spPr bwMode="auto">
            <a:xfrm>
              <a:off x="4032" y="1392"/>
              <a:ext cx="336" cy="0"/>
            </a:xfrm>
            <a:prstGeom prst="line">
              <a:avLst/>
            </a:prstGeom>
            <a:noFill/>
            <a:ln w="12700">
              <a:solidFill>
                <a:schemeClr val="tx1"/>
              </a:solidFill>
              <a:round/>
              <a:headEnd/>
              <a:tailEnd type="triangle" w="med" len="med"/>
            </a:ln>
            <a:effectLst/>
          </p:spPr>
          <p:txBody>
            <a:bodyPr/>
            <a:lstStyle/>
            <a:p>
              <a:endParaRPr lang="es-ES"/>
            </a:p>
          </p:txBody>
        </p:sp>
        <p:sp>
          <p:nvSpPr>
            <p:cNvPr id="108614" name="Text Box 3142"/>
            <p:cNvSpPr txBox="1">
              <a:spLocks noChangeArrowheads="1"/>
            </p:cNvSpPr>
            <p:nvPr/>
          </p:nvSpPr>
          <p:spPr bwMode="auto">
            <a:xfrm>
              <a:off x="4080" y="1200"/>
              <a:ext cx="222"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10</a:t>
              </a:r>
              <a:endParaRPr lang="es-ES" sz="1200" b="1">
                <a:latin typeface="Arial" charset="0"/>
              </a:endParaRPr>
            </a:p>
          </p:txBody>
        </p:sp>
      </p:grpSp>
      <p:grpSp>
        <p:nvGrpSpPr>
          <p:cNvPr id="108615" name="Group 3143"/>
          <p:cNvGrpSpPr>
            <a:grpSpLocks/>
          </p:cNvGrpSpPr>
          <p:nvPr/>
        </p:nvGrpSpPr>
        <p:grpSpPr bwMode="auto">
          <a:xfrm>
            <a:off x="6400800" y="2971800"/>
            <a:ext cx="533400" cy="274638"/>
            <a:chOff x="4032" y="1872"/>
            <a:chExt cx="336" cy="173"/>
          </a:xfrm>
        </p:grpSpPr>
        <p:sp>
          <p:nvSpPr>
            <p:cNvPr id="108616" name="Line 3144"/>
            <p:cNvSpPr>
              <a:spLocks noChangeShapeType="1"/>
            </p:cNvSpPr>
            <p:nvPr/>
          </p:nvSpPr>
          <p:spPr bwMode="auto">
            <a:xfrm flipH="1">
              <a:off x="4032" y="1872"/>
              <a:ext cx="336" cy="0"/>
            </a:xfrm>
            <a:prstGeom prst="line">
              <a:avLst/>
            </a:prstGeom>
            <a:noFill/>
            <a:ln w="12700">
              <a:solidFill>
                <a:schemeClr val="tx1"/>
              </a:solidFill>
              <a:round/>
              <a:headEnd/>
              <a:tailEnd type="triangle" w="med" len="med"/>
            </a:ln>
            <a:effectLst/>
          </p:spPr>
          <p:txBody>
            <a:bodyPr/>
            <a:lstStyle/>
            <a:p>
              <a:endParaRPr lang="es-ES"/>
            </a:p>
          </p:txBody>
        </p:sp>
        <p:sp>
          <p:nvSpPr>
            <p:cNvPr id="108617" name="Text Box 3145"/>
            <p:cNvSpPr txBox="1">
              <a:spLocks noChangeArrowheads="1"/>
            </p:cNvSpPr>
            <p:nvPr/>
          </p:nvSpPr>
          <p:spPr bwMode="auto">
            <a:xfrm>
              <a:off x="4128" y="1872"/>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9</a:t>
              </a:r>
              <a:endParaRPr lang="es-ES" sz="1200" b="1">
                <a:latin typeface="Arial" charset="0"/>
              </a:endParaRPr>
            </a:p>
          </p:txBody>
        </p:sp>
      </p:grpSp>
      <p:grpSp>
        <p:nvGrpSpPr>
          <p:cNvPr id="108618" name="Group 3146"/>
          <p:cNvGrpSpPr>
            <a:grpSpLocks/>
          </p:cNvGrpSpPr>
          <p:nvPr/>
        </p:nvGrpSpPr>
        <p:grpSpPr bwMode="auto">
          <a:xfrm>
            <a:off x="6553200" y="2697163"/>
            <a:ext cx="533400" cy="274637"/>
            <a:chOff x="4128" y="1699"/>
            <a:chExt cx="336" cy="173"/>
          </a:xfrm>
        </p:grpSpPr>
        <p:sp>
          <p:nvSpPr>
            <p:cNvPr id="108619" name="Line 3147"/>
            <p:cNvSpPr>
              <a:spLocks noChangeShapeType="1"/>
            </p:cNvSpPr>
            <p:nvPr/>
          </p:nvSpPr>
          <p:spPr bwMode="auto">
            <a:xfrm flipH="1">
              <a:off x="4128" y="1728"/>
              <a:ext cx="336" cy="0"/>
            </a:xfrm>
            <a:prstGeom prst="line">
              <a:avLst/>
            </a:prstGeom>
            <a:noFill/>
            <a:ln w="12700">
              <a:solidFill>
                <a:schemeClr val="tx1"/>
              </a:solidFill>
              <a:round/>
              <a:headEnd/>
              <a:tailEnd type="triangle" w="med" len="med"/>
            </a:ln>
            <a:effectLst/>
          </p:spPr>
          <p:txBody>
            <a:bodyPr/>
            <a:lstStyle/>
            <a:p>
              <a:endParaRPr lang="es-ES"/>
            </a:p>
          </p:txBody>
        </p:sp>
        <p:sp>
          <p:nvSpPr>
            <p:cNvPr id="108620" name="Text Box 3148"/>
            <p:cNvSpPr txBox="1">
              <a:spLocks noChangeArrowheads="1"/>
            </p:cNvSpPr>
            <p:nvPr/>
          </p:nvSpPr>
          <p:spPr bwMode="auto">
            <a:xfrm>
              <a:off x="4224" y="1699"/>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8</a:t>
              </a:r>
              <a:endParaRPr lang="es-ES" sz="1200" b="1">
                <a:latin typeface="Arial" charset="0"/>
              </a:endParaRPr>
            </a:p>
          </p:txBody>
        </p:sp>
      </p:grpSp>
      <p:grpSp>
        <p:nvGrpSpPr>
          <p:cNvPr id="108621" name="Group 3149"/>
          <p:cNvGrpSpPr>
            <a:grpSpLocks/>
          </p:cNvGrpSpPr>
          <p:nvPr/>
        </p:nvGrpSpPr>
        <p:grpSpPr bwMode="auto">
          <a:xfrm>
            <a:off x="1981200" y="1905000"/>
            <a:ext cx="533400" cy="274638"/>
            <a:chOff x="1248" y="1219"/>
            <a:chExt cx="336" cy="173"/>
          </a:xfrm>
        </p:grpSpPr>
        <p:sp>
          <p:nvSpPr>
            <p:cNvPr id="108622" name="Line 3150"/>
            <p:cNvSpPr>
              <a:spLocks noChangeShapeType="1"/>
            </p:cNvSpPr>
            <p:nvPr/>
          </p:nvSpPr>
          <p:spPr bwMode="auto">
            <a:xfrm>
              <a:off x="1248" y="1392"/>
              <a:ext cx="336" cy="0"/>
            </a:xfrm>
            <a:prstGeom prst="line">
              <a:avLst/>
            </a:prstGeom>
            <a:noFill/>
            <a:ln w="12700">
              <a:solidFill>
                <a:schemeClr val="tx1"/>
              </a:solidFill>
              <a:round/>
              <a:headEnd/>
              <a:tailEnd type="triangle" w="med" len="med"/>
            </a:ln>
            <a:effectLst/>
          </p:spPr>
          <p:txBody>
            <a:bodyPr/>
            <a:lstStyle/>
            <a:p>
              <a:endParaRPr lang="es-ES"/>
            </a:p>
          </p:txBody>
        </p:sp>
        <p:sp>
          <p:nvSpPr>
            <p:cNvPr id="108623" name="Text Box 3151"/>
            <p:cNvSpPr txBox="1">
              <a:spLocks noChangeArrowheads="1"/>
            </p:cNvSpPr>
            <p:nvPr/>
          </p:nvSpPr>
          <p:spPr bwMode="auto">
            <a:xfrm>
              <a:off x="1314" y="1219"/>
              <a:ext cx="222"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16</a:t>
              </a:r>
              <a:endParaRPr lang="es-ES" sz="1200" b="1">
                <a:latin typeface="Arial" charset="0"/>
              </a:endParaRPr>
            </a:p>
          </p:txBody>
        </p:sp>
      </p:grpSp>
      <p:grpSp>
        <p:nvGrpSpPr>
          <p:cNvPr id="108624" name="Group 3152"/>
          <p:cNvGrpSpPr>
            <a:grpSpLocks/>
          </p:cNvGrpSpPr>
          <p:nvPr/>
        </p:nvGrpSpPr>
        <p:grpSpPr bwMode="auto">
          <a:xfrm>
            <a:off x="5105400" y="1676400"/>
            <a:ext cx="381000" cy="381000"/>
            <a:chOff x="3216" y="1056"/>
            <a:chExt cx="240" cy="240"/>
          </a:xfrm>
        </p:grpSpPr>
        <p:sp>
          <p:nvSpPr>
            <p:cNvPr id="108625" name="Line 3153"/>
            <p:cNvSpPr>
              <a:spLocks noChangeShapeType="1"/>
            </p:cNvSpPr>
            <p:nvPr/>
          </p:nvSpPr>
          <p:spPr bwMode="auto">
            <a:xfrm>
              <a:off x="3216" y="1152"/>
              <a:ext cx="240" cy="144"/>
            </a:xfrm>
            <a:prstGeom prst="line">
              <a:avLst/>
            </a:prstGeom>
            <a:noFill/>
            <a:ln w="12700">
              <a:solidFill>
                <a:schemeClr val="tx1"/>
              </a:solidFill>
              <a:round/>
              <a:headEnd/>
              <a:tailEnd type="triangle" w="med" len="med"/>
            </a:ln>
            <a:effectLst/>
          </p:spPr>
          <p:txBody>
            <a:bodyPr/>
            <a:lstStyle/>
            <a:p>
              <a:endParaRPr lang="es-ES"/>
            </a:p>
          </p:txBody>
        </p:sp>
        <p:sp>
          <p:nvSpPr>
            <p:cNvPr id="108626" name="Text Box 3154"/>
            <p:cNvSpPr txBox="1">
              <a:spLocks noChangeArrowheads="1"/>
            </p:cNvSpPr>
            <p:nvPr/>
          </p:nvSpPr>
          <p:spPr bwMode="auto">
            <a:xfrm>
              <a:off x="3264" y="1056"/>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5</a:t>
              </a:r>
              <a:endParaRPr lang="es-ES" sz="1200" b="1">
                <a:latin typeface="Arial" charset="0"/>
              </a:endParaRPr>
            </a:p>
          </p:txBody>
        </p:sp>
      </p:grpSp>
      <p:grpSp>
        <p:nvGrpSpPr>
          <p:cNvPr id="108627" name="Group 3155"/>
          <p:cNvGrpSpPr>
            <a:grpSpLocks/>
          </p:cNvGrpSpPr>
          <p:nvPr/>
        </p:nvGrpSpPr>
        <p:grpSpPr bwMode="auto">
          <a:xfrm>
            <a:off x="3657600" y="2209800"/>
            <a:ext cx="457200" cy="274638"/>
            <a:chOff x="2304" y="1392"/>
            <a:chExt cx="288" cy="173"/>
          </a:xfrm>
        </p:grpSpPr>
        <p:sp>
          <p:nvSpPr>
            <p:cNvPr id="108628" name="Line 3156"/>
            <p:cNvSpPr>
              <a:spLocks noChangeShapeType="1"/>
            </p:cNvSpPr>
            <p:nvPr/>
          </p:nvSpPr>
          <p:spPr bwMode="auto">
            <a:xfrm flipH="1">
              <a:off x="2304" y="1392"/>
              <a:ext cx="240" cy="144"/>
            </a:xfrm>
            <a:prstGeom prst="line">
              <a:avLst/>
            </a:prstGeom>
            <a:noFill/>
            <a:ln w="12700">
              <a:solidFill>
                <a:schemeClr val="tx1"/>
              </a:solidFill>
              <a:round/>
              <a:headEnd/>
              <a:tailEnd type="triangle" w="med" len="med"/>
            </a:ln>
            <a:effectLst/>
          </p:spPr>
          <p:txBody>
            <a:bodyPr/>
            <a:lstStyle/>
            <a:p>
              <a:endParaRPr lang="es-ES"/>
            </a:p>
          </p:txBody>
        </p:sp>
        <p:sp>
          <p:nvSpPr>
            <p:cNvPr id="108629" name="Text Box 3157"/>
            <p:cNvSpPr txBox="1">
              <a:spLocks noChangeArrowheads="1"/>
            </p:cNvSpPr>
            <p:nvPr/>
          </p:nvSpPr>
          <p:spPr bwMode="auto">
            <a:xfrm>
              <a:off x="2423" y="1392"/>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4</a:t>
              </a:r>
              <a:endParaRPr lang="es-ES" sz="1200" b="1">
                <a:latin typeface="Arial" charset="0"/>
              </a:endParaRPr>
            </a:p>
          </p:txBody>
        </p:sp>
      </p:grpSp>
      <p:grpSp>
        <p:nvGrpSpPr>
          <p:cNvPr id="108630" name="Group 3158"/>
          <p:cNvGrpSpPr>
            <a:grpSpLocks/>
          </p:cNvGrpSpPr>
          <p:nvPr/>
        </p:nvGrpSpPr>
        <p:grpSpPr bwMode="auto">
          <a:xfrm>
            <a:off x="3810000" y="2438400"/>
            <a:ext cx="465138" cy="350838"/>
            <a:chOff x="2400" y="1536"/>
            <a:chExt cx="293" cy="221"/>
          </a:xfrm>
        </p:grpSpPr>
        <p:sp>
          <p:nvSpPr>
            <p:cNvPr id="108631" name="Line 3159"/>
            <p:cNvSpPr>
              <a:spLocks noChangeShapeType="1"/>
            </p:cNvSpPr>
            <p:nvPr/>
          </p:nvSpPr>
          <p:spPr bwMode="auto">
            <a:xfrm flipH="1">
              <a:off x="2400" y="1536"/>
              <a:ext cx="240" cy="144"/>
            </a:xfrm>
            <a:prstGeom prst="line">
              <a:avLst/>
            </a:prstGeom>
            <a:noFill/>
            <a:ln w="12700">
              <a:solidFill>
                <a:schemeClr val="tx1"/>
              </a:solidFill>
              <a:round/>
              <a:headEnd/>
              <a:tailEnd type="triangle" w="med" len="med"/>
            </a:ln>
            <a:effectLst/>
          </p:spPr>
          <p:txBody>
            <a:bodyPr/>
            <a:lstStyle/>
            <a:p>
              <a:endParaRPr lang="es-ES"/>
            </a:p>
          </p:txBody>
        </p:sp>
        <p:sp>
          <p:nvSpPr>
            <p:cNvPr id="108632" name="Text Box 3160"/>
            <p:cNvSpPr txBox="1">
              <a:spLocks noChangeArrowheads="1"/>
            </p:cNvSpPr>
            <p:nvPr/>
          </p:nvSpPr>
          <p:spPr bwMode="auto">
            <a:xfrm>
              <a:off x="2471" y="1584"/>
              <a:ext cx="222"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13</a:t>
              </a:r>
              <a:endParaRPr lang="es-ES" sz="1200" b="1">
                <a:latin typeface="Arial" charset="0"/>
              </a:endParaRPr>
            </a:p>
          </p:txBody>
        </p:sp>
      </p:grpSp>
      <p:grpSp>
        <p:nvGrpSpPr>
          <p:cNvPr id="108633" name="Group 3161"/>
          <p:cNvGrpSpPr>
            <a:grpSpLocks/>
          </p:cNvGrpSpPr>
          <p:nvPr/>
        </p:nvGrpSpPr>
        <p:grpSpPr bwMode="auto">
          <a:xfrm>
            <a:off x="4876800" y="2239963"/>
            <a:ext cx="381000" cy="350837"/>
            <a:chOff x="3072" y="1411"/>
            <a:chExt cx="240" cy="221"/>
          </a:xfrm>
        </p:grpSpPr>
        <p:sp>
          <p:nvSpPr>
            <p:cNvPr id="108634" name="Line 3162"/>
            <p:cNvSpPr>
              <a:spLocks noChangeShapeType="1"/>
            </p:cNvSpPr>
            <p:nvPr/>
          </p:nvSpPr>
          <p:spPr bwMode="auto">
            <a:xfrm flipH="1" flipV="1">
              <a:off x="3072" y="1411"/>
              <a:ext cx="240" cy="144"/>
            </a:xfrm>
            <a:prstGeom prst="line">
              <a:avLst/>
            </a:prstGeom>
            <a:noFill/>
            <a:ln w="12700">
              <a:solidFill>
                <a:schemeClr val="tx1"/>
              </a:solidFill>
              <a:round/>
              <a:headEnd/>
              <a:tailEnd type="triangle" w="med" len="med"/>
            </a:ln>
            <a:effectLst/>
          </p:spPr>
          <p:txBody>
            <a:bodyPr/>
            <a:lstStyle/>
            <a:p>
              <a:endParaRPr lang="es-ES"/>
            </a:p>
          </p:txBody>
        </p:sp>
        <p:sp>
          <p:nvSpPr>
            <p:cNvPr id="108635" name="Text Box 3163"/>
            <p:cNvSpPr txBox="1">
              <a:spLocks noChangeArrowheads="1"/>
            </p:cNvSpPr>
            <p:nvPr/>
          </p:nvSpPr>
          <p:spPr bwMode="auto">
            <a:xfrm>
              <a:off x="3072" y="1459"/>
              <a:ext cx="169"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6</a:t>
              </a:r>
              <a:endParaRPr lang="es-ES" sz="1200" b="1">
                <a:latin typeface="Arial" charset="0"/>
              </a:endParaRPr>
            </a:p>
          </p:txBody>
        </p:sp>
      </p:grpSp>
      <p:grpSp>
        <p:nvGrpSpPr>
          <p:cNvPr id="108636" name="Group 3164"/>
          <p:cNvGrpSpPr>
            <a:grpSpLocks/>
          </p:cNvGrpSpPr>
          <p:nvPr/>
        </p:nvGrpSpPr>
        <p:grpSpPr bwMode="auto">
          <a:xfrm>
            <a:off x="4724400" y="2514600"/>
            <a:ext cx="381000" cy="427038"/>
            <a:chOff x="2976" y="1584"/>
            <a:chExt cx="240" cy="269"/>
          </a:xfrm>
        </p:grpSpPr>
        <p:sp>
          <p:nvSpPr>
            <p:cNvPr id="108637" name="Line 3165"/>
            <p:cNvSpPr>
              <a:spLocks noChangeShapeType="1"/>
            </p:cNvSpPr>
            <p:nvPr/>
          </p:nvSpPr>
          <p:spPr bwMode="auto">
            <a:xfrm flipH="1" flipV="1">
              <a:off x="2976" y="1584"/>
              <a:ext cx="240" cy="144"/>
            </a:xfrm>
            <a:prstGeom prst="line">
              <a:avLst/>
            </a:prstGeom>
            <a:noFill/>
            <a:ln w="12700">
              <a:solidFill>
                <a:schemeClr val="tx1"/>
              </a:solidFill>
              <a:round/>
              <a:headEnd/>
              <a:tailEnd type="triangle" w="med" len="med"/>
            </a:ln>
            <a:effectLst/>
          </p:spPr>
          <p:txBody>
            <a:bodyPr/>
            <a:lstStyle/>
            <a:p>
              <a:endParaRPr lang="es-ES"/>
            </a:p>
          </p:txBody>
        </p:sp>
        <p:sp>
          <p:nvSpPr>
            <p:cNvPr id="108638" name="Text Box 3166"/>
            <p:cNvSpPr txBox="1">
              <a:spLocks noChangeArrowheads="1"/>
            </p:cNvSpPr>
            <p:nvPr/>
          </p:nvSpPr>
          <p:spPr bwMode="auto">
            <a:xfrm>
              <a:off x="2976" y="1680"/>
              <a:ext cx="222" cy="173"/>
            </a:xfrm>
            <a:prstGeom prst="rect">
              <a:avLst/>
            </a:prstGeom>
            <a:noFill/>
            <a:ln w="12700">
              <a:noFill/>
              <a:miter lim="800000"/>
              <a:headEnd/>
              <a:tailEnd/>
            </a:ln>
            <a:effectLst/>
          </p:spPr>
          <p:txBody>
            <a:bodyPr wrap="none">
              <a:spAutoFit/>
            </a:bodyPr>
            <a:lstStyle/>
            <a:p>
              <a:pPr eaLnBrk="0" hangingPunct="0"/>
              <a:r>
                <a:rPr lang="es-ES_tradnl" sz="1200" b="1">
                  <a:latin typeface="Arial" charset="0"/>
                </a:rPr>
                <a:t>11</a:t>
              </a:r>
              <a:endParaRPr lang="es-ES" sz="1200" b="1">
                <a:latin typeface="Arial" charset="0"/>
              </a:endParaRPr>
            </a:p>
          </p:txBody>
        </p:sp>
      </p:grpSp>
      <p:sp>
        <p:nvSpPr>
          <p:cNvPr id="108639" name="Text Box 3167"/>
          <p:cNvSpPr txBox="1">
            <a:spLocks noChangeArrowheads="1"/>
          </p:cNvSpPr>
          <p:nvPr/>
        </p:nvSpPr>
        <p:spPr bwMode="auto">
          <a:xfrm>
            <a:off x="4090988" y="3165475"/>
            <a:ext cx="785812" cy="457200"/>
          </a:xfrm>
          <a:prstGeom prst="rect">
            <a:avLst/>
          </a:prstGeom>
          <a:noFill/>
          <a:ln w="12700">
            <a:noFill/>
            <a:miter lim="800000"/>
            <a:headEnd/>
            <a:tailEnd/>
          </a:ln>
          <a:effectLst/>
        </p:spPr>
        <p:txBody>
          <a:bodyPr wrap="none">
            <a:spAutoFit/>
          </a:bodyPr>
          <a:lstStyle/>
          <a:p>
            <a:pPr eaLnBrk="0" hangingPunct="0"/>
            <a:r>
              <a:rPr lang="es-ES_tradnl"/>
              <a:t>X.25</a:t>
            </a:r>
            <a:endParaRPr lang="es-ES"/>
          </a:p>
        </p:txBody>
      </p:sp>
      <p:sp>
        <p:nvSpPr>
          <p:cNvPr id="108640" name="Text Box 3168"/>
          <p:cNvSpPr txBox="1">
            <a:spLocks noChangeArrowheads="1"/>
          </p:cNvSpPr>
          <p:nvPr/>
        </p:nvSpPr>
        <p:spPr bwMode="auto">
          <a:xfrm>
            <a:off x="3733800" y="5791200"/>
            <a:ext cx="1747838" cy="457200"/>
          </a:xfrm>
          <a:prstGeom prst="rect">
            <a:avLst/>
          </a:prstGeom>
          <a:noFill/>
          <a:ln w="12700">
            <a:noFill/>
            <a:miter lim="800000"/>
            <a:headEnd/>
            <a:tailEnd/>
          </a:ln>
          <a:effectLst/>
        </p:spPr>
        <p:txBody>
          <a:bodyPr wrap="none">
            <a:spAutoFit/>
          </a:bodyPr>
          <a:lstStyle/>
          <a:p>
            <a:pPr eaLnBrk="0" hangingPunct="0"/>
            <a:r>
              <a:rPr lang="es-ES_tradnl"/>
              <a:t>Frame Relay</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108570"/>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1000"/>
                                  </p:stCondLst>
                                  <p:childTnLst>
                                    <p:set>
                                      <p:cBhvr>
                                        <p:cTn id="9" dur="1" fill="hold">
                                          <p:stCondLst>
                                            <p:cond delay="499"/>
                                          </p:stCondLst>
                                        </p:cTn>
                                        <p:tgtEl>
                                          <p:spTgt spid="108573"/>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nodeType="afterEffect">
                                  <p:stCondLst>
                                    <p:cond delay="1000"/>
                                  </p:stCondLst>
                                  <p:childTnLst>
                                    <p:set>
                                      <p:cBhvr>
                                        <p:cTn id="12" dur="1" fill="hold">
                                          <p:stCondLst>
                                            <p:cond delay="499"/>
                                          </p:stCondLst>
                                        </p:cTn>
                                        <p:tgtEl>
                                          <p:spTgt spid="108600"/>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nodeType="afterEffect">
                                  <p:stCondLst>
                                    <p:cond delay="1000"/>
                                  </p:stCondLst>
                                  <p:childTnLst>
                                    <p:set>
                                      <p:cBhvr>
                                        <p:cTn id="15" dur="1" fill="hold">
                                          <p:stCondLst>
                                            <p:cond delay="499"/>
                                          </p:stCondLst>
                                        </p:cTn>
                                        <p:tgtEl>
                                          <p:spTgt spid="108627"/>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nodeType="afterEffect">
                                  <p:stCondLst>
                                    <p:cond delay="1000"/>
                                  </p:stCondLst>
                                  <p:childTnLst>
                                    <p:set>
                                      <p:cBhvr>
                                        <p:cTn id="18" dur="1" fill="hold">
                                          <p:stCondLst>
                                            <p:cond delay="499"/>
                                          </p:stCondLst>
                                        </p:cTn>
                                        <p:tgtEl>
                                          <p:spTgt spid="108624"/>
                                        </p:tgtEl>
                                        <p:attrNameLst>
                                          <p:attrName>style.visibility</p:attrName>
                                        </p:attrNameLst>
                                      </p:cBhvr>
                                      <p:to>
                                        <p:strVal val="visible"/>
                                      </p:to>
                                    </p:set>
                                  </p:childTnLst>
                                </p:cTn>
                              </p:par>
                            </p:childTnLst>
                          </p:cTn>
                        </p:par>
                        <p:par>
                          <p:cTn id="19" fill="hold">
                            <p:stCondLst>
                              <p:cond delay="7500"/>
                            </p:stCondLst>
                            <p:childTnLst>
                              <p:par>
                                <p:cTn id="20" presetID="1" presetClass="entr" presetSubtype="0" fill="hold" nodeType="afterEffect">
                                  <p:stCondLst>
                                    <p:cond delay="1000"/>
                                  </p:stCondLst>
                                  <p:childTnLst>
                                    <p:set>
                                      <p:cBhvr>
                                        <p:cTn id="21" dur="1" fill="hold">
                                          <p:stCondLst>
                                            <p:cond delay="499"/>
                                          </p:stCondLst>
                                        </p:cTn>
                                        <p:tgtEl>
                                          <p:spTgt spid="108633"/>
                                        </p:tgtEl>
                                        <p:attrNameLst>
                                          <p:attrName>style.visibility</p:attrName>
                                        </p:attrNameLst>
                                      </p:cBhvr>
                                      <p:to>
                                        <p:strVal val="visible"/>
                                      </p:to>
                                    </p:set>
                                  </p:childTnLst>
                                </p:cTn>
                              </p:par>
                            </p:childTnLst>
                          </p:cTn>
                        </p:par>
                        <p:par>
                          <p:cTn id="22" fill="hold">
                            <p:stCondLst>
                              <p:cond delay="9000"/>
                            </p:stCondLst>
                            <p:childTnLst>
                              <p:par>
                                <p:cTn id="23" presetID="1" presetClass="entr" presetSubtype="0" fill="hold" nodeType="afterEffect">
                                  <p:stCondLst>
                                    <p:cond delay="1000"/>
                                  </p:stCondLst>
                                  <p:childTnLst>
                                    <p:set>
                                      <p:cBhvr>
                                        <p:cTn id="24" dur="1" fill="hold">
                                          <p:stCondLst>
                                            <p:cond delay="499"/>
                                          </p:stCondLst>
                                        </p:cTn>
                                        <p:tgtEl>
                                          <p:spTgt spid="108609"/>
                                        </p:tgtEl>
                                        <p:attrNameLst>
                                          <p:attrName>style.visibility</p:attrName>
                                        </p:attrNameLst>
                                      </p:cBhvr>
                                      <p:to>
                                        <p:strVal val="visible"/>
                                      </p:to>
                                    </p:set>
                                  </p:childTnLst>
                                </p:cTn>
                              </p:par>
                            </p:childTnLst>
                          </p:cTn>
                        </p:par>
                        <p:par>
                          <p:cTn id="25" fill="hold">
                            <p:stCondLst>
                              <p:cond delay="10500"/>
                            </p:stCondLst>
                            <p:childTnLst>
                              <p:par>
                                <p:cTn id="26" presetID="1" presetClass="entr" presetSubtype="0" fill="hold" nodeType="afterEffect">
                                  <p:stCondLst>
                                    <p:cond delay="1000"/>
                                  </p:stCondLst>
                                  <p:childTnLst>
                                    <p:set>
                                      <p:cBhvr>
                                        <p:cTn id="27" dur="1" fill="hold">
                                          <p:stCondLst>
                                            <p:cond delay="499"/>
                                          </p:stCondLst>
                                        </p:cTn>
                                        <p:tgtEl>
                                          <p:spTgt spid="108618"/>
                                        </p:tgtEl>
                                        <p:attrNameLst>
                                          <p:attrName>style.visibility</p:attrName>
                                        </p:attrNameLst>
                                      </p:cBhvr>
                                      <p:to>
                                        <p:strVal val="visible"/>
                                      </p:to>
                                    </p:set>
                                  </p:childTnLst>
                                </p:cTn>
                              </p:par>
                            </p:childTnLst>
                          </p:cTn>
                        </p:par>
                        <p:par>
                          <p:cTn id="28" fill="hold">
                            <p:stCondLst>
                              <p:cond delay="12000"/>
                            </p:stCondLst>
                            <p:childTnLst>
                              <p:par>
                                <p:cTn id="29" presetID="1" presetClass="entr" presetSubtype="0" fill="hold" nodeType="afterEffect">
                                  <p:stCondLst>
                                    <p:cond delay="2000"/>
                                  </p:stCondLst>
                                  <p:childTnLst>
                                    <p:set>
                                      <p:cBhvr>
                                        <p:cTn id="30" dur="1" fill="hold">
                                          <p:stCondLst>
                                            <p:cond delay="499"/>
                                          </p:stCondLst>
                                        </p:cTn>
                                        <p:tgtEl>
                                          <p:spTgt spid="108615"/>
                                        </p:tgtEl>
                                        <p:attrNameLst>
                                          <p:attrName>style.visibility</p:attrName>
                                        </p:attrNameLst>
                                      </p:cBhvr>
                                      <p:to>
                                        <p:strVal val="visible"/>
                                      </p:to>
                                    </p:set>
                                  </p:childTnLst>
                                </p:cTn>
                              </p:par>
                            </p:childTnLst>
                          </p:cTn>
                        </p:par>
                        <p:par>
                          <p:cTn id="31" fill="hold">
                            <p:stCondLst>
                              <p:cond delay="14500"/>
                            </p:stCondLst>
                            <p:childTnLst>
                              <p:par>
                                <p:cTn id="32" presetID="1" presetClass="entr" presetSubtype="0" fill="hold" nodeType="afterEffect">
                                  <p:stCondLst>
                                    <p:cond delay="1000"/>
                                  </p:stCondLst>
                                  <p:childTnLst>
                                    <p:set>
                                      <p:cBhvr>
                                        <p:cTn id="33" dur="1" fill="hold">
                                          <p:stCondLst>
                                            <p:cond delay="499"/>
                                          </p:stCondLst>
                                        </p:cTn>
                                        <p:tgtEl>
                                          <p:spTgt spid="108612"/>
                                        </p:tgtEl>
                                        <p:attrNameLst>
                                          <p:attrName>style.visibility</p:attrName>
                                        </p:attrNameLst>
                                      </p:cBhvr>
                                      <p:to>
                                        <p:strVal val="visible"/>
                                      </p:to>
                                    </p:set>
                                  </p:childTnLst>
                                </p:cTn>
                              </p:par>
                            </p:childTnLst>
                          </p:cTn>
                        </p:par>
                        <p:par>
                          <p:cTn id="34" fill="hold">
                            <p:stCondLst>
                              <p:cond delay="16000"/>
                            </p:stCondLst>
                            <p:childTnLst>
                              <p:par>
                                <p:cTn id="35" presetID="1" presetClass="entr" presetSubtype="0" fill="hold" nodeType="afterEffect">
                                  <p:stCondLst>
                                    <p:cond delay="1000"/>
                                  </p:stCondLst>
                                  <p:childTnLst>
                                    <p:set>
                                      <p:cBhvr>
                                        <p:cTn id="36" dur="1" fill="hold">
                                          <p:stCondLst>
                                            <p:cond delay="499"/>
                                          </p:stCondLst>
                                        </p:cTn>
                                        <p:tgtEl>
                                          <p:spTgt spid="108636"/>
                                        </p:tgtEl>
                                        <p:attrNameLst>
                                          <p:attrName>style.visibility</p:attrName>
                                        </p:attrNameLst>
                                      </p:cBhvr>
                                      <p:to>
                                        <p:strVal val="visible"/>
                                      </p:to>
                                    </p:set>
                                  </p:childTnLst>
                                </p:cTn>
                              </p:par>
                            </p:childTnLst>
                          </p:cTn>
                        </p:par>
                        <p:par>
                          <p:cTn id="37" fill="hold">
                            <p:stCondLst>
                              <p:cond delay="17500"/>
                            </p:stCondLst>
                            <p:childTnLst>
                              <p:par>
                                <p:cTn id="38" presetID="1" presetClass="entr" presetSubtype="0" fill="hold" nodeType="afterEffect">
                                  <p:stCondLst>
                                    <p:cond delay="1000"/>
                                  </p:stCondLst>
                                  <p:childTnLst>
                                    <p:set>
                                      <p:cBhvr>
                                        <p:cTn id="39" dur="1" fill="hold">
                                          <p:stCondLst>
                                            <p:cond delay="499"/>
                                          </p:stCondLst>
                                        </p:cTn>
                                        <p:tgtEl>
                                          <p:spTgt spid="108603"/>
                                        </p:tgtEl>
                                        <p:attrNameLst>
                                          <p:attrName>style.visibility</p:attrName>
                                        </p:attrNameLst>
                                      </p:cBhvr>
                                      <p:to>
                                        <p:strVal val="visible"/>
                                      </p:to>
                                    </p:set>
                                  </p:childTnLst>
                                </p:cTn>
                              </p:par>
                            </p:childTnLst>
                          </p:cTn>
                        </p:par>
                        <p:par>
                          <p:cTn id="40" fill="hold">
                            <p:stCondLst>
                              <p:cond delay="19000"/>
                            </p:stCondLst>
                            <p:childTnLst>
                              <p:par>
                                <p:cTn id="41" presetID="1" presetClass="entr" presetSubtype="0" fill="hold" nodeType="afterEffect">
                                  <p:stCondLst>
                                    <p:cond delay="1000"/>
                                  </p:stCondLst>
                                  <p:childTnLst>
                                    <p:set>
                                      <p:cBhvr>
                                        <p:cTn id="42" dur="1" fill="hold">
                                          <p:stCondLst>
                                            <p:cond delay="499"/>
                                          </p:stCondLst>
                                        </p:cTn>
                                        <p:tgtEl>
                                          <p:spTgt spid="108630"/>
                                        </p:tgtEl>
                                        <p:attrNameLst>
                                          <p:attrName>style.visibility</p:attrName>
                                        </p:attrNameLst>
                                      </p:cBhvr>
                                      <p:to>
                                        <p:strVal val="visible"/>
                                      </p:to>
                                    </p:set>
                                  </p:childTnLst>
                                </p:cTn>
                              </p:par>
                            </p:childTnLst>
                          </p:cTn>
                        </p:par>
                        <p:par>
                          <p:cTn id="43" fill="hold">
                            <p:stCondLst>
                              <p:cond delay="20500"/>
                            </p:stCondLst>
                            <p:childTnLst>
                              <p:par>
                                <p:cTn id="44" presetID="1" presetClass="entr" presetSubtype="0" fill="hold" nodeType="afterEffect">
                                  <p:stCondLst>
                                    <p:cond delay="1000"/>
                                  </p:stCondLst>
                                  <p:childTnLst>
                                    <p:set>
                                      <p:cBhvr>
                                        <p:cTn id="45" dur="1" fill="hold">
                                          <p:stCondLst>
                                            <p:cond delay="499"/>
                                          </p:stCondLst>
                                        </p:cTn>
                                        <p:tgtEl>
                                          <p:spTgt spid="108606"/>
                                        </p:tgtEl>
                                        <p:attrNameLst>
                                          <p:attrName>style.visibility</p:attrName>
                                        </p:attrNameLst>
                                      </p:cBhvr>
                                      <p:to>
                                        <p:strVal val="visible"/>
                                      </p:to>
                                    </p:set>
                                  </p:childTnLst>
                                </p:cTn>
                              </p:par>
                            </p:childTnLst>
                          </p:cTn>
                        </p:par>
                        <p:par>
                          <p:cTn id="46" fill="hold">
                            <p:stCondLst>
                              <p:cond delay="22000"/>
                            </p:stCondLst>
                            <p:childTnLst>
                              <p:par>
                                <p:cTn id="47" presetID="1" presetClass="entr" presetSubtype="0" fill="hold" nodeType="afterEffect">
                                  <p:stCondLst>
                                    <p:cond delay="1000"/>
                                  </p:stCondLst>
                                  <p:childTnLst>
                                    <p:set>
                                      <p:cBhvr>
                                        <p:cTn id="48" dur="1" fill="hold">
                                          <p:stCondLst>
                                            <p:cond delay="499"/>
                                          </p:stCondLst>
                                        </p:cTn>
                                        <p:tgtEl>
                                          <p:spTgt spid="108597"/>
                                        </p:tgtEl>
                                        <p:attrNameLst>
                                          <p:attrName>style.visibility</p:attrName>
                                        </p:attrNameLst>
                                      </p:cBhvr>
                                      <p:to>
                                        <p:strVal val="visible"/>
                                      </p:to>
                                    </p:set>
                                  </p:childTnLst>
                                </p:cTn>
                              </p:par>
                            </p:childTnLst>
                          </p:cTn>
                        </p:par>
                        <p:par>
                          <p:cTn id="49" fill="hold">
                            <p:stCondLst>
                              <p:cond delay="23500"/>
                            </p:stCondLst>
                            <p:childTnLst>
                              <p:par>
                                <p:cTn id="50" presetID="1" presetClass="entr" presetSubtype="0" fill="hold" nodeType="afterEffect">
                                  <p:stCondLst>
                                    <p:cond delay="1000"/>
                                  </p:stCondLst>
                                  <p:childTnLst>
                                    <p:set>
                                      <p:cBhvr>
                                        <p:cTn id="51" dur="1" fill="hold">
                                          <p:stCondLst>
                                            <p:cond delay="499"/>
                                          </p:stCondLst>
                                        </p:cTn>
                                        <p:tgtEl>
                                          <p:spTgt spid="10862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499"/>
                                          </p:stCondLst>
                                        </p:cTn>
                                        <p:tgtEl>
                                          <p:spTgt spid="108567"/>
                                        </p:tgtEl>
                                        <p:attrNameLst>
                                          <p:attrName>style.visibility</p:attrName>
                                        </p:attrNameLst>
                                      </p:cBhvr>
                                      <p:to>
                                        <p:strVal val="visible"/>
                                      </p:to>
                                    </p:set>
                                  </p:childTnLst>
                                </p:cTn>
                              </p:par>
                            </p:childTnLst>
                          </p:cTn>
                        </p:par>
                        <p:par>
                          <p:cTn id="56" fill="hold">
                            <p:stCondLst>
                              <p:cond delay="500"/>
                            </p:stCondLst>
                            <p:childTnLst>
                              <p:par>
                                <p:cTn id="57" presetID="1" presetClass="entr" presetSubtype="0" fill="hold" nodeType="afterEffect">
                                  <p:stCondLst>
                                    <p:cond delay="1000"/>
                                  </p:stCondLst>
                                  <p:childTnLst>
                                    <p:set>
                                      <p:cBhvr>
                                        <p:cTn id="58" dur="1" fill="hold">
                                          <p:stCondLst>
                                            <p:cond delay="499"/>
                                          </p:stCondLst>
                                        </p:cTn>
                                        <p:tgtEl>
                                          <p:spTgt spid="108588"/>
                                        </p:tgtEl>
                                        <p:attrNameLst>
                                          <p:attrName>style.visibility</p:attrName>
                                        </p:attrNameLst>
                                      </p:cBhvr>
                                      <p:to>
                                        <p:strVal val="visible"/>
                                      </p:to>
                                    </p:set>
                                  </p:childTnLst>
                                </p:cTn>
                              </p:par>
                            </p:childTnLst>
                          </p:cTn>
                        </p:par>
                        <p:par>
                          <p:cTn id="59" fill="hold">
                            <p:stCondLst>
                              <p:cond delay="2000"/>
                            </p:stCondLst>
                            <p:childTnLst>
                              <p:par>
                                <p:cTn id="60" presetID="1" presetClass="entr" presetSubtype="0" fill="hold" nodeType="afterEffect">
                                  <p:stCondLst>
                                    <p:cond delay="1000"/>
                                  </p:stCondLst>
                                  <p:childTnLst>
                                    <p:set>
                                      <p:cBhvr>
                                        <p:cTn id="61" dur="1" fill="hold">
                                          <p:stCondLst>
                                            <p:cond delay="499"/>
                                          </p:stCondLst>
                                        </p:cTn>
                                        <p:tgtEl>
                                          <p:spTgt spid="108585"/>
                                        </p:tgtEl>
                                        <p:attrNameLst>
                                          <p:attrName>style.visibility</p:attrName>
                                        </p:attrNameLst>
                                      </p:cBhvr>
                                      <p:to>
                                        <p:strVal val="visible"/>
                                      </p:to>
                                    </p:set>
                                  </p:childTnLst>
                                </p:cTn>
                              </p:par>
                            </p:childTnLst>
                          </p:cTn>
                        </p:par>
                        <p:par>
                          <p:cTn id="62" fill="hold">
                            <p:stCondLst>
                              <p:cond delay="3500"/>
                            </p:stCondLst>
                            <p:childTnLst>
                              <p:par>
                                <p:cTn id="63" presetID="1" presetClass="entr" presetSubtype="0" fill="hold" nodeType="afterEffect">
                                  <p:stCondLst>
                                    <p:cond delay="1000"/>
                                  </p:stCondLst>
                                  <p:childTnLst>
                                    <p:set>
                                      <p:cBhvr>
                                        <p:cTn id="64" dur="1" fill="hold">
                                          <p:stCondLst>
                                            <p:cond delay="499"/>
                                          </p:stCondLst>
                                        </p:cTn>
                                        <p:tgtEl>
                                          <p:spTgt spid="108591"/>
                                        </p:tgtEl>
                                        <p:attrNameLst>
                                          <p:attrName>style.visibility</p:attrName>
                                        </p:attrNameLst>
                                      </p:cBhvr>
                                      <p:to>
                                        <p:strVal val="visible"/>
                                      </p:to>
                                    </p:set>
                                  </p:childTnLst>
                                </p:cTn>
                              </p:par>
                            </p:childTnLst>
                          </p:cTn>
                        </p:par>
                        <p:par>
                          <p:cTn id="65" fill="hold">
                            <p:stCondLst>
                              <p:cond delay="5000"/>
                            </p:stCondLst>
                            <p:childTnLst>
                              <p:par>
                                <p:cTn id="66" presetID="1" presetClass="entr" presetSubtype="0" fill="hold" nodeType="afterEffect">
                                  <p:stCondLst>
                                    <p:cond delay="2000"/>
                                  </p:stCondLst>
                                  <p:childTnLst>
                                    <p:set>
                                      <p:cBhvr>
                                        <p:cTn id="67" dur="1" fill="hold">
                                          <p:stCondLst>
                                            <p:cond delay="499"/>
                                          </p:stCondLst>
                                        </p:cTn>
                                        <p:tgtEl>
                                          <p:spTgt spid="108594"/>
                                        </p:tgtEl>
                                        <p:attrNameLst>
                                          <p:attrName>style.visibility</p:attrName>
                                        </p:attrNameLst>
                                      </p:cBhvr>
                                      <p:to>
                                        <p:strVal val="visible"/>
                                      </p:to>
                                    </p:set>
                                  </p:childTnLst>
                                </p:cTn>
                              </p:par>
                            </p:childTnLst>
                          </p:cTn>
                        </p:par>
                        <p:par>
                          <p:cTn id="68" fill="hold">
                            <p:stCondLst>
                              <p:cond delay="7500"/>
                            </p:stCondLst>
                            <p:childTnLst>
                              <p:par>
                                <p:cTn id="69" presetID="1" presetClass="entr" presetSubtype="0" fill="hold" nodeType="afterEffect">
                                  <p:stCondLst>
                                    <p:cond delay="1000"/>
                                  </p:stCondLst>
                                  <p:childTnLst>
                                    <p:set>
                                      <p:cBhvr>
                                        <p:cTn id="70" dur="1" fill="hold">
                                          <p:stCondLst>
                                            <p:cond delay="499"/>
                                          </p:stCondLst>
                                        </p:cTn>
                                        <p:tgtEl>
                                          <p:spTgt spid="108582"/>
                                        </p:tgtEl>
                                        <p:attrNameLst>
                                          <p:attrName>style.visibility</p:attrName>
                                        </p:attrNameLst>
                                      </p:cBhvr>
                                      <p:to>
                                        <p:strVal val="visible"/>
                                      </p:to>
                                    </p:set>
                                  </p:childTnLst>
                                </p:cTn>
                              </p:par>
                            </p:childTnLst>
                          </p:cTn>
                        </p:par>
                        <p:par>
                          <p:cTn id="71" fill="hold">
                            <p:stCondLst>
                              <p:cond delay="9000"/>
                            </p:stCondLst>
                            <p:childTnLst>
                              <p:par>
                                <p:cTn id="72" presetID="1" presetClass="entr" presetSubtype="0" fill="hold" nodeType="afterEffect">
                                  <p:stCondLst>
                                    <p:cond delay="1000"/>
                                  </p:stCondLst>
                                  <p:childTnLst>
                                    <p:set>
                                      <p:cBhvr>
                                        <p:cTn id="73" dur="1" fill="hold">
                                          <p:stCondLst>
                                            <p:cond delay="499"/>
                                          </p:stCondLst>
                                        </p:cTn>
                                        <p:tgtEl>
                                          <p:spTgt spid="108579"/>
                                        </p:tgtEl>
                                        <p:attrNameLst>
                                          <p:attrName>style.visibility</p:attrName>
                                        </p:attrNameLst>
                                      </p:cBhvr>
                                      <p:to>
                                        <p:strVal val="visible"/>
                                      </p:to>
                                    </p:set>
                                  </p:childTnLst>
                                </p:cTn>
                              </p:par>
                            </p:childTnLst>
                          </p:cTn>
                        </p:par>
                        <p:par>
                          <p:cTn id="74" fill="hold">
                            <p:stCondLst>
                              <p:cond delay="10500"/>
                            </p:stCondLst>
                            <p:childTnLst>
                              <p:par>
                                <p:cTn id="75" presetID="1" presetClass="entr" presetSubtype="0" fill="hold" nodeType="afterEffect">
                                  <p:stCondLst>
                                    <p:cond delay="1000"/>
                                  </p:stCondLst>
                                  <p:childTnLst>
                                    <p:set>
                                      <p:cBhvr>
                                        <p:cTn id="76" dur="1" fill="hold">
                                          <p:stCondLst>
                                            <p:cond delay="499"/>
                                          </p:stCondLst>
                                        </p:cTn>
                                        <p:tgtEl>
                                          <p:spTgt spid="1085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609600"/>
            <a:ext cx="7772400" cy="762000"/>
          </a:xfrm>
        </p:spPr>
        <p:txBody>
          <a:bodyPr/>
          <a:lstStyle/>
          <a:p>
            <a:r>
              <a:rPr lang="es-ES_tradnl" sz="3600"/>
              <a:t>Nivel de enlace en Internet</a:t>
            </a:r>
          </a:p>
        </p:txBody>
      </p:sp>
      <p:sp>
        <p:nvSpPr>
          <p:cNvPr id="36867" name="Rectangle 3"/>
          <p:cNvSpPr>
            <a:spLocks noGrp="1" noChangeArrowheads="1"/>
          </p:cNvSpPr>
          <p:nvPr>
            <p:ph type="body" idx="1"/>
          </p:nvPr>
        </p:nvSpPr>
        <p:spPr>
          <a:xfrm>
            <a:off x="762000" y="1600200"/>
            <a:ext cx="7696200" cy="914400"/>
          </a:xfrm>
        </p:spPr>
        <p:txBody>
          <a:bodyPr/>
          <a:lstStyle/>
          <a:p>
            <a:r>
              <a:rPr lang="es-ES_tradnl" sz="2400"/>
              <a:t>El protocolo IP está diseñado para funcionar sobre casi cualquier medio físico (‘IP over everything’):</a:t>
            </a:r>
          </a:p>
          <a:p>
            <a:endParaRPr lang="es-ES_tradnl"/>
          </a:p>
        </p:txBody>
      </p:sp>
      <p:graphicFrame>
        <p:nvGraphicFramePr>
          <p:cNvPr id="36910" name="Group 46"/>
          <p:cNvGraphicFramePr>
            <a:graphicFrameLocks noGrp="1"/>
          </p:cNvGraphicFramePr>
          <p:nvPr/>
        </p:nvGraphicFramePr>
        <p:xfrm>
          <a:off x="1524000" y="2895600"/>
          <a:ext cx="6096000" cy="3162300"/>
        </p:xfrm>
        <a:graphic>
          <a:graphicData uri="http://schemas.openxmlformats.org/drawingml/2006/table">
            <a:tbl>
              <a:tblPr/>
              <a:tblGrid>
                <a:gridCol w="2032000"/>
                <a:gridCol w="2032000"/>
                <a:gridCol w="2032000"/>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Times New Roman" pitchFamily="18" charset="0"/>
                        </a:rPr>
                        <a:t>Medio</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Times New Roman" pitchFamily="18" charset="0"/>
                        </a:rPr>
                        <a:t>RFC</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Times New Roman" pitchFamily="18" charset="0"/>
                        </a:rPr>
                        <a:t>Año</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X.25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877, 1356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1983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Ethernet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894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1984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802.x</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1042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1988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FDDI</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1188, 1390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1990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PPP</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1171, 1663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1990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Frame Relay</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1490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1993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ATM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1483, 1577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1994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3" cstate="print"/>
          <a:srcRect/>
          <a:stretch>
            <a:fillRect/>
          </a:stretch>
        </p:blipFill>
        <p:spPr bwMode="auto">
          <a:xfrm>
            <a:off x="304800" y="1257300"/>
            <a:ext cx="8534400" cy="4914900"/>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s-ES_tradnl"/>
              <a:t>PPP (Point to Point Protocol)</a:t>
            </a:r>
          </a:p>
        </p:txBody>
      </p:sp>
      <p:sp>
        <p:nvSpPr>
          <p:cNvPr id="37891" name="Rectangle 3"/>
          <p:cNvSpPr>
            <a:spLocks noGrp="1" noChangeArrowheads="1"/>
          </p:cNvSpPr>
          <p:nvPr>
            <p:ph type="body" idx="1"/>
          </p:nvPr>
        </p:nvSpPr>
        <p:spPr/>
        <p:txBody>
          <a:bodyPr/>
          <a:lstStyle/>
          <a:p>
            <a:pPr>
              <a:lnSpc>
                <a:spcPct val="90000"/>
              </a:lnSpc>
            </a:pPr>
            <a:r>
              <a:rPr lang="es-ES_tradnl" sz="2800"/>
              <a:t>El protocolo de enlace ’característico’ de Internet es el PPP, que se utiliza en:</a:t>
            </a:r>
          </a:p>
          <a:p>
            <a:pPr lvl="1">
              <a:lnSpc>
                <a:spcPct val="90000"/>
              </a:lnSpc>
            </a:pPr>
            <a:r>
              <a:rPr lang="es-ES_tradnl" sz="2400"/>
              <a:t>Líneas dedicadas punto a punto</a:t>
            </a:r>
          </a:p>
          <a:p>
            <a:pPr lvl="1">
              <a:lnSpc>
                <a:spcPct val="90000"/>
              </a:lnSpc>
            </a:pPr>
            <a:r>
              <a:rPr lang="es-ES_tradnl" sz="2400"/>
              <a:t>Conexiones RTC analógicas o digitales (RDSI)</a:t>
            </a:r>
          </a:p>
          <a:p>
            <a:pPr lvl="1">
              <a:lnSpc>
                <a:spcPct val="90000"/>
              </a:lnSpc>
            </a:pPr>
            <a:r>
              <a:rPr lang="es-ES_tradnl" sz="2400"/>
              <a:t>Conexiones de alta velocidad sobre enlaces SONET/SDH</a:t>
            </a:r>
          </a:p>
          <a:p>
            <a:pPr>
              <a:lnSpc>
                <a:spcPct val="90000"/>
              </a:lnSpc>
            </a:pPr>
            <a:r>
              <a:rPr lang="es-ES_tradnl" sz="2800"/>
              <a:t>Puede funcionar de forma síncrona o asíncrona (puerto COM de un PC)</a:t>
            </a:r>
          </a:p>
          <a:p>
            <a:pPr>
              <a:lnSpc>
                <a:spcPct val="90000"/>
              </a:lnSpc>
            </a:pPr>
            <a:r>
              <a:rPr lang="es-ES_tradnl" sz="2800"/>
              <a:t>Es multiprotocolo, una comunicación soporta simultáneamente varios protocolos a nivel de red.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1026"/>
          <p:cNvPicPr>
            <a:picLocks noChangeAspect="1" noChangeArrowheads="1"/>
          </p:cNvPicPr>
          <p:nvPr/>
        </p:nvPicPr>
        <p:blipFill>
          <a:blip r:embed="rId3" cstate="print"/>
          <a:srcRect/>
          <a:stretch>
            <a:fillRect/>
          </a:stretch>
        </p:blipFill>
        <p:spPr bwMode="auto">
          <a:xfrm>
            <a:off x="1585913" y="1466850"/>
            <a:ext cx="5957887" cy="4262438"/>
          </a:xfrm>
          <a:prstGeom prst="rect">
            <a:avLst/>
          </a:prstGeom>
          <a:noFill/>
          <a:ln w="9525">
            <a:noFill/>
            <a:miter lim="800000"/>
            <a:headEnd/>
            <a:tailEnd/>
          </a:ln>
          <a:effectLst/>
        </p:spPr>
      </p:pic>
      <p:sp>
        <p:nvSpPr>
          <p:cNvPr id="75779" name="Text Box 1027"/>
          <p:cNvSpPr txBox="1">
            <a:spLocks noChangeArrowheads="1"/>
          </p:cNvSpPr>
          <p:nvPr/>
        </p:nvSpPr>
        <p:spPr bwMode="auto">
          <a:xfrm>
            <a:off x="593725" y="371475"/>
            <a:ext cx="7770813" cy="519113"/>
          </a:xfrm>
          <a:prstGeom prst="rect">
            <a:avLst/>
          </a:prstGeom>
          <a:noFill/>
          <a:ln w="9525">
            <a:noFill/>
            <a:miter lim="800000"/>
            <a:headEnd/>
            <a:tailEnd/>
          </a:ln>
          <a:effectLst/>
        </p:spPr>
        <p:txBody>
          <a:bodyPr wrap="none">
            <a:spAutoFit/>
          </a:bodyPr>
          <a:lstStyle/>
          <a:p>
            <a:r>
              <a:rPr lang="es-ES_tradnl" sz="2800"/>
              <a:t>La capa de enlace en el contexto del modelo de capas</a:t>
            </a:r>
            <a:endParaRPr lang="es-ES"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404813"/>
            <a:ext cx="7772400" cy="685800"/>
          </a:xfrm>
        </p:spPr>
        <p:txBody>
          <a:bodyPr/>
          <a:lstStyle/>
          <a:p>
            <a:r>
              <a:rPr lang="es-ES_tradnl" sz="3600"/>
              <a:t>Formato de trama PPP</a:t>
            </a:r>
          </a:p>
        </p:txBody>
      </p:sp>
      <p:sp>
        <p:nvSpPr>
          <p:cNvPr id="38915" name="Rectangle 3"/>
          <p:cNvSpPr>
            <a:spLocks noGrp="1" noChangeArrowheads="1"/>
          </p:cNvSpPr>
          <p:nvPr>
            <p:ph type="body" idx="1"/>
          </p:nvPr>
        </p:nvSpPr>
        <p:spPr>
          <a:xfrm>
            <a:off x="838200" y="1395413"/>
            <a:ext cx="7772400" cy="609600"/>
          </a:xfrm>
        </p:spPr>
        <p:txBody>
          <a:bodyPr/>
          <a:lstStyle/>
          <a:p>
            <a:r>
              <a:rPr lang="es-ES_tradnl" sz="2400"/>
              <a:t>Utiliza estructura tipo HDLC:</a:t>
            </a:r>
          </a:p>
        </p:txBody>
      </p:sp>
      <p:graphicFrame>
        <p:nvGraphicFramePr>
          <p:cNvPr id="38953" name="Group 41"/>
          <p:cNvGraphicFramePr>
            <a:graphicFrameLocks noGrp="1"/>
          </p:cNvGraphicFramePr>
          <p:nvPr/>
        </p:nvGraphicFramePr>
        <p:xfrm>
          <a:off x="685800" y="2309813"/>
          <a:ext cx="8153400" cy="736600"/>
        </p:xfrm>
        <a:graphic>
          <a:graphicData uri="http://schemas.openxmlformats.org/drawingml/2006/table">
            <a:tbl>
              <a:tblPr/>
              <a:tblGrid>
                <a:gridCol w="1165225"/>
                <a:gridCol w="1163638"/>
                <a:gridCol w="1166812"/>
                <a:gridCol w="1162050"/>
                <a:gridCol w="1166813"/>
                <a:gridCol w="1163637"/>
                <a:gridCol w="1165225"/>
              </a:tblGrid>
              <a:tr h="736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Delimitad.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01111110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Dirección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11111111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Control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00000011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Protocolo</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Datos</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CRC</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Delimitad.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01111110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54" name="Text Box 42"/>
          <p:cNvSpPr txBox="1">
            <a:spLocks noChangeArrowheads="1"/>
          </p:cNvSpPr>
          <p:nvPr/>
        </p:nvSpPr>
        <p:spPr bwMode="auto">
          <a:xfrm>
            <a:off x="1143000" y="1928813"/>
            <a:ext cx="298450" cy="366712"/>
          </a:xfrm>
          <a:prstGeom prst="rect">
            <a:avLst/>
          </a:prstGeom>
          <a:noFill/>
          <a:ln w="9525">
            <a:noFill/>
            <a:miter lim="800000"/>
            <a:headEnd/>
            <a:tailEnd/>
          </a:ln>
          <a:effectLst/>
        </p:spPr>
        <p:txBody>
          <a:bodyPr wrap="none">
            <a:spAutoFit/>
          </a:bodyPr>
          <a:lstStyle/>
          <a:p>
            <a:r>
              <a:rPr lang="es-ES_tradnl" sz="1800"/>
              <a:t>1</a:t>
            </a:r>
            <a:endParaRPr lang="es-ES" sz="1800"/>
          </a:p>
        </p:txBody>
      </p:sp>
      <p:sp>
        <p:nvSpPr>
          <p:cNvPr id="38955" name="Text Box 43"/>
          <p:cNvSpPr txBox="1">
            <a:spLocks noChangeArrowheads="1"/>
          </p:cNvSpPr>
          <p:nvPr/>
        </p:nvSpPr>
        <p:spPr bwMode="auto">
          <a:xfrm>
            <a:off x="2286000" y="1928813"/>
            <a:ext cx="298450" cy="366712"/>
          </a:xfrm>
          <a:prstGeom prst="rect">
            <a:avLst/>
          </a:prstGeom>
          <a:noFill/>
          <a:ln w="9525">
            <a:noFill/>
            <a:miter lim="800000"/>
            <a:headEnd/>
            <a:tailEnd/>
          </a:ln>
          <a:effectLst/>
        </p:spPr>
        <p:txBody>
          <a:bodyPr wrap="none">
            <a:spAutoFit/>
          </a:bodyPr>
          <a:lstStyle/>
          <a:p>
            <a:r>
              <a:rPr lang="es-ES_tradnl" sz="1800"/>
              <a:t>1</a:t>
            </a:r>
            <a:endParaRPr lang="es-ES" sz="1800"/>
          </a:p>
        </p:txBody>
      </p:sp>
      <p:sp>
        <p:nvSpPr>
          <p:cNvPr id="38956" name="Text Box 44"/>
          <p:cNvSpPr txBox="1">
            <a:spLocks noChangeArrowheads="1"/>
          </p:cNvSpPr>
          <p:nvPr/>
        </p:nvSpPr>
        <p:spPr bwMode="auto">
          <a:xfrm>
            <a:off x="3435350" y="1928813"/>
            <a:ext cx="298450" cy="366712"/>
          </a:xfrm>
          <a:prstGeom prst="rect">
            <a:avLst/>
          </a:prstGeom>
          <a:noFill/>
          <a:ln w="9525">
            <a:noFill/>
            <a:miter lim="800000"/>
            <a:headEnd/>
            <a:tailEnd/>
          </a:ln>
          <a:effectLst/>
        </p:spPr>
        <p:txBody>
          <a:bodyPr wrap="none">
            <a:spAutoFit/>
          </a:bodyPr>
          <a:lstStyle/>
          <a:p>
            <a:r>
              <a:rPr lang="es-ES_tradnl" sz="1800"/>
              <a:t>1</a:t>
            </a:r>
            <a:endParaRPr lang="es-ES" sz="1800"/>
          </a:p>
        </p:txBody>
      </p:sp>
      <p:sp>
        <p:nvSpPr>
          <p:cNvPr id="38957" name="Text Box 45"/>
          <p:cNvSpPr txBox="1">
            <a:spLocks noChangeArrowheads="1"/>
          </p:cNvSpPr>
          <p:nvPr/>
        </p:nvSpPr>
        <p:spPr bwMode="auto">
          <a:xfrm>
            <a:off x="4419600" y="1943100"/>
            <a:ext cx="641350" cy="366713"/>
          </a:xfrm>
          <a:prstGeom prst="rect">
            <a:avLst/>
          </a:prstGeom>
          <a:noFill/>
          <a:ln w="9525">
            <a:noFill/>
            <a:miter lim="800000"/>
            <a:headEnd/>
            <a:tailEnd/>
          </a:ln>
          <a:effectLst/>
        </p:spPr>
        <p:txBody>
          <a:bodyPr wrap="none">
            <a:spAutoFit/>
          </a:bodyPr>
          <a:lstStyle/>
          <a:p>
            <a:r>
              <a:rPr lang="es-ES_tradnl" sz="1800"/>
              <a:t>1 ó 2</a:t>
            </a:r>
            <a:endParaRPr lang="es-ES" sz="1800"/>
          </a:p>
        </p:txBody>
      </p:sp>
      <p:sp>
        <p:nvSpPr>
          <p:cNvPr id="38958" name="Text Box 46"/>
          <p:cNvSpPr txBox="1">
            <a:spLocks noChangeArrowheads="1"/>
          </p:cNvSpPr>
          <p:nvPr/>
        </p:nvSpPr>
        <p:spPr bwMode="auto">
          <a:xfrm>
            <a:off x="5410200" y="1928813"/>
            <a:ext cx="971550" cy="366712"/>
          </a:xfrm>
          <a:prstGeom prst="rect">
            <a:avLst/>
          </a:prstGeom>
          <a:noFill/>
          <a:ln w="9525">
            <a:noFill/>
            <a:miter lim="800000"/>
            <a:headEnd/>
            <a:tailEnd/>
          </a:ln>
          <a:effectLst/>
        </p:spPr>
        <p:txBody>
          <a:bodyPr wrap="none">
            <a:spAutoFit/>
          </a:bodyPr>
          <a:lstStyle/>
          <a:p>
            <a:r>
              <a:rPr lang="es-ES_tradnl" sz="1800"/>
              <a:t>Variable</a:t>
            </a:r>
            <a:endParaRPr lang="es-ES" sz="1800"/>
          </a:p>
        </p:txBody>
      </p:sp>
      <p:sp>
        <p:nvSpPr>
          <p:cNvPr id="38959" name="Text Box 47"/>
          <p:cNvSpPr txBox="1">
            <a:spLocks noChangeArrowheads="1"/>
          </p:cNvSpPr>
          <p:nvPr/>
        </p:nvSpPr>
        <p:spPr bwMode="auto">
          <a:xfrm>
            <a:off x="6781800" y="1928813"/>
            <a:ext cx="641350" cy="366712"/>
          </a:xfrm>
          <a:prstGeom prst="rect">
            <a:avLst/>
          </a:prstGeom>
          <a:noFill/>
          <a:ln w="9525">
            <a:noFill/>
            <a:miter lim="800000"/>
            <a:headEnd/>
            <a:tailEnd/>
          </a:ln>
          <a:effectLst/>
        </p:spPr>
        <p:txBody>
          <a:bodyPr wrap="none">
            <a:spAutoFit/>
          </a:bodyPr>
          <a:lstStyle/>
          <a:p>
            <a:r>
              <a:rPr lang="es-ES_tradnl" sz="1800"/>
              <a:t>2 ó 4</a:t>
            </a:r>
            <a:endParaRPr lang="es-ES" sz="1800"/>
          </a:p>
        </p:txBody>
      </p:sp>
      <p:sp>
        <p:nvSpPr>
          <p:cNvPr id="38960" name="Text Box 48"/>
          <p:cNvSpPr txBox="1">
            <a:spLocks noChangeArrowheads="1"/>
          </p:cNvSpPr>
          <p:nvPr/>
        </p:nvSpPr>
        <p:spPr bwMode="auto">
          <a:xfrm>
            <a:off x="8083550" y="1928813"/>
            <a:ext cx="298450" cy="366712"/>
          </a:xfrm>
          <a:prstGeom prst="rect">
            <a:avLst/>
          </a:prstGeom>
          <a:noFill/>
          <a:ln w="9525">
            <a:noFill/>
            <a:miter lim="800000"/>
            <a:headEnd/>
            <a:tailEnd/>
          </a:ln>
          <a:effectLst/>
        </p:spPr>
        <p:txBody>
          <a:bodyPr wrap="none">
            <a:spAutoFit/>
          </a:bodyPr>
          <a:lstStyle/>
          <a:p>
            <a:r>
              <a:rPr lang="es-ES_tradnl" sz="1800"/>
              <a:t>1</a:t>
            </a:r>
            <a:endParaRPr lang="es-ES" sz="1800"/>
          </a:p>
        </p:txBody>
      </p:sp>
      <p:sp>
        <p:nvSpPr>
          <p:cNvPr id="38962" name="Text Box 50"/>
          <p:cNvSpPr txBox="1">
            <a:spLocks noChangeArrowheads="1"/>
          </p:cNvSpPr>
          <p:nvPr/>
        </p:nvSpPr>
        <p:spPr bwMode="auto">
          <a:xfrm>
            <a:off x="685800" y="3452813"/>
            <a:ext cx="8153400" cy="2830512"/>
          </a:xfrm>
          <a:prstGeom prst="rect">
            <a:avLst/>
          </a:prstGeom>
          <a:noFill/>
          <a:ln w="9525">
            <a:noFill/>
            <a:miter lim="800000"/>
            <a:headEnd/>
            <a:tailEnd/>
          </a:ln>
          <a:effectLst/>
        </p:spPr>
        <p:txBody>
          <a:bodyPr>
            <a:spAutoFit/>
          </a:bodyPr>
          <a:lstStyle/>
          <a:p>
            <a:pPr>
              <a:spcBef>
                <a:spcPct val="50000"/>
              </a:spcBef>
              <a:buFontTx/>
              <a:buChar char="•"/>
            </a:pPr>
            <a:r>
              <a:rPr lang="es-ES_tradnl"/>
              <a:t>La trama siempre tiene un número entero de bytes</a:t>
            </a:r>
          </a:p>
          <a:p>
            <a:pPr>
              <a:spcBef>
                <a:spcPct val="50000"/>
              </a:spcBef>
              <a:buFontTx/>
              <a:buChar char="•"/>
            </a:pPr>
            <a:r>
              <a:rPr lang="es-ES_tradnl"/>
              <a:t>El campo dirección no se utiliza, siempre vale 11111111</a:t>
            </a:r>
          </a:p>
          <a:p>
            <a:pPr>
              <a:spcBef>
                <a:spcPct val="50000"/>
              </a:spcBef>
              <a:buFontTx/>
              <a:buChar char="•"/>
            </a:pPr>
            <a:r>
              <a:rPr lang="es-ES_tradnl"/>
              <a:t>El campo control casi siempre vale 00000011, que especifica trama no numerada (funcionamiento sin ACK).</a:t>
            </a:r>
          </a:p>
          <a:p>
            <a:pPr>
              <a:spcBef>
                <a:spcPct val="50000"/>
              </a:spcBef>
              <a:buFontTx/>
              <a:buChar char="•"/>
            </a:pPr>
            <a:r>
              <a:rPr lang="es-ES_tradnl"/>
              <a:t>Generalmente en el inicio se negocia omitir los campos dirección y control (compresión de cabeceras)</a:t>
            </a:r>
            <a:endParaRPr lang="es-ES"/>
          </a:p>
        </p:txBody>
      </p:sp>
      <p:sp>
        <p:nvSpPr>
          <p:cNvPr id="38963" name="Text Box 51"/>
          <p:cNvSpPr txBox="1">
            <a:spLocks noChangeArrowheads="1"/>
          </p:cNvSpPr>
          <p:nvPr/>
        </p:nvSpPr>
        <p:spPr bwMode="auto">
          <a:xfrm>
            <a:off x="76200" y="1852613"/>
            <a:ext cx="1076325" cy="396875"/>
          </a:xfrm>
          <a:prstGeom prst="rect">
            <a:avLst/>
          </a:prstGeom>
          <a:noFill/>
          <a:ln w="9525">
            <a:noFill/>
            <a:miter lim="800000"/>
            <a:headEnd/>
            <a:tailEnd/>
          </a:ln>
          <a:effectLst/>
        </p:spPr>
        <p:txBody>
          <a:bodyPr wrap="none">
            <a:spAutoFit/>
          </a:bodyPr>
          <a:lstStyle/>
          <a:p>
            <a:r>
              <a:rPr lang="es-ES_tradnl" sz="2000"/>
              <a:t>Bytes </a:t>
            </a:r>
            <a:r>
              <a:rPr lang="es-ES_tradnl" sz="2000">
                <a:sym typeface="Symbol" pitchFamily="18" charset="2"/>
              </a:rPr>
              <a:t></a:t>
            </a:r>
            <a:endParaRPr lang="es-ES" sz="2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09600"/>
            <a:ext cx="7772400" cy="838200"/>
          </a:xfrm>
        </p:spPr>
        <p:txBody>
          <a:bodyPr/>
          <a:lstStyle/>
          <a:p>
            <a:r>
              <a:rPr lang="es-ES_tradnl" sz="3600"/>
              <a:t>Componentes de PPP</a:t>
            </a:r>
          </a:p>
        </p:txBody>
      </p:sp>
      <p:sp>
        <p:nvSpPr>
          <p:cNvPr id="39939" name="Rectangle 3"/>
          <p:cNvSpPr>
            <a:spLocks noGrp="1" noChangeArrowheads="1"/>
          </p:cNvSpPr>
          <p:nvPr>
            <p:ph type="body" idx="1"/>
          </p:nvPr>
        </p:nvSpPr>
        <p:spPr>
          <a:xfrm>
            <a:off x="685800" y="1752600"/>
            <a:ext cx="7772400" cy="4343400"/>
          </a:xfrm>
        </p:spPr>
        <p:txBody>
          <a:bodyPr/>
          <a:lstStyle/>
          <a:p>
            <a:pPr>
              <a:lnSpc>
                <a:spcPct val="90000"/>
              </a:lnSpc>
            </a:pPr>
            <a:r>
              <a:rPr lang="es-ES_tradnl" sz="2800"/>
              <a:t>LCP (Link Control Protocol): negocia parámetros del nivel de enlace en el inicio de la conexión, Ej.:</a:t>
            </a:r>
          </a:p>
          <a:p>
            <a:pPr lvl="1">
              <a:lnSpc>
                <a:spcPct val="90000"/>
              </a:lnSpc>
            </a:pPr>
            <a:r>
              <a:rPr lang="es-ES_tradnl" sz="2400"/>
              <a:t>Supresión de campos dirección y control</a:t>
            </a:r>
          </a:p>
          <a:p>
            <a:pPr lvl="1">
              <a:lnSpc>
                <a:spcPct val="90000"/>
              </a:lnSpc>
            </a:pPr>
            <a:r>
              <a:rPr lang="es-ES_tradnl" sz="2400"/>
              <a:t>Uso de protocolos fiables (con ACK)</a:t>
            </a:r>
          </a:p>
          <a:p>
            <a:pPr>
              <a:lnSpc>
                <a:spcPct val="90000"/>
              </a:lnSpc>
            </a:pPr>
            <a:r>
              <a:rPr lang="es-ES_tradnl" sz="2800"/>
              <a:t>NCP (Network Control Protocol): negocia parámetros del nivel de red:</a:t>
            </a:r>
          </a:p>
          <a:p>
            <a:pPr lvl="1">
              <a:lnSpc>
                <a:spcPct val="90000"/>
              </a:lnSpc>
            </a:pPr>
            <a:r>
              <a:rPr lang="es-ES_tradnl" sz="2400"/>
              <a:t>Protocolos soportados</a:t>
            </a:r>
          </a:p>
          <a:p>
            <a:pPr lvl="1">
              <a:lnSpc>
                <a:spcPct val="90000"/>
              </a:lnSpc>
            </a:pPr>
            <a:r>
              <a:rPr lang="es-ES_tradnl" sz="2400"/>
              <a:t>Asignación dinámica de dirección IP.</a:t>
            </a:r>
          </a:p>
          <a:p>
            <a:pPr>
              <a:lnSpc>
                <a:spcPct val="90000"/>
              </a:lnSpc>
            </a:pPr>
            <a:r>
              <a:rPr lang="es-ES_tradnl" sz="2800"/>
              <a:t>CHAP (Challenge Handshake Authentication Protocol): realiza tarea de autentificación de usuario.</a:t>
            </a:r>
            <a:endParaRPr lang="es-ES" sz="2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685800" y="333375"/>
            <a:ext cx="7772400" cy="914400"/>
          </a:xfrm>
        </p:spPr>
        <p:txBody>
          <a:bodyPr/>
          <a:lstStyle/>
          <a:p>
            <a:r>
              <a:rPr lang="es-ES_tradnl" sz="3600">
                <a:latin typeface="Arial" charset="0"/>
              </a:rPr>
              <a:t>Funcionamiento de CHAP (Challenge Handshake Protocol)</a:t>
            </a:r>
            <a:endParaRPr lang="es-ES" sz="3600">
              <a:latin typeface="Arial" charset="0"/>
            </a:endParaRPr>
          </a:p>
        </p:txBody>
      </p:sp>
      <p:sp>
        <p:nvSpPr>
          <p:cNvPr id="147459" name="Rectangle 3"/>
          <p:cNvSpPr>
            <a:spLocks noChangeArrowheads="1"/>
          </p:cNvSpPr>
          <p:nvPr/>
        </p:nvSpPr>
        <p:spPr bwMode="auto">
          <a:xfrm>
            <a:off x="1116013" y="2390775"/>
            <a:ext cx="1855787" cy="3498850"/>
          </a:xfrm>
          <a:prstGeom prst="rect">
            <a:avLst/>
          </a:prstGeom>
          <a:noFill/>
          <a:ln w="9525">
            <a:solidFill>
              <a:schemeClr val="tx1"/>
            </a:solidFill>
            <a:miter lim="800000"/>
            <a:headEnd/>
            <a:tailEnd/>
          </a:ln>
          <a:effectLst/>
        </p:spPr>
        <p:txBody>
          <a:bodyPr wrap="none" anchor="ctr"/>
          <a:lstStyle/>
          <a:p>
            <a:endParaRPr lang="es-ES"/>
          </a:p>
        </p:txBody>
      </p:sp>
      <p:sp>
        <p:nvSpPr>
          <p:cNvPr id="147460" name="Rectangle 4"/>
          <p:cNvSpPr>
            <a:spLocks noChangeArrowheads="1"/>
          </p:cNvSpPr>
          <p:nvPr/>
        </p:nvSpPr>
        <p:spPr bwMode="auto">
          <a:xfrm>
            <a:off x="6172200" y="2390775"/>
            <a:ext cx="2286000" cy="3352800"/>
          </a:xfrm>
          <a:prstGeom prst="rect">
            <a:avLst/>
          </a:prstGeom>
          <a:noFill/>
          <a:ln w="9525">
            <a:solidFill>
              <a:schemeClr val="tx1"/>
            </a:solidFill>
            <a:miter lim="800000"/>
            <a:headEnd/>
            <a:tailEnd/>
          </a:ln>
          <a:effectLst/>
        </p:spPr>
        <p:txBody>
          <a:bodyPr wrap="none" anchor="ctr"/>
          <a:lstStyle/>
          <a:p>
            <a:endParaRPr lang="es-ES"/>
          </a:p>
        </p:txBody>
      </p:sp>
      <p:sp>
        <p:nvSpPr>
          <p:cNvPr id="147461" name="Text Box 5"/>
          <p:cNvSpPr txBox="1">
            <a:spLocks noChangeArrowheads="1"/>
          </p:cNvSpPr>
          <p:nvPr/>
        </p:nvSpPr>
        <p:spPr bwMode="auto">
          <a:xfrm>
            <a:off x="1316038" y="2360613"/>
            <a:ext cx="1554162" cy="1006475"/>
          </a:xfrm>
          <a:prstGeom prst="rect">
            <a:avLst/>
          </a:prstGeom>
          <a:noFill/>
          <a:ln w="9525">
            <a:noFill/>
            <a:miter lim="800000"/>
            <a:headEnd/>
            <a:tailEnd/>
          </a:ln>
          <a:effectLst/>
        </p:spPr>
        <p:txBody>
          <a:bodyPr wrap="none">
            <a:spAutoFit/>
          </a:bodyPr>
          <a:lstStyle/>
          <a:p>
            <a:pPr algn="ctr"/>
            <a:r>
              <a:rPr lang="es-ES_tradnl" sz="2000">
                <a:latin typeface="Arial" charset="0"/>
              </a:rPr>
              <a:t>Enviar </a:t>
            </a:r>
          </a:p>
          <a:p>
            <a:pPr algn="ctr"/>
            <a:r>
              <a:rPr lang="es-ES_tradnl" sz="2000">
                <a:latin typeface="Arial" charset="0"/>
              </a:rPr>
              <a:t>identificador</a:t>
            </a:r>
          </a:p>
          <a:p>
            <a:pPr algn="ctr"/>
            <a:r>
              <a:rPr lang="es-ES_tradnl" sz="2000">
                <a:latin typeface="Arial" charset="0"/>
              </a:rPr>
              <a:t>(userid)</a:t>
            </a:r>
            <a:endParaRPr lang="es-ES" sz="2000">
              <a:latin typeface="Arial" charset="0"/>
            </a:endParaRPr>
          </a:p>
        </p:txBody>
      </p:sp>
      <p:sp>
        <p:nvSpPr>
          <p:cNvPr id="147462" name="Line 6"/>
          <p:cNvSpPr>
            <a:spLocks noChangeShapeType="1"/>
          </p:cNvSpPr>
          <p:nvPr/>
        </p:nvSpPr>
        <p:spPr bwMode="auto">
          <a:xfrm>
            <a:off x="3276600" y="2619375"/>
            <a:ext cx="2667000" cy="0"/>
          </a:xfrm>
          <a:prstGeom prst="line">
            <a:avLst/>
          </a:prstGeom>
          <a:noFill/>
          <a:ln w="19050">
            <a:solidFill>
              <a:schemeClr val="tx1"/>
            </a:solidFill>
            <a:round/>
            <a:headEnd/>
            <a:tailEnd type="triangle" w="med" len="med"/>
          </a:ln>
          <a:effectLst/>
        </p:spPr>
        <p:txBody>
          <a:bodyPr/>
          <a:lstStyle/>
          <a:p>
            <a:endParaRPr lang="es-ES"/>
          </a:p>
        </p:txBody>
      </p:sp>
      <p:sp>
        <p:nvSpPr>
          <p:cNvPr id="147463" name="Text Box 7"/>
          <p:cNvSpPr txBox="1">
            <a:spLocks noChangeArrowheads="1"/>
          </p:cNvSpPr>
          <p:nvPr/>
        </p:nvSpPr>
        <p:spPr bwMode="auto">
          <a:xfrm>
            <a:off x="3648075" y="2141538"/>
            <a:ext cx="1958975" cy="406400"/>
          </a:xfrm>
          <a:prstGeom prst="rect">
            <a:avLst/>
          </a:prstGeom>
          <a:noFill/>
          <a:ln w="9525">
            <a:solidFill>
              <a:schemeClr val="tx1"/>
            </a:solidFill>
            <a:miter lim="800000"/>
            <a:headEnd/>
            <a:tailEnd/>
          </a:ln>
          <a:effectLst/>
        </p:spPr>
        <p:txBody>
          <a:bodyPr wrap="none">
            <a:spAutoFit/>
          </a:bodyPr>
          <a:lstStyle/>
          <a:p>
            <a:r>
              <a:rPr lang="es-ES_tradnl" sz="2000">
                <a:latin typeface="Arial" charset="0"/>
              </a:rPr>
              <a:t>Soy Pedro Ruiz</a:t>
            </a:r>
            <a:endParaRPr lang="es-ES" sz="2000">
              <a:latin typeface="Arial" charset="0"/>
            </a:endParaRPr>
          </a:p>
        </p:txBody>
      </p:sp>
      <p:sp>
        <p:nvSpPr>
          <p:cNvPr id="147464" name="Line 8"/>
          <p:cNvSpPr>
            <a:spLocks noChangeShapeType="1"/>
          </p:cNvSpPr>
          <p:nvPr/>
        </p:nvSpPr>
        <p:spPr bwMode="auto">
          <a:xfrm flipH="1">
            <a:off x="3276600" y="3440113"/>
            <a:ext cx="2590800" cy="0"/>
          </a:xfrm>
          <a:prstGeom prst="line">
            <a:avLst/>
          </a:prstGeom>
          <a:noFill/>
          <a:ln w="19050">
            <a:solidFill>
              <a:schemeClr val="tx1"/>
            </a:solidFill>
            <a:round/>
            <a:headEnd/>
            <a:tailEnd type="triangle" w="med" len="med"/>
          </a:ln>
          <a:effectLst/>
        </p:spPr>
        <p:txBody>
          <a:bodyPr/>
          <a:lstStyle/>
          <a:p>
            <a:endParaRPr lang="es-ES"/>
          </a:p>
        </p:txBody>
      </p:sp>
      <p:sp>
        <p:nvSpPr>
          <p:cNvPr id="147465" name="Line 9"/>
          <p:cNvSpPr>
            <a:spLocks noChangeShapeType="1"/>
          </p:cNvSpPr>
          <p:nvPr/>
        </p:nvSpPr>
        <p:spPr bwMode="auto">
          <a:xfrm>
            <a:off x="3276600" y="4219575"/>
            <a:ext cx="2667000" cy="0"/>
          </a:xfrm>
          <a:prstGeom prst="line">
            <a:avLst/>
          </a:prstGeom>
          <a:noFill/>
          <a:ln w="19050">
            <a:solidFill>
              <a:schemeClr val="tx1"/>
            </a:solidFill>
            <a:round/>
            <a:headEnd/>
            <a:tailEnd type="triangle" w="med" len="med"/>
          </a:ln>
          <a:effectLst/>
        </p:spPr>
        <p:txBody>
          <a:bodyPr/>
          <a:lstStyle/>
          <a:p>
            <a:endParaRPr lang="es-ES"/>
          </a:p>
        </p:txBody>
      </p:sp>
      <p:sp>
        <p:nvSpPr>
          <p:cNvPr id="147466" name="Line 10"/>
          <p:cNvSpPr>
            <a:spLocks noChangeShapeType="1"/>
          </p:cNvSpPr>
          <p:nvPr/>
        </p:nvSpPr>
        <p:spPr bwMode="auto">
          <a:xfrm flipH="1">
            <a:off x="3276600" y="5024438"/>
            <a:ext cx="2590800" cy="0"/>
          </a:xfrm>
          <a:prstGeom prst="line">
            <a:avLst/>
          </a:prstGeom>
          <a:noFill/>
          <a:ln w="19050">
            <a:solidFill>
              <a:schemeClr val="tx1"/>
            </a:solidFill>
            <a:round/>
            <a:headEnd/>
            <a:tailEnd type="triangle" w="med" len="med"/>
          </a:ln>
          <a:effectLst/>
        </p:spPr>
        <p:txBody>
          <a:bodyPr/>
          <a:lstStyle/>
          <a:p>
            <a:endParaRPr lang="es-ES"/>
          </a:p>
        </p:txBody>
      </p:sp>
      <p:sp>
        <p:nvSpPr>
          <p:cNvPr id="147467" name="Text Box 11"/>
          <p:cNvSpPr txBox="1">
            <a:spLocks noChangeArrowheads="1"/>
          </p:cNvSpPr>
          <p:nvPr/>
        </p:nvSpPr>
        <p:spPr bwMode="auto">
          <a:xfrm>
            <a:off x="3646488" y="2970213"/>
            <a:ext cx="1789112" cy="406400"/>
          </a:xfrm>
          <a:prstGeom prst="rect">
            <a:avLst/>
          </a:prstGeom>
          <a:noFill/>
          <a:ln w="9525">
            <a:solidFill>
              <a:schemeClr val="tx1"/>
            </a:solidFill>
            <a:miter lim="800000"/>
            <a:headEnd/>
            <a:tailEnd/>
          </a:ln>
          <a:effectLst/>
        </p:spPr>
        <p:txBody>
          <a:bodyPr wrap="none">
            <a:spAutoFit/>
          </a:bodyPr>
          <a:lstStyle/>
          <a:p>
            <a:r>
              <a:rPr lang="es-ES_tradnl" sz="2000">
                <a:latin typeface="Arial" charset="0"/>
              </a:rPr>
              <a:t>a#$frhg&amp;&amp;&amp;%</a:t>
            </a:r>
            <a:endParaRPr lang="es-ES" sz="2000">
              <a:latin typeface="Arial" charset="0"/>
            </a:endParaRPr>
          </a:p>
        </p:txBody>
      </p:sp>
      <p:sp>
        <p:nvSpPr>
          <p:cNvPr id="147468" name="Text Box 12"/>
          <p:cNvSpPr txBox="1">
            <a:spLocks noChangeArrowheads="1"/>
          </p:cNvSpPr>
          <p:nvPr/>
        </p:nvSpPr>
        <p:spPr bwMode="auto">
          <a:xfrm>
            <a:off x="3854450" y="3729038"/>
            <a:ext cx="1223963" cy="406400"/>
          </a:xfrm>
          <a:prstGeom prst="rect">
            <a:avLst/>
          </a:prstGeom>
          <a:noFill/>
          <a:ln w="9525">
            <a:solidFill>
              <a:schemeClr val="tx1"/>
            </a:solidFill>
            <a:miter lim="800000"/>
            <a:headEnd/>
            <a:tailEnd/>
          </a:ln>
          <a:effectLst/>
        </p:spPr>
        <p:txBody>
          <a:bodyPr wrap="none">
            <a:spAutoFit/>
          </a:bodyPr>
          <a:lstStyle/>
          <a:p>
            <a:r>
              <a:rPr lang="es-ES_tradnl" sz="2000">
                <a:latin typeface="Arial" charset="0"/>
              </a:rPr>
              <a:t>Q324$*&amp;</a:t>
            </a:r>
            <a:endParaRPr lang="es-ES" sz="2000">
              <a:latin typeface="Arial" charset="0"/>
            </a:endParaRPr>
          </a:p>
        </p:txBody>
      </p:sp>
      <p:sp>
        <p:nvSpPr>
          <p:cNvPr id="147469" name="Text Box 13"/>
          <p:cNvSpPr txBox="1">
            <a:spLocks noChangeArrowheads="1"/>
          </p:cNvSpPr>
          <p:nvPr/>
        </p:nvSpPr>
        <p:spPr bwMode="auto">
          <a:xfrm>
            <a:off x="4251325" y="4570413"/>
            <a:ext cx="560388" cy="406400"/>
          </a:xfrm>
          <a:prstGeom prst="rect">
            <a:avLst/>
          </a:prstGeom>
          <a:noFill/>
          <a:ln w="9525">
            <a:solidFill>
              <a:schemeClr val="tx1"/>
            </a:solidFill>
            <a:miter lim="800000"/>
            <a:headEnd/>
            <a:tailEnd/>
          </a:ln>
          <a:effectLst/>
        </p:spPr>
        <p:txBody>
          <a:bodyPr wrap="none">
            <a:spAutoFit/>
          </a:bodyPr>
          <a:lstStyle/>
          <a:p>
            <a:r>
              <a:rPr lang="es-ES_tradnl" sz="2000">
                <a:latin typeface="Arial" charset="0"/>
              </a:rPr>
              <a:t>OK</a:t>
            </a:r>
            <a:endParaRPr lang="es-ES" sz="2000">
              <a:latin typeface="Arial" charset="0"/>
            </a:endParaRPr>
          </a:p>
        </p:txBody>
      </p:sp>
      <p:sp>
        <p:nvSpPr>
          <p:cNvPr id="147470" name="Text Box 14"/>
          <p:cNvSpPr txBox="1">
            <a:spLocks noChangeArrowheads="1"/>
          </p:cNvSpPr>
          <p:nvPr/>
        </p:nvSpPr>
        <p:spPr bwMode="auto">
          <a:xfrm>
            <a:off x="1111250" y="3584575"/>
            <a:ext cx="1947863" cy="1311275"/>
          </a:xfrm>
          <a:prstGeom prst="rect">
            <a:avLst/>
          </a:prstGeom>
          <a:noFill/>
          <a:ln w="9525">
            <a:noFill/>
            <a:miter lim="800000"/>
            <a:headEnd/>
            <a:tailEnd/>
          </a:ln>
          <a:effectLst/>
        </p:spPr>
        <p:txBody>
          <a:bodyPr wrap="none">
            <a:spAutoFit/>
          </a:bodyPr>
          <a:lstStyle/>
          <a:p>
            <a:pPr algn="ctr"/>
            <a:r>
              <a:rPr lang="es-ES_tradnl" sz="2000">
                <a:latin typeface="Arial" charset="0"/>
              </a:rPr>
              <a:t>Usar password,</a:t>
            </a:r>
          </a:p>
          <a:p>
            <a:pPr algn="ctr"/>
            <a:r>
              <a:rPr lang="es-ES_tradnl" sz="2000">
                <a:latin typeface="Arial" charset="0"/>
              </a:rPr>
              <a:t>calcular </a:t>
            </a:r>
          </a:p>
          <a:p>
            <a:pPr algn="ctr"/>
            <a:r>
              <a:rPr lang="es-ES_tradnl" sz="2000">
                <a:latin typeface="Arial" charset="0"/>
              </a:rPr>
              <a:t>respuesta MD5</a:t>
            </a:r>
          </a:p>
          <a:p>
            <a:pPr algn="ctr"/>
            <a:r>
              <a:rPr lang="es-ES_tradnl" sz="2000">
                <a:latin typeface="Arial" charset="0"/>
              </a:rPr>
              <a:t>y enviar </a:t>
            </a:r>
            <a:endParaRPr lang="es-ES" sz="2000">
              <a:latin typeface="Arial" charset="0"/>
            </a:endParaRPr>
          </a:p>
        </p:txBody>
      </p:sp>
      <p:sp>
        <p:nvSpPr>
          <p:cNvPr id="147471" name="Text Box 15"/>
          <p:cNvSpPr txBox="1">
            <a:spLocks noChangeArrowheads="1"/>
          </p:cNvSpPr>
          <p:nvPr/>
        </p:nvSpPr>
        <p:spPr bwMode="auto">
          <a:xfrm>
            <a:off x="1354138" y="1779588"/>
            <a:ext cx="1471612" cy="457200"/>
          </a:xfrm>
          <a:prstGeom prst="rect">
            <a:avLst/>
          </a:prstGeom>
          <a:noFill/>
          <a:ln w="9525">
            <a:noFill/>
            <a:miter lim="800000"/>
            <a:headEnd/>
            <a:tailEnd/>
          </a:ln>
          <a:effectLst/>
        </p:spPr>
        <p:txBody>
          <a:bodyPr wrap="none">
            <a:spAutoFit/>
          </a:bodyPr>
          <a:lstStyle/>
          <a:p>
            <a:pPr algn="ctr"/>
            <a:r>
              <a:rPr lang="es-ES_tradnl">
                <a:latin typeface="Arial" charset="0"/>
              </a:rPr>
              <a:t>CLIENTE</a:t>
            </a:r>
            <a:endParaRPr lang="es-ES">
              <a:latin typeface="Arial" charset="0"/>
            </a:endParaRPr>
          </a:p>
        </p:txBody>
      </p:sp>
      <p:sp>
        <p:nvSpPr>
          <p:cNvPr id="147472" name="Text Box 16"/>
          <p:cNvSpPr txBox="1">
            <a:spLocks noChangeArrowheads="1"/>
          </p:cNvSpPr>
          <p:nvPr/>
        </p:nvSpPr>
        <p:spPr bwMode="auto">
          <a:xfrm>
            <a:off x="6181725" y="1855788"/>
            <a:ext cx="1776413" cy="457200"/>
          </a:xfrm>
          <a:prstGeom prst="rect">
            <a:avLst/>
          </a:prstGeom>
          <a:noFill/>
          <a:ln w="9525">
            <a:noFill/>
            <a:miter lim="800000"/>
            <a:headEnd/>
            <a:tailEnd/>
          </a:ln>
          <a:effectLst/>
        </p:spPr>
        <p:txBody>
          <a:bodyPr wrap="none">
            <a:spAutoFit/>
          </a:bodyPr>
          <a:lstStyle/>
          <a:p>
            <a:pPr algn="ctr"/>
            <a:r>
              <a:rPr lang="es-ES_tradnl">
                <a:latin typeface="Arial" charset="0"/>
              </a:rPr>
              <a:t>SERVIDOR</a:t>
            </a:r>
            <a:endParaRPr lang="es-ES">
              <a:latin typeface="Arial" charset="0"/>
            </a:endParaRPr>
          </a:p>
        </p:txBody>
      </p:sp>
      <p:sp>
        <p:nvSpPr>
          <p:cNvPr id="147473" name="Text Box 17"/>
          <p:cNvSpPr txBox="1">
            <a:spLocks noChangeArrowheads="1"/>
          </p:cNvSpPr>
          <p:nvPr/>
        </p:nvSpPr>
        <p:spPr bwMode="auto">
          <a:xfrm>
            <a:off x="6192838" y="2463800"/>
            <a:ext cx="2230437" cy="1006475"/>
          </a:xfrm>
          <a:prstGeom prst="rect">
            <a:avLst/>
          </a:prstGeom>
          <a:noFill/>
          <a:ln w="9525">
            <a:noFill/>
            <a:miter lim="800000"/>
            <a:headEnd/>
            <a:tailEnd/>
          </a:ln>
          <a:effectLst/>
        </p:spPr>
        <p:txBody>
          <a:bodyPr wrap="none">
            <a:spAutoFit/>
          </a:bodyPr>
          <a:lstStyle/>
          <a:p>
            <a:pPr algn="ctr"/>
            <a:r>
              <a:rPr lang="es-ES_tradnl" sz="2000">
                <a:latin typeface="Arial" charset="0"/>
              </a:rPr>
              <a:t>Enviar cadena de </a:t>
            </a:r>
          </a:p>
          <a:p>
            <a:pPr algn="ctr"/>
            <a:r>
              <a:rPr lang="es-ES_tradnl" sz="2000">
                <a:latin typeface="Arial" charset="0"/>
              </a:rPr>
              <a:t>caracteres </a:t>
            </a:r>
          </a:p>
          <a:p>
            <a:pPr algn="ctr"/>
            <a:r>
              <a:rPr lang="es-ES_tradnl" sz="2000">
                <a:latin typeface="Arial" charset="0"/>
              </a:rPr>
              <a:t>aleatoria (reto).</a:t>
            </a:r>
            <a:endParaRPr lang="es-ES" sz="2000">
              <a:latin typeface="Arial" charset="0"/>
            </a:endParaRPr>
          </a:p>
        </p:txBody>
      </p:sp>
      <p:sp>
        <p:nvSpPr>
          <p:cNvPr id="147474" name="Text Box 18"/>
          <p:cNvSpPr txBox="1">
            <a:spLocks noChangeArrowheads="1"/>
          </p:cNvSpPr>
          <p:nvPr/>
        </p:nvSpPr>
        <p:spPr bwMode="auto">
          <a:xfrm>
            <a:off x="6300788" y="3841750"/>
            <a:ext cx="2087562" cy="1616075"/>
          </a:xfrm>
          <a:prstGeom prst="rect">
            <a:avLst/>
          </a:prstGeom>
          <a:noFill/>
          <a:ln w="9525">
            <a:noFill/>
            <a:miter lim="800000"/>
            <a:headEnd/>
            <a:tailEnd/>
          </a:ln>
          <a:effectLst/>
        </p:spPr>
        <p:txBody>
          <a:bodyPr wrap="none">
            <a:spAutoFit/>
          </a:bodyPr>
          <a:lstStyle/>
          <a:p>
            <a:pPr algn="ctr"/>
            <a:r>
              <a:rPr lang="es-ES_tradnl" sz="2000">
                <a:latin typeface="Arial" charset="0"/>
              </a:rPr>
              <a:t>Usar password , </a:t>
            </a:r>
          </a:p>
          <a:p>
            <a:pPr algn="ctr"/>
            <a:r>
              <a:rPr lang="es-ES_tradnl" sz="2000">
                <a:latin typeface="Arial" charset="0"/>
              </a:rPr>
              <a:t>calcular </a:t>
            </a:r>
          </a:p>
          <a:p>
            <a:pPr algn="ctr"/>
            <a:r>
              <a:rPr lang="es-ES_tradnl" sz="2000">
                <a:latin typeface="Arial" charset="0"/>
              </a:rPr>
              <a:t>respuesta MD5.</a:t>
            </a:r>
          </a:p>
          <a:p>
            <a:pPr algn="ctr"/>
            <a:r>
              <a:rPr lang="es-ES_tradnl" sz="2000">
                <a:latin typeface="Arial" charset="0"/>
              </a:rPr>
              <a:t>Comprobar y </a:t>
            </a:r>
          </a:p>
          <a:p>
            <a:pPr algn="ctr"/>
            <a:r>
              <a:rPr lang="es-ES_tradnl" sz="2000">
                <a:latin typeface="Arial" charset="0"/>
              </a:rPr>
              <a:t>responder</a:t>
            </a:r>
            <a:endParaRPr lang="es-ES" sz="2000">
              <a:latin typeface="Arial" charset="0"/>
            </a:endParaRPr>
          </a:p>
        </p:txBody>
      </p:sp>
      <p:sp>
        <p:nvSpPr>
          <p:cNvPr id="147475" name="Text Box 19"/>
          <p:cNvSpPr txBox="1">
            <a:spLocks noChangeArrowheads="1"/>
          </p:cNvSpPr>
          <p:nvPr/>
        </p:nvSpPr>
        <p:spPr bwMode="auto">
          <a:xfrm>
            <a:off x="1023938" y="5954713"/>
            <a:ext cx="1524000" cy="396875"/>
          </a:xfrm>
          <a:prstGeom prst="rect">
            <a:avLst/>
          </a:prstGeom>
          <a:noFill/>
          <a:ln w="9525">
            <a:noFill/>
            <a:miter lim="800000"/>
            <a:headEnd/>
            <a:tailEnd/>
          </a:ln>
          <a:effectLst/>
        </p:spPr>
        <p:txBody>
          <a:bodyPr wrap="none">
            <a:spAutoFit/>
          </a:bodyPr>
          <a:lstStyle/>
          <a:p>
            <a:r>
              <a:rPr lang="es-ES" sz="2000">
                <a:latin typeface="Arial" charset="0"/>
              </a:rPr>
              <a:t>Pw: saturno</a:t>
            </a:r>
          </a:p>
        </p:txBody>
      </p:sp>
      <p:sp>
        <p:nvSpPr>
          <p:cNvPr id="147476" name="Text Box 20"/>
          <p:cNvSpPr txBox="1">
            <a:spLocks noChangeArrowheads="1"/>
          </p:cNvSpPr>
          <p:nvPr/>
        </p:nvSpPr>
        <p:spPr bwMode="auto">
          <a:xfrm>
            <a:off x="6503988" y="5961063"/>
            <a:ext cx="1524000" cy="396875"/>
          </a:xfrm>
          <a:prstGeom prst="rect">
            <a:avLst/>
          </a:prstGeom>
          <a:noFill/>
          <a:ln w="9525">
            <a:noFill/>
            <a:miter lim="800000"/>
            <a:headEnd/>
            <a:tailEnd/>
          </a:ln>
          <a:effectLst/>
        </p:spPr>
        <p:txBody>
          <a:bodyPr wrap="none">
            <a:spAutoFit/>
          </a:bodyPr>
          <a:lstStyle/>
          <a:p>
            <a:r>
              <a:rPr lang="es-ES" sz="2000">
                <a:latin typeface="Arial" charset="0"/>
              </a:rPr>
              <a:t>Pw: saturno</a:t>
            </a:r>
          </a:p>
        </p:txBody>
      </p:sp>
      <p:sp>
        <p:nvSpPr>
          <p:cNvPr id="147477" name="Text Box 21"/>
          <p:cNvSpPr txBox="1">
            <a:spLocks noChangeArrowheads="1"/>
          </p:cNvSpPr>
          <p:nvPr/>
        </p:nvSpPr>
        <p:spPr bwMode="auto">
          <a:xfrm>
            <a:off x="1239838" y="5097463"/>
            <a:ext cx="1531937" cy="701675"/>
          </a:xfrm>
          <a:prstGeom prst="rect">
            <a:avLst/>
          </a:prstGeom>
          <a:noFill/>
          <a:ln w="9525">
            <a:noFill/>
            <a:miter lim="800000"/>
            <a:headEnd/>
            <a:tailEnd/>
          </a:ln>
          <a:effectLst/>
        </p:spPr>
        <p:txBody>
          <a:bodyPr>
            <a:spAutoFit/>
          </a:bodyPr>
          <a:lstStyle/>
          <a:p>
            <a:pPr algn="ctr"/>
            <a:r>
              <a:rPr lang="es-ES" sz="2000">
                <a:latin typeface="Arial" charset="0"/>
              </a:rPr>
              <a:t>Conexión establecida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6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7463"/>
                                        </p:tgtEl>
                                        <p:attrNameLst>
                                          <p:attrName>style.visibility</p:attrName>
                                        </p:attrNameLst>
                                      </p:cBhvr>
                                      <p:to>
                                        <p:strVal val="visible"/>
                                      </p:to>
                                    </p:set>
                                  </p:childTnLst>
                                </p:cTn>
                              </p:par>
                              <p:par>
                                <p:cTn id="10" presetID="22" presetClass="entr" presetSubtype="8" fill="hold" grpId="0" nodeType="withEffect">
                                  <p:stCondLst>
                                    <p:cond delay="0"/>
                                  </p:stCondLst>
                                  <p:childTnLst>
                                    <p:set>
                                      <p:cBhvr>
                                        <p:cTn id="11" dur="1" fill="hold">
                                          <p:stCondLst>
                                            <p:cond delay="0"/>
                                          </p:stCondLst>
                                        </p:cTn>
                                        <p:tgtEl>
                                          <p:spTgt spid="147462"/>
                                        </p:tgtEl>
                                        <p:attrNameLst>
                                          <p:attrName>style.visibility</p:attrName>
                                        </p:attrNameLst>
                                      </p:cBhvr>
                                      <p:to>
                                        <p:strVal val="visible"/>
                                      </p:to>
                                    </p:set>
                                    <p:animEffect transition="in" filter="wipe(left)">
                                      <p:cBhvr>
                                        <p:cTn id="12" dur="500"/>
                                        <p:tgtEl>
                                          <p:spTgt spid="14746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7473"/>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47467"/>
                                        </p:tgtEl>
                                        <p:attrNameLst>
                                          <p:attrName>style.visibility</p:attrName>
                                        </p:attrNameLst>
                                      </p:cBhvr>
                                      <p:to>
                                        <p:strVal val="visible"/>
                                      </p:to>
                                    </p:set>
                                  </p:childTnLst>
                                </p:cTn>
                              </p:par>
                              <p:par>
                                <p:cTn id="20" presetID="22" presetClass="entr" presetSubtype="2" fill="hold" grpId="0" nodeType="withEffect">
                                  <p:stCondLst>
                                    <p:cond delay="0"/>
                                  </p:stCondLst>
                                  <p:childTnLst>
                                    <p:set>
                                      <p:cBhvr>
                                        <p:cTn id="21" dur="1" fill="hold">
                                          <p:stCondLst>
                                            <p:cond delay="0"/>
                                          </p:stCondLst>
                                        </p:cTn>
                                        <p:tgtEl>
                                          <p:spTgt spid="147464"/>
                                        </p:tgtEl>
                                        <p:attrNameLst>
                                          <p:attrName>style.visibility</p:attrName>
                                        </p:attrNameLst>
                                      </p:cBhvr>
                                      <p:to>
                                        <p:strVal val="visible"/>
                                      </p:to>
                                    </p:set>
                                    <p:animEffect transition="in" filter="wipe(right)">
                                      <p:cBhvr>
                                        <p:cTn id="22" dur="500"/>
                                        <p:tgtEl>
                                          <p:spTgt spid="14746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747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47468"/>
                                        </p:tgtEl>
                                        <p:attrNameLst>
                                          <p:attrName>style.visibility</p:attrName>
                                        </p:attrNameLst>
                                      </p:cBhvr>
                                      <p:to>
                                        <p:strVal val="visible"/>
                                      </p:to>
                                    </p:set>
                                  </p:childTnLst>
                                </p:cTn>
                              </p:par>
                              <p:par>
                                <p:cTn id="30" presetID="22" presetClass="entr" presetSubtype="8" fill="hold" grpId="0" nodeType="withEffect">
                                  <p:stCondLst>
                                    <p:cond delay="0"/>
                                  </p:stCondLst>
                                  <p:childTnLst>
                                    <p:set>
                                      <p:cBhvr>
                                        <p:cTn id="31" dur="1" fill="hold">
                                          <p:stCondLst>
                                            <p:cond delay="0"/>
                                          </p:stCondLst>
                                        </p:cTn>
                                        <p:tgtEl>
                                          <p:spTgt spid="147465"/>
                                        </p:tgtEl>
                                        <p:attrNameLst>
                                          <p:attrName>style.visibility</p:attrName>
                                        </p:attrNameLst>
                                      </p:cBhvr>
                                      <p:to>
                                        <p:strVal val="visible"/>
                                      </p:to>
                                    </p:set>
                                    <p:animEffect transition="in" filter="wipe(left)">
                                      <p:cBhvr>
                                        <p:cTn id="32" dur="500"/>
                                        <p:tgtEl>
                                          <p:spTgt spid="14746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7474"/>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47469"/>
                                        </p:tgtEl>
                                        <p:attrNameLst>
                                          <p:attrName>style.visibility</p:attrName>
                                        </p:attrNameLst>
                                      </p:cBhvr>
                                      <p:to>
                                        <p:strVal val="visible"/>
                                      </p:to>
                                    </p:set>
                                  </p:childTnLst>
                                </p:cTn>
                              </p:par>
                              <p:par>
                                <p:cTn id="40" presetID="22" presetClass="entr" presetSubtype="2" fill="hold" grpId="0" nodeType="withEffect">
                                  <p:stCondLst>
                                    <p:cond delay="0"/>
                                  </p:stCondLst>
                                  <p:childTnLst>
                                    <p:set>
                                      <p:cBhvr>
                                        <p:cTn id="41" dur="1" fill="hold">
                                          <p:stCondLst>
                                            <p:cond delay="0"/>
                                          </p:stCondLst>
                                        </p:cTn>
                                        <p:tgtEl>
                                          <p:spTgt spid="147466"/>
                                        </p:tgtEl>
                                        <p:attrNameLst>
                                          <p:attrName>style.visibility</p:attrName>
                                        </p:attrNameLst>
                                      </p:cBhvr>
                                      <p:to>
                                        <p:strVal val="visible"/>
                                      </p:to>
                                    </p:set>
                                    <p:animEffect transition="in" filter="wipe(right)">
                                      <p:cBhvr>
                                        <p:cTn id="42" dur="500"/>
                                        <p:tgtEl>
                                          <p:spTgt spid="147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1" grpId="0"/>
      <p:bldP spid="147462" grpId="0" animBg="1"/>
      <p:bldP spid="147463" grpId="0" animBg="1"/>
      <p:bldP spid="147464" grpId="0" animBg="1"/>
      <p:bldP spid="147465" grpId="0" animBg="1"/>
      <p:bldP spid="147466" grpId="0" animBg="1"/>
      <p:bldP spid="147467" grpId="0" animBg="1"/>
      <p:bldP spid="147468" grpId="0" animBg="1"/>
      <p:bldP spid="147469" grpId="0" animBg="1"/>
      <p:bldP spid="147470" grpId="0"/>
      <p:bldP spid="147473" grpId="0"/>
      <p:bldP spid="14747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609600"/>
            <a:ext cx="7772400" cy="762000"/>
          </a:xfrm>
        </p:spPr>
        <p:txBody>
          <a:bodyPr/>
          <a:lstStyle/>
          <a:p>
            <a:r>
              <a:rPr lang="es-ES_tradnl" sz="3600"/>
              <a:t>Nivel de enlace en Frame Relay</a:t>
            </a:r>
            <a:endParaRPr lang="es-ES" sz="3600"/>
          </a:p>
        </p:txBody>
      </p:sp>
      <p:graphicFrame>
        <p:nvGraphicFramePr>
          <p:cNvPr id="54292" name="Group 20"/>
          <p:cNvGraphicFramePr>
            <a:graphicFrameLocks noGrp="1"/>
          </p:cNvGraphicFramePr>
          <p:nvPr/>
        </p:nvGraphicFramePr>
        <p:xfrm>
          <a:off x="1905000" y="2895600"/>
          <a:ext cx="6096000" cy="609600"/>
        </p:xfrm>
        <a:graphic>
          <a:graphicData uri="http://schemas.openxmlformats.org/drawingml/2006/table">
            <a:tbl>
              <a:tblPr/>
              <a:tblGrid>
                <a:gridCol w="1219200"/>
                <a:gridCol w="1219200"/>
                <a:gridCol w="1219200"/>
                <a:gridCol w="1219200"/>
                <a:gridCol w="12192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01111110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Dirección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Datos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CRC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01111110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4293" name="Text Box 21"/>
          <p:cNvSpPr txBox="1">
            <a:spLocks noChangeArrowheads="1"/>
          </p:cNvSpPr>
          <p:nvPr/>
        </p:nvSpPr>
        <p:spPr bwMode="auto">
          <a:xfrm>
            <a:off x="1828800" y="1514475"/>
            <a:ext cx="3063875" cy="519113"/>
          </a:xfrm>
          <a:prstGeom prst="rect">
            <a:avLst/>
          </a:prstGeom>
          <a:noFill/>
          <a:ln w="9525">
            <a:noFill/>
            <a:miter lim="800000"/>
            <a:headEnd/>
            <a:tailEnd/>
          </a:ln>
          <a:effectLst/>
        </p:spPr>
        <p:txBody>
          <a:bodyPr wrap="none">
            <a:spAutoFit/>
          </a:bodyPr>
          <a:lstStyle/>
          <a:p>
            <a:r>
              <a:rPr lang="es-ES_tradnl" sz="2800"/>
              <a:t>Estructura de trama:</a:t>
            </a:r>
            <a:endParaRPr lang="es-ES" sz="2800"/>
          </a:p>
        </p:txBody>
      </p:sp>
      <p:sp>
        <p:nvSpPr>
          <p:cNvPr id="54295" name="Text Box 23"/>
          <p:cNvSpPr txBox="1">
            <a:spLocks noChangeArrowheads="1"/>
          </p:cNvSpPr>
          <p:nvPr/>
        </p:nvSpPr>
        <p:spPr bwMode="auto">
          <a:xfrm>
            <a:off x="533400" y="2339975"/>
            <a:ext cx="1076325" cy="396875"/>
          </a:xfrm>
          <a:prstGeom prst="rect">
            <a:avLst/>
          </a:prstGeom>
          <a:noFill/>
          <a:ln w="9525">
            <a:noFill/>
            <a:miter lim="800000"/>
            <a:headEnd/>
            <a:tailEnd/>
          </a:ln>
          <a:effectLst/>
        </p:spPr>
        <p:txBody>
          <a:bodyPr wrap="none">
            <a:spAutoFit/>
          </a:bodyPr>
          <a:lstStyle/>
          <a:p>
            <a:r>
              <a:rPr lang="es-ES_tradnl" sz="2000"/>
              <a:t>Bytes </a:t>
            </a:r>
            <a:r>
              <a:rPr lang="es-ES_tradnl" sz="2000">
                <a:sym typeface="Symbol" pitchFamily="18" charset="2"/>
              </a:rPr>
              <a:t></a:t>
            </a:r>
            <a:endParaRPr lang="es-ES" sz="2000"/>
          </a:p>
        </p:txBody>
      </p:sp>
      <p:sp>
        <p:nvSpPr>
          <p:cNvPr id="54296" name="Text Box 24"/>
          <p:cNvSpPr txBox="1">
            <a:spLocks noChangeArrowheads="1"/>
          </p:cNvSpPr>
          <p:nvPr/>
        </p:nvSpPr>
        <p:spPr bwMode="auto">
          <a:xfrm>
            <a:off x="2355850" y="2346325"/>
            <a:ext cx="311150" cy="396875"/>
          </a:xfrm>
          <a:prstGeom prst="rect">
            <a:avLst/>
          </a:prstGeom>
          <a:noFill/>
          <a:ln w="9525">
            <a:noFill/>
            <a:miter lim="800000"/>
            <a:headEnd/>
            <a:tailEnd/>
          </a:ln>
          <a:effectLst/>
        </p:spPr>
        <p:txBody>
          <a:bodyPr wrap="none">
            <a:spAutoFit/>
          </a:bodyPr>
          <a:lstStyle/>
          <a:p>
            <a:r>
              <a:rPr lang="es-ES_tradnl" sz="2000"/>
              <a:t>1</a:t>
            </a:r>
            <a:endParaRPr lang="es-ES" sz="2000"/>
          </a:p>
        </p:txBody>
      </p:sp>
      <p:sp>
        <p:nvSpPr>
          <p:cNvPr id="54297" name="Text Box 25"/>
          <p:cNvSpPr txBox="1">
            <a:spLocks noChangeArrowheads="1"/>
          </p:cNvSpPr>
          <p:nvPr/>
        </p:nvSpPr>
        <p:spPr bwMode="auto">
          <a:xfrm>
            <a:off x="3575050" y="2346325"/>
            <a:ext cx="311150" cy="396875"/>
          </a:xfrm>
          <a:prstGeom prst="rect">
            <a:avLst/>
          </a:prstGeom>
          <a:noFill/>
          <a:ln w="9525">
            <a:noFill/>
            <a:miter lim="800000"/>
            <a:headEnd/>
            <a:tailEnd/>
          </a:ln>
          <a:effectLst/>
        </p:spPr>
        <p:txBody>
          <a:bodyPr wrap="none">
            <a:spAutoFit/>
          </a:bodyPr>
          <a:lstStyle/>
          <a:p>
            <a:r>
              <a:rPr lang="es-ES_tradnl" sz="2000"/>
              <a:t>2</a:t>
            </a:r>
            <a:endParaRPr lang="es-ES" sz="2000"/>
          </a:p>
        </p:txBody>
      </p:sp>
      <p:sp>
        <p:nvSpPr>
          <p:cNvPr id="54298" name="Text Box 26"/>
          <p:cNvSpPr txBox="1">
            <a:spLocks noChangeArrowheads="1"/>
          </p:cNvSpPr>
          <p:nvPr/>
        </p:nvSpPr>
        <p:spPr bwMode="auto">
          <a:xfrm>
            <a:off x="4479925" y="2346325"/>
            <a:ext cx="903288" cy="396875"/>
          </a:xfrm>
          <a:prstGeom prst="rect">
            <a:avLst/>
          </a:prstGeom>
          <a:noFill/>
          <a:ln w="9525">
            <a:noFill/>
            <a:miter lim="800000"/>
            <a:headEnd/>
            <a:tailEnd/>
          </a:ln>
          <a:effectLst/>
        </p:spPr>
        <p:txBody>
          <a:bodyPr wrap="none">
            <a:spAutoFit/>
          </a:bodyPr>
          <a:lstStyle/>
          <a:p>
            <a:r>
              <a:rPr lang="es-ES_tradnl" sz="2000"/>
              <a:t>0-8188</a:t>
            </a:r>
            <a:endParaRPr lang="es-ES" sz="2000"/>
          </a:p>
        </p:txBody>
      </p:sp>
      <p:sp>
        <p:nvSpPr>
          <p:cNvPr id="54299" name="Text Box 27"/>
          <p:cNvSpPr txBox="1">
            <a:spLocks noChangeArrowheads="1"/>
          </p:cNvSpPr>
          <p:nvPr/>
        </p:nvSpPr>
        <p:spPr bwMode="auto">
          <a:xfrm>
            <a:off x="5943600" y="2346325"/>
            <a:ext cx="311150" cy="396875"/>
          </a:xfrm>
          <a:prstGeom prst="rect">
            <a:avLst/>
          </a:prstGeom>
          <a:noFill/>
          <a:ln w="9525">
            <a:noFill/>
            <a:miter lim="800000"/>
            <a:headEnd/>
            <a:tailEnd/>
          </a:ln>
          <a:effectLst/>
        </p:spPr>
        <p:txBody>
          <a:bodyPr wrap="none">
            <a:spAutoFit/>
          </a:bodyPr>
          <a:lstStyle/>
          <a:p>
            <a:r>
              <a:rPr lang="es-ES_tradnl" sz="2000"/>
              <a:t>2</a:t>
            </a:r>
            <a:endParaRPr lang="es-ES" sz="2000"/>
          </a:p>
        </p:txBody>
      </p:sp>
      <p:sp>
        <p:nvSpPr>
          <p:cNvPr id="54300" name="Text Box 28"/>
          <p:cNvSpPr txBox="1">
            <a:spLocks noChangeArrowheads="1"/>
          </p:cNvSpPr>
          <p:nvPr/>
        </p:nvSpPr>
        <p:spPr bwMode="auto">
          <a:xfrm>
            <a:off x="7239000" y="2346325"/>
            <a:ext cx="311150" cy="396875"/>
          </a:xfrm>
          <a:prstGeom prst="rect">
            <a:avLst/>
          </a:prstGeom>
          <a:noFill/>
          <a:ln w="9525">
            <a:noFill/>
            <a:miter lim="800000"/>
            <a:headEnd/>
            <a:tailEnd/>
          </a:ln>
          <a:effectLst/>
        </p:spPr>
        <p:txBody>
          <a:bodyPr wrap="none">
            <a:spAutoFit/>
          </a:bodyPr>
          <a:lstStyle/>
          <a:p>
            <a:r>
              <a:rPr lang="es-ES_tradnl" sz="2000"/>
              <a:t>1</a:t>
            </a:r>
            <a:endParaRPr lang="es-ES" sz="2000"/>
          </a:p>
        </p:txBody>
      </p:sp>
      <p:sp>
        <p:nvSpPr>
          <p:cNvPr id="54301" name="Text Box 29"/>
          <p:cNvSpPr txBox="1">
            <a:spLocks noChangeArrowheads="1"/>
          </p:cNvSpPr>
          <p:nvPr/>
        </p:nvSpPr>
        <p:spPr bwMode="auto">
          <a:xfrm>
            <a:off x="990600" y="4191000"/>
            <a:ext cx="7467600" cy="1735138"/>
          </a:xfrm>
          <a:prstGeom prst="rect">
            <a:avLst/>
          </a:prstGeom>
          <a:noFill/>
          <a:ln w="9525">
            <a:noFill/>
            <a:miter lim="800000"/>
            <a:headEnd/>
            <a:tailEnd/>
          </a:ln>
          <a:effectLst/>
        </p:spPr>
        <p:txBody>
          <a:bodyPr>
            <a:spAutoFit/>
          </a:bodyPr>
          <a:lstStyle/>
          <a:p>
            <a:pPr>
              <a:spcBef>
                <a:spcPct val="50000"/>
              </a:spcBef>
              <a:buFontTx/>
              <a:buChar char="•"/>
            </a:pPr>
            <a:r>
              <a:rPr lang="es-ES_tradnl"/>
              <a:t>No se realiza reenvío en caso de error</a:t>
            </a:r>
          </a:p>
          <a:p>
            <a:pPr>
              <a:spcBef>
                <a:spcPct val="50000"/>
              </a:spcBef>
              <a:buFontTx/>
              <a:buChar char="•"/>
            </a:pPr>
            <a:r>
              <a:rPr lang="es-ES_tradnl"/>
              <a:t>El campo dirección contiene la información del circuito virtual y los parámetros propios de las funciones de Frame Relay; su estudio corresponde al nivel de red. </a:t>
            </a:r>
            <a:endParaRPr lang="es-E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s-ES_tradnl" sz="3600"/>
              <a:t>Sumario</a:t>
            </a:r>
          </a:p>
        </p:txBody>
      </p:sp>
      <p:sp>
        <p:nvSpPr>
          <p:cNvPr id="74755" name="Rectangle 3"/>
          <p:cNvSpPr>
            <a:spLocks noGrp="1" noChangeArrowheads="1"/>
          </p:cNvSpPr>
          <p:nvPr>
            <p:ph type="body" idx="1"/>
          </p:nvPr>
        </p:nvSpPr>
        <p:spPr/>
        <p:txBody>
          <a:bodyPr/>
          <a:lstStyle/>
          <a:p>
            <a:r>
              <a:rPr lang="es-ES_tradnl"/>
              <a:t>Funciones de la capa de enlace</a:t>
            </a:r>
          </a:p>
          <a:p>
            <a:r>
              <a:rPr lang="es-ES_tradnl"/>
              <a:t>Protocolos de parada/espera</a:t>
            </a:r>
          </a:p>
          <a:p>
            <a:r>
              <a:rPr lang="es-ES_tradnl"/>
              <a:t>Protocolos con ventana deslizante</a:t>
            </a:r>
          </a:p>
          <a:p>
            <a:r>
              <a:rPr lang="es-ES_tradnl"/>
              <a:t>Protocolos de nivel de enlace: HDLC, PPP (Internet) y LAP-F (Frame Relay)</a:t>
            </a:r>
          </a:p>
          <a:p>
            <a:r>
              <a:rPr lang="es-ES_tradnl" b="1">
                <a:solidFill>
                  <a:srgbClr val="FF0000"/>
                </a:solidFill>
              </a:rPr>
              <a:t>Nivel de enlace en ATM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404813"/>
            <a:ext cx="7772400" cy="1143000"/>
          </a:xfrm>
        </p:spPr>
        <p:txBody>
          <a:bodyPr/>
          <a:lstStyle/>
          <a:p>
            <a:r>
              <a:rPr lang="es-ES_tradnl" sz="4000"/>
              <a:t>Nivel de enlace en ATM</a:t>
            </a:r>
          </a:p>
        </p:txBody>
      </p:sp>
      <p:sp>
        <p:nvSpPr>
          <p:cNvPr id="40963" name="Rectangle 3"/>
          <p:cNvSpPr>
            <a:spLocks noGrp="1" noChangeArrowheads="1"/>
          </p:cNvSpPr>
          <p:nvPr>
            <p:ph type="body" idx="1"/>
          </p:nvPr>
        </p:nvSpPr>
        <p:spPr>
          <a:xfrm>
            <a:off x="685800" y="1776413"/>
            <a:ext cx="7772400" cy="1676400"/>
          </a:xfrm>
        </p:spPr>
        <p:txBody>
          <a:bodyPr/>
          <a:lstStyle/>
          <a:p>
            <a:r>
              <a:rPr lang="es-ES_tradnl" sz="2800"/>
              <a:t>Corresponde a la subcapa TC (Transmission Convergence) de la capa física del modelo ATM</a:t>
            </a:r>
          </a:p>
          <a:p>
            <a:r>
              <a:rPr lang="es-ES_tradnl" sz="2800"/>
              <a:t>Estructura de una celda ATM:</a:t>
            </a:r>
          </a:p>
        </p:txBody>
      </p:sp>
      <p:graphicFrame>
        <p:nvGraphicFramePr>
          <p:cNvPr id="40975" name="Group 15"/>
          <p:cNvGraphicFramePr>
            <a:graphicFrameLocks noGrp="1"/>
          </p:cNvGraphicFramePr>
          <p:nvPr/>
        </p:nvGraphicFramePr>
        <p:xfrm>
          <a:off x="1752600" y="3986213"/>
          <a:ext cx="6096000" cy="508000"/>
        </p:xfrm>
        <a:graphic>
          <a:graphicData uri="http://schemas.openxmlformats.org/drawingml/2006/table">
            <a:tbl>
              <a:tblPr/>
              <a:tblGrid>
                <a:gridCol w="1219200"/>
                <a:gridCol w="4876800"/>
              </a:tblGrid>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Cabecera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Carga útil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976" name="Text Box 16"/>
          <p:cNvSpPr txBox="1">
            <a:spLocks noChangeArrowheads="1"/>
          </p:cNvSpPr>
          <p:nvPr/>
        </p:nvSpPr>
        <p:spPr bwMode="auto">
          <a:xfrm>
            <a:off x="2127250" y="3452813"/>
            <a:ext cx="311150" cy="396875"/>
          </a:xfrm>
          <a:prstGeom prst="rect">
            <a:avLst/>
          </a:prstGeom>
          <a:noFill/>
          <a:ln w="9525">
            <a:noFill/>
            <a:miter lim="800000"/>
            <a:headEnd/>
            <a:tailEnd/>
          </a:ln>
          <a:effectLst/>
        </p:spPr>
        <p:txBody>
          <a:bodyPr wrap="none">
            <a:spAutoFit/>
          </a:bodyPr>
          <a:lstStyle/>
          <a:p>
            <a:r>
              <a:rPr lang="es-ES_tradnl" sz="2000"/>
              <a:t>5</a:t>
            </a:r>
            <a:endParaRPr lang="es-ES" sz="2000"/>
          </a:p>
        </p:txBody>
      </p:sp>
      <p:sp>
        <p:nvSpPr>
          <p:cNvPr id="40977" name="Text Box 17"/>
          <p:cNvSpPr txBox="1">
            <a:spLocks noChangeArrowheads="1"/>
          </p:cNvSpPr>
          <p:nvPr/>
        </p:nvSpPr>
        <p:spPr bwMode="auto">
          <a:xfrm>
            <a:off x="5181600" y="3452813"/>
            <a:ext cx="438150" cy="396875"/>
          </a:xfrm>
          <a:prstGeom prst="rect">
            <a:avLst/>
          </a:prstGeom>
          <a:noFill/>
          <a:ln w="9525">
            <a:noFill/>
            <a:miter lim="800000"/>
            <a:headEnd/>
            <a:tailEnd/>
          </a:ln>
          <a:effectLst/>
        </p:spPr>
        <p:txBody>
          <a:bodyPr wrap="none">
            <a:spAutoFit/>
          </a:bodyPr>
          <a:lstStyle/>
          <a:p>
            <a:r>
              <a:rPr lang="es-ES_tradnl" sz="2000"/>
              <a:t>48</a:t>
            </a:r>
            <a:endParaRPr lang="es-ES" sz="2000"/>
          </a:p>
        </p:txBody>
      </p:sp>
      <p:sp>
        <p:nvSpPr>
          <p:cNvPr id="40979" name="Text Box 19"/>
          <p:cNvSpPr txBox="1">
            <a:spLocks noChangeArrowheads="1"/>
          </p:cNvSpPr>
          <p:nvPr/>
        </p:nvSpPr>
        <p:spPr bwMode="auto">
          <a:xfrm>
            <a:off x="669925" y="3419475"/>
            <a:ext cx="1076325" cy="396875"/>
          </a:xfrm>
          <a:prstGeom prst="rect">
            <a:avLst/>
          </a:prstGeom>
          <a:noFill/>
          <a:ln w="9525">
            <a:noFill/>
            <a:miter lim="800000"/>
            <a:headEnd/>
            <a:tailEnd/>
          </a:ln>
          <a:effectLst/>
        </p:spPr>
        <p:txBody>
          <a:bodyPr wrap="none">
            <a:spAutoFit/>
          </a:bodyPr>
          <a:lstStyle/>
          <a:p>
            <a:r>
              <a:rPr lang="es-ES_tradnl" sz="2000"/>
              <a:t>Bytes </a:t>
            </a:r>
            <a:r>
              <a:rPr lang="es-ES_tradnl" sz="2000">
                <a:sym typeface="Symbol" pitchFamily="18" charset="2"/>
              </a:rPr>
              <a:t></a:t>
            </a:r>
            <a:endParaRPr lang="es-ES" sz="2000"/>
          </a:p>
        </p:txBody>
      </p:sp>
      <p:sp>
        <p:nvSpPr>
          <p:cNvPr id="40980" name="Text Box 20"/>
          <p:cNvSpPr txBox="1">
            <a:spLocks noChangeArrowheads="1"/>
          </p:cNvSpPr>
          <p:nvPr/>
        </p:nvSpPr>
        <p:spPr bwMode="auto">
          <a:xfrm>
            <a:off x="990600" y="5053013"/>
            <a:ext cx="7543800" cy="1187450"/>
          </a:xfrm>
          <a:prstGeom prst="rect">
            <a:avLst/>
          </a:prstGeom>
          <a:noFill/>
          <a:ln w="9525">
            <a:noFill/>
            <a:miter lim="800000"/>
            <a:headEnd/>
            <a:tailEnd/>
          </a:ln>
          <a:effectLst/>
        </p:spPr>
        <p:txBody>
          <a:bodyPr>
            <a:spAutoFit/>
          </a:bodyPr>
          <a:lstStyle/>
          <a:p>
            <a:pPr>
              <a:spcBef>
                <a:spcPct val="50000"/>
              </a:spcBef>
            </a:pPr>
            <a:r>
              <a:rPr lang="es-ES_tradnl"/>
              <a:t>El tamaño (48 bytes) fue elegido por la ITU como compromiso entre la postura de las PTT europeas (16-32 bytes) y los fabricantes de ordenadores (128-64 Bytes)</a:t>
            </a:r>
            <a:endParaRPr lang="es-E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09600"/>
            <a:ext cx="7772400" cy="838200"/>
          </a:xfrm>
        </p:spPr>
        <p:txBody>
          <a:bodyPr/>
          <a:lstStyle/>
          <a:p>
            <a:r>
              <a:rPr lang="es-ES_tradnl" sz="3600"/>
              <a:t>Estructura de la cabecera de celda ATM</a:t>
            </a:r>
          </a:p>
        </p:txBody>
      </p:sp>
      <p:graphicFrame>
        <p:nvGraphicFramePr>
          <p:cNvPr id="46098" name="Group 18"/>
          <p:cNvGraphicFramePr>
            <a:graphicFrameLocks noGrp="1"/>
          </p:cNvGraphicFramePr>
          <p:nvPr/>
        </p:nvGraphicFramePr>
        <p:xfrm>
          <a:off x="2133600" y="2514600"/>
          <a:ext cx="6096000" cy="685800"/>
        </p:xfrm>
        <a:graphic>
          <a:graphicData uri="http://schemas.openxmlformats.org/drawingml/2006/table">
            <a:tbl>
              <a:tblPr/>
              <a:tblGrid>
                <a:gridCol w="4724400"/>
                <a:gridCol w="1371600"/>
              </a:tblGrid>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Información de circuito virtual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HEC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094" name="Text Box 14"/>
          <p:cNvSpPr txBox="1">
            <a:spLocks noChangeArrowheads="1"/>
          </p:cNvSpPr>
          <p:nvPr/>
        </p:nvSpPr>
        <p:spPr bwMode="auto">
          <a:xfrm>
            <a:off x="669925" y="2051050"/>
            <a:ext cx="1076325" cy="396875"/>
          </a:xfrm>
          <a:prstGeom prst="rect">
            <a:avLst/>
          </a:prstGeom>
          <a:noFill/>
          <a:ln w="9525">
            <a:noFill/>
            <a:miter lim="800000"/>
            <a:headEnd/>
            <a:tailEnd/>
          </a:ln>
          <a:effectLst/>
        </p:spPr>
        <p:txBody>
          <a:bodyPr wrap="none">
            <a:spAutoFit/>
          </a:bodyPr>
          <a:lstStyle/>
          <a:p>
            <a:r>
              <a:rPr lang="es-ES_tradnl" sz="2000"/>
              <a:t>Bytes </a:t>
            </a:r>
            <a:r>
              <a:rPr lang="es-ES_tradnl" sz="2000">
                <a:sym typeface="Symbol" pitchFamily="18" charset="2"/>
              </a:rPr>
              <a:t></a:t>
            </a:r>
            <a:endParaRPr lang="es-ES" sz="2000"/>
          </a:p>
        </p:txBody>
      </p:sp>
      <p:sp>
        <p:nvSpPr>
          <p:cNvPr id="46095" name="Text Box 15"/>
          <p:cNvSpPr txBox="1">
            <a:spLocks noChangeArrowheads="1"/>
          </p:cNvSpPr>
          <p:nvPr/>
        </p:nvSpPr>
        <p:spPr bwMode="auto">
          <a:xfrm>
            <a:off x="4108450" y="1995488"/>
            <a:ext cx="311150" cy="396875"/>
          </a:xfrm>
          <a:prstGeom prst="rect">
            <a:avLst/>
          </a:prstGeom>
          <a:noFill/>
          <a:ln w="9525">
            <a:noFill/>
            <a:miter lim="800000"/>
            <a:headEnd/>
            <a:tailEnd/>
          </a:ln>
          <a:effectLst/>
        </p:spPr>
        <p:txBody>
          <a:bodyPr wrap="none">
            <a:spAutoFit/>
          </a:bodyPr>
          <a:lstStyle/>
          <a:p>
            <a:r>
              <a:rPr lang="es-ES_tradnl" sz="2000"/>
              <a:t>4</a:t>
            </a:r>
            <a:endParaRPr lang="es-ES" sz="2000"/>
          </a:p>
        </p:txBody>
      </p:sp>
      <p:sp>
        <p:nvSpPr>
          <p:cNvPr id="46096" name="Text Box 16"/>
          <p:cNvSpPr txBox="1">
            <a:spLocks noChangeArrowheads="1"/>
          </p:cNvSpPr>
          <p:nvPr/>
        </p:nvSpPr>
        <p:spPr bwMode="auto">
          <a:xfrm>
            <a:off x="7375525" y="1965325"/>
            <a:ext cx="311150" cy="396875"/>
          </a:xfrm>
          <a:prstGeom prst="rect">
            <a:avLst/>
          </a:prstGeom>
          <a:noFill/>
          <a:ln w="9525">
            <a:noFill/>
            <a:miter lim="800000"/>
            <a:headEnd/>
            <a:tailEnd/>
          </a:ln>
          <a:effectLst/>
        </p:spPr>
        <p:txBody>
          <a:bodyPr wrap="none">
            <a:spAutoFit/>
          </a:bodyPr>
          <a:lstStyle/>
          <a:p>
            <a:r>
              <a:rPr lang="es-ES_tradnl" sz="2000"/>
              <a:t>1</a:t>
            </a:r>
            <a:endParaRPr lang="es-ES" sz="2000"/>
          </a:p>
        </p:txBody>
      </p:sp>
      <p:sp>
        <p:nvSpPr>
          <p:cNvPr id="46097" name="Text Box 17"/>
          <p:cNvSpPr txBox="1">
            <a:spLocks noChangeArrowheads="1"/>
          </p:cNvSpPr>
          <p:nvPr/>
        </p:nvSpPr>
        <p:spPr bwMode="auto">
          <a:xfrm>
            <a:off x="609600" y="3962400"/>
            <a:ext cx="8229600" cy="2100263"/>
          </a:xfrm>
          <a:prstGeom prst="rect">
            <a:avLst/>
          </a:prstGeom>
          <a:noFill/>
          <a:ln w="9525">
            <a:noFill/>
            <a:miter lim="800000"/>
            <a:headEnd/>
            <a:tailEnd/>
          </a:ln>
          <a:effectLst/>
        </p:spPr>
        <p:txBody>
          <a:bodyPr>
            <a:spAutoFit/>
          </a:bodyPr>
          <a:lstStyle/>
          <a:p>
            <a:pPr>
              <a:spcBef>
                <a:spcPct val="50000"/>
              </a:spcBef>
            </a:pPr>
            <a:r>
              <a:rPr lang="es-ES_tradnl"/>
              <a:t>El HEC (Header Error Control) es un CRC de los primeros 4 bytes. Se utiliza para comprobar la validez de la información de cabecera que se considera crítica.</a:t>
            </a:r>
          </a:p>
          <a:p>
            <a:pPr>
              <a:spcBef>
                <a:spcPct val="50000"/>
              </a:spcBef>
            </a:pPr>
            <a:r>
              <a:rPr lang="es-ES_tradnl"/>
              <a:t>ATM no incorpora un CRC de la carga útil. Lo hará, si procede, el protocolo de transporte (AAL).</a:t>
            </a:r>
            <a:endParaRPr lang="es-E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609600"/>
            <a:ext cx="7772400" cy="990600"/>
          </a:xfrm>
        </p:spPr>
        <p:txBody>
          <a:bodyPr/>
          <a:lstStyle/>
          <a:p>
            <a:r>
              <a:rPr lang="es-ES_tradnl" sz="3600"/>
              <a:t>Identificación de celdas ATM</a:t>
            </a:r>
            <a:endParaRPr lang="es-ES" sz="3600"/>
          </a:p>
        </p:txBody>
      </p:sp>
      <p:sp>
        <p:nvSpPr>
          <p:cNvPr id="48131" name="Rectangle 3"/>
          <p:cNvSpPr>
            <a:spLocks noGrp="1" noChangeArrowheads="1"/>
          </p:cNvSpPr>
          <p:nvPr>
            <p:ph type="body" idx="1"/>
          </p:nvPr>
        </p:nvSpPr>
        <p:spPr>
          <a:xfrm>
            <a:off x="685800" y="1752600"/>
            <a:ext cx="7772400" cy="4343400"/>
          </a:xfrm>
        </p:spPr>
        <p:txBody>
          <a:bodyPr/>
          <a:lstStyle/>
          <a:p>
            <a:pPr marL="533400" indent="-533400"/>
            <a:r>
              <a:rPr lang="es-ES_tradnl" sz="2800"/>
              <a:t>Las celdas no llevan un delimitador. Para averiguar donde empiezan se usan dos técnicas:</a:t>
            </a:r>
          </a:p>
          <a:p>
            <a:pPr marL="914400" lvl="1" indent="-457200">
              <a:buFontTx/>
              <a:buAutoNum type="arabicPeriod"/>
            </a:pPr>
            <a:r>
              <a:rPr lang="es-ES_tradnl" sz="2400"/>
              <a:t>Características del medio físico. Por ejemplo en SONET/SDH la información de control de línea contiene un puntero que indica el principio de una celda ATM en la trama</a:t>
            </a:r>
          </a:p>
          <a:p>
            <a:pPr marL="914400" lvl="1" indent="-457200">
              <a:buFontTx/>
              <a:buAutoNum type="arabicPeriod"/>
            </a:pPr>
            <a:r>
              <a:rPr lang="es-ES_tradnl" sz="2400"/>
              <a:t>Tanteo del HEC: se busca en el flujo de bits recibido una secuencia de 40 bits en la que los ocho últimos sean el HEC de los 32 primeros. Cuando se encuentra uno válido se confirma en las cuatro celdas siguientes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1026"/>
          <p:cNvPicPr>
            <a:picLocks noChangeAspect="1" noChangeArrowheads="1"/>
          </p:cNvPicPr>
          <p:nvPr/>
        </p:nvPicPr>
        <p:blipFill>
          <a:blip r:embed="rId3" cstate="print"/>
          <a:srcRect/>
          <a:stretch>
            <a:fillRect/>
          </a:stretch>
        </p:blipFill>
        <p:spPr bwMode="auto">
          <a:xfrm>
            <a:off x="228600" y="742950"/>
            <a:ext cx="8624888" cy="4811713"/>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3" cstate="print"/>
          <a:srcRect/>
          <a:stretch>
            <a:fillRect/>
          </a:stretch>
        </p:blipFill>
        <p:spPr bwMode="auto">
          <a:xfrm>
            <a:off x="2014538" y="0"/>
            <a:ext cx="5148262" cy="6526213"/>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ChangeAspect="1" noChangeArrowheads="1"/>
          </p:cNvPicPr>
          <p:nvPr/>
        </p:nvPicPr>
        <p:blipFill>
          <a:blip r:embed="rId3" cstate="print"/>
          <a:srcRect/>
          <a:stretch>
            <a:fillRect/>
          </a:stretch>
        </p:blipFill>
        <p:spPr bwMode="auto">
          <a:xfrm>
            <a:off x="457200" y="495300"/>
            <a:ext cx="8382000" cy="5378450"/>
          </a:xfrm>
          <a:prstGeom prst="rect">
            <a:avLst/>
          </a:prstGeom>
          <a:noFill/>
          <a:ln w="9525">
            <a:noFill/>
            <a:miter lim="800000"/>
            <a:headEnd/>
            <a:tailEnd/>
          </a:ln>
          <a:effec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p:cNvPicPr>
            <a:picLocks noChangeAspect="1" noChangeArrowheads="1"/>
          </p:cNvPicPr>
          <p:nvPr/>
        </p:nvPicPr>
        <p:blipFill>
          <a:blip r:embed="rId3" cstate="print"/>
          <a:srcRect/>
          <a:stretch>
            <a:fillRect/>
          </a:stretch>
        </p:blipFill>
        <p:spPr bwMode="auto">
          <a:xfrm>
            <a:off x="762000" y="428625"/>
            <a:ext cx="7400925" cy="6000750"/>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85800" y="2286000"/>
            <a:ext cx="7772400" cy="1143000"/>
          </a:xfrm>
        </p:spPr>
        <p:txBody>
          <a:bodyPr/>
          <a:lstStyle/>
          <a:p>
            <a:r>
              <a:rPr lang="es-ES"/>
              <a:t>Ejercicios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s-ES"/>
              <a:t>Ejercicio 3</a:t>
            </a:r>
          </a:p>
        </p:txBody>
      </p:sp>
      <p:sp>
        <p:nvSpPr>
          <p:cNvPr id="112643" name="Rectangle 3"/>
          <p:cNvSpPr>
            <a:spLocks noGrp="1" noChangeArrowheads="1"/>
          </p:cNvSpPr>
          <p:nvPr>
            <p:ph type="body" idx="1"/>
          </p:nvPr>
        </p:nvSpPr>
        <p:spPr>
          <a:xfrm>
            <a:off x="685800" y="1981200"/>
            <a:ext cx="7772400" cy="1905000"/>
          </a:xfrm>
        </p:spPr>
        <p:txBody>
          <a:bodyPr/>
          <a:lstStyle/>
          <a:p>
            <a:r>
              <a:rPr lang="es-ES" sz="2400"/>
              <a:t>Se ha de transmitir con protocolo HDLC la cadena de bits:</a:t>
            </a:r>
          </a:p>
          <a:p>
            <a:pPr lvl="1">
              <a:buFontTx/>
              <a:buNone/>
            </a:pPr>
            <a:r>
              <a:rPr lang="es-ES" sz="2400"/>
              <a:t>	01101111 01111101 1111100</a:t>
            </a:r>
          </a:p>
          <a:p>
            <a:r>
              <a:rPr lang="es-ES" sz="2400"/>
              <a:t>Diga que cadena se transmite realmente. ¿Supone algún problema que la longitud de ésta no sea múltiplo de 8?</a:t>
            </a:r>
          </a:p>
        </p:txBody>
      </p:sp>
      <p:sp>
        <p:nvSpPr>
          <p:cNvPr id="112644" name="Rectangle 4"/>
          <p:cNvSpPr>
            <a:spLocks noChangeArrowheads="1"/>
          </p:cNvSpPr>
          <p:nvPr/>
        </p:nvSpPr>
        <p:spPr bwMode="auto">
          <a:xfrm>
            <a:off x="685800" y="4343400"/>
            <a:ext cx="7772400" cy="1905000"/>
          </a:xfrm>
          <a:prstGeom prst="rect">
            <a:avLst/>
          </a:prstGeom>
          <a:noFill/>
          <a:ln w="9525">
            <a:noFill/>
            <a:miter lim="800000"/>
            <a:headEnd/>
            <a:tailEnd/>
          </a:ln>
          <a:effectLst/>
        </p:spPr>
        <p:txBody>
          <a:bodyPr/>
          <a:lstStyle/>
          <a:p>
            <a:pPr marL="342900" indent="-342900">
              <a:spcBef>
                <a:spcPct val="20000"/>
              </a:spcBef>
              <a:buFontTx/>
              <a:buChar char="•"/>
            </a:pPr>
            <a:r>
              <a:rPr lang="es-ES"/>
              <a:t>Cadena a transmitir:</a:t>
            </a:r>
          </a:p>
          <a:p>
            <a:pPr marL="742950" lvl="1" indent="-285750">
              <a:spcBef>
                <a:spcPct val="20000"/>
              </a:spcBef>
            </a:pPr>
            <a:r>
              <a:rPr lang="es-ES"/>
              <a:t>	01101111 011111</a:t>
            </a:r>
            <a:r>
              <a:rPr lang="es-ES" b="1"/>
              <a:t>0</a:t>
            </a:r>
            <a:r>
              <a:rPr lang="es-ES"/>
              <a:t>0 11111</a:t>
            </a:r>
            <a:r>
              <a:rPr lang="es-ES" b="1"/>
              <a:t>0</a:t>
            </a:r>
            <a:r>
              <a:rPr lang="es-ES"/>
              <a:t>10 0</a:t>
            </a:r>
          </a:p>
          <a:p>
            <a:pPr marL="342900" indent="-342900">
              <a:spcBef>
                <a:spcPct val="20000"/>
              </a:spcBef>
              <a:buFontTx/>
              <a:buChar char="–"/>
            </a:pPr>
            <a:r>
              <a:rPr lang="es-ES"/>
              <a:t>El que no sea múltiplo de 8 no supone problema porque HDLC es un protocolo orientado al bit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s-ES_tradnl"/>
              <a:t>Ejercicio 3-6</a:t>
            </a:r>
            <a:endParaRPr lang="es-ES"/>
          </a:p>
        </p:txBody>
      </p:sp>
      <p:sp>
        <p:nvSpPr>
          <p:cNvPr id="136195" name="Rectangle 3"/>
          <p:cNvSpPr>
            <a:spLocks noGrp="1" noChangeArrowheads="1"/>
          </p:cNvSpPr>
          <p:nvPr>
            <p:ph type="body" idx="1"/>
          </p:nvPr>
        </p:nvSpPr>
        <p:spPr/>
        <p:txBody>
          <a:bodyPr/>
          <a:lstStyle/>
          <a:p>
            <a:pPr>
              <a:lnSpc>
                <a:spcPct val="90000"/>
              </a:lnSpc>
            </a:pPr>
            <a:r>
              <a:rPr lang="es-ES_tradnl" sz="2800"/>
              <a:t>Enlace E1 (2.048 Kb/s)</a:t>
            </a:r>
          </a:p>
          <a:p>
            <a:pPr>
              <a:lnSpc>
                <a:spcPct val="90000"/>
              </a:lnSpc>
            </a:pPr>
            <a:r>
              <a:rPr lang="es-ES_tradnl" sz="2800"/>
              <a:t>F.O.  (200.000 Km/s)</a:t>
            </a:r>
          </a:p>
          <a:p>
            <a:pPr>
              <a:lnSpc>
                <a:spcPct val="90000"/>
              </a:lnSpc>
            </a:pPr>
            <a:r>
              <a:rPr lang="es-ES" sz="2800"/>
              <a:t>HDLC normal </a:t>
            </a:r>
            <a:r>
              <a:rPr lang="es-ES" sz="2800">
                <a:sym typeface="Symbol" pitchFamily="18" charset="2"/>
              </a:rPr>
              <a:t></a:t>
            </a:r>
            <a:r>
              <a:rPr lang="es-ES" sz="2800"/>
              <a:t> No. Sec. 3 bits (8 valores)</a:t>
            </a:r>
            <a:endParaRPr lang="es-ES_tradnl" sz="2800"/>
          </a:p>
          <a:p>
            <a:pPr>
              <a:lnSpc>
                <a:spcPct val="90000"/>
              </a:lnSpc>
            </a:pPr>
            <a:r>
              <a:rPr lang="es-ES_tradnl" sz="2800"/>
              <a:t>Protocolo retroceso n </a:t>
            </a:r>
            <a:r>
              <a:rPr lang="es-ES" sz="2800">
                <a:sym typeface="Symbol" pitchFamily="18" charset="2"/>
              </a:rPr>
              <a:t> </a:t>
            </a:r>
            <a:r>
              <a:rPr lang="es-ES_tradnl" sz="2800"/>
              <a:t>ventana tamaño 7</a:t>
            </a:r>
          </a:p>
          <a:p>
            <a:pPr>
              <a:lnSpc>
                <a:spcPct val="90000"/>
              </a:lnSpc>
            </a:pPr>
            <a:r>
              <a:rPr lang="es-ES_tradnl" sz="2800"/>
              <a:t>Tramas de 1 Kbyte</a:t>
            </a:r>
          </a:p>
          <a:p>
            <a:pPr>
              <a:lnSpc>
                <a:spcPct val="90000"/>
              </a:lnSpc>
            </a:pPr>
            <a:r>
              <a:rPr lang="es-ES_tradnl" sz="2800"/>
              <a:t>Calcular distancia máxima para conseguir 100% de ocupación</a:t>
            </a:r>
          </a:p>
          <a:p>
            <a:pPr>
              <a:lnSpc>
                <a:spcPct val="90000"/>
              </a:lnSpc>
            </a:pPr>
            <a:r>
              <a:rPr lang="es-ES" sz="2800"/>
              <a:t>Tiempos de generación de tramas y ACKs despreciables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s-ES_tradnl"/>
              <a:t>Ejercicio 3-6</a:t>
            </a:r>
            <a:endParaRPr lang="es-ES"/>
          </a:p>
        </p:txBody>
      </p:sp>
      <p:sp>
        <p:nvSpPr>
          <p:cNvPr id="137219" name="Rectangle 3"/>
          <p:cNvSpPr>
            <a:spLocks noGrp="1" noChangeArrowheads="1"/>
          </p:cNvSpPr>
          <p:nvPr>
            <p:ph type="body" idx="1"/>
          </p:nvPr>
        </p:nvSpPr>
        <p:spPr/>
        <p:txBody>
          <a:bodyPr/>
          <a:lstStyle/>
          <a:p>
            <a:pPr>
              <a:lnSpc>
                <a:spcPct val="90000"/>
              </a:lnSpc>
            </a:pPr>
            <a:r>
              <a:rPr lang="es-ES_tradnl" sz="2800"/>
              <a:t>Para 100% ocupación hay que tener tramas para ‘llenar el hilo’ en ambos sentidos mas una. Esto equivale a meter en cada sentido tres tramas (3 + 3 + 1 = 7).</a:t>
            </a:r>
          </a:p>
          <a:p>
            <a:pPr>
              <a:lnSpc>
                <a:spcPct val="90000"/>
              </a:lnSpc>
            </a:pPr>
            <a:r>
              <a:rPr lang="es-ES_tradnl" sz="2800"/>
              <a:t>Una trama de 1 KB en una línea E1 tarda:</a:t>
            </a:r>
          </a:p>
          <a:p>
            <a:pPr>
              <a:lnSpc>
                <a:spcPct val="90000"/>
              </a:lnSpc>
              <a:buFontTx/>
              <a:buNone/>
            </a:pPr>
            <a:r>
              <a:rPr lang="es-ES_tradnl" sz="2800"/>
              <a:t>	1.024*8/ 2.048.000 = 0,004 s = 4 ms</a:t>
            </a:r>
          </a:p>
          <a:p>
            <a:pPr>
              <a:lnSpc>
                <a:spcPct val="90000"/>
              </a:lnSpc>
              <a:buFontTx/>
              <a:buNone/>
            </a:pPr>
            <a:r>
              <a:rPr lang="es-ES_tradnl" sz="2800"/>
              <a:t>	Tres tramas 4 x 3 = 12 ms. En ese tiempo la señal recorre:</a:t>
            </a:r>
          </a:p>
          <a:p>
            <a:pPr>
              <a:lnSpc>
                <a:spcPct val="90000"/>
              </a:lnSpc>
              <a:buFontTx/>
              <a:buNone/>
            </a:pPr>
            <a:r>
              <a:rPr lang="es-ES_tradnl" sz="2800"/>
              <a:t>	0,012 s * 200.000 Km/s = </a:t>
            </a:r>
            <a:r>
              <a:rPr lang="es-ES_tradnl" sz="2800" b="1"/>
              <a:t>2400 Km</a:t>
            </a:r>
            <a:endParaRPr lang="es-ES" sz="2800" b="1"/>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5800" y="44450"/>
            <a:ext cx="7772400" cy="381000"/>
          </a:xfrm>
        </p:spPr>
        <p:txBody>
          <a:bodyPr/>
          <a:lstStyle/>
          <a:p>
            <a:r>
              <a:rPr lang="en-GB" sz="2800">
                <a:cs typeface="Times New Roman" pitchFamily="18" charset="0"/>
              </a:rPr>
              <a:t>Numseq 8 ventana 7 (retroceso n)</a:t>
            </a:r>
          </a:p>
        </p:txBody>
      </p:sp>
      <p:sp>
        <p:nvSpPr>
          <p:cNvPr id="115715" name="Rectangle 3"/>
          <p:cNvSpPr>
            <a:spLocks noChangeArrowheads="1"/>
          </p:cNvSpPr>
          <p:nvPr/>
        </p:nvSpPr>
        <p:spPr bwMode="auto">
          <a:xfrm>
            <a:off x="1524000" y="14160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16" name="Rectangle 4"/>
          <p:cNvSpPr>
            <a:spLocks noChangeArrowheads="1"/>
          </p:cNvSpPr>
          <p:nvPr/>
        </p:nvSpPr>
        <p:spPr bwMode="auto">
          <a:xfrm>
            <a:off x="1524000" y="21018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17" name="Rectangle 5"/>
          <p:cNvSpPr>
            <a:spLocks noChangeArrowheads="1"/>
          </p:cNvSpPr>
          <p:nvPr/>
        </p:nvSpPr>
        <p:spPr bwMode="auto">
          <a:xfrm>
            <a:off x="1524000" y="7302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18" name="Rectangle 6"/>
          <p:cNvSpPr>
            <a:spLocks noChangeArrowheads="1"/>
          </p:cNvSpPr>
          <p:nvPr/>
        </p:nvSpPr>
        <p:spPr bwMode="auto">
          <a:xfrm>
            <a:off x="1524000" y="27876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19" name="Rectangle 7"/>
          <p:cNvSpPr>
            <a:spLocks noChangeArrowheads="1"/>
          </p:cNvSpPr>
          <p:nvPr/>
        </p:nvSpPr>
        <p:spPr bwMode="auto">
          <a:xfrm>
            <a:off x="7010400" y="27876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20" name="Rectangle 8"/>
          <p:cNvSpPr>
            <a:spLocks noChangeArrowheads="1"/>
          </p:cNvSpPr>
          <p:nvPr/>
        </p:nvSpPr>
        <p:spPr bwMode="auto">
          <a:xfrm>
            <a:off x="7010400" y="21018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21" name="Rectangle 9"/>
          <p:cNvSpPr>
            <a:spLocks noChangeArrowheads="1"/>
          </p:cNvSpPr>
          <p:nvPr/>
        </p:nvSpPr>
        <p:spPr bwMode="auto">
          <a:xfrm>
            <a:off x="7010400" y="14160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22" name="Rectangle 10"/>
          <p:cNvSpPr>
            <a:spLocks noChangeArrowheads="1"/>
          </p:cNvSpPr>
          <p:nvPr/>
        </p:nvSpPr>
        <p:spPr bwMode="auto">
          <a:xfrm>
            <a:off x="7010400" y="7302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23" name="Line 11"/>
          <p:cNvSpPr>
            <a:spLocks noChangeShapeType="1"/>
          </p:cNvSpPr>
          <p:nvPr/>
        </p:nvSpPr>
        <p:spPr bwMode="auto">
          <a:xfrm>
            <a:off x="2133600" y="958850"/>
            <a:ext cx="4876800" cy="0"/>
          </a:xfrm>
          <a:prstGeom prst="line">
            <a:avLst/>
          </a:prstGeom>
          <a:noFill/>
          <a:ln w="9525">
            <a:solidFill>
              <a:schemeClr val="tx1"/>
            </a:solidFill>
            <a:round/>
            <a:headEnd/>
            <a:tailEnd/>
          </a:ln>
          <a:effectLst/>
        </p:spPr>
        <p:txBody>
          <a:bodyPr/>
          <a:lstStyle/>
          <a:p>
            <a:endParaRPr lang="es-ES"/>
          </a:p>
        </p:txBody>
      </p:sp>
      <p:sp>
        <p:nvSpPr>
          <p:cNvPr id="115724" name="Line 12"/>
          <p:cNvSpPr>
            <a:spLocks noChangeShapeType="1"/>
          </p:cNvSpPr>
          <p:nvPr/>
        </p:nvSpPr>
        <p:spPr bwMode="auto">
          <a:xfrm flipV="1">
            <a:off x="2133600" y="1644650"/>
            <a:ext cx="4876800" cy="0"/>
          </a:xfrm>
          <a:prstGeom prst="line">
            <a:avLst/>
          </a:prstGeom>
          <a:noFill/>
          <a:ln w="9525">
            <a:solidFill>
              <a:schemeClr val="tx1"/>
            </a:solidFill>
            <a:round/>
            <a:headEnd/>
            <a:tailEnd/>
          </a:ln>
          <a:effectLst/>
        </p:spPr>
        <p:txBody>
          <a:bodyPr/>
          <a:lstStyle/>
          <a:p>
            <a:endParaRPr lang="es-ES"/>
          </a:p>
        </p:txBody>
      </p:sp>
      <p:sp>
        <p:nvSpPr>
          <p:cNvPr id="115725" name="Line 13"/>
          <p:cNvSpPr>
            <a:spLocks noChangeShapeType="1"/>
          </p:cNvSpPr>
          <p:nvPr/>
        </p:nvSpPr>
        <p:spPr bwMode="auto">
          <a:xfrm flipV="1">
            <a:off x="2133600" y="2330450"/>
            <a:ext cx="4876800" cy="0"/>
          </a:xfrm>
          <a:prstGeom prst="line">
            <a:avLst/>
          </a:prstGeom>
          <a:noFill/>
          <a:ln w="9525">
            <a:solidFill>
              <a:schemeClr val="tx1"/>
            </a:solidFill>
            <a:round/>
            <a:headEnd/>
            <a:tailEnd/>
          </a:ln>
          <a:effectLst/>
        </p:spPr>
        <p:txBody>
          <a:bodyPr/>
          <a:lstStyle/>
          <a:p>
            <a:endParaRPr lang="es-ES"/>
          </a:p>
        </p:txBody>
      </p:sp>
      <p:sp>
        <p:nvSpPr>
          <p:cNvPr id="115726" name="Line 14"/>
          <p:cNvSpPr>
            <a:spLocks noChangeShapeType="1"/>
          </p:cNvSpPr>
          <p:nvPr/>
        </p:nvSpPr>
        <p:spPr bwMode="auto">
          <a:xfrm>
            <a:off x="2133600" y="3016250"/>
            <a:ext cx="4876800" cy="0"/>
          </a:xfrm>
          <a:prstGeom prst="line">
            <a:avLst/>
          </a:prstGeom>
          <a:noFill/>
          <a:ln w="9525">
            <a:solidFill>
              <a:schemeClr val="tx1"/>
            </a:solidFill>
            <a:round/>
            <a:headEnd/>
            <a:tailEnd/>
          </a:ln>
          <a:effectLst/>
        </p:spPr>
        <p:txBody>
          <a:bodyPr/>
          <a:lstStyle/>
          <a:p>
            <a:endParaRPr lang="es-ES"/>
          </a:p>
        </p:txBody>
      </p:sp>
      <p:sp>
        <p:nvSpPr>
          <p:cNvPr id="115727" name="Text Box 15"/>
          <p:cNvSpPr txBox="1">
            <a:spLocks noChangeArrowheads="1"/>
          </p:cNvSpPr>
          <p:nvPr/>
        </p:nvSpPr>
        <p:spPr bwMode="auto">
          <a:xfrm>
            <a:off x="1136650" y="790575"/>
            <a:ext cx="311150" cy="396875"/>
          </a:xfrm>
          <a:prstGeom prst="rect">
            <a:avLst/>
          </a:prstGeom>
          <a:noFill/>
          <a:ln w="9525">
            <a:noFill/>
            <a:miter lim="800000"/>
            <a:headEnd/>
            <a:tailEnd/>
          </a:ln>
          <a:effectLst/>
        </p:spPr>
        <p:txBody>
          <a:bodyPr wrap="none">
            <a:spAutoFit/>
          </a:bodyPr>
          <a:lstStyle/>
          <a:p>
            <a:r>
              <a:rPr lang="es-ES_tradnl" sz="2000"/>
              <a:t>0</a:t>
            </a:r>
            <a:endParaRPr lang="es-ES" sz="2000"/>
          </a:p>
        </p:txBody>
      </p:sp>
      <p:sp>
        <p:nvSpPr>
          <p:cNvPr id="115728" name="Text Box 16"/>
          <p:cNvSpPr txBox="1">
            <a:spLocks noChangeArrowheads="1"/>
          </p:cNvSpPr>
          <p:nvPr/>
        </p:nvSpPr>
        <p:spPr bwMode="auto">
          <a:xfrm>
            <a:off x="1193800" y="1476375"/>
            <a:ext cx="254000" cy="396875"/>
          </a:xfrm>
          <a:prstGeom prst="rect">
            <a:avLst/>
          </a:prstGeom>
          <a:noFill/>
          <a:ln w="9525">
            <a:noFill/>
            <a:miter lim="800000"/>
            <a:headEnd/>
            <a:tailEnd/>
          </a:ln>
          <a:effectLst/>
        </p:spPr>
        <p:txBody>
          <a:bodyPr wrap="none">
            <a:spAutoFit/>
          </a:bodyPr>
          <a:lstStyle/>
          <a:p>
            <a:r>
              <a:rPr lang="es-ES_tradnl" sz="2000"/>
              <a:t>t</a:t>
            </a:r>
            <a:endParaRPr lang="es-ES" sz="2000"/>
          </a:p>
        </p:txBody>
      </p:sp>
      <p:sp>
        <p:nvSpPr>
          <p:cNvPr id="115729" name="Text Box 17"/>
          <p:cNvSpPr txBox="1">
            <a:spLocks noChangeArrowheads="1"/>
          </p:cNvSpPr>
          <p:nvPr/>
        </p:nvSpPr>
        <p:spPr bwMode="auto">
          <a:xfrm>
            <a:off x="1066800" y="2162175"/>
            <a:ext cx="381000" cy="396875"/>
          </a:xfrm>
          <a:prstGeom prst="rect">
            <a:avLst/>
          </a:prstGeom>
          <a:noFill/>
          <a:ln w="9525">
            <a:noFill/>
            <a:miter lim="800000"/>
            <a:headEnd/>
            <a:tailEnd/>
          </a:ln>
          <a:effectLst/>
        </p:spPr>
        <p:txBody>
          <a:bodyPr wrap="none">
            <a:spAutoFit/>
          </a:bodyPr>
          <a:lstStyle/>
          <a:p>
            <a:r>
              <a:rPr lang="es-ES_tradnl" sz="2000"/>
              <a:t>2t</a:t>
            </a:r>
            <a:endParaRPr lang="es-ES" sz="2000"/>
          </a:p>
        </p:txBody>
      </p:sp>
      <p:sp>
        <p:nvSpPr>
          <p:cNvPr id="115730" name="Text Box 18"/>
          <p:cNvSpPr txBox="1">
            <a:spLocks noChangeArrowheads="1"/>
          </p:cNvSpPr>
          <p:nvPr/>
        </p:nvSpPr>
        <p:spPr bwMode="auto">
          <a:xfrm>
            <a:off x="1066800" y="2863850"/>
            <a:ext cx="381000" cy="396875"/>
          </a:xfrm>
          <a:prstGeom prst="rect">
            <a:avLst/>
          </a:prstGeom>
          <a:noFill/>
          <a:ln w="9525">
            <a:noFill/>
            <a:miter lim="800000"/>
            <a:headEnd/>
            <a:tailEnd/>
          </a:ln>
          <a:effectLst/>
        </p:spPr>
        <p:txBody>
          <a:bodyPr wrap="none">
            <a:spAutoFit/>
          </a:bodyPr>
          <a:lstStyle/>
          <a:p>
            <a:r>
              <a:rPr lang="es-ES_tradnl" sz="2000"/>
              <a:t>3t</a:t>
            </a:r>
            <a:endParaRPr lang="es-ES" sz="2000"/>
          </a:p>
        </p:txBody>
      </p:sp>
      <p:cxnSp>
        <p:nvCxnSpPr>
          <p:cNvPr id="115731" name="AutoShape 19"/>
          <p:cNvCxnSpPr>
            <a:cxnSpLocks noChangeShapeType="1"/>
            <a:stCxn id="115732" idx="3"/>
          </p:cNvCxnSpPr>
          <p:nvPr/>
        </p:nvCxnSpPr>
        <p:spPr bwMode="auto">
          <a:xfrm>
            <a:off x="2133600" y="3830638"/>
            <a:ext cx="4876800" cy="0"/>
          </a:xfrm>
          <a:prstGeom prst="straightConnector1">
            <a:avLst/>
          </a:prstGeom>
          <a:noFill/>
          <a:ln w="9525">
            <a:solidFill>
              <a:schemeClr val="tx1"/>
            </a:solidFill>
            <a:round/>
            <a:headEnd/>
            <a:tailEnd/>
          </a:ln>
          <a:effectLst/>
        </p:spPr>
      </p:cxnSp>
      <p:sp>
        <p:nvSpPr>
          <p:cNvPr id="115732" name="Rectangle 20"/>
          <p:cNvSpPr>
            <a:spLocks noChangeArrowheads="1"/>
          </p:cNvSpPr>
          <p:nvPr/>
        </p:nvSpPr>
        <p:spPr bwMode="auto">
          <a:xfrm>
            <a:off x="1524000" y="3602038"/>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33" name="Rectangle 21"/>
          <p:cNvSpPr>
            <a:spLocks noChangeArrowheads="1"/>
          </p:cNvSpPr>
          <p:nvPr/>
        </p:nvSpPr>
        <p:spPr bwMode="auto">
          <a:xfrm>
            <a:off x="7010400" y="3602038"/>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34" name="Rectangle 22"/>
          <p:cNvSpPr>
            <a:spLocks noChangeArrowheads="1"/>
          </p:cNvSpPr>
          <p:nvPr/>
        </p:nvSpPr>
        <p:spPr bwMode="auto">
          <a:xfrm>
            <a:off x="1524000" y="4364038"/>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35" name="Rectangle 23"/>
          <p:cNvSpPr>
            <a:spLocks noChangeArrowheads="1"/>
          </p:cNvSpPr>
          <p:nvPr/>
        </p:nvSpPr>
        <p:spPr bwMode="auto">
          <a:xfrm>
            <a:off x="7010400" y="4364038"/>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cxnSp>
        <p:nvCxnSpPr>
          <p:cNvPr id="115736" name="AutoShape 24"/>
          <p:cNvCxnSpPr>
            <a:cxnSpLocks noChangeShapeType="1"/>
          </p:cNvCxnSpPr>
          <p:nvPr/>
        </p:nvCxnSpPr>
        <p:spPr bwMode="auto">
          <a:xfrm>
            <a:off x="2133600" y="4592638"/>
            <a:ext cx="4876800" cy="0"/>
          </a:xfrm>
          <a:prstGeom prst="straightConnector1">
            <a:avLst/>
          </a:prstGeom>
          <a:noFill/>
          <a:ln w="9525">
            <a:solidFill>
              <a:schemeClr val="tx1"/>
            </a:solidFill>
            <a:round/>
            <a:headEnd/>
            <a:tailEnd/>
          </a:ln>
          <a:effectLst/>
        </p:spPr>
      </p:cxnSp>
      <p:sp>
        <p:nvSpPr>
          <p:cNvPr id="115737" name="Text Box 25"/>
          <p:cNvSpPr txBox="1">
            <a:spLocks noChangeArrowheads="1"/>
          </p:cNvSpPr>
          <p:nvPr/>
        </p:nvSpPr>
        <p:spPr bwMode="auto">
          <a:xfrm>
            <a:off x="1066800" y="3625850"/>
            <a:ext cx="381000" cy="396875"/>
          </a:xfrm>
          <a:prstGeom prst="rect">
            <a:avLst/>
          </a:prstGeom>
          <a:noFill/>
          <a:ln w="9525">
            <a:noFill/>
            <a:miter lim="800000"/>
            <a:headEnd/>
            <a:tailEnd/>
          </a:ln>
          <a:effectLst/>
        </p:spPr>
        <p:txBody>
          <a:bodyPr wrap="none">
            <a:spAutoFit/>
          </a:bodyPr>
          <a:lstStyle/>
          <a:p>
            <a:r>
              <a:rPr lang="es-ES_tradnl" sz="2000"/>
              <a:t>4t</a:t>
            </a:r>
            <a:endParaRPr lang="es-ES" sz="2000"/>
          </a:p>
        </p:txBody>
      </p:sp>
      <p:sp>
        <p:nvSpPr>
          <p:cNvPr id="115738" name="Text Box 26"/>
          <p:cNvSpPr txBox="1">
            <a:spLocks noChangeArrowheads="1"/>
          </p:cNvSpPr>
          <p:nvPr/>
        </p:nvSpPr>
        <p:spPr bwMode="auto">
          <a:xfrm>
            <a:off x="1066800" y="4387850"/>
            <a:ext cx="381000" cy="396875"/>
          </a:xfrm>
          <a:prstGeom prst="rect">
            <a:avLst/>
          </a:prstGeom>
          <a:noFill/>
          <a:ln w="9525">
            <a:noFill/>
            <a:miter lim="800000"/>
            <a:headEnd/>
            <a:tailEnd/>
          </a:ln>
          <a:effectLst/>
        </p:spPr>
        <p:txBody>
          <a:bodyPr wrap="none">
            <a:spAutoFit/>
          </a:bodyPr>
          <a:lstStyle/>
          <a:p>
            <a:r>
              <a:rPr lang="es-ES_tradnl" sz="2000"/>
              <a:t>5t</a:t>
            </a:r>
            <a:endParaRPr lang="es-ES" sz="2000"/>
          </a:p>
        </p:txBody>
      </p:sp>
      <p:sp>
        <p:nvSpPr>
          <p:cNvPr id="115739" name="Text Box 27"/>
          <p:cNvSpPr txBox="1">
            <a:spLocks noChangeArrowheads="1"/>
          </p:cNvSpPr>
          <p:nvPr/>
        </p:nvSpPr>
        <p:spPr bwMode="auto">
          <a:xfrm>
            <a:off x="2076450" y="1049338"/>
            <a:ext cx="438150" cy="366712"/>
          </a:xfrm>
          <a:prstGeom prst="rect">
            <a:avLst/>
          </a:prstGeom>
          <a:noFill/>
          <a:ln w="9525">
            <a:noFill/>
            <a:miter lim="800000"/>
            <a:headEnd/>
            <a:tailEnd/>
          </a:ln>
          <a:effectLst/>
        </p:spPr>
        <p:txBody>
          <a:bodyPr wrap="none">
            <a:spAutoFit/>
          </a:bodyPr>
          <a:lstStyle/>
          <a:p>
            <a:r>
              <a:rPr lang="es-ES_tradnl" sz="1800"/>
              <a:t>T1</a:t>
            </a:r>
            <a:endParaRPr lang="es-ES" sz="1800"/>
          </a:p>
        </p:txBody>
      </p:sp>
      <p:sp>
        <p:nvSpPr>
          <p:cNvPr id="115740" name="Line 28"/>
          <p:cNvSpPr>
            <a:spLocks noChangeShapeType="1"/>
          </p:cNvSpPr>
          <p:nvPr/>
        </p:nvSpPr>
        <p:spPr bwMode="auto">
          <a:xfrm>
            <a:off x="2209800" y="1035050"/>
            <a:ext cx="76200" cy="0"/>
          </a:xfrm>
          <a:prstGeom prst="line">
            <a:avLst/>
          </a:prstGeom>
          <a:noFill/>
          <a:ln w="9525">
            <a:solidFill>
              <a:schemeClr val="tx1"/>
            </a:solidFill>
            <a:round/>
            <a:headEnd/>
            <a:tailEnd type="triangle" w="med" len="med"/>
          </a:ln>
          <a:effectLst/>
        </p:spPr>
        <p:txBody>
          <a:bodyPr/>
          <a:lstStyle/>
          <a:p>
            <a:endParaRPr lang="es-ES"/>
          </a:p>
        </p:txBody>
      </p:sp>
      <p:sp>
        <p:nvSpPr>
          <p:cNvPr id="115741" name="Line 29"/>
          <p:cNvSpPr>
            <a:spLocks noChangeShapeType="1"/>
          </p:cNvSpPr>
          <p:nvPr/>
        </p:nvSpPr>
        <p:spPr bwMode="auto">
          <a:xfrm>
            <a:off x="2209800" y="172085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742" name="Text Box 30"/>
          <p:cNvSpPr txBox="1">
            <a:spLocks noChangeArrowheads="1"/>
          </p:cNvSpPr>
          <p:nvPr/>
        </p:nvSpPr>
        <p:spPr bwMode="auto">
          <a:xfrm>
            <a:off x="2743200" y="1744663"/>
            <a:ext cx="409575" cy="336550"/>
          </a:xfrm>
          <a:prstGeom prst="rect">
            <a:avLst/>
          </a:prstGeom>
          <a:noFill/>
          <a:ln w="9525">
            <a:noFill/>
            <a:miter lim="800000"/>
            <a:headEnd/>
            <a:tailEnd/>
          </a:ln>
          <a:effectLst/>
        </p:spPr>
        <p:txBody>
          <a:bodyPr wrap="none">
            <a:spAutoFit/>
          </a:bodyPr>
          <a:lstStyle/>
          <a:p>
            <a:r>
              <a:rPr lang="es-ES_tradnl" sz="1600"/>
              <a:t>T1</a:t>
            </a:r>
            <a:endParaRPr lang="es-ES" sz="1600"/>
          </a:p>
        </p:txBody>
      </p:sp>
      <p:sp>
        <p:nvSpPr>
          <p:cNvPr id="115743" name="Text Box 31"/>
          <p:cNvSpPr txBox="1">
            <a:spLocks noChangeArrowheads="1"/>
          </p:cNvSpPr>
          <p:nvPr/>
        </p:nvSpPr>
        <p:spPr bwMode="auto">
          <a:xfrm>
            <a:off x="4286250" y="2444750"/>
            <a:ext cx="409575" cy="336550"/>
          </a:xfrm>
          <a:prstGeom prst="rect">
            <a:avLst/>
          </a:prstGeom>
          <a:noFill/>
          <a:ln w="9525">
            <a:noFill/>
            <a:miter lim="800000"/>
            <a:headEnd/>
            <a:tailEnd/>
          </a:ln>
          <a:effectLst/>
        </p:spPr>
        <p:txBody>
          <a:bodyPr wrap="none">
            <a:spAutoFit/>
          </a:bodyPr>
          <a:lstStyle/>
          <a:p>
            <a:r>
              <a:rPr lang="es-ES_tradnl" sz="1600"/>
              <a:t>T1</a:t>
            </a:r>
            <a:endParaRPr lang="es-ES" sz="1600"/>
          </a:p>
        </p:txBody>
      </p:sp>
      <p:sp>
        <p:nvSpPr>
          <p:cNvPr id="115745" name="Text Box 33"/>
          <p:cNvSpPr txBox="1">
            <a:spLocks noChangeArrowheads="1"/>
          </p:cNvSpPr>
          <p:nvPr/>
        </p:nvSpPr>
        <p:spPr bwMode="auto">
          <a:xfrm>
            <a:off x="4343400" y="3116263"/>
            <a:ext cx="409575" cy="336550"/>
          </a:xfrm>
          <a:prstGeom prst="rect">
            <a:avLst/>
          </a:prstGeom>
          <a:noFill/>
          <a:ln w="9525">
            <a:noFill/>
            <a:miter lim="800000"/>
            <a:headEnd/>
            <a:tailEnd/>
          </a:ln>
          <a:effectLst/>
        </p:spPr>
        <p:txBody>
          <a:bodyPr wrap="none">
            <a:spAutoFit/>
          </a:bodyPr>
          <a:lstStyle/>
          <a:p>
            <a:r>
              <a:rPr lang="es-ES_tradnl" sz="1600"/>
              <a:t>T2</a:t>
            </a:r>
            <a:endParaRPr lang="es-ES" sz="1600"/>
          </a:p>
        </p:txBody>
      </p:sp>
      <p:sp>
        <p:nvSpPr>
          <p:cNvPr id="115746" name="Text Box 34"/>
          <p:cNvSpPr txBox="1">
            <a:spLocks noChangeArrowheads="1"/>
          </p:cNvSpPr>
          <p:nvPr/>
        </p:nvSpPr>
        <p:spPr bwMode="auto">
          <a:xfrm>
            <a:off x="6153150" y="3397250"/>
            <a:ext cx="849313" cy="336550"/>
          </a:xfrm>
          <a:prstGeom prst="rect">
            <a:avLst/>
          </a:prstGeom>
          <a:noFill/>
          <a:ln w="9525">
            <a:noFill/>
            <a:miter lim="800000"/>
            <a:headEnd/>
            <a:tailEnd/>
          </a:ln>
          <a:effectLst/>
        </p:spPr>
        <p:txBody>
          <a:bodyPr wrap="none">
            <a:spAutoFit/>
          </a:bodyPr>
          <a:lstStyle/>
          <a:p>
            <a:r>
              <a:rPr lang="es-ES_tradnl" sz="1600"/>
              <a:t>ACK(1)</a:t>
            </a:r>
            <a:endParaRPr lang="es-ES" sz="1600"/>
          </a:p>
        </p:txBody>
      </p:sp>
      <p:sp>
        <p:nvSpPr>
          <p:cNvPr id="115747" name="Line 35"/>
          <p:cNvSpPr>
            <a:spLocks noChangeShapeType="1"/>
          </p:cNvSpPr>
          <p:nvPr/>
        </p:nvSpPr>
        <p:spPr bwMode="auto">
          <a:xfrm flipH="1">
            <a:off x="6705600" y="3754438"/>
            <a:ext cx="152400" cy="0"/>
          </a:xfrm>
          <a:prstGeom prst="line">
            <a:avLst/>
          </a:prstGeom>
          <a:noFill/>
          <a:ln w="9525">
            <a:solidFill>
              <a:schemeClr val="tx1"/>
            </a:solidFill>
            <a:round/>
            <a:headEnd/>
            <a:tailEnd type="triangle" w="med" len="med"/>
          </a:ln>
          <a:effectLst/>
        </p:spPr>
        <p:txBody>
          <a:bodyPr/>
          <a:lstStyle/>
          <a:p>
            <a:endParaRPr lang="es-ES"/>
          </a:p>
        </p:txBody>
      </p:sp>
      <p:sp>
        <p:nvSpPr>
          <p:cNvPr id="115748" name="Text Box 36"/>
          <p:cNvSpPr txBox="1">
            <a:spLocks noChangeArrowheads="1"/>
          </p:cNvSpPr>
          <p:nvPr/>
        </p:nvSpPr>
        <p:spPr bwMode="auto">
          <a:xfrm>
            <a:off x="4933950" y="4159250"/>
            <a:ext cx="849313" cy="336550"/>
          </a:xfrm>
          <a:prstGeom prst="rect">
            <a:avLst/>
          </a:prstGeom>
          <a:noFill/>
          <a:ln w="9525">
            <a:noFill/>
            <a:miter lim="800000"/>
            <a:headEnd/>
            <a:tailEnd/>
          </a:ln>
          <a:effectLst/>
        </p:spPr>
        <p:txBody>
          <a:bodyPr wrap="none">
            <a:spAutoFit/>
          </a:bodyPr>
          <a:lstStyle/>
          <a:p>
            <a:r>
              <a:rPr lang="es-ES_tradnl" sz="1600"/>
              <a:t>ACK(1)</a:t>
            </a:r>
            <a:endParaRPr lang="es-ES" sz="1600"/>
          </a:p>
        </p:txBody>
      </p:sp>
      <p:sp>
        <p:nvSpPr>
          <p:cNvPr id="115749" name="Line 37"/>
          <p:cNvSpPr>
            <a:spLocks noChangeShapeType="1"/>
          </p:cNvSpPr>
          <p:nvPr/>
        </p:nvSpPr>
        <p:spPr bwMode="auto">
          <a:xfrm flipH="1">
            <a:off x="5181600" y="4516438"/>
            <a:ext cx="152400" cy="0"/>
          </a:xfrm>
          <a:prstGeom prst="line">
            <a:avLst/>
          </a:prstGeom>
          <a:noFill/>
          <a:ln w="9525">
            <a:solidFill>
              <a:schemeClr val="tx1"/>
            </a:solidFill>
            <a:round/>
            <a:headEnd/>
            <a:tailEnd type="triangle" w="med" len="med"/>
          </a:ln>
          <a:effectLst/>
        </p:spPr>
        <p:txBody>
          <a:bodyPr/>
          <a:lstStyle/>
          <a:p>
            <a:endParaRPr lang="es-ES"/>
          </a:p>
        </p:txBody>
      </p:sp>
      <p:sp>
        <p:nvSpPr>
          <p:cNvPr id="115753" name="Line 41"/>
          <p:cNvSpPr>
            <a:spLocks noChangeShapeType="1"/>
          </p:cNvSpPr>
          <p:nvPr/>
        </p:nvSpPr>
        <p:spPr bwMode="auto">
          <a:xfrm>
            <a:off x="2209800" y="6216650"/>
            <a:ext cx="76200" cy="0"/>
          </a:xfrm>
          <a:prstGeom prst="line">
            <a:avLst/>
          </a:prstGeom>
          <a:noFill/>
          <a:ln w="9525">
            <a:solidFill>
              <a:schemeClr val="tx1"/>
            </a:solidFill>
            <a:round/>
            <a:headEnd/>
            <a:tailEnd type="triangle" w="med" len="med"/>
          </a:ln>
          <a:effectLst/>
        </p:spPr>
        <p:txBody>
          <a:bodyPr/>
          <a:lstStyle/>
          <a:p>
            <a:endParaRPr lang="es-ES"/>
          </a:p>
        </p:txBody>
      </p:sp>
      <p:sp>
        <p:nvSpPr>
          <p:cNvPr id="115755" name="Text Box 43"/>
          <p:cNvSpPr txBox="1">
            <a:spLocks noChangeArrowheads="1"/>
          </p:cNvSpPr>
          <p:nvPr/>
        </p:nvSpPr>
        <p:spPr bwMode="auto">
          <a:xfrm>
            <a:off x="2686050" y="2430463"/>
            <a:ext cx="409575" cy="336550"/>
          </a:xfrm>
          <a:prstGeom prst="rect">
            <a:avLst/>
          </a:prstGeom>
          <a:noFill/>
          <a:ln w="9525">
            <a:noFill/>
            <a:miter lim="800000"/>
            <a:headEnd/>
            <a:tailEnd/>
          </a:ln>
          <a:effectLst/>
        </p:spPr>
        <p:txBody>
          <a:bodyPr wrap="none">
            <a:spAutoFit/>
          </a:bodyPr>
          <a:lstStyle/>
          <a:p>
            <a:r>
              <a:rPr lang="es-ES_tradnl" sz="1600"/>
              <a:t>T2</a:t>
            </a:r>
            <a:endParaRPr lang="es-ES" sz="1600"/>
          </a:p>
        </p:txBody>
      </p:sp>
      <p:sp>
        <p:nvSpPr>
          <p:cNvPr id="115766" name="Text Box 54"/>
          <p:cNvSpPr txBox="1">
            <a:spLocks noChangeArrowheads="1"/>
          </p:cNvSpPr>
          <p:nvPr/>
        </p:nvSpPr>
        <p:spPr bwMode="auto">
          <a:xfrm>
            <a:off x="2686050" y="3116263"/>
            <a:ext cx="409575" cy="336550"/>
          </a:xfrm>
          <a:prstGeom prst="rect">
            <a:avLst/>
          </a:prstGeom>
          <a:noFill/>
          <a:ln w="9525">
            <a:noFill/>
            <a:miter lim="800000"/>
            <a:headEnd/>
            <a:tailEnd/>
          </a:ln>
          <a:effectLst/>
        </p:spPr>
        <p:txBody>
          <a:bodyPr wrap="none">
            <a:spAutoFit/>
          </a:bodyPr>
          <a:lstStyle/>
          <a:p>
            <a:r>
              <a:rPr lang="es-ES_tradnl" sz="1600"/>
              <a:t>T3</a:t>
            </a:r>
            <a:endParaRPr lang="es-ES" sz="1600"/>
          </a:p>
        </p:txBody>
      </p:sp>
      <p:sp>
        <p:nvSpPr>
          <p:cNvPr id="115767" name="Text Box 55"/>
          <p:cNvSpPr txBox="1">
            <a:spLocks noChangeArrowheads="1"/>
          </p:cNvSpPr>
          <p:nvPr/>
        </p:nvSpPr>
        <p:spPr bwMode="auto">
          <a:xfrm>
            <a:off x="6153150" y="4173538"/>
            <a:ext cx="849313" cy="336550"/>
          </a:xfrm>
          <a:prstGeom prst="rect">
            <a:avLst/>
          </a:prstGeom>
          <a:noFill/>
          <a:ln w="9525">
            <a:noFill/>
            <a:miter lim="800000"/>
            <a:headEnd/>
            <a:tailEnd/>
          </a:ln>
          <a:effectLst/>
        </p:spPr>
        <p:txBody>
          <a:bodyPr wrap="none">
            <a:spAutoFit/>
          </a:bodyPr>
          <a:lstStyle/>
          <a:p>
            <a:r>
              <a:rPr lang="es-ES_tradnl" sz="1600"/>
              <a:t>ACK(2)</a:t>
            </a:r>
            <a:endParaRPr lang="es-ES" sz="1600"/>
          </a:p>
        </p:txBody>
      </p:sp>
      <p:sp>
        <p:nvSpPr>
          <p:cNvPr id="115769" name="Line 57"/>
          <p:cNvSpPr>
            <a:spLocks noChangeShapeType="1"/>
          </p:cNvSpPr>
          <p:nvPr/>
        </p:nvSpPr>
        <p:spPr bwMode="auto">
          <a:xfrm flipH="1">
            <a:off x="6705600" y="4516438"/>
            <a:ext cx="152400" cy="0"/>
          </a:xfrm>
          <a:prstGeom prst="line">
            <a:avLst/>
          </a:prstGeom>
          <a:noFill/>
          <a:ln w="9525">
            <a:solidFill>
              <a:schemeClr val="tx1"/>
            </a:solidFill>
            <a:round/>
            <a:headEnd/>
            <a:tailEnd type="triangle" w="med" len="med"/>
          </a:ln>
          <a:effectLst/>
        </p:spPr>
        <p:txBody>
          <a:bodyPr/>
          <a:lstStyle/>
          <a:p>
            <a:endParaRPr lang="es-ES"/>
          </a:p>
        </p:txBody>
      </p:sp>
      <p:sp>
        <p:nvSpPr>
          <p:cNvPr id="115785" name="Line 73"/>
          <p:cNvSpPr>
            <a:spLocks noChangeShapeType="1"/>
          </p:cNvSpPr>
          <p:nvPr/>
        </p:nvSpPr>
        <p:spPr bwMode="auto">
          <a:xfrm>
            <a:off x="3810000" y="309245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787" name="Line 75"/>
          <p:cNvSpPr>
            <a:spLocks noChangeShapeType="1"/>
          </p:cNvSpPr>
          <p:nvPr/>
        </p:nvSpPr>
        <p:spPr bwMode="auto">
          <a:xfrm>
            <a:off x="2209800" y="309245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788" name="Line 76"/>
          <p:cNvSpPr>
            <a:spLocks noChangeShapeType="1"/>
          </p:cNvSpPr>
          <p:nvPr/>
        </p:nvSpPr>
        <p:spPr bwMode="auto">
          <a:xfrm>
            <a:off x="3810000" y="240665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789" name="Line 77"/>
          <p:cNvSpPr>
            <a:spLocks noChangeShapeType="1"/>
          </p:cNvSpPr>
          <p:nvPr/>
        </p:nvSpPr>
        <p:spPr bwMode="auto">
          <a:xfrm>
            <a:off x="2209800" y="240665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790" name="Line 78"/>
          <p:cNvSpPr>
            <a:spLocks noChangeShapeType="1"/>
          </p:cNvSpPr>
          <p:nvPr/>
        </p:nvSpPr>
        <p:spPr bwMode="auto">
          <a:xfrm>
            <a:off x="5410200" y="309245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793" name="Rectangle 81"/>
          <p:cNvSpPr>
            <a:spLocks noChangeArrowheads="1"/>
          </p:cNvSpPr>
          <p:nvPr/>
        </p:nvSpPr>
        <p:spPr bwMode="auto">
          <a:xfrm>
            <a:off x="1524000" y="5126038"/>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94" name="Rectangle 82"/>
          <p:cNvSpPr>
            <a:spLocks noChangeArrowheads="1"/>
          </p:cNvSpPr>
          <p:nvPr/>
        </p:nvSpPr>
        <p:spPr bwMode="auto">
          <a:xfrm>
            <a:off x="7010400" y="5126038"/>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95" name="Line 83"/>
          <p:cNvSpPr>
            <a:spLocks noChangeShapeType="1"/>
          </p:cNvSpPr>
          <p:nvPr/>
        </p:nvSpPr>
        <p:spPr bwMode="auto">
          <a:xfrm>
            <a:off x="2133600" y="5354638"/>
            <a:ext cx="4876800" cy="0"/>
          </a:xfrm>
          <a:prstGeom prst="line">
            <a:avLst/>
          </a:prstGeom>
          <a:noFill/>
          <a:ln w="9525">
            <a:solidFill>
              <a:schemeClr val="tx1"/>
            </a:solidFill>
            <a:round/>
            <a:headEnd/>
            <a:tailEnd/>
          </a:ln>
          <a:effectLst/>
        </p:spPr>
        <p:txBody>
          <a:bodyPr/>
          <a:lstStyle/>
          <a:p>
            <a:endParaRPr lang="es-ES"/>
          </a:p>
        </p:txBody>
      </p:sp>
      <p:sp>
        <p:nvSpPr>
          <p:cNvPr id="115796" name="Rectangle 84"/>
          <p:cNvSpPr>
            <a:spLocks noChangeArrowheads="1"/>
          </p:cNvSpPr>
          <p:nvPr/>
        </p:nvSpPr>
        <p:spPr bwMode="auto">
          <a:xfrm>
            <a:off x="1524000" y="59118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97" name="Rectangle 85"/>
          <p:cNvSpPr>
            <a:spLocks noChangeArrowheads="1"/>
          </p:cNvSpPr>
          <p:nvPr/>
        </p:nvSpPr>
        <p:spPr bwMode="auto">
          <a:xfrm>
            <a:off x="7010400" y="591185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115798" name="Line 86"/>
          <p:cNvSpPr>
            <a:spLocks noChangeShapeType="1"/>
          </p:cNvSpPr>
          <p:nvPr/>
        </p:nvSpPr>
        <p:spPr bwMode="auto">
          <a:xfrm>
            <a:off x="2133600" y="6140450"/>
            <a:ext cx="4876800" cy="0"/>
          </a:xfrm>
          <a:prstGeom prst="line">
            <a:avLst/>
          </a:prstGeom>
          <a:noFill/>
          <a:ln w="9525">
            <a:solidFill>
              <a:schemeClr val="tx1"/>
            </a:solidFill>
            <a:round/>
            <a:headEnd/>
            <a:tailEnd/>
          </a:ln>
          <a:effectLst/>
        </p:spPr>
        <p:txBody>
          <a:bodyPr/>
          <a:lstStyle/>
          <a:p>
            <a:endParaRPr lang="es-ES"/>
          </a:p>
        </p:txBody>
      </p:sp>
      <p:sp>
        <p:nvSpPr>
          <p:cNvPr id="115799" name="Text Box 87"/>
          <p:cNvSpPr txBox="1">
            <a:spLocks noChangeArrowheads="1"/>
          </p:cNvSpPr>
          <p:nvPr/>
        </p:nvSpPr>
        <p:spPr bwMode="auto">
          <a:xfrm>
            <a:off x="5943600" y="3130550"/>
            <a:ext cx="409575" cy="336550"/>
          </a:xfrm>
          <a:prstGeom prst="rect">
            <a:avLst/>
          </a:prstGeom>
          <a:noFill/>
          <a:ln w="9525">
            <a:noFill/>
            <a:miter lim="800000"/>
            <a:headEnd/>
            <a:tailEnd/>
          </a:ln>
          <a:effectLst/>
        </p:spPr>
        <p:txBody>
          <a:bodyPr wrap="none">
            <a:spAutoFit/>
          </a:bodyPr>
          <a:lstStyle/>
          <a:p>
            <a:r>
              <a:rPr lang="es-ES_tradnl" sz="1600"/>
              <a:t>T1</a:t>
            </a:r>
            <a:endParaRPr lang="es-ES" sz="1600"/>
          </a:p>
        </p:txBody>
      </p:sp>
      <p:sp>
        <p:nvSpPr>
          <p:cNvPr id="115800" name="Text Box 88"/>
          <p:cNvSpPr txBox="1">
            <a:spLocks noChangeArrowheads="1"/>
          </p:cNvSpPr>
          <p:nvPr/>
        </p:nvSpPr>
        <p:spPr bwMode="auto">
          <a:xfrm>
            <a:off x="1066800" y="5149850"/>
            <a:ext cx="381000" cy="396875"/>
          </a:xfrm>
          <a:prstGeom prst="rect">
            <a:avLst/>
          </a:prstGeom>
          <a:noFill/>
          <a:ln w="9525">
            <a:noFill/>
            <a:miter lim="800000"/>
            <a:headEnd/>
            <a:tailEnd/>
          </a:ln>
          <a:effectLst/>
        </p:spPr>
        <p:txBody>
          <a:bodyPr wrap="none">
            <a:spAutoFit/>
          </a:bodyPr>
          <a:lstStyle/>
          <a:p>
            <a:r>
              <a:rPr lang="es-ES_tradnl" sz="2000"/>
              <a:t>6t</a:t>
            </a:r>
            <a:endParaRPr lang="es-ES" sz="2000"/>
          </a:p>
        </p:txBody>
      </p:sp>
      <p:sp>
        <p:nvSpPr>
          <p:cNvPr id="115801" name="Text Box 89"/>
          <p:cNvSpPr txBox="1">
            <a:spLocks noChangeArrowheads="1"/>
          </p:cNvSpPr>
          <p:nvPr/>
        </p:nvSpPr>
        <p:spPr bwMode="auto">
          <a:xfrm>
            <a:off x="1066800" y="5972175"/>
            <a:ext cx="381000" cy="396875"/>
          </a:xfrm>
          <a:prstGeom prst="rect">
            <a:avLst/>
          </a:prstGeom>
          <a:noFill/>
          <a:ln w="9525">
            <a:noFill/>
            <a:miter lim="800000"/>
            <a:headEnd/>
            <a:tailEnd/>
          </a:ln>
          <a:effectLst/>
        </p:spPr>
        <p:txBody>
          <a:bodyPr wrap="none">
            <a:spAutoFit/>
          </a:bodyPr>
          <a:lstStyle/>
          <a:p>
            <a:r>
              <a:rPr lang="es-ES_tradnl" sz="2000"/>
              <a:t>7t</a:t>
            </a:r>
            <a:endParaRPr lang="es-ES" sz="2000"/>
          </a:p>
        </p:txBody>
      </p:sp>
      <p:sp>
        <p:nvSpPr>
          <p:cNvPr id="115802" name="Text Box 90"/>
          <p:cNvSpPr txBox="1">
            <a:spLocks noChangeArrowheads="1"/>
          </p:cNvSpPr>
          <p:nvPr/>
        </p:nvSpPr>
        <p:spPr bwMode="auto">
          <a:xfrm>
            <a:off x="4343400" y="3930650"/>
            <a:ext cx="409575" cy="336550"/>
          </a:xfrm>
          <a:prstGeom prst="rect">
            <a:avLst/>
          </a:prstGeom>
          <a:noFill/>
          <a:ln w="9525">
            <a:noFill/>
            <a:miter lim="800000"/>
            <a:headEnd/>
            <a:tailEnd/>
          </a:ln>
          <a:effectLst/>
        </p:spPr>
        <p:txBody>
          <a:bodyPr wrap="none">
            <a:spAutoFit/>
          </a:bodyPr>
          <a:lstStyle/>
          <a:p>
            <a:r>
              <a:rPr lang="es-ES_tradnl" sz="1600"/>
              <a:t>T3</a:t>
            </a:r>
            <a:endParaRPr lang="es-ES" sz="1600"/>
          </a:p>
        </p:txBody>
      </p:sp>
      <p:sp>
        <p:nvSpPr>
          <p:cNvPr id="115803" name="Text Box 91"/>
          <p:cNvSpPr txBox="1">
            <a:spLocks noChangeArrowheads="1"/>
          </p:cNvSpPr>
          <p:nvPr/>
        </p:nvSpPr>
        <p:spPr bwMode="auto">
          <a:xfrm>
            <a:off x="2686050" y="3930650"/>
            <a:ext cx="409575" cy="336550"/>
          </a:xfrm>
          <a:prstGeom prst="rect">
            <a:avLst/>
          </a:prstGeom>
          <a:noFill/>
          <a:ln w="9525">
            <a:noFill/>
            <a:miter lim="800000"/>
            <a:headEnd/>
            <a:tailEnd/>
          </a:ln>
          <a:effectLst/>
        </p:spPr>
        <p:txBody>
          <a:bodyPr wrap="none">
            <a:spAutoFit/>
          </a:bodyPr>
          <a:lstStyle/>
          <a:p>
            <a:r>
              <a:rPr lang="es-ES_tradnl" sz="1600"/>
              <a:t>T4</a:t>
            </a:r>
            <a:endParaRPr lang="es-ES" sz="1600"/>
          </a:p>
        </p:txBody>
      </p:sp>
      <p:sp>
        <p:nvSpPr>
          <p:cNvPr id="115804" name="Line 92"/>
          <p:cNvSpPr>
            <a:spLocks noChangeShapeType="1"/>
          </p:cNvSpPr>
          <p:nvPr/>
        </p:nvSpPr>
        <p:spPr bwMode="auto">
          <a:xfrm>
            <a:off x="3810000" y="390683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05" name="Line 93"/>
          <p:cNvSpPr>
            <a:spLocks noChangeShapeType="1"/>
          </p:cNvSpPr>
          <p:nvPr/>
        </p:nvSpPr>
        <p:spPr bwMode="auto">
          <a:xfrm>
            <a:off x="2209800" y="390683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06" name="Line 94"/>
          <p:cNvSpPr>
            <a:spLocks noChangeShapeType="1"/>
          </p:cNvSpPr>
          <p:nvPr/>
        </p:nvSpPr>
        <p:spPr bwMode="auto">
          <a:xfrm>
            <a:off x="5410200" y="390683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07" name="Text Box 95"/>
          <p:cNvSpPr txBox="1">
            <a:spLocks noChangeArrowheads="1"/>
          </p:cNvSpPr>
          <p:nvPr/>
        </p:nvSpPr>
        <p:spPr bwMode="auto">
          <a:xfrm>
            <a:off x="5943600" y="3944938"/>
            <a:ext cx="409575" cy="336550"/>
          </a:xfrm>
          <a:prstGeom prst="rect">
            <a:avLst/>
          </a:prstGeom>
          <a:noFill/>
          <a:ln w="9525">
            <a:noFill/>
            <a:miter lim="800000"/>
            <a:headEnd/>
            <a:tailEnd/>
          </a:ln>
          <a:effectLst/>
        </p:spPr>
        <p:txBody>
          <a:bodyPr wrap="none">
            <a:spAutoFit/>
          </a:bodyPr>
          <a:lstStyle/>
          <a:p>
            <a:r>
              <a:rPr lang="es-ES_tradnl" sz="1600"/>
              <a:t>T2</a:t>
            </a:r>
            <a:endParaRPr lang="es-ES" sz="1600"/>
          </a:p>
        </p:txBody>
      </p:sp>
      <p:sp>
        <p:nvSpPr>
          <p:cNvPr id="115808" name="Text Box 96"/>
          <p:cNvSpPr txBox="1">
            <a:spLocks noChangeArrowheads="1"/>
          </p:cNvSpPr>
          <p:nvPr/>
        </p:nvSpPr>
        <p:spPr bwMode="auto">
          <a:xfrm>
            <a:off x="4343400" y="6246813"/>
            <a:ext cx="409575" cy="336550"/>
          </a:xfrm>
          <a:prstGeom prst="rect">
            <a:avLst/>
          </a:prstGeom>
          <a:noFill/>
          <a:ln w="9525">
            <a:noFill/>
            <a:miter lim="800000"/>
            <a:headEnd/>
            <a:tailEnd/>
          </a:ln>
          <a:effectLst/>
        </p:spPr>
        <p:txBody>
          <a:bodyPr wrap="none">
            <a:spAutoFit/>
          </a:bodyPr>
          <a:lstStyle/>
          <a:p>
            <a:r>
              <a:rPr lang="es-ES_tradnl" sz="1600"/>
              <a:t>T6</a:t>
            </a:r>
            <a:endParaRPr lang="es-ES" sz="1600"/>
          </a:p>
        </p:txBody>
      </p:sp>
      <p:sp>
        <p:nvSpPr>
          <p:cNvPr id="115809" name="Text Box 97"/>
          <p:cNvSpPr txBox="1">
            <a:spLocks noChangeArrowheads="1"/>
          </p:cNvSpPr>
          <p:nvPr/>
        </p:nvSpPr>
        <p:spPr bwMode="auto">
          <a:xfrm>
            <a:off x="2686050" y="6246813"/>
            <a:ext cx="409575" cy="336550"/>
          </a:xfrm>
          <a:prstGeom prst="rect">
            <a:avLst/>
          </a:prstGeom>
          <a:noFill/>
          <a:ln w="9525">
            <a:noFill/>
            <a:miter lim="800000"/>
            <a:headEnd/>
            <a:tailEnd/>
          </a:ln>
          <a:effectLst/>
        </p:spPr>
        <p:txBody>
          <a:bodyPr wrap="none">
            <a:spAutoFit/>
          </a:bodyPr>
          <a:lstStyle/>
          <a:p>
            <a:r>
              <a:rPr lang="es-ES_tradnl" sz="1600"/>
              <a:t>T7</a:t>
            </a:r>
            <a:endParaRPr lang="es-ES" sz="1600"/>
          </a:p>
        </p:txBody>
      </p:sp>
      <p:sp>
        <p:nvSpPr>
          <p:cNvPr id="115810" name="Line 98"/>
          <p:cNvSpPr>
            <a:spLocks noChangeShapeType="1"/>
          </p:cNvSpPr>
          <p:nvPr/>
        </p:nvSpPr>
        <p:spPr bwMode="auto">
          <a:xfrm>
            <a:off x="3886200" y="622300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11" name="Line 99"/>
          <p:cNvSpPr>
            <a:spLocks noChangeShapeType="1"/>
          </p:cNvSpPr>
          <p:nvPr/>
        </p:nvSpPr>
        <p:spPr bwMode="auto">
          <a:xfrm>
            <a:off x="2362200" y="622300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12" name="Line 100"/>
          <p:cNvSpPr>
            <a:spLocks noChangeShapeType="1"/>
          </p:cNvSpPr>
          <p:nvPr/>
        </p:nvSpPr>
        <p:spPr bwMode="auto">
          <a:xfrm>
            <a:off x="5486400" y="6223000"/>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13" name="Text Box 101"/>
          <p:cNvSpPr txBox="1">
            <a:spLocks noChangeArrowheads="1"/>
          </p:cNvSpPr>
          <p:nvPr/>
        </p:nvSpPr>
        <p:spPr bwMode="auto">
          <a:xfrm>
            <a:off x="5943600" y="6261100"/>
            <a:ext cx="409575" cy="336550"/>
          </a:xfrm>
          <a:prstGeom prst="rect">
            <a:avLst/>
          </a:prstGeom>
          <a:noFill/>
          <a:ln w="9525">
            <a:noFill/>
            <a:miter lim="800000"/>
            <a:headEnd/>
            <a:tailEnd/>
          </a:ln>
          <a:effectLst/>
        </p:spPr>
        <p:txBody>
          <a:bodyPr wrap="none">
            <a:spAutoFit/>
          </a:bodyPr>
          <a:lstStyle/>
          <a:p>
            <a:r>
              <a:rPr lang="es-ES_tradnl" sz="1600"/>
              <a:t>T5</a:t>
            </a:r>
            <a:endParaRPr lang="es-ES" sz="1600"/>
          </a:p>
        </p:txBody>
      </p:sp>
      <p:sp>
        <p:nvSpPr>
          <p:cNvPr id="115814" name="Text Box 102"/>
          <p:cNvSpPr txBox="1">
            <a:spLocks noChangeArrowheads="1"/>
          </p:cNvSpPr>
          <p:nvPr/>
        </p:nvSpPr>
        <p:spPr bwMode="auto">
          <a:xfrm>
            <a:off x="4343400" y="5454650"/>
            <a:ext cx="409575" cy="336550"/>
          </a:xfrm>
          <a:prstGeom prst="rect">
            <a:avLst/>
          </a:prstGeom>
          <a:noFill/>
          <a:ln w="9525">
            <a:noFill/>
            <a:miter lim="800000"/>
            <a:headEnd/>
            <a:tailEnd/>
          </a:ln>
          <a:effectLst/>
        </p:spPr>
        <p:txBody>
          <a:bodyPr wrap="none">
            <a:spAutoFit/>
          </a:bodyPr>
          <a:lstStyle/>
          <a:p>
            <a:r>
              <a:rPr lang="es-ES_tradnl" sz="1600"/>
              <a:t>T5</a:t>
            </a:r>
            <a:endParaRPr lang="es-ES" sz="1600"/>
          </a:p>
        </p:txBody>
      </p:sp>
      <p:sp>
        <p:nvSpPr>
          <p:cNvPr id="115815" name="Text Box 103"/>
          <p:cNvSpPr txBox="1">
            <a:spLocks noChangeArrowheads="1"/>
          </p:cNvSpPr>
          <p:nvPr/>
        </p:nvSpPr>
        <p:spPr bwMode="auto">
          <a:xfrm>
            <a:off x="2686050" y="5454650"/>
            <a:ext cx="409575" cy="336550"/>
          </a:xfrm>
          <a:prstGeom prst="rect">
            <a:avLst/>
          </a:prstGeom>
          <a:noFill/>
          <a:ln w="9525">
            <a:noFill/>
            <a:miter lim="800000"/>
            <a:headEnd/>
            <a:tailEnd/>
          </a:ln>
          <a:effectLst/>
        </p:spPr>
        <p:txBody>
          <a:bodyPr wrap="none">
            <a:spAutoFit/>
          </a:bodyPr>
          <a:lstStyle/>
          <a:p>
            <a:r>
              <a:rPr lang="es-ES_tradnl" sz="1600"/>
              <a:t>T6</a:t>
            </a:r>
            <a:endParaRPr lang="es-ES" sz="1600"/>
          </a:p>
        </p:txBody>
      </p:sp>
      <p:sp>
        <p:nvSpPr>
          <p:cNvPr id="115816" name="Line 104"/>
          <p:cNvSpPr>
            <a:spLocks noChangeShapeType="1"/>
          </p:cNvSpPr>
          <p:nvPr/>
        </p:nvSpPr>
        <p:spPr bwMode="auto">
          <a:xfrm>
            <a:off x="3810000" y="543083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17" name="Line 105"/>
          <p:cNvSpPr>
            <a:spLocks noChangeShapeType="1"/>
          </p:cNvSpPr>
          <p:nvPr/>
        </p:nvSpPr>
        <p:spPr bwMode="auto">
          <a:xfrm>
            <a:off x="2209800" y="543083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18" name="Line 106"/>
          <p:cNvSpPr>
            <a:spLocks noChangeShapeType="1"/>
          </p:cNvSpPr>
          <p:nvPr/>
        </p:nvSpPr>
        <p:spPr bwMode="auto">
          <a:xfrm>
            <a:off x="5410200" y="543083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19" name="Text Box 107"/>
          <p:cNvSpPr txBox="1">
            <a:spLocks noChangeArrowheads="1"/>
          </p:cNvSpPr>
          <p:nvPr/>
        </p:nvSpPr>
        <p:spPr bwMode="auto">
          <a:xfrm>
            <a:off x="5943600" y="5468938"/>
            <a:ext cx="409575" cy="336550"/>
          </a:xfrm>
          <a:prstGeom prst="rect">
            <a:avLst/>
          </a:prstGeom>
          <a:noFill/>
          <a:ln w="9525">
            <a:noFill/>
            <a:miter lim="800000"/>
            <a:headEnd/>
            <a:tailEnd/>
          </a:ln>
          <a:effectLst/>
        </p:spPr>
        <p:txBody>
          <a:bodyPr wrap="none">
            <a:spAutoFit/>
          </a:bodyPr>
          <a:lstStyle/>
          <a:p>
            <a:r>
              <a:rPr lang="es-ES_tradnl" sz="1600"/>
              <a:t>T4</a:t>
            </a:r>
            <a:endParaRPr lang="es-ES" sz="1600"/>
          </a:p>
        </p:txBody>
      </p:sp>
      <p:sp>
        <p:nvSpPr>
          <p:cNvPr id="115820" name="Text Box 108"/>
          <p:cNvSpPr txBox="1">
            <a:spLocks noChangeArrowheads="1"/>
          </p:cNvSpPr>
          <p:nvPr/>
        </p:nvSpPr>
        <p:spPr bwMode="auto">
          <a:xfrm>
            <a:off x="3429000" y="4921250"/>
            <a:ext cx="849313" cy="336550"/>
          </a:xfrm>
          <a:prstGeom prst="rect">
            <a:avLst/>
          </a:prstGeom>
          <a:noFill/>
          <a:ln w="9525">
            <a:noFill/>
            <a:miter lim="800000"/>
            <a:headEnd/>
            <a:tailEnd/>
          </a:ln>
          <a:effectLst/>
        </p:spPr>
        <p:txBody>
          <a:bodyPr wrap="none">
            <a:spAutoFit/>
          </a:bodyPr>
          <a:lstStyle/>
          <a:p>
            <a:r>
              <a:rPr lang="es-ES_tradnl" sz="1600"/>
              <a:t>ACK(1)</a:t>
            </a:r>
            <a:endParaRPr lang="es-ES" sz="1600"/>
          </a:p>
        </p:txBody>
      </p:sp>
      <p:sp>
        <p:nvSpPr>
          <p:cNvPr id="115821" name="Line 109"/>
          <p:cNvSpPr>
            <a:spLocks noChangeShapeType="1"/>
          </p:cNvSpPr>
          <p:nvPr/>
        </p:nvSpPr>
        <p:spPr bwMode="auto">
          <a:xfrm flipH="1">
            <a:off x="3676650" y="5278438"/>
            <a:ext cx="152400" cy="0"/>
          </a:xfrm>
          <a:prstGeom prst="line">
            <a:avLst/>
          </a:prstGeom>
          <a:noFill/>
          <a:ln w="9525">
            <a:solidFill>
              <a:schemeClr val="tx1"/>
            </a:solidFill>
            <a:round/>
            <a:headEnd/>
            <a:tailEnd type="triangle" w="med" len="med"/>
          </a:ln>
          <a:effectLst/>
        </p:spPr>
        <p:txBody>
          <a:bodyPr/>
          <a:lstStyle/>
          <a:p>
            <a:endParaRPr lang="es-ES"/>
          </a:p>
        </p:txBody>
      </p:sp>
      <p:sp>
        <p:nvSpPr>
          <p:cNvPr id="115822" name="Text Box 110"/>
          <p:cNvSpPr txBox="1">
            <a:spLocks noChangeArrowheads="1"/>
          </p:cNvSpPr>
          <p:nvPr/>
        </p:nvSpPr>
        <p:spPr bwMode="auto">
          <a:xfrm>
            <a:off x="4648200" y="4935538"/>
            <a:ext cx="849313" cy="336550"/>
          </a:xfrm>
          <a:prstGeom prst="rect">
            <a:avLst/>
          </a:prstGeom>
          <a:noFill/>
          <a:ln w="9525">
            <a:noFill/>
            <a:miter lim="800000"/>
            <a:headEnd/>
            <a:tailEnd/>
          </a:ln>
          <a:effectLst/>
        </p:spPr>
        <p:txBody>
          <a:bodyPr wrap="none">
            <a:spAutoFit/>
          </a:bodyPr>
          <a:lstStyle/>
          <a:p>
            <a:r>
              <a:rPr lang="es-ES_tradnl" sz="1600"/>
              <a:t>ACK(2)</a:t>
            </a:r>
            <a:endParaRPr lang="es-ES" sz="1600"/>
          </a:p>
        </p:txBody>
      </p:sp>
      <p:sp>
        <p:nvSpPr>
          <p:cNvPr id="115823" name="Line 111"/>
          <p:cNvSpPr>
            <a:spLocks noChangeShapeType="1"/>
          </p:cNvSpPr>
          <p:nvPr/>
        </p:nvSpPr>
        <p:spPr bwMode="auto">
          <a:xfrm flipH="1">
            <a:off x="5200650" y="5278438"/>
            <a:ext cx="152400" cy="0"/>
          </a:xfrm>
          <a:prstGeom prst="line">
            <a:avLst/>
          </a:prstGeom>
          <a:noFill/>
          <a:ln w="9525">
            <a:solidFill>
              <a:schemeClr val="tx1"/>
            </a:solidFill>
            <a:round/>
            <a:headEnd/>
            <a:tailEnd type="triangle" w="med" len="med"/>
          </a:ln>
          <a:effectLst/>
        </p:spPr>
        <p:txBody>
          <a:bodyPr/>
          <a:lstStyle/>
          <a:p>
            <a:endParaRPr lang="es-ES"/>
          </a:p>
        </p:txBody>
      </p:sp>
      <p:sp>
        <p:nvSpPr>
          <p:cNvPr id="115824" name="Text Box 112"/>
          <p:cNvSpPr txBox="1">
            <a:spLocks noChangeArrowheads="1"/>
          </p:cNvSpPr>
          <p:nvPr/>
        </p:nvSpPr>
        <p:spPr bwMode="auto">
          <a:xfrm>
            <a:off x="6161088" y="4941888"/>
            <a:ext cx="849312" cy="336550"/>
          </a:xfrm>
          <a:prstGeom prst="rect">
            <a:avLst/>
          </a:prstGeom>
          <a:noFill/>
          <a:ln w="9525">
            <a:noFill/>
            <a:miter lim="800000"/>
            <a:headEnd/>
            <a:tailEnd/>
          </a:ln>
          <a:effectLst/>
        </p:spPr>
        <p:txBody>
          <a:bodyPr wrap="none">
            <a:spAutoFit/>
          </a:bodyPr>
          <a:lstStyle/>
          <a:p>
            <a:r>
              <a:rPr lang="es-ES_tradnl" sz="1600"/>
              <a:t>ACK(3)</a:t>
            </a:r>
            <a:endParaRPr lang="es-ES" sz="1600"/>
          </a:p>
        </p:txBody>
      </p:sp>
      <p:sp>
        <p:nvSpPr>
          <p:cNvPr id="115825" name="Line 113"/>
          <p:cNvSpPr>
            <a:spLocks noChangeShapeType="1"/>
          </p:cNvSpPr>
          <p:nvPr/>
        </p:nvSpPr>
        <p:spPr bwMode="auto">
          <a:xfrm flipH="1">
            <a:off x="6705600" y="5278438"/>
            <a:ext cx="152400" cy="0"/>
          </a:xfrm>
          <a:prstGeom prst="line">
            <a:avLst/>
          </a:prstGeom>
          <a:noFill/>
          <a:ln w="9525">
            <a:solidFill>
              <a:schemeClr val="tx1"/>
            </a:solidFill>
            <a:round/>
            <a:headEnd/>
            <a:tailEnd type="triangle" w="med" len="med"/>
          </a:ln>
          <a:effectLst/>
        </p:spPr>
        <p:txBody>
          <a:bodyPr/>
          <a:lstStyle/>
          <a:p>
            <a:endParaRPr lang="es-ES"/>
          </a:p>
        </p:txBody>
      </p:sp>
      <p:sp>
        <p:nvSpPr>
          <p:cNvPr id="115826" name="Text Box 114"/>
          <p:cNvSpPr txBox="1">
            <a:spLocks noChangeArrowheads="1"/>
          </p:cNvSpPr>
          <p:nvPr/>
        </p:nvSpPr>
        <p:spPr bwMode="auto">
          <a:xfrm>
            <a:off x="2133600" y="5759450"/>
            <a:ext cx="849313" cy="336550"/>
          </a:xfrm>
          <a:prstGeom prst="rect">
            <a:avLst/>
          </a:prstGeom>
          <a:noFill/>
          <a:ln w="9525">
            <a:noFill/>
            <a:miter lim="800000"/>
            <a:headEnd/>
            <a:tailEnd/>
          </a:ln>
          <a:effectLst/>
        </p:spPr>
        <p:txBody>
          <a:bodyPr wrap="none">
            <a:spAutoFit/>
          </a:bodyPr>
          <a:lstStyle/>
          <a:p>
            <a:r>
              <a:rPr lang="es-ES_tradnl" sz="1600"/>
              <a:t>ACK(1)</a:t>
            </a:r>
            <a:endParaRPr lang="es-ES" sz="1600"/>
          </a:p>
        </p:txBody>
      </p:sp>
      <p:sp>
        <p:nvSpPr>
          <p:cNvPr id="115827" name="Text Box 115"/>
          <p:cNvSpPr txBox="1">
            <a:spLocks noChangeArrowheads="1"/>
          </p:cNvSpPr>
          <p:nvPr/>
        </p:nvSpPr>
        <p:spPr bwMode="auto">
          <a:xfrm>
            <a:off x="3352800" y="5683250"/>
            <a:ext cx="849313" cy="336550"/>
          </a:xfrm>
          <a:prstGeom prst="rect">
            <a:avLst/>
          </a:prstGeom>
          <a:noFill/>
          <a:ln w="9525">
            <a:noFill/>
            <a:miter lim="800000"/>
            <a:headEnd/>
            <a:tailEnd/>
          </a:ln>
          <a:effectLst/>
        </p:spPr>
        <p:txBody>
          <a:bodyPr wrap="none">
            <a:spAutoFit/>
          </a:bodyPr>
          <a:lstStyle/>
          <a:p>
            <a:r>
              <a:rPr lang="es-ES_tradnl" sz="1600"/>
              <a:t>ACK(2)</a:t>
            </a:r>
            <a:endParaRPr lang="es-ES" sz="1600"/>
          </a:p>
        </p:txBody>
      </p:sp>
      <p:sp>
        <p:nvSpPr>
          <p:cNvPr id="115828" name="Text Box 116"/>
          <p:cNvSpPr txBox="1">
            <a:spLocks noChangeArrowheads="1"/>
          </p:cNvSpPr>
          <p:nvPr/>
        </p:nvSpPr>
        <p:spPr bwMode="auto">
          <a:xfrm>
            <a:off x="4865688" y="5683250"/>
            <a:ext cx="849312" cy="336550"/>
          </a:xfrm>
          <a:prstGeom prst="rect">
            <a:avLst/>
          </a:prstGeom>
          <a:noFill/>
          <a:ln w="9525">
            <a:noFill/>
            <a:miter lim="800000"/>
            <a:headEnd/>
            <a:tailEnd/>
          </a:ln>
          <a:effectLst/>
        </p:spPr>
        <p:txBody>
          <a:bodyPr wrap="none">
            <a:spAutoFit/>
          </a:bodyPr>
          <a:lstStyle/>
          <a:p>
            <a:r>
              <a:rPr lang="es-ES_tradnl" sz="1600"/>
              <a:t>ACK(3)</a:t>
            </a:r>
            <a:endParaRPr lang="es-ES" sz="1600"/>
          </a:p>
        </p:txBody>
      </p:sp>
      <p:sp>
        <p:nvSpPr>
          <p:cNvPr id="115829" name="Text Box 117"/>
          <p:cNvSpPr txBox="1">
            <a:spLocks noChangeArrowheads="1"/>
          </p:cNvSpPr>
          <p:nvPr/>
        </p:nvSpPr>
        <p:spPr bwMode="auto">
          <a:xfrm>
            <a:off x="6237288" y="5683250"/>
            <a:ext cx="849312" cy="336550"/>
          </a:xfrm>
          <a:prstGeom prst="rect">
            <a:avLst/>
          </a:prstGeom>
          <a:noFill/>
          <a:ln w="9525">
            <a:noFill/>
            <a:miter lim="800000"/>
            <a:headEnd/>
            <a:tailEnd/>
          </a:ln>
          <a:effectLst/>
        </p:spPr>
        <p:txBody>
          <a:bodyPr wrap="none">
            <a:spAutoFit/>
          </a:bodyPr>
          <a:lstStyle/>
          <a:p>
            <a:r>
              <a:rPr lang="es-ES_tradnl" sz="1600"/>
              <a:t>ACK(4)</a:t>
            </a:r>
            <a:endParaRPr lang="es-ES" sz="1600"/>
          </a:p>
        </p:txBody>
      </p:sp>
      <p:sp>
        <p:nvSpPr>
          <p:cNvPr id="115830" name="Line 118"/>
          <p:cNvSpPr>
            <a:spLocks noChangeShapeType="1"/>
          </p:cNvSpPr>
          <p:nvPr/>
        </p:nvSpPr>
        <p:spPr bwMode="auto">
          <a:xfrm flipH="1">
            <a:off x="2209800" y="6064250"/>
            <a:ext cx="152400" cy="0"/>
          </a:xfrm>
          <a:prstGeom prst="line">
            <a:avLst/>
          </a:prstGeom>
          <a:noFill/>
          <a:ln w="9525">
            <a:solidFill>
              <a:schemeClr val="tx1"/>
            </a:solidFill>
            <a:round/>
            <a:headEnd/>
            <a:tailEnd type="triangle" w="med" len="med"/>
          </a:ln>
          <a:effectLst/>
        </p:spPr>
        <p:txBody>
          <a:bodyPr/>
          <a:lstStyle/>
          <a:p>
            <a:endParaRPr lang="es-ES"/>
          </a:p>
        </p:txBody>
      </p:sp>
      <p:sp>
        <p:nvSpPr>
          <p:cNvPr id="115831" name="Line 119"/>
          <p:cNvSpPr>
            <a:spLocks noChangeShapeType="1"/>
          </p:cNvSpPr>
          <p:nvPr/>
        </p:nvSpPr>
        <p:spPr bwMode="auto">
          <a:xfrm flipH="1">
            <a:off x="3733800" y="6064250"/>
            <a:ext cx="152400" cy="0"/>
          </a:xfrm>
          <a:prstGeom prst="line">
            <a:avLst/>
          </a:prstGeom>
          <a:noFill/>
          <a:ln w="9525">
            <a:solidFill>
              <a:schemeClr val="tx1"/>
            </a:solidFill>
            <a:round/>
            <a:headEnd/>
            <a:tailEnd type="triangle" w="med" len="med"/>
          </a:ln>
          <a:effectLst/>
        </p:spPr>
        <p:txBody>
          <a:bodyPr/>
          <a:lstStyle/>
          <a:p>
            <a:endParaRPr lang="es-ES"/>
          </a:p>
        </p:txBody>
      </p:sp>
      <p:sp>
        <p:nvSpPr>
          <p:cNvPr id="115832" name="Line 120"/>
          <p:cNvSpPr>
            <a:spLocks noChangeShapeType="1"/>
          </p:cNvSpPr>
          <p:nvPr/>
        </p:nvSpPr>
        <p:spPr bwMode="auto">
          <a:xfrm flipH="1">
            <a:off x="5238750" y="6064250"/>
            <a:ext cx="152400" cy="0"/>
          </a:xfrm>
          <a:prstGeom prst="line">
            <a:avLst/>
          </a:prstGeom>
          <a:noFill/>
          <a:ln w="9525">
            <a:solidFill>
              <a:schemeClr val="tx1"/>
            </a:solidFill>
            <a:round/>
            <a:headEnd/>
            <a:tailEnd type="triangle" w="med" len="med"/>
          </a:ln>
          <a:effectLst/>
        </p:spPr>
        <p:txBody>
          <a:bodyPr/>
          <a:lstStyle/>
          <a:p>
            <a:endParaRPr lang="es-ES"/>
          </a:p>
        </p:txBody>
      </p:sp>
      <p:sp>
        <p:nvSpPr>
          <p:cNvPr id="115833" name="Line 121"/>
          <p:cNvSpPr>
            <a:spLocks noChangeShapeType="1"/>
          </p:cNvSpPr>
          <p:nvPr/>
        </p:nvSpPr>
        <p:spPr bwMode="auto">
          <a:xfrm flipH="1">
            <a:off x="6781800" y="6064250"/>
            <a:ext cx="152400" cy="0"/>
          </a:xfrm>
          <a:prstGeom prst="line">
            <a:avLst/>
          </a:prstGeom>
          <a:noFill/>
          <a:ln w="9525">
            <a:solidFill>
              <a:schemeClr val="tx1"/>
            </a:solidFill>
            <a:round/>
            <a:headEnd/>
            <a:tailEnd type="triangle" w="med" len="med"/>
          </a:ln>
          <a:effectLst/>
        </p:spPr>
        <p:txBody>
          <a:bodyPr/>
          <a:lstStyle/>
          <a:p>
            <a:endParaRPr lang="es-ES"/>
          </a:p>
        </p:txBody>
      </p:sp>
      <p:sp>
        <p:nvSpPr>
          <p:cNvPr id="115834" name="Text Box 122"/>
          <p:cNvSpPr txBox="1">
            <a:spLocks noChangeArrowheads="1"/>
          </p:cNvSpPr>
          <p:nvPr/>
        </p:nvSpPr>
        <p:spPr bwMode="auto">
          <a:xfrm>
            <a:off x="4343400" y="4699000"/>
            <a:ext cx="409575" cy="336550"/>
          </a:xfrm>
          <a:prstGeom prst="rect">
            <a:avLst/>
          </a:prstGeom>
          <a:noFill/>
          <a:ln w="9525">
            <a:noFill/>
            <a:miter lim="800000"/>
            <a:headEnd/>
            <a:tailEnd/>
          </a:ln>
          <a:effectLst/>
        </p:spPr>
        <p:txBody>
          <a:bodyPr wrap="none">
            <a:spAutoFit/>
          </a:bodyPr>
          <a:lstStyle/>
          <a:p>
            <a:r>
              <a:rPr lang="es-ES_tradnl" sz="1600"/>
              <a:t>T4</a:t>
            </a:r>
            <a:endParaRPr lang="es-ES" sz="1600"/>
          </a:p>
        </p:txBody>
      </p:sp>
      <p:sp>
        <p:nvSpPr>
          <p:cNvPr id="115835" name="Text Box 123"/>
          <p:cNvSpPr txBox="1">
            <a:spLocks noChangeArrowheads="1"/>
          </p:cNvSpPr>
          <p:nvPr/>
        </p:nvSpPr>
        <p:spPr bwMode="auto">
          <a:xfrm>
            <a:off x="2686050" y="4699000"/>
            <a:ext cx="409575" cy="336550"/>
          </a:xfrm>
          <a:prstGeom prst="rect">
            <a:avLst/>
          </a:prstGeom>
          <a:noFill/>
          <a:ln w="9525">
            <a:noFill/>
            <a:miter lim="800000"/>
            <a:headEnd/>
            <a:tailEnd/>
          </a:ln>
          <a:effectLst/>
        </p:spPr>
        <p:txBody>
          <a:bodyPr wrap="none">
            <a:spAutoFit/>
          </a:bodyPr>
          <a:lstStyle/>
          <a:p>
            <a:r>
              <a:rPr lang="es-ES_tradnl" sz="1600"/>
              <a:t>T5</a:t>
            </a:r>
            <a:endParaRPr lang="es-ES" sz="1600"/>
          </a:p>
        </p:txBody>
      </p:sp>
      <p:sp>
        <p:nvSpPr>
          <p:cNvPr id="115836" name="Line 124"/>
          <p:cNvSpPr>
            <a:spLocks noChangeShapeType="1"/>
          </p:cNvSpPr>
          <p:nvPr/>
        </p:nvSpPr>
        <p:spPr bwMode="auto">
          <a:xfrm>
            <a:off x="3810000" y="467518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37" name="Line 125"/>
          <p:cNvSpPr>
            <a:spLocks noChangeShapeType="1"/>
          </p:cNvSpPr>
          <p:nvPr/>
        </p:nvSpPr>
        <p:spPr bwMode="auto">
          <a:xfrm>
            <a:off x="2209800" y="467518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38" name="Line 126"/>
          <p:cNvSpPr>
            <a:spLocks noChangeShapeType="1"/>
          </p:cNvSpPr>
          <p:nvPr/>
        </p:nvSpPr>
        <p:spPr bwMode="auto">
          <a:xfrm>
            <a:off x="5410200" y="4675188"/>
            <a:ext cx="1447800" cy="0"/>
          </a:xfrm>
          <a:prstGeom prst="line">
            <a:avLst/>
          </a:prstGeom>
          <a:noFill/>
          <a:ln w="9525">
            <a:solidFill>
              <a:schemeClr val="tx1"/>
            </a:solidFill>
            <a:round/>
            <a:headEnd/>
            <a:tailEnd type="triangle" w="med" len="med"/>
          </a:ln>
          <a:effectLst/>
        </p:spPr>
        <p:txBody>
          <a:bodyPr/>
          <a:lstStyle/>
          <a:p>
            <a:endParaRPr lang="es-ES"/>
          </a:p>
        </p:txBody>
      </p:sp>
      <p:sp>
        <p:nvSpPr>
          <p:cNvPr id="115839" name="Text Box 127"/>
          <p:cNvSpPr txBox="1">
            <a:spLocks noChangeArrowheads="1"/>
          </p:cNvSpPr>
          <p:nvPr/>
        </p:nvSpPr>
        <p:spPr bwMode="auto">
          <a:xfrm>
            <a:off x="5943600" y="4713288"/>
            <a:ext cx="409575" cy="336550"/>
          </a:xfrm>
          <a:prstGeom prst="rect">
            <a:avLst/>
          </a:prstGeom>
          <a:noFill/>
          <a:ln w="9525">
            <a:noFill/>
            <a:miter lim="800000"/>
            <a:headEnd/>
            <a:tailEnd/>
          </a:ln>
          <a:effectLst/>
        </p:spPr>
        <p:txBody>
          <a:bodyPr wrap="none">
            <a:spAutoFit/>
          </a:bodyPr>
          <a:lstStyle/>
          <a:p>
            <a:r>
              <a:rPr lang="es-ES_tradnl" sz="1600"/>
              <a:t>T3</a:t>
            </a:r>
            <a:endParaRPr lang="es-ES" sz="1600"/>
          </a:p>
        </p:txBody>
      </p:sp>
      <p:sp>
        <p:nvSpPr>
          <p:cNvPr id="115840" name="Text Box 128"/>
          <p:cNvSpPr txBox="1">
            <a:spLocks noChangeArrowheads="1"/>
          </p:cNvSpPr>
          <p:nvPr/>
        </p:nvSpPr>
        <p:spPr bwMode="auto">
          <a:xfrm>
            <a:off x="2057400" y="6261100"/>
            <a:ext cx="409575" cy="336550"/>
          </a:xfrm>
          <a:prstGeom prst="rect">
            <a:avLst/>
          </a:prstGeom>
          <a:noFill/>
          <a:ln w="9525">
            <a:noFill/>
            <a:miter lim="800000"/>
            <a:headEnd/>
            <a:tailEnd/>
          </a:ln>
          <a:effectLst/>
        </p:spPr>
        <p:txBody>
          <a:bodyPr wrap="none">
            <a:spAutoFit/>
          </a:bodyPr>
          <a:lstStyle/>
          <a:p>
            <a:r>
              <a:rPr lang="es-ES_tradnl" sz="1600"/>
              <a:t>T8</a:t>
            </a:r>
            <a:endParaRPr lang="es-ES" sz="16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685800" y="609600"/>
            <a:ext cx="7772400" cy="762000"/>
          </a:xfrm>
        </p:spPr>
        <p:txBody>
          <a:bodyPr/>
          <a:lstStyle/>
          <a:p>
            <a:r>
              <a:rPr lang="es-ES_tradnl" sz="4000"/>
              <a:t>Ejercicio 3-7</a:t>
            </a:r>
            <a:endParaRPr lang="es-ES" sz="4000"/>
          </a:p>
        </p:txBody>
      </p:sp>
      <p:pic>
        <p:nvPicPr>
          <p:cNvPr id="138243" name="Picture 3"/>
          <p:cNvPicPr>
            <a:picLocks noChangeArrowheads="1"/>
          </p:cNvPicPr>
          <p:nvPr/>
        </p:nvPicPr>
        <p:blipFill>
          <a:blip r:embed="rId3" cstate="print"/>
          <a:srcRect/>
          <a:stretch>
            <a:fillRect/>
          </a:stretch>
        </p:blipFill>
        <p:spPr bwMode="auto">
          <a:xfrm>
            <a:off x="2362200" y="2122488"/>
            <a:ext cx="3886200" cy="3287712"/>
          </a:xfrm>
          <a:prstGeom prst="rect">
            <a:avLst/>
          </a:prstGeom>
          <a:noFill/>
          <a:ln w="12700">
            <a:noFill/>
            <a:miter lim="800000"/>
            <a:headEnd/>
            <a:tailEnd/>
          </a:ln>
          <a:effectLst/>
        </p:spPr>
      </p:pic>
      <p:sp>
        <p:nvSpPr>
          <p:cNvPr id="138244" name="Text Box 4"/>
          <p:cNvSpPr txBox="1">
            <a:spLocks noChangeArrowheads="1"/>
          </p:cNvSpPr>
          <p:nvPr/>
        </p:nvSpPr>
        <p:spPr bwMode="auto">
          <a:xfrm>
            <a:off x="3413125" y="2819400"/>
            <a:ext cx="1866900" cy="822325"/>
          </a:xfrm>
          <a:prstGeom prst="rect">
            <a:avLst/>
          </a:prstGeom>
          <a:noFill/>
          <a:ln w="9525">
            <a:noFill/>
            <a:miter lim="800000"/>
            <a:headEnd/>
            <a:tailEnd/>
          </a:ln>
          <a:effectLst/>
        </p:spPr>
        <p:txBody>
          <a:bodyPr wrap="none">
            <a:spAutoFit/>
          </a:bodyPr>
          <a:lstStyle/>
          <a:p>
            <a:pPr algn="ctr"/>
            <a:r>
              <a:rPr lang="es-ES_tradnl"/>
              <a:t>Red Gigacom</a:t>
            </a:r>
          </a:p>
          <a:p>
            <a:pPr algn="ctr"/>
            <a:r>
              <a:rPr lang="es-ES_tradnl"/>
              <a:t>(Telefónica)</a:t>
            </a:r>
            <a:endParaRPr lang="es-ES"/>
          </a:p>
        </p:txBody>
      </p:sp>
      <p:sp>
        <p:nvSpPr>
          <p:cNvPr id="138245" name="Freeform 5"/>
          <p:cNvSpPr>
            <a:spLocks/>
          </p:cNvSpPr>
          <p:nvPr/>
        </p:nvSpPr>
        <p:spPr bwMode="auto">
          <a:xfrm>
            <a:off x="2794000" y="3860800"/>
            <a:ext cx="3086100" cy="342900"/>
          </a:xfrm>
          <a:custGeom>
            <a:avLst/>
            <a:gdLst/>
            <a:ahLst/>
            <a:cxnLst>
              <a:cxn ang="0">
                <a:pos x="0" y="88"/>
              </a:cxn>
              <a:cxn ang="0">
                <a:pos x="120" y="16"/>
              </a:cxn>
              <a:cxn ang="0">
                <a:pos x="168" y="0"/>
              </a:cxn>
              <a:cxn ang="0">
                <a:pos x="264" y="40"/>
              </a:cxn>
              <a:cxn ang="0">
                <a:pos x="312" y="104"/>
              </a:cxn>
              <a:cxn ang="0">
                <a:pos x="480" y="208"/>
              </a:cxn>
              <a:cxn ang="0">
                <a:pos x="720" y="152"/>
              </a:cxn>
              <a:cxn ang="0">
                <a:pos x="840" y="72"/>
              </a:cxn>
              <a:cxn ang="0">
                <a:pos x="960" y="16"/>
              </a:cxn>
              <a:cxn ang="0">
                <a:pos x="1072" y="32"/>
              </a:cxn>
              <a:cxn ang="0">
                <a:pos x="1088" y="56"/>
              </a:cxn>
              <a:cxn ang="0">
                <a:pos x="1112" y="72"/>
              </a:cxn>
              <a:cxn ang="0">
                <a:pos x="1304" y="192"/>
              </a:cxn>
              <a:cxn ang="0">
                <a:pos x="1368" y="208"/>
              </a:cxn>
              <a:cxn ang="0">
                <a:pos x="1400" y="216"/>
              </a:cxn>
              <a:cxn ang="0">
                <a:pos x="1472" y="208"/>
              </a:cxn>
              <a:cxn ang="0">
                <a:pos x="1520" y="192"/>
              </a:cxn>
              <a:cxn ang="0">
                <a:pos x="1544" y="184"/>
              </a:cxn>
              <a:cxn ang="0">
                <a:pos x="1656" y="56"/>
              </a:cxn>
              <a:cxn ang="0">
                <a:pos x="1736" y="16"/>
              </a:cxn>
              <a:cxn ang="0">
                <a:pos x="1840" y="24"/>
              </a:cxn>
              <a:cxn ang="0">
                <a:pos x="1944" y="88"/>
              </a:cxn>
            </a:cxnLst>
            <a:rect l="0" t="0" r="r" b="b"/>
            <a:pathLst>
              <a:path w="1944" h="216">
                <a:moveTo>
                  <a:pt x="0" y="88"/>
                </a:moveTo>
                <a:cubicBezTo>
                  <a:pt x="45" y="73"/>
                  <a:pt x="77" y="30"/>
                  <a:pt x="120" y="16"/>
                </a:cubicBezTo>
                <a:cubicBezTo>
                  <a:pt x="136" y="11"/>
                  <a:pt x="168" y="0"/>
                  <a:pt x="168" y="0"/>
                </a:cubicBezTo>
                <a:cubicBezTo>
                  <a:pt x="220" y="7"/>
                  <a:pt x="236" y="1"/>
                  <a:pt x="264" y="40"/>
                </a:cubicBezTo>
                <a:cubicBezTo>
                  <a:pt x="280" y="62"/>
                  <a:pt x="312" y="104"/>
                  <a:pt x="312" y="104"/>
                </a:cubicBezTo>
                <a:cubicBezTo>
                  <a:pt x="339" y="184"/>
                  <a:pt x="407" y="198"/>
                  <a:pt x="480" y="208"/>
                </a:cubicBezTo>
                <a:cubicBezTo>
                  <a:pt x="596" y="198"/>
                  <a:pt x="618" y="186"/>
                  <a:pt x="720" y="152"/>
                </a:cubicBezTo>
                <a:cubicBezTo>
                  <a:pt x="763" y="138"/>
                  <a:pt x="803" y="99"/>
                  <a:pt x="840" y="72"/>
                </a:cubicBezTo>
                <a:cubicBezTo>
                  <a:pt x="875" y="47"/>
                  <a:pt x="919" y="30"/>
                  <a:pt x="960" y="16"/>
                </a:cubicBezTo>
                <a:cubicBezTo>
                  <a:pt x="998" y="19"/>
                  <a:pt x="1043" y="8"/>
                  <a:pt x="1072" y="32"/>
                </a:cubicBezTo>
                <a:cubicBezTo>
                  <a:pt x="1080" y="38"/>
                  <a:pt x="1081" y="49"/>
                  <a:pt x="1088" y="56"/>
                </a:cubicBezTo>
                <a:cubicBezTo>
                  <a:pt x="1095" y="63"/>
                  <a:pt x="1104" y="67"/>
                  <a:pt x="1112" y="72"/>
                </a:cubicBezTo>
                <a:cubicBezTo>
                  <a:pt x="1150" y="129"/>
                  <a:pt x="1238" y="176"/>
                  <a:pt x="1304" y="192"/>
                </a:cubicBezTo>
                <a:cubicBezTo>
                  <a:pt x="1325" y="197"/>
                  <a:pt x="1347" y="203"/>
                  <a:pt x="1368" y="208"/>
                </a:cubicBezTo>
                <a:cubicBezTo>
                  <a:pt x="1379" y="211"/>
                  <a:pt x="1400" y="216"/>
                  <a:pt x="1400" y="216"/>
                </a:cubicBezTo>
                <a:cubicBezTo>
                  <a:pt x="1424" y="213"/>
                  <a:pt x="1448" y="213"/>
                  <a:pt x="1472" y="208"/>
                </a:cubicBezTo>
                <a:cubicBezTo>
                  <a:pt x="1489" y="205"/>
                  <a:pt x="1504" y="197"/>
                  <a:pt x="1520" y="192"/>
                </a:cubicBezTo>
                <a:cubicBezTo>
                  <a:pt x="1528" y="189"/>
                  <a:pt x="1544" y="184"/>
                  <a:pt x="1544" y="184"/>
                </a:cubicBezTo>
                <a:cubicBezTo>
                  <a:pt x="1584" y="144"/>
                  <a:pt x="1616" y="96"/>
                  <a:pt x="1656" y="56"/>
                </a:cubicBezTo>
                <a:cubicBezTo>
                  <a:pt x="1676" y="36"/>
                  <a:pt x="1712" y="28"/>
                  <a:pt x="1736" y="16"/>
                </a:cubicBezTo>
                <a:cubicBezTo>
                  <a:pt x="1771" y="19"/>
                  <a:pt x="1807" y="13"/>
                  <a:pt x="1840" y="24"/>
                </a:cubicBezTo>
                <a:cubicBezTo>
                  <a:pt x="1878" y="37"/>
                  <a:pt x="1944" y="88"/>
                  <a:pt x="1944" y="88"/>
                </a:cubicBezTo>
              </a:path>
            </a:pathLst>
          </a:custGeom>
          <a:noFill/>
          <a:ln w="9525" cap="flat">
            <a:solidFill>
              <a:schemeClr val="tx1"/>
            </a:solidFill>
            <a:prstDash val="dash"/>
            <a:round/>
            <a:headEnd/>
            <a:tailEnd/>
          </a:ln>
          <a:effectLst/>
        </p:spPr>
        <p:txBody>
          <a:bodyPr/>
          <a:lstStyle/>
          <a:p>
            <a:endParaRPr lang="es-ES"/>
          </a:p>
        </p:txBody>
      </p:sp>
      <p:sp>
        <p:nvSpPr>
          <p:cNvPr id="138246" name="Text Box 6"/>
          <p:cNvSpPr txBox="1">
            <a:spLocks noChangeArrowheads="1"/>
          </p:cNvSpPr>
          <p:nvPr/>
        </p:nvSpPr>
        <p:spPr bwMode="auto">
          <a:xfrm>
            <a:off x="349250" y="4648200"/>
            <a:ext cx="1098550" cy="701675"/>
          </a:xfrm>
          <a:prstGeom prst="rect">
            <a:avLst/>
          </a:prstGeom>
          <a:noFill/>
          <a:ln w="9525">
            <a:noFill/>
            <a:miter lim="800000"/>
            <a:headEnd/>
            <a:tailEnd/>
          </a:ln>
          <a:effectLst/>
        </p:spPr>
        <p:txBody>
          <a:bodyPr wrap="none">
            <a:spAutoFit/>
          </a:bodyPr>
          <a:lstStyle/>
          <a:p>
            <a:r>
              <a:rPr lang="es-ES_tradnl" sz="2000"/>
              <a:t>RedIRIS</a:t>
            </a:r>
          </a:p>
          <a:p>
            <a:r>
              <a:rPr lang="es-ES_tradnl" sz="2000"/>
              <a:t>(Madrid)</a:t>
            </a:r>
            <a:endParaRPr lang="es-ES" sz="2000"/>
          </a:p>
        </p:txBody>
      </p:sp>
      <p:sp>
        <p:nvSpPr>
          <p:cNvPr id="138247" name="Text Box 7"/>
          <p:cNvSpPr txBox="1">
            <a:spLocks noChangeArrowheads="1"/>
          </p:cNvSpPr>
          <p:nvPr/>
        </p:nvSpPr>
        <p:spPr bwMode="auto">
          <a:xfrm>
            <a:off x="7245350" y="4572000"/>
            <a:ext cx="1397000" cy="701675"/>
          </a:xfrm>
          <a:prstGeom prst="rect">
            <a:avLst/>
          </a:prstGeom>
          <a:noFill/>
          <a:ln w="9525">
            <a:noFill/>
            <a:miter lim="800000"/>
            <a:headEnd/>
            <a:tailEnd/>
          </a:ln>
          <a:effectLst/>
        </p:spPr>
        <p:txBody>
          <a:bodyPr wrap="none">
            <a:spAutoFit/>
          </a:bodyPr>
          <a:lstStyle/>
          <a:p>
            <a:pPr algn="ctr"/>
            <a:r>
              <a:rPr lang="es-ES_tradnl" sz="2000"/>
              <a:t>U. Valencia</a:t>
            </a:r>
          </a:p>
          <a:p>
            <a:pPr algn="ctr"/>
            <a:r>
              <a:rPr lang="es-ES_tradnl" sz="2000"/>
              <a:t>(Burjassot)</a:t>
            </a:r>
            <a:endParaRPr lang="es-ES" sz="2000"/>
          </a:p>
        </p:txBody>
      </p:sp>
      <p:sp>
        <p:nvSpPr>
          <p:cNvPr id="138248" name="Text Box 8"/>
          <p:cNvSpPr txBox="1">
            <a:spLocks noChangeArrowheads="1"/>
          </p:cNvSpPr>
          <p:nvPr/>
        </p:nvSpPr>
        <p:spPr bwMode="auto">
          <a:xfrm>
            <a:off x="2012950" y="4591050"/>
            <a:ext cx="1268413" cy="701675"/>
          </a:xfrm>
          <a:prstGeom prst="rect">
            <a:avLst/>
          </a:prstGeom>
          <a:noFill/>
          <a:ln w="9525">
            <a:noFill/>
            <a:miter lim="800000"/>
            <a:headEnd/>
            <a:tailEnd/>
          </a:ln>
          <a:effectLst/>
        </p:spPr>
        <p:txBody>
          <a:bodyPr wrap="none">
            <a:spAutoFit/>
          </a:bodyPr>
          <a:lstStyle/>
          <a:p>
            <a:pPr algn="ctr"/>
            <a:r>
              <a:rPr lang="es-ES_tradnl" sz="2000"/>
              <a:t>Central</a:t>
            </a:r>
          </a:p>
          <a:p>
            <a:pPr algn="ctr"/>
            <a:r>
              <a:rPr lang="es-ES_tradnl" sz="2000"/>
              <a:t>Telefónica</a:t>
            </a:r>
            <a:endParaRPr lang="es-ES" sz="2000"/>
          </a:p>
        </p:txBody>
      </p:sp>
      <p:sp>
        <p:nvSpPr>
          <p:cNvPr id="138249" name="Text Box 9"/>
          <p:cNvSpPr txBox="1">
            <a:spLocks noChangeArrowheads="1"/>
          </p:cNvSpPr>
          <p:nvPr/>
        </p:nvSpPr>
        <p:spPr bwMode="auto">
          <a:xfrm>
            <a:off x="5405438" y="4591050"/>
            <a:ext cx="1268412" cy="701675"/>
          </a:xfrm>
          <a:prstGeom prst="rect">
            <a:avLst/>
          </a:prstGeom>
          <a:noFill/>
          <a:ln w="9525">
            <a:noFill/>
            <a:miter lim="800000"/>
            <a:headEnd/>
            <a:tailEnd/>
          </a:ln>
          <a:effectLst/>
        </p:spPr>
        <p:txBody>
          <a:bodyPr wrap="none">
            <a:spAutoFit/>
          </a:bodyPr>
          <a:lstStyle/>
          <a:p>
            <a:pPr algn="ctr"/>
            <a:r>
              <a:rPr lang="es-ES_tradnl" sz="2000"/>
              <a:t>Central</a:t>
            </a:r>
          </a:p>
          <a:p>
            <a:pPr algn="ctr"/>
            <a:r>
              <a:rPr lang="es-ES_tradnl" sz="2000"/>
              <a:t>Telefónica</a:t>
            </a:r>
            <a:endParaRPr lang="es-ES" sz="2000"/>
          </a:p>
        </p:txBody>
      </p:sp>
      <p:sp>
        <p:nvSpPr>
          <p:cNvPr id="138250" name="Line 10"/>
          <p:cNvSpPr>
            <a:spLocks noChangeShapeType="1"/>
          </p:cNvSpPr>
          <p:nvPr/>
        </p:nvSpPr>
        <p:spPr bwMode="auto">
          <a:xfrm>
            <a:off x="1066800" y="2819400"/>
            <a:ext cx="0" cy="838200"/>
          </a:xfrm>
          <a:prstGeom prst="line">
            <a:avLst/>
          </a:prstGeom>
          <a:noFill/>
          <a:ln w="9525">
            <a:solidFill>
              <a:schemeClr val="tx1"/>
            </a:solidFill>
            <a:round/>
            <a:headEnd/>
            <a:tailEnd/>
          </a:ln>
          <a:effectLst/>
        </p:spPr>
        <p:txBody>
          <a:bodyPr/>
          <a:lstStyle/>
          <a:p>
            <a:endParaRPr lang="es-ES"/>
          </a:p>
        </p:txBody>
      </p:sp>
      <p:sp>
        <p:nvSpPr>
          <p:cNvPr id="138251" name="Line 11"/>
          <p:cNvSpPr>
            <a:spLocks noChangeShapeType="1"/>
          </p:cNvSpPr>
          <p:nvPr/>
        </p:nvSpPr>
        <p:spPr bwMode="auto">
          <a:xfrm>
            <a:off x="1371600" y="3962400"/>
            <a:ext cx="914400" cy="0"/>
          </a:xfrm>
          <a:prstGeom prst="line">
            <a:avLst/>
          </a:prstGeom>
          <a:noFill/>
          <a:ln w="9525">
            <a:solidFill>
              <a:schemeClr val="tx1"/>
            </a:solidFill>
            <a:round/>
            <a:headEnd/>
            <a:tailEnd/>
          </a:ln>
          <a:effectLst/>
        </p:spPr>
        <p:txBody>
          <a:bodyPr/>
          <a:lstStyle/>
          <a:p>
            <a:endParaRPr lang="es-ES"/>
          </a:p>
        </p:txBody>
      </p:sp>
      <p:sp>
        <p:nvSpPr>
          <p:cNvPr id="138252" name="Line 12"/>
          <p:cNvSpPr>
            <a:spLocks noChangeShapeType="1"/>
          </p:cNvSpPr>
          <p:nvPr/>
        </p:nvSpPr>
        <p:spPr bwMode="auto">
          <a:xfrm>
            <a:off x="6400800" y="3886200"/>
            <a:ext cx="1219200" cy="0"/>
          </a:xfrm>
          <a:prstGeom prst="line">
            <a:avLst/>
          </a:prstGeom>
          <a:noFill/>
          <a:ln w="9525">
            <a:solidFill>
              <a:schemeClr val="tx1"/>
            </a:solidFill>
            <a:round/>
            <a:headEnd/>
            <a:tailEnd/>
          </a:ln>
          <a:effectLst/>
        </p:spPr>
        <p:txBody>
          <a:bodyPr/>
          <a:lstStyle/>
          <a:p>
            <a:endParaRPr lang="es-ES"/>
          </a:p>
        </p:txBody>
      </p:sp>
      <p:sp>
        <p:nvSpPr>
          <p:cNvPr id="138253" name="Line 13"/>
          <p:cNvSpPr>
            <a:spLocks noChangeShapeType="1"/>
          </p:cNvSpPr>
          <p:nvPr/>
        </p:nvSpPr>
        <p:spPr bwMode="auto">
          <a:xfrm>
            <a:off x="7848600" y="2895600"/>
            <a:ext cx="0" cy="685800"/>
          </a:xfrm>
          <a:prstGeom prst="line">
            <a:avLst/>
          </a:prstGeom>
          <a:noFill/>
          <a:ln w="9525">
            <a:solidFill>
              <a:schemeClr val="tx1"/>
            </a:solidFill>
            <a:round/>
            <a:headEnd/>
            <a:tailEnd/>
          </a:ln>
          <a:effectLst/>
        </p:spPr>
        <p:txBody>
          <a:bodyPr/>
          <a:lstStyle/>
          <a:p>
            <a:endParaRPr lang="es-ES"/>
          </a:p>
        </p:txBody>
      </p:sp>
      <p:pic>
        <p:nvPicPr>
          <p:cNvPr id="138254" name="Picture 14"/>
          <p:cNvPicPr>
            <a:picLocks noChangeArrowheads="1"/>
          </p:cNvPicPr>
          <p:nvPr/>
        </p:nvPicPr>
        <p:blipFill>
          <a:blip r:embed="rId4" cstate="print"/>
          <a:srcRect/>
          <a:stretch>
            <a:fillRect/>
          </a:stretch>
        </p:blipFill>
        <p:spPr bwMode="auto">
          <a:xfrm>
            <a:off x="592138" y="2324100"/>
            <a:ext cx="931862" cy="800100"/>
          </a:xfrm>
          <a:prstGeom prst="rect">
            <a:avLst/>
          </a:prstGeom>
          <a:noFill/>
          <a:ln w="12700">
            <a:noFill/>
            <a:miter lim="800000"/>
            <a:headEnd/>
            <a:tailEnd/>
          </a:ln>
          <a:effectLst/>
        </p:spPr>
      </p:pic>
      <p:pic>
        <p:nvPicPr>
          <p:cNvPr id="138255" name="Picture 15"/>
          <p:cNvPicPr>
            <a:picLocks noChangeArrowheads="1"/>
          </p:cNvPicPr>
          <p:nvPr/>
        </p:nvPicPr>
        <p:blipFill>
          <a:blip r:embed="rId5" cstate="print"/>
          <a:srcRect/>
          <a:stretch>
            <a:fillRect/>
          </a:stretch>
        </p:blipFill>
        <p:spPr bwMode="auto">
          <a:xfrm>
            <a:off x="2147888" y="3505200"/>
            <a:ext cx="823912" cy="866775"/>
          </a:xfrm>
          <a:prstGeom prst="rect">
            <a:avLst/>
          </a:prstGeom>
          <a:noFill/>
          <a:ln w="12700">
            <a:noFill/>
            <a:miter lim="800000"/>
            <a:headEnd/>
            <a:tailEnd/>
          </a:ln>
          <a:effectLst/>
        </p:spPr>
      </p:pic>
      <p:pic>
        <p:nvPicPr>
          <p:cNvPr id="138256" name="Picture 16"/>
          <p:cNvPicPr>
            <a:picLocks noChangeArrowheads="1"/>
          </p:cNvPicPr>
          <p:nvPr/>
        </p:nvPicPr>
        <p:blipFill>
          <a:blip r:embed="rId5" cstate="print"/>
          <a:srcRect/>
          <a:stretch>
            <a:fillRect/>
          </a:stretch>
        </p:blipFill>
        <p:spPr bwMode="auto">
          <a:xfrm>
            <a:off x="5729288" y="3505200"/>
            <a:ext cx="823912" cy="866775"/>
          </a:xfrm>
          <a:prstGeom prst="rect">
            <a:avLst/>
          </a:prstGeom>
          <a:noFill/>
          <a:ln w="12700">
            <a:noFill/>
            <a:miter lim="800000"/>
            <a:headEnd/>
            <a:tailEnd/>
          </a:ln>
          <a:effectLst/>
        </p:spPr>
      </p:pic>
      <p:pic>
        <p:nvPicPr>
          <p:cNvPr id="138257" name="Picture 17"/>
          <p:cNvPicPr>
            <a:picLocks noChangeArrowheads="1"/>
          </p:cNvPicPr>
          <p:nvPr/>
        </p:nvPicPr>
        <p:blipFill>
          <a:blip r:embed="rId5" cstate="print"/>
          <a:srcRect/>
          <a:stretch>
            <a:fillRect/>
          </a:stretch>
        </p:blipFill>
        <p:spPr bwMode="auto">
          <a:xfrm>
            <a:off x="685800" y="3476625"/>
            <a:ext cx="823913" cy="866775"/>
          </a:xfrm>
          <a:prstGeom prst="rect">
            <a:avLst/>
          </a:prstGeom>
          <a:noFill/>
          <a:ln w="12700">
            <a:noFill/>
            <a:miter lim="800000"/>
            <a:headEnd/>
            <a:tailEnd/>
          </a:ln>
          <a:effectLst/>
        </p:spPr>
      </p:pic>
      <p:pic>
        <p:nvPicPr>
          <p:cNvPr id="138258" name="Picture 18"/>
          <p:cNvPicPr>
            <a:picLocks noChangeArrowheads="1"/>
          </p:cNvPicPr>
          <p:nvPr/>
        </p:nvPicPr>
        <p:blipFill>
          <a:blip r:embed="rId5" cstate="print"/>
          <a:srcRect/>
          <a:stretch>
            <a:fillRect/>
          </a:stretch>
        </p:blipFill>
        <p:spPr bwMode="auto">
          <a:xfrm>
            <a:off x="7481888" y="3429000"/>
            <a:ext cx="823912" cy="866775"/>
          </a:xfrm>
          <a:prstGeom prst="rect">
            <a:avLst/>
          </a:prstGeom>
          <a:noFill/>
          <a:ln w="12700">
            <a:noFill/>
            <a:miter lim="800000"/>
            <a:headEnd/>
            <a:tailEnd/>
          </a:ln>
          <a:effectLst/>
        </p:spPr>
      </p:pic>
      <p:pic>
        <p:nvPicPr>
          <p:cNvPr id="138259" name="Picture 19"/>
          <p:cNvPicPr>
            <a:picLocks noChangeArrowheads="1"/>
          </p:cNvPicPr>
          <p:nvPr/>
        </p:nvPicPr>
        <p:blipFill>
          <a:blip r:embed="rId4" cstate="print"/>
          <a:srcRect/>
          <a:stretch>
            <a:fillRect/>
          </a:stretch>
        </p:blipFill>
        <p:spPr bwMode="auto">
          <a:xfrm>
            <a:off x="7467600" y="2362200"/>
            <a:ext cx="931863" cy="800100"/>
          </a:xfrm>
          <a:prstGeom prst="rect">
            <a:avLst/>
          </a:prstGeom>
          <a:noFill/>
          <a:ln w="12700">
            <a:noFill/>
            <a:miter lim="800000"/>
            <a:headEnd/>
            <a:tailEnd/>
          </a:ln>
          <a:effectLst/>
        </p:spPr>
      </p:pic>
      <p:sp>
        <p:nvSpPr>
          <p:cNvPr id="138260" name="Line 20"/>
          <p:cNvSpPr>
            <a:spLocks noChangeShapeType="1"/>
          </p:cNvSpPr>
          <p:nvPr/>
        </p:nvSpPr>
        <p:spPr bwMode="auto">
          <a:xfrm>
            <a:off x="381000" y="5943600"/>
            <a:ext cx="685800" cy="0"/>
          </a:xfrm>
          <a:prstGeom prst="line">
            <a:avLst/>
          </a:prstGeom>
          <a:noFill/>
          <a:ln w="9525">
            <a:solidFill>
              <a:schemeClr val="tx1"/>
            </a:solidFill>
            <a:round/>
            <a:headEnd/>
            <a:tailEnd/>
          </a:ln>
          <a:effectLst/>
        </p:spPr>
        <p:txBody>
          <a:bodyPr/>
          <a:lstStyle/>
          <a:p>
            <a:endParaRPr lang="es-ES"/>
          </a:p>
        </p:txBody>
      </p:sp>
      <p:sp>
        <p:nvSpPr>
          <p:cNvPr id="138261" name="Text Box 21"/>
          <p:cNvSpPr txBox="1">
            <a:spLocks noChangeArrowheads="1"/>
          </p:cNvSpPr>
          <p:nvPr/>
        </p:nvSpPr>
        <p:spPr bwMode="auto">
          <a:xfrm>
            <a:off x="1219200" y="5775325"/>
            <a:ext cx="2376488" cy="396875"/>
          </a:xfrm>
          <a:prstGeom prst="rect">
            <a:avLst/>
          </a:prstGeom>
          <a:noFill/>
          <a:ln w="9525">
            <a:noFill/>
            <a:miter lim="800000"/>
            <a:headEnd/>
            <a:tailEnd/>
          </a:ln>
          <a:effectLst/>
        </p:spPr>
        <p:txBody>
          <a:bodyPr wrap="none">
            <a:spAutoFit/>
          </a:bodyPr>
          <a:lstStyle/>
          <a:p>
            <a:r>
              <a:rPr lang="es-ES_tradnl" sz="2000"/>
              <a:t>OC-3c (155,52 Mb/s)</a:t>
            </a:r>
            <a:endParaRPr lang="es-ES" sz="2000"/>
          </a:p>
        </p:txBody>
      </p:sp>
      <p:sp>
        <p:nvSpPr>
          <p:cNvPr id="138262" name="Text Box 22"/>
          <p:cNvSpPr txBox="1">
            <a:spLocks noChangeArrowheads="1"/>
          </p:cNvSpPr>
          <p:nvPr/>
        </p:nvSpPr>
        <p:spPr bwMode="auto">
          <a:xfrm>
            <a:off x="4019550" y="4038600"/>
            <a:ext cx="628650" cy="366713"/>
          </a:xfrm>
          <a:prstGeom prst="rect">
            <a:avLst/>
          </a:prstGeom>
          <a:noFill/>
          <a:ln w="9525">
            <a:noFill/>
            <a:miter lim="800000"/>
            <a:headEnd/>
            <a:tailEnd/>
          </a:ln>
          <a:effectLst/>
        </p:spPr>
        <p:txBody>
          <a:bodyPr wrap="none">
            <a:spAutoFit/>
          </a:bodyPr>
          <a:lstStyle/>
          <a:p>
            <a:r>
              <a:rPr lang="es-ES_tradnl" sz="1800"/>
              <a:t>PVC</a:t>
            </a:r>
            <a:endParaRPr lang="es-ES" sz="1800"/>
          </a:p>
        </p:txBody>
      </p:sp>
      <p:sp>
        <p:nvSpPr>
          <p:cNvPr id="138263" name="Line 23"/>
          <p:cNvSpPr>
            <a:spLocks noChangeShapeType="1"/>
          </p:cNvSpPr>
          <p:nvPr/>
        </p:nvSpPr>
        <p:spPr bwMode="auto">
          <a:xfrm>
            <a:off x="6629400" y="2286000"/>
            <a:ext cx="228600" cy="1447800"/>
          </a:xfrm>
          <a:prstGeom prst="line">
            <a:avLst/>
          </a:prstGeom>
          <a:noFill/>
          <a:ln w="9525">
            <a:solidFill>
              <a:schemeClr val="tx1"/>
            </a:solidFill>
            <a:round/>
            <a:headEnd/>
            <a:tailEnd type="triangle" w="med" len="med"/>
          </a:ln>
          <a:effectLst/>
        </p:spPr>
        <p:txBody>
          <a:bodyPr/>
          <a:lstStyle/>
          <a:p>
            <a:endParaRPr lang="es-ES"/>
          </a:p>
        </p:txBody>
      </p:sp>
      <p:sp>
        <p:nvSpPr>
          <p:cNvPr id="138264" name="Text Box 24"/>
          <p:cNvSpPr txBox="1">
            <a:spLocks noChangeArrowheads="1"/>
          </p:cNvSpPr>
          <p:nvPr/>
        </p:nvSpPr>
        <p:spPr bwMode="auto">
          <a:xfrm>
            <a:off x="5940425" y="1463675"/>
            <a:ext cx="1222375" cy="822325"/>
          </a:xfrm>
          <a:prstGeom prst="rect">
            <a:avLst/>
          </a:prstGeom>
          <a:noFill/>
          <a:ln w="9525">
            <a:noFill/>
            <a:miter lim="800000"/>
            <a:headEnd/>
            <a:tailEnd/>
          </a:ln>
          <a:effectLst/>
        </p:spPr>
        <p:txBody>
          <a:bodyPr wrap="none">
            <a:spAutoFit/>
          </a:bodyPr>
          <a:lstStyle/>
          <a:p>
            <a:pPr algn="ctr"/>
            <a:r>
              <a:rPr lang="es-ES_tradnl"/>
              <a:t>Enlace a</a:t>
            </a:r>
          </a:p>
          <a:p>
            <a:pPr algn="ctr"/>
            <a:r>
              <a:rPr lang="es-ES_tradnl"/>
              <a:t>analizar</a:t>
            </a:r>
            <a:endParaRPr lang="es-E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s-ES_tradnl"/>
              <a:t>Ejercicio 3-7</a:t>
            </a:r>
            <a:endParaRPr lang="es-ES"/>
          </a:p>
        </p:txBody>
      </p:sp>
      <p:sp>
        <p:nvSpPr>
          <p:cNvPr id="139267" name="Rectangle 3"/>
          <p:cNvSpPr>
            <a:spLocks noGrp="1" noChangeArrowheads="1"/>
          </p:cNvSpPr>
          <p:nvPr>
            <p:ph type="body" idx="1"/>
          </p:nvPr>
        </p:nvSpPr>
        <p:spPr/>
        <p:txBody>
          <a:bodyPr/>
          <a:lstStyle/>
          <a:p>
            <a:r>
              <a:rPr lang="es-ES_tradnl"/>
              <a:t>Calcular:</a:t>
            </a:r>
          </a:p>
          <a:p>
            <a:pPr lvl="1"/>
            <a:r>
              <a:rPr lang="es-ES_tradnl"/>
              <a:t>La BER (Bit Error Rate) del enlace físico OC-3 entre la central telefónica y el conmutador ATM</a:t>
            </a:r>
          </a:p>
          <a:p>
            <a:pPr lvl="1"/>
            <a:r>
              <a:rPr lang="es-ES_tradnl"/>
              <a:t>El número medio de celdas por hora que entran en la Comunidad Valenciana con un valor erróneo en el campo payload sin ser detectadas</a:t>
            </a:r>
            <a:endParaRPr lang="es-E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685800" y="115888"/>
            <a:ext cx="7772400" cy="1143000"/>
          </a:xfrm>
        </p:spPr>
        <p:txBody>
          <a:bodyPr/>
          <a:lstStyle/>
          <a:p>
            <a:r>
              <a:rPr lang="es-ES_tradnl" sz="3600"/>
              <a:t>Ejercicio 3-7</a:t>
            </a:r>
            <a:br>
              <a:rPr lang="es-ES_tradnl" sz="3600"/>
            </a:br>
            <a:r>
              <a:rPr lang="es-ES_tradnl" sz="3600"/>
              <a:t>Tasa de error en enlace ATM</a:t>
            </a:r>
            <a:endParaRPr lang="es-ES" sz="3600"/>
          </a:p>
        </p:txBody>
      </p:sp>
      <p:sp>
        <p:nvSpPr>
          <p:cNvPr id="140291" name="Text Box 3"/>
          <p:cNvSpPr txBox="1">
            <a:spLocks noChangeArrowheads="1"/>
          </p:cNvSpPr>
          <p:nvPr/>
        </p:nvSpPr>
        <p:spPr bwMode="auto">
          <a:xfrm>
            <a:off x="201613" y="1639888"/>
            <a:ext cx="10085387" cy="4981575"/>
          </a:xfrm>
          <a:prstGeom prst="rect">
            <a:avLst/>
          </a:prstGeom>
          <a:noFill/>
          <a:ln w="9525">
            <a:noFill/>
            <a:miter lim="800000"/>
            <a:headEnd/>
            <a:tailEnd/>
          </a:ln>
          <a:effectLst/>
        </p:spPr>
        <p:txBody>
          <a:bodyPr wrap="none">
            <a:spAutoFit/>
          </a:bodyPr>
          <a:lstStyle/>
          <a:p>
            <a:r>
              <a:rPr lang="en-US" sz="1600">
                <a:solidFill>
                  <a:srgbClr val="000000"/>
                </a:solidFill>
                <a:cs typeface="Times New Roman" pitchFamily="18" charset="0"/>
              </a:rPr>
              <a:t>SHOW INTERFACE ATM0/1/2</a:t>
            </a:r>
            <a:endParaRPr lang="es-ES" sz="1600">
              <a:latin typeface="Courier New" pitchFamily="49" charset="0"/>
              <a:cs typeface="Courier New" pitchFamily="49" charset="0"/>
            </a:endParaRPr>
          </a:p>
          <a:p>
            <a:r>
              <a:rPr lang="en-US" sz="1600">
                <a:solidFill>
                  <a:srgbClr val="000000"/>
                </a:solidFill>
                <a:cs typeface="Times New Roman" pitchFamily="18" charset="0"/>
              </a:rPr>
              <a:t> </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ATM0/1/2 is up, line protocol is up </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a:t>
            </a:r>
            <a:r>
              <a:rPr lang="es-ES" sz="1600">
                <a:solidFill>
                  <a:srgbClr val="000000"/>
                </a:solidFill>
                <a:latin typeface="Courier New" pitchFamily="49" charset="0"/>
                <a:cs typeface="Courier New" pitchFamily="49" charset="0"/>
              </a:rPr>
              <a:t>Hardware is oc3suni</a:t>
            </a:r>
            <a:endParaRPr lang="es-ES" sz="1600">
              <a:latin typeface="Courier New" pitchFamily="49" charset="0"/>
              <a:cs typeface="Courier New" pitchFamily="49" charset="0"/>
            </a:endParaRPr>
          </a:p>
          <a:p>
            <a:r>
              <a:rPr lang="es-ES" sz="1600">
                <a:solidFill>
                  <a:srgbClr val="000000"/>
                </a:solidFill>
                <a:latin typeface="Courier New" pitchFamily="49" charset="0"/>
                <a:cs typeface="Courier New" pitchFamily="49" charset="0"/>
              </a:rPr>
              <a:t>  Description: Linea de acceso con RedIRIS (Servicio GIGACOM)</a:t>
            </a:r>
            <a:endParaRPr lang="es-ES" sz="1600">
              <a:latin typeface="Courier New" pitchFamily="49" charset="0"/>
              <a:cs typeface="Courier New" pitchFamily="49" charset="0"/>
            </a:endParaRPr>
          </a:p>
          <a:p>
            <a:r>
              <a:rPr lang="es-ES" sz="1600">
                <a:solidFill>
                  <a:srgbClr val="000000"/>
                </a:solidFill>
                <a:latin typeface="Courier New" pitchFamily="49" charset="0"/>
                <a:cs typeface="Courier New" pitchFamily="49" charset="0"/>
              </a:rPr>
              <a:t>  </a:t>
            </a:r>
            <a:r>
              <a:rPr lang="en-US" sz="1600">
                <a:solidFill>
                  <a:srgbClr val="000000"/>
                </a:solidFill>
                <a:latin typeface="Courier New" pitchFamily="49" charset="0"/>
                <a:cs typeface="Courier New" pitchFamily="49" charset="0"/>
              </a:rPr>
              <a:t>MTU 4470 bytes, sub MTU 0, BW 156250 Kbit, DLY 0 usec, rely 255/255, load 1/255</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Encapsulation ATM, loopback not set, keepalive not set</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Last input 00:00:00, output 00:00:00, output hang never</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a:t>
            </a:r>
            <a:r>
              <a:rPr lang="en-US" sz="1600" b="1">
                <a:solidFill>
                  <a:srgbClr val="000000"/>
                </a:solidFill>
                <a:latin typeface="Courier New" pitchFamily="49" charset="0"/>
                <a:cs typeface="Courier New" pitchFamily="49" charset="0"/>
              </a:rPr>
              <a:t>Last clearing of "show interface" counters 4h</a:t>
            </a:r>
            <a:endParaRPr lang="es-ES" sz="1600" b="1">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Queueing strategy: fifo</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Output queue 0/40, 0 drops; input queue 0/75, 0 drops</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1 minute input rate 3131000 bits/sec, 7381 packets/sec</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1 minute output rate 748000 bits/sec, 1768 packets/sec</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a:t>
            </a:r>
            <a:r>
              <a:rPr lang="en-US" sz="1600" b="1">
                <a:solidFill>
                  <a:srgbClr val="000000"/>
                </a:solidFill>
                <a:latin typeface="Courier New" pitchFamily="49" charset="0"/>
                <a:cs typeface="Courier New" pitchFamily="49" charset="0"/>
              </a:rPr>
              <a:t>59253444 packets input, 3140432510 bytes</a:t>
            </a:r>
            <a:r>
              <a:rPr lang="en-US" sz="1600">
                <a:solidFill>
                  <a:srgbClr val="000000"/>
                </a:solidFill>
                <a:latin typeface="Courier New" pitchFamily="49" charset="0"/>
                <a:cs typeface="Courier New" pitchFamily="49" charset="0"/>
              </a:rPr>
              <a:t>, 0 no buffer</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Received 0 broadcasts, 0 runts, 0 giants</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22 input errors, </a:t>
            </a:r>
            <a:r>
              <a:rPr lang="en-US" sz="1600" b="1">
                <a:solidFill>
                  <a:srgbClr val="000000"/>
                </a:solidFill>
                <a:latin typeface="Courier New" pitchFamily="49" charset="0"/>
                <a:cs typeface="Courier New" pitchFamily="49" charset="0"/>
              </a:rPr>
              <a:t>23 CRC</a:t>
            </a:r>
            <a:r>
              <a:rPr lang="en-US" sz="1600">
                <a:solidFill>
                  <a:srgbClr val="000000"/>
                </a:solidFill>
                <a:latin typeface="Courier New" pitchFamily="49" charset="0"/>
                <a:cs typeface="Courier New" pitchFamily="49" charset="0"/>
              </a:rPr>
              <a:t>, 0 frame, 0 overrun, 0 ignored, 0 abort</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45065854 packets output, 2388490236 bytes, 0 underruns</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0 output errors, 0 collisions, 0 interface resets</a:t>
            </a:r>
            <a:endParaRPr lang="es-ES" sz="1600">
              <a:latin typeface="Courier New" pitchFamily="49" charset="0"/>
              <a:cs typeface="Courier New" pitchFamily="49" charset="0"/>
            </a:endParaRPr>
          </a:p>
          <a:p>
            <a:r>
              <a:rPr lang="en-US" sz="1600">
                <a:solidFill>
                  <a:srgbClr val="000000"/>
                </a:solidFill>
                <a:latin typeface="Courier New" pitchFamily="49" charset="0"/>
                <a:cs typeface="Courier New" pitchFamily="49" charset="0"/>
              </a:rPr>
              <a:t>     0 output buffer failures, 0 output buffers swapped out</a:t>
            </a:r>
            <a:endParaRPr lang="es-ES" sz="1600">
              <a:latin typeface="Courier New" pitchFamily="49" charset="0"/>
              <a:cs typeface="Courier New" pitchFamily="49" charset="0"/>
            </a:endParaRPr>
          </a:p>
          <a:p>
            <a:endParaRPr lang="es-ES" sz="16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685800" y="404813"/>
            <a:ext cx="7772400" cy="838200"/>
          </a:xfrm>
        </p:spPr>
        <p:txBody>
          <a:bodyPr/>
          <a:lstStyle/>
          <a:p>
            <a:r>
              <a:rPr lang="es-ES_tradnl" sz="4000"/>
              <a:t>Ejercicio 3-7</a:t>
            </a:r>
            <a:endParaRPr lang="es-ES" sz="4000"/>
          </a:p>
        </p:txBody>
      </p:sp>
      <p:sp>
        <p:nvSpPr>
          <p:cNvPr id="141315" name="Rectangle 3"/>
          <p:cNvSpPr>
            <a:spLocks noGrp="1" noChangeArrowheads="1"/>
          </p:cNvSpPr>
          <p:nvPr>
            <p:ph type="body" idx="1"/>
          </p:nvPr>
        </p:nvSpPr>
        <p:spPr>
          <a:xfrm>
            <a:off x="685800" y="1395413"/>
            <a:ext cx="7772400" cy="838200"/>
          </a:xfrm>
        </p:spPr>
        <p:txBody>
          <a:bodyPr/>
          <a:lstStyle/>
          <a:p>
            <a:r>
              <a:rPr lang="es-ES_tradnl" sz="2400"/>
              <a:t>El único CRC de las celdas ATM es el HEC de la cabecera:</a:t>
            </a:r>
            <a:endParaRPr lang="es-ES" sz="2400"/>
          </a:p>
        </p:txBody>
      </p:sp>
      <p:graphicFrame>
        <p:nvGraphicFramePr>
          <p:cNvPr id="141316" name="Group 4"/>
          <p:cNvGraphicFramePr>
            <a:graphicFrameLocks noGrp="1"/>
          </p:cNvGraphicFramePr>
          <p:nvPr/>
        </p:nvGraphicFramePr>
        <p:xfrm>
          <a:off x="1997075" y="2706688"/>
          <a:ext cx="6096000" cy="685800"/>
        </p:xfrm>
        <a:graphic>
          <a:graphicData uri="http://schemas.openxmlformats.org/drawingml/2006/table">
            <a:tbl>
              <a:tblPr/>
              <a:tblGrid>
                <a:gridCol w="4724400"/>
                <a:gridCol w="1371600"/>
              </a:tblGrid>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Información de circuito virtual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HEC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1324" name="Text Box 12"/>
          <p:cNvSpPr txBox="1">
            <a:spLocks noChangeArrowheads="1"/>
          </p:cNvSpPr>
          <p:nvPr/>
        </p:nvSpPr>
        <p:spPr bwMode="auto">
          <a:xfrm>
            <a:off x="533400" y="2249488"/>
            <a:ext cx="762000" cy="396875"/>
          </a:xfrm>
          <a:prstGeom prst="rect">
            <a:avLst/>
          </a:prstGeom>
          <a:noFill/>
          <a:ln w="9525">
            <a:noFill/>
            <a:miter lim="800000"/>
            <a:headEnd/>
            <a:tailEnd/>
          </a:ln>
          <a:effectLst/>
        </p:spPr>
        <p:txBody>
          <a:bodyPr wrap="none">
            <a:spAutoFit/>
          </a:bodyPr>
          <a:lstStyle/>
          <a:p>
            <a:r>
              <a:rPr lang="es-ES_tradnl" sz="2000"/>
              <a:t>Bytes</a:t>
            </a:r>
            <a:endParaRPr lang="es-ES" sz="2000"/>
          </a:p>
        </p:txBody>
      </p:sp>
      <p:sp>
        <p:nvSpPr>
          <p:cNvPr id="141325" name="Text Box 13"/>
          <p:cNvSpPr txBox="1">
            <a:spLocks noChangeArrowheads="1"/>
          </p:cNvSpPr>
          <p:nvPr/>
        </p:nvSpPr>
        <p:spPr bwMode="auto">
          <a:xfrm>
            <a:off x="3971925" y="2187575"/>
            <a:ext cx="311150" cy="396875"/>
          </a:xfrm>
          <a:prstGeom prst="rect">
            <a:avLst/>
          </a:prstGeom>
          <a:noFill/>
          <a:ln w="9525">
            <a:noFill/>
            <a:miter lim="800000"/>
            <a:headEnd/>
            <a:tailEnd/>
          </a:ln>
          <a:effectLst/>
        </p:spPr>
        <p:txBody>
          <a:bodyPr wrap="none">
            <a:spAutoFit/>
          </a:bodyPr>
          <a:lstStyle/>
          <a:p>
            <a:r>
              <a:rPr lang="es-ES_tradnl" sz="2000"/>
              <a:t>4</a:t>
            </a:r>
            <a:endParaRPr lang="es-ES" sz="2000"/>
          </a:p>
        </p:txBody>
      </p:sp>
      <p:sp>
        <p:nvSpPr>
          <p:cNvPr id="141326" name="Text Box 14"/>
          <p:cNvSpPr txBox="1">
            <a:spLocks noChangeArrowheads="1"/>
          </p:cNvSpPr>
          <p:nvPr/>
        </p:nvSpPr>
        <p:spPr bwMode="auto">
          <a:xfrm>
            <a:off x="7239000" y="2157413"/>
            <a:ext cx="311150" cy="396875"/>
          </a:xfrm>
          <a:prstGeom prst="rect">
            <a:avLst/>
          </a:prstGeom>
          <a:noFill/>
          <a:ln w="9525">
            <a:noFill/>
            <a:miter lim="800000"/>
            <a:headEnd/>
            <a:tailEnd/>
          </a:ln>
          <a:effectLst/>
        </p:spPr>
        <p:txBody>
          <a:bodyPr wrap="none">
            <a:spAutoFit/>
          </a:bodyPr>
          <a:lstStyle/>
          <a:p>
            <a:r>
              <a:rPr lang="es-ES_tradnl" sz="2000"/>
              <a:t>1</a:t>
            </a:r>
            <a:endParaRPr lang="es-ES" sz="2000"/>
          </a:p>
        </p:txBody>
      </p:sp>
      <p:sp>
        <p:nvSpPr>
          <p:cNvPr id="141327" name="Text Box 15"/>
          <p:cNvSpPr txBox="1">
            <a:spLocks noChangeArrowheads="1"/>
          </p:cNvSpPr>
          <p:nvPr/>
        </p:nvSpPr>
        <p:spPr bwMode="auto">
          <a:xfrm>
            <a:off x="1066800" y="3757613"/>
            <a:ext cx="7162800" cy="2465387"/>
          </a:xfrm>
          <a:prstGeom prst="rect">
            <a:avLst/>
          </a:prstGeom>
          <a:noFill/>
          <a:ln w="9525">
            <a:noFill/>
            <a:miter lim="800000"/>
            <a:headEnd/>
            <a:tailEnd/>
          </a:ln>
          <a:effectLst/>
        </p:spPr>
        <p:txBody>
          <a:bodyPr>
            <a:spAutoFit/>
          </a:bodyPr>
          <a:lstStyle/>
          <a:p>
            <a:pPr>
              <a:spcBef>
                <a:spcPct val="50000"/>
              </a:spcBef>
            </a:pPr>
            <a:r>
              <a:rPr lang="es-ES_tradnl"/>
              <a:t>Se han detectado 23 cabecras erróneas en 59253444 celdas. La tasa de cabeceras erróneas es:</a:t>
            </a:r>
          </a:p>
          <a:p>
            <a:pPr>
              <a:spcBef>
                <a:spcPct val="50000"/>
              </a:spcBef>
            </a:pPr>
            <a:r>
              <a:rPr lang="es-ES_tradnl"/>
              <a:t>	23/59253444 = 3,9 x 10</a:t>
            </a:r>
            <a:r>
              <a:rPr lang="es-ES_tradnl" baseline="30000"/>
              <a:t>-7</a:t>
            </a:r>
            <a:r>
              <a:rPr lang="es-ES_tradnl"/>
              <a:t> </a:t>
            </a:r>
          </a:p>
          <a:p>
            <a:pPr>
              <a:spcBef>
                <a:spcPct val="50000"/>
              </a:spcBef>
            </a:pPr>
            <a:r>
              <a:rPr lang="es-ES_tradnl"/>
              <a:t>La tasa de bits erróneos (BER) será 40 veces menor:</a:t>
            </a:r>
          </a:p>
          <a:p>
            <a:pPr>
              <a:spcBef>
                <a:spcPct val="50000"/>
              </a:spcBef>
            </a:pPr>
            <a:r>
              <a:rPr lang="es-ES_tradnl"/>
              <a:t>	3,9 x 10</a:t>
            </a:r>
            <a:r>
              <a:rPr lang="es-ES_tradnl" baseline="30000"/>
              <a:t>-7</a:t>
            </a:r>
            <a:r>
              <a:rPr lang="es-ES_tradnl"/>
              <a:t> / 40 = 9,7 x 10</a:t>
            </a:r>
            <a:r>
              <a:rPr lang="es-ES_tradnl" baseline="30000"/>
              <a:t>-9</a:t>
            </a:r>
            <a:r>
              <a:rPr lang="es-ES_tradnl"/>
              <a:t> </a:t>
            </a:r>
            <a:r>
              <a:rPr lang="es-ES_tradnl">
                <a:sym typeface="Symbol" pitchFamily="18" charset="2"/>
              </a:rPr>
              <a:t> </a:t>
            </a:r>
            <a:r>
              <a:rPr lang="es-ES_tradnl" b="1">
                <a:sym typeface="Symbol" pitchFamily="18" charset="2"/>
              </a:rPr>
              <a:t>10</a:t>
            </a:r>
            <a:r>
              <a:rPr lang="es-ES_tradnl" b="1" baseline="30000">
                <a:sym typeface="Symbol" pitchFamily="18" charset="2"/>
              </a:rPr>
              <a:t>-8</a:t>
            </a:r>
            <a:endParaRPr lang="es-ES"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_tradnl" sz="3600"/>
              <a:t>Funciones de la capa de enlace</a:t>
            </a:r>
          </a:p>
        </p:txBody>
      </p:sp>
      <p:sp>
        <p:nvSpPr>
          <p:cNvPr id="5123" name="Rectangle 3"/>
          <p:cNvSpPr>
            <a:spLocks noGrp="1" noChangeArrowheads="1"/>
          </p:cNvSpPr>
          <p:nvPr>
            <p:ph type="body" idx="1"/>
          </p:nvPr>
        </p:nvSpPr>
        <p:spPr/>
        <p:txBody>
          <a:bodyPr/>
          <a:lstStyle/>
          <a:p>
            <a:r>
              <a:rPr lang="es-ES_tradnl"/>
              <a:t>Obligatorias:</a:t>
            </a:r>
          </a:p>
          <a:p>
            <a:pPr lvl="1"/>
            <a:r>
              <a:rPr lang="es-ES_tradnl"/>
              <a:t>Identificar tramas (agrupación de bits que se intercambia a nivel de enlace)</a:t>
            </a:r>
          </a:p>
          <a:p>
            <a:pPr lvl="1"/>
            <a:r>
              <a:rPr lang="es-ES_tradnl"/>
              <a:t>Detección de errores</a:t>
            </a:r>
          </a:p>
          <a:p>
            <a:r>
              <a:rPr lang="es-ES_tradnl"/>
              <a:t>Opcionales (servicio orientado a conexión):</a:t>
            </a:r>
          </a:p>
          <a:p>
            <a:pPr lvl="1"/>
            <a:r>
              <a:rPr lang="es-ES_tradnl"/>
              <a:t>Control de flujo</a:t>
            </a:r>
          </a:p>
          <a:p>
            <a:pPr lvl="1"/>
            <a:r>
              <a:rPr lang="es-ES_tradnl"/>
              <a:t>Corrección de errores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s-ES_tradnl"/>
              <a:t>Ejercicio 3-7</a:t>
            </a:r>
            <a:endParaRPr lang="es-ES"/>
          </a:p>
        </p:txBody>
      </p:sp>
      <p:sp>
        <p:nvSpPr>
          <p:cNvPr id="142339" name="Rectangle 3"/>
          <p:cNvSpPr>
            <a:spLocks noGrp="1" noChangeArrowheads="1"/>
          </p:cNvSpPr>
          <p:nvPr>
            <p:ph type="body" idx="1"/>
          </p:nvPr>
        </p:nvSpPr>
        <p:spPr/>
        <p:txBody>
          <a:bodyPr/>
          <a:lstStyle/>
          <a:p>
            <a:r>
              <a:rPr lang="es-ES_tradnl" sz="2800"/>
              <a:t>Celdas que entran por hora:</a:t>
            </a:r>
          </a:p>
          <a:p>
            <a:pPr>
              <a:buFontTx/>
              <a:buNone/>
            </a:pPr>
            <a:r>
              <a:rPr lang="es-ES_tradnl" sz="2800"/>
              <a:t>	59253444 / 4 = 14,813 x 10</a:t>
            </a:r>
            <a:r>
              <a:rPr lang="es-ES_tradnl" sz="2800" baseline="30000"/>
              <a:t>6</a:t>
            </a:r>
          </a:p>
          <a:p>
            <a:r>
              <a:rPr lang="es-ES_tradnl" sz="2800"/>
              <a:t>El payload (carga útil) no contiene CRC. Por tanto todas las celdas que tengan algún error en el payload pasarán desapercibidas</a:t>
            </a:r>
          </a:p>
          <a:p>
            <a:r>
              <a:rPr lang="es-ES_tradnl" sz="2800"/>
              <a:t>Con una BER de 10</a:t>
            </a:r>
            <a:r>
              <a:rPr lang="es-ES_tradnl" sz="2800" baseline="30000"/>
              <a:t>-8</a:t>
            </a:r>
            <a:r>
              <a:rPr lang="es-ES_tradnl" sz="2800"/>
              <a:t> la tasa de celdas con el payload erróneo es 48*8 = 384 veces el BER:</a:t>
            </a:r>
          </a:p>
          <a:p>
            <a:pPr>
              <a:buFontTx/>
              <a:buNone/>
            </a:pPr>
            <a:r>
              <a:rPr lang="es-ES_tradnl" sz="2800"/>
              <a:t>	 14,813 x 10</a:t>
            </a:r>
            <a:r>
              <a:rPr lang="es-ES_tradnl" sz="2800" baseline="30000"/>
              <a:t>6</a:t>
            </a:r>
            <a:r>
              <a:rPr lang="es-ES_tradnl" sz="2800"/>
              <a:t> x 10</a:t>
            </a:r>
            <a:r>
              <a:rPr lang="es-ES_tradnl" sz="2800" baseline="30000"/>
              <a:t>-8</a:t>
            </a:r>
            <a:r>
              <a:rPr lang="es-ES_tradnl" sz="2800"/>
              <a:t> x 384 = </a:t>
            </a:r>
            <a:r>
              <a:rPr lang="es-ES_tradnl" sz="2800" b="1"/>
              <a:t>57 celdas por hora</a:t>
            </a:r>
            <a:endParaRPr lang="es-ES" sz="2800" b="1"/>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s-ES_tradnl"/>
              <a:t>Ejercicio 3-8</a:t>
            </a:r>
            <a:endParaRPr lang="es-ES"/>
          </a:p>
        </p:txBody>
      </p:sp>
      <p:sp>
        <p:nvSpPr>
          <p:cNvPr id="143363" name="Rectangle 3"/>
          <p:cNvSpPr>
            <a:spLocks noGrp="1" noChangeArrowheads="1"/>
          </p:cNvSpPr>
          <p:nvPr>
            <p:ph type="body" idx="1"/>
          </p:nvPr>
        </p:nvSpPr>
        <p:spPr/>
        <p:txBody>
          <a:bodyPr/>
          <a:lstStyle/>
          <a:p>
            <a:pPr>
              <a:lnSpc>
                <a:spcPct val="90000"/>
              </a:lnSpc>
            </a:pPr>
            <a:r>
              <a:rPr lang="es-ES_tradnl"/>
              <a:t>Fichero de 1 Mbyte con el carácter decimal 80 (ASCII ‘P’).</a:t>
            </a:r>
          </a:p>
          <a:p>
            <a:pPr>
              <a:lnSpc>
                <a:spcPct val="90000"/>
              </a:lnSpc>
            </a:pPr>
            <a:r>
              <a:rPr lang="es-ES_tradnl"/>
              <a:t>Línea de 64 Kb/s, tramas HDLC, 250 bytes cada una (2000 bits).</a:t>
            </a:r>
          </a:p>
          <a:p>
            <a:pPr>
              <a:lnSpc>
                <a:spcPct val="90000"/>
              </a:lnSpc>
            </a:pPr>
            <a:r>
              <a:rPr lang="es-ES_tradnl"/>
              <a:t>Calcular tramas y bits transmitidos y tiempo de transmisión.</a:t>
            </a:r>
          </a:p>
          <a:p>
            <a:pPr>
              <a:lnSpc>
                <a:spcPct val="90000"/>
              </a:lnSpc>
            </a:pPr>
            <a:r>
              <a:rPr lang="es-ES_tradnl"/>
              <a:t>Lo mismo para el carácter 231 (decimal)</a:t>
            </a:r>
          </a:p>
          <a:p>
            <a:pPr>
              <a:lnSpc>
                <a:spcPct val="90000"/>
              </a:lnSpc>
            </a:pPr>
            <a:r>
              <a:rPr lang="es-ES_tradnl"/>
              <a:t>Lo mismo para código EBCDIC</a:t>
            </a:r>
            <a:endParaRPr lang="es-E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s-ES_tradnl"/>
              <a:t>Ejercicio 3-8</a:t>
            </a:r>
            <a:endParaRPr lang="es-ES"/>
          </a:p>
        </p:txBody>
      </p:sp>
      <p:sp>
        <p:nvSpPr>
          <p:cNvPr id="144387" name="Rectangle 3"/>
          <p:cNvSpPr>
            <a:spLocks noGrp="1" noChangeArrowheads="1"/>
          </p:cNvSpPr>
          <p:nvPr>
            <p:ph type="body" idx="1"/>
          </p:nvPr>
        </p:nvSpPr>
        <p:spPr/>
        <p:txBody>
          <a:bodyPr/>
          <a:lstStyle/>
          <a:p>
            <a:pPr>
              <a:buFontTx/>
              <a:buNone/>
            </a:pPr>
            <a:r>
              <a:rPr lang="es-ES_tradnl" sz="2800"/>
              <a:t>Número de Tramas:</a:t>
            </a:r>
          </a:p>
          <a:p>
            <a:pPr lvl="1">
              <a:buFontTx/>
              <a:buNone/>
            </a:pPr>
            <a:r>
              <a:rPr lang="es-ES_tradnl" sz="2400"/>
              <a:t>1 Mbyte = 1024 * 1024 * 8 = 8.388.608 bits</a:t>
            </a:r>
          </a:p>
          <a:p>
            <a:pPr lvl="1">
              <a:buFontTx/>
              <a:buNone/>
            </a:pPr>
            <a:r>
              <a:rPr lang="es-ES_tradnl" sz="2400"/>
              <a:t>Tramas: 8388608/2000 = 4194,3 = </a:t>
            </a:r>
            <a:r>
              <a:rPr lang="es-ES_tradnl" sz="2400" b="1"/>
              <a:t>4195 tramas</a:t>
            </a:r>
          </a:p>
          <a:p>
            <a:pPr lvl="1">
              <a:buFontTx/>
              <a:buNone/>
            </a:pPr>
            <a:r>
              <a:rPr lang="es-ES_tradnl" sz="2400"/>
              <a:t>	(4194 con 2000 bits y una con 608 bits)</a:t>
            </a:r>
          </a:p>
          <a:p>
            <a:pPr>
              <a:buFontTx/>
              <a:buNone/>
            </a:pPr>
            <a:r>
              <a:rPr lang="es-ES_tradnl" sz="2800"/>
              <a:t>Caracteres:</a:t>
            </a:r>
          </a:p>
          <a:p>
            <a:pPr lvl="1">
              <a:buFontTx/>
              <a:buNone/>
            </a:pPr>
            <a:r>
              <a:rPr lang="es-ES_tradnl" sz="2400"/>
              <a:t>Decimal 80 = 1010000 (binario)</a:t>
            </a:r>
          </a:p>
          <a:p>
            <a:pPr lvl="1">
              <a:buFontTx/>
              <a:buNone/>
            </a:pPr>
            <a:r>
              <a:rPr lang="es-ES_tradnl" sz="2400"/>
              <a:t>Secuencia de datos: 	0101000001010000101000....</a:t>
            </a:r>
          </a:p>
          <a:p>
            <a:pPr lvl="1">
              <a:buFontTx/>
              <a:buNone/>
            </a:pPr>
            <a:r>
              <a:rPr lang="es-ES_tradnl" sz="2400"/>
              <a:t>No es preciso el relleno de bits</a:t>
            </a:r>
            <a:endParaRPr lang="es-ES" sz="24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685800" y="609600"/>
            <a:ext cx="7772400" cy="685800"/>
          </a:xfrm>
        </p:spPr>
        <p:txBody>
          <a:bodyPr/>
          <a:lstStyle/>
          <a:p>
            <a:r>
              <a:rPr lang="es-ES_tradnl" sz="3600"/>
              <a:t>Ejercicio 3-8</a:t>
            </a:r>
            <a:endParaRPr lang="es-ES" sz="3600"/>
          </a:p>
        </p:txBody>
      </p:sp>
      <p:sp>
        <p:nvSpPr>
          <p:cNvPr id="145411" name="Rectangle 3"/>
          <p:cNvSpPr>
            <a:spLocks noGrp="1" noChangeArrowheads="1"/>
          </p:cNvSpPr>
          <p:nvPr>
            <p:ph type="body" idx="1"/>
          </p:nvPr>
        </p:nvSpPr>
        <p:spPr>
          <a:xfrm>
            <a:off x="685800" y="3048000"/>
            <a:ext cx="7772400" cy="3200400"/>
          </a:xfrm>
        </p:spPr>
        <p:txBody>
          <a:bodyPr/>
          <a:lstStyle/>
          <a:p>
            <a:pPr>
              <a:lnSpc>
                <a:spcPct val="90000"/>
              </a:lnSpc>
              <a:buFontTx/>
              <a:buNone/>
            </a:pPr>
            <a:r>
              <a:rPr lang="es-ES_tradnl" sz="2400"/>
              <a:t>El delimitador final de una trama puede ser el de principio de la siguiente.</a:t>
            </a:r>
          </a:p>
          <a:p>
            <a:pPr>
              <a:lnSpc>
                <a:spcPct val="90000"/>
              </a:lnSpc>
              <a:buFontTx/>
              <a:buNone/>
            </a:pPr>
            <a:r>
              <a:rPr lang="es-ES_tradnl" sz="2400"/>
              <a:t>Bits transmitidos:</a:t>
            </a:r>
          </a:p>
          <a:p>
            <a:pPr lvl="1">
              <a:lnSpc>
                <a:spcPct val="90000"/>
              </a:lnSpc>
              <a:buFontTx/>
              <a:buNone/>
            </a:pPr>
            <a:r>
              <a:rPr lang="es-ES_tradnl" sz="2400"/>
              <a:t>Info. de control (40 * 4195): 	  167800</a:t>
            </a:r>
          </a:p>
          <a:p>
            <a:pPr lvl="1">
              <a:lnSpc>
                <a:spcPct val="90000"/>
              </a:lnSpc>
              <a:buFontTx/>
              <a:buNone/>
            </a:pPr>
            <a:r>
              <a:rPr lang="es-ES_tradnl" sz="2400"/>
              <a:t>Delimitador final: 		            	8</a:t>
            </a:r>
          </a:p>
          <a:p>
            <a:pPr lvl="1">
              <a:lnSpc>
                <a:spcPct val="90000"/>
              </a:lnSpc>
              <a:buFontTx/>
              <a:buNone/>
            </a:pPr>
            <a:r>
              <a:rPr lang="es-ES_tradnl" sz="2400"/>
              <a:t>Datos:				8388608</a:t>
            </a:r>
          </a:p>
          <a:p>
            <a:pPr lvl="1">
              <a:lnSpc>
                <a:spcPct val="90000"/>
              </a:lnSpc>
              <a:buFontTx/>
              <a:buNone/>
            </a:pPr>
            <a:r>
              <a:rPr lang="es-ES_tradnl" sz="2400"/>
              <a:t>TOTAL:				</a:t>
            </a:r>
            <a:r>
              <a:rPr lang="es-ES_tradnl" sz="2400" b="1"/>
              <a:t>8556416 bits</a:t>
            </a:r>
          </a:p>
          <a:p>
            <a:pPr>
              <a:lnSpc>
                <a:spcPct val="90000"/>
              </a:lnSpc>
              <a:buFontTx/>
              <a:buNone/>
            </a:pPr>
            <a:r>
              <a:rPr lang="es-ES_tradnl" sz="2400"/>
              <a:t>Tiempo: 8556416/64000 = </a:t>
            </a:r>
            <a:r>
              <a:rPr lang="es-ES_tradnl" sz="2400" b="1"/>
              <a:t>133,69 seg</a:t>
            </a:r>
            <a:r>
              <a:rPr lang="es-ES_tradnl" sz="2400"/>
              <a:t>.</a:t>
            </a:r>
            <a:endParaRPr lang="es-ES" sz="2400"/>
          </a:p>
        </p:txBody>
      </p:sp>
      <p:graphicFrame>
        <p:nvGraphicFramePr>
          <p:cNvPr id="145412" name="Group 4"/>
          <p:cNvGraphicFramePr>
            <a:graphicFrameLocks noGrp="1"/>
          </p:cNvGraphicFramePr>
          <p:nvPr/>
        </p:nvGraphicFramePr>
        <p:xfrm>
          <a:off x="1066800" y="2073275"/>
          <a:ext cx="7315200" cy="395288"/>
        </p:xfrm>
        <a:graphic>
          <a:graphicData uri="http://schemas.openxmlformats.org/drawingml/2006/table">
            <a:tbl>
              <a:tblPr/>
              <a:tblGrid>
                <a:gridCol w="1219200"/>
                <a:gridCol w="1219200"/>
                <a:gridCol w="1219200"/>
                <a:gridCol w="1219200"/>
                <a:gridCol w="1219200"/>
                <a:gridCol w="1219200"/>
              </a:tblGrid>
              <a:tr h="365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01111110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Dirección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Control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Datos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CRC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01111110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5428" name="Text Box 20"/>
          <p:cNvSpPr txBox="1">
            <a:spLocks noChangeArrowheads="1"/>
          </p:cNvSpPr>
          <p:nvPr/>
        </p:nvSpPr>
        <p:spPr bwMode="auto">
          <a:xfrm>
            <a:off x="322263" y="1600200"/>
            <a:ext cx="592137" cy="396875"/>
          </a:xfrm>
          <a:prstGeom prst="rect">
            <a:avLst/>
          </a:prstGeom>
          <a:noFill/>
          <a:ln w="9525">
            <a:noFill/>
            <a:miter lim="800000"/>
            <a:headEnd/>
            <a:tailEnd/>
          </a:ln>
          <a:effectLst/>
        </p:spPr>
        <p:txBody>
          <a:bodyPr wrap="none">
            <a:spAutoFit/>
          </a:bodyPr>
          <a:lstStyle/>
          <a:p>
            <a:r>
              <a:rPr lang="es-ES_tradnl" sz="2000"/>
              <a:t>Bits</a:t>
            </a:r>
            <a:endParaRPr lang="es-ES" sz="2000"/>
          </a:p>
        </p:txBody>
      </p:sp>
      <p:sp>
        <p:nvSpPr>
          <p:cNvPr id="145429" name="Text Box 21"/>
          <p:cNvSpPr txBox="1">
            <a:spLocks noChangeArrowheads="1"/>
          </p:cNvSpPr>
          <p:nvPr/>
        </p:nvSpPr>
        <p:spPr bwMode="auto">
          <a:xfrm>
            <a:off x="1517650" y="1616075"/>
            <a:ext cx="311150" cy="396875"/>
          </a:xfrm>
          <a:prstGeom prst="rect">
            <a:avLst/>
          </a:prstGeom>
          <a:noFill/>
          <a:ln w="9525">
            <a:noFill/>
            <a:miter lim="800000"/>
            <a:headEnd/>
            <a:tailEnd/>
          </a:ln>
          <a:effectLst/>
        </p:spPr>
        <p:txBody>
          <a:bodyPr wrap="none">
            <a:spAutoFit/>
          </a:bodyPr>
          <a:lstStyle/>
          <a:p>
            <a:r>
              <a:rPr lang="es-ES_tradnl" sz="2000"/>
              <a:t>8</a:t>
            </a:r>
            <a:endParaRPr lang="es-ES" sz="2000"/>
          </a:p>
        </p:txBody>
      </p:sp>
      <p:sp>
        <p:nvSpPr>
          <p:cNvPr id="145430" name="Text Box 22"/>
          <p:cNvSpPr txBox="1">
            <a:spLocks noChangeArrowheads="1"/>
          </p:cNvSpPr>
          <p:nvPr/>
        </p:nvSpPr>
        <p:spPr bwMode="auto">
          <a:xfrm>
            <a:off x="2736850" y="1616075"/>
            <a:ext cx="311150" cy="396875"/>
          </a:xfrm>
          <a:prstGeom prst="rect">
            <a:avLst/>
          </a:prstGeom>
          <a:noFill/>
          <a:ln w="9525">
            <a:noFill/>
            <a:miter lim="800000"/>
            <a:headEnd/>
            <a:tailEnd/>
          </a:ln>
          <a:effectLst/>
        </p:spPr>
        <p:txBody>
          <a:bodyPr wrap="none">
            <a:spAutoFit/>
          </a:bodyPr>
          <a:lstStyle/>
          <a:p>
            <a:r>
              <a:rPr lang="es-ES_tradnl" sz="2000"/>
              <a:t>8</a:t>
            </a:r>
            <a:endParaRPr lang="es-ES" sz="2000"/>
          </a:p>
        </p:txBody>
      </p:sp>
      <p:sp>
        <p:nvSpPr>
          <p:cNvPr id="145431" name="Text Box 23"/>
          <p:cNvSpPr txBox="1">
            <a:spLocks noChangeArrowheads="1"/>
          </p:cNvSpPr>
          <p:nvPr/>
        </p:nvSpPr>
        <p:spPr bwMode="auto">
          <a:xfrm>
            <a:off x="3956050" y="1616075"/>
            <a:ext cx="311150" cy="396875"/>
          </a:xfrm>
          <a:prstGeom prst="rect">
            <a:avLst/>
          </a:prstGeom>
          <a:noFill/>
          <a:ln w="9525">
            <a:noFill/>
            <a:miter lim="800000"/>
            <a:headEnd/>
            <a:tailEnd/>
          </a:ln>
          <a:effectLst/>
        </p:spPr>
        <p:txBody>
          <a:bodyPr wrap="none">
            <a:spAutoFit/>
          </a:bodyPr>
          <a:lstStyle/>
          <a:p>
            <a:r>
              <a:rPr lang="es-ES_tradnl" sz="2000"/>
              <a:t>8</a:t>
            </a:r>
            <a:endParaRPr lang="es-ES" sz="2000"/>
          </a:p>
        </p:txBody>
      </p:sp>
      <p:sp>
        <p:nvSpPr>
          <p:cNvPr id="145432" name="Text Box 24"/>
          <p:cNvSpPr txBox="1">
            <a:spLocks noChangeArrowheads="1"/>
          </p:cNvSpPr>
          <p:nvPr/>
        </p:nvSpPr>
        <p:spPr bwMode="auto">
          <a:xfrm>
            <a:off x="7613650" y="1616075"/>
            <a:ext cx="311150" cy="396875"/>
          </a:xfrm>
          <a:prstGeom prst="rect">
            <a:avLst/>
          </a:prstGeom>
          <a:noFill/>
          <a:ln w="9525">
            <a:noFill/>
            <a:miter lim="800000"/>
            <a:headEnd/>
            <a:tailEnd/>
          </a:ln>
          <a:effectLst/>
        </p:spPr>
        <p:txBody>
          <a:bodyPr wrap="none">
            <a:spAutoFit/>
          </a:bodyPr>
          <a:lstStyle/>
          <a:p>
            <a:r>
              <a:rPr lang="es-ES_tradnl" sz="2000"/>
              <a:t>8</a:t>
            </a:r>
            <a:endParaRPr lang="es-ES" sz="2000"/>
          </a:p>
        </p:txBody>
      </p:sp>
      <p:sp>
        <p:nvSpPr>
          <p:cNvPr id="145433" name="Text Box 25"/>
          <p:cNvSpPr txBox="1">
            <a:spLocks noChangeArrowheads="1"/>
          </p:cNvSpPr>
          <p:nvPr/>
        </p:nvSpPr>
        <p:spPr bwMode="auto">
          <a:xfrm>
            <a:off x="6343650" y="1600200"/>
            <a:ext cx="438150" cy="396875"/>
          </a:xfrm>
          <a:prstGeom prst="rect">
            <a:avLst/>
          </a:prstGeom>
          <a:noFill/>
          <a:ln w="9525">
            <a:noFill/>
            <a:miter lim="800000"/>
            <a:headEnd/>
            <a:tailEnd/>
          </a:ln>
          <a:effectLst/>
        </p:spPr>
        <p:txBody>
          <a:bodyPr wrap="none">
            <a:spAutoFit/>
          </a:bodyPr>
          <a:lstStyle/>
          <a:p>
            <a:r>
              <a:rPr lang="es-ES_tradnl" sz="2000"/>
              <a:t>16</a:t>
            </a:r>
            <a:endParaRPr lang="es-ES" sz="2000"/>
          </a:p>
        </p:txBody>
      </p:sp>
      <p:sp>
        <p:nvSpPr>
          <p:cNvPr id="145434" name="Text Box 26"/>
          <p:cNvSpPr txBox="1">
            <a:spLocks noChangeArrowheads="1"/>
          </p:cNvSpPr>
          <p:nvPr/>
        </p:nvSpPr>
        <p:spPr bwMode="auto">
          <a:xfrm>
            <a:off x="5105400" y="1600200"/>
            <a:ext cx="533400" cy="396875"/>
          </a:xfrm>
          <a:prstGeom prst="rect">
            <a:avLst/>
          </a:prstGeom>
          <a:noFill/>
          <a:ln w="9525">
            <a:noFill/>
            <a:miter lim="800000"/>
            <a:headEnd/>
            <a:tailEnd/>
          </a:ln>
          <a:effectLst/>
        </p:spPr>
        <p:txBody>
          <a:bodyPr>
            <a:spAutoFit/>
          </a:bodyPr>
          <a:lstStyle/>
          <a:p>
            <a:r>
              <a:rPr lang="es-ES_tradnl" sz="2000">
                <a:sym typeface="Symbol" pitchFamily="18" charset="2"/>
              </a:rPr>
              <a:t>0</a:t>
            </a:r>
            <a:endParaRPr lang="es-ES" sz="2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s-ES_tradnl"/>
              <a:t>Ejercicio 3-8</a:t>
            </a:r>
            <a:endParaRPr lang="es-ES"/>
          </a:p>
        </p:txBody>
      </p:sp>
      <p:sp>
        <p:nvSpPr>
          <p:cNvPr id="146435" name="Rectangle 3"/>
          <p:cNvSpPr>
            <a:spLocks noGrp="1" noChangeArrowheads="1"/>
          </p:cNvSpPr>
          <p:nvPr>
            <p:ph type="body" idx="1"/>
          </p:nvPr>
        </p:nvSpPr>
        <p:spPr/>
        <p:txBody>
          <a:bodyPr/>
          <a:lstStyle/>
          <a:p>
            <a:pPr>
              <a:lnSpc>
                <a:spcPct val="90000"/>
              </a:lnSpc>
              <a:buFontTx/>
              <a:buNone/>
            </a:pPr>
            <a:r>
              <a:rPr lang="es-ES_tradnl" sz="2400"/>
              <a:t>Carácter 231 = 11100111</a:t>
            </a:r>
          </a:p>
          <a:p>
            <a:pPr>
              <a:lnSpc>
                <a:spcPct val="90000"/>
              </a:lnSpc>
              <a:buFontTx/>
              <a:buNone/>
            </a:pPr>
            <a:r>
              <a:rPr lang="es-ES_tradnl" sz="2400"/>
              <a:t>Secuencia de datos: 111001111110011111100111...</a:t>
            </a:r>
          </a:p>
          <a:p>
            <a:pPr>
              <a:lnSpc>
                <a:spcPct val="90000"/>
              </a:lnSpc>
              <a:buFontTx/>
              <a:buNone/>
            </a:pPr>
            <a:r>
              <a:rPr lang="es-ES_tradnl" sz="2400"/>
              <a:t>Ahora hay que hacer relleno de bits entre caracteres:</a:t>
            </a:r>
          </a:p>
          <a:p>
            <a:pPr>
              <a:lnSpc>
                <a:spcPct val="90000"/>
              </a:lnSpc>
              <a:buFontTx/>
              <a:buNone/>
            </a:pPr>
            <a:r>
              <a:rPr lang="es-ES_tradnl" sz="2400"/>
              <a:t>			1110011111</a:t>
            </a:r>
            <a:r>
              <a:rPr lang="es-ES_tradnl" sz="2400">
                <a:solidFill>
                  <a:srgbClr val="FF0000"/>
                </a:solidFill>
              </a:rPr>
              <a:t>1</a:t>
            </a:r>
            <a:r>
              <a:rPr lang="es-ES_tradnl" sz="2400"/>
              <a:t>10011111100111...</a:t>
            </a:r>
          </a:p>
          <a:p>
            <a:pPr>
              <a:lnSpc>
                <a:spcPct val="90000"/>
              </a:lnSpc>
              <a:buFontTx/>
              <a:buNone/>
            </a:pPr>
            <a:r>
              <a:rPr lang="es-ES_tradnl" sz="2400"/>
              <a:t>Las tramas con 2000 bits (250 bytes) llevarán 249 bits de relleno</a:t>
            </a:r>
          </a:p>
          <a:p>
            <a:pPr>
              <a:lnSpc>
                <a:spcPct val="90000"/>
              </a:lnSpc>
              <a:buFontTx/>
              <a:buNone/>
            </a:pPr>
            <a:r>
              <a:rPr lang="es-ES_tradnl" sz="2400"/>
              <a:t>La de  608 bits (76 bytes) llevará 75 de relleno.</a:t>
            </a:r>
          </a:p>
          <a:p>
            <a:pPr>
              <a:lnSpc>
                <a:spcPct val="90000"/>
              </a:lnSpc>
              <a:buFontTx/>
              <a:buNone/>
            </a:pPr>
            <a:r>
              <a:rPr lang="es-ES_tradnl" sz="2400"/>
              <a:t>Bits de relleno: 4194 * 249 + 75 = 1044381</a:t>
            </a:r>
          </a:p>
          <a:p>
            <a:pPr>
              <a:lnSpc>
                <a:spcPct val="90000"/>
              </a:lnSpc>
              <a:buFontTx/>
              <a:buNone/>
            </a:pPr>
            <a:r>
              <a:rPr lang="es-ES_tradnl" sz="2400"/>
              <a:t>Bits transmitidos: 8556448 + 1044381 = </a:t>
            </a:r>
            <a:r>
              <a:rPr lang="es-ES_tradnl" sz="2400" b="1"/>
              <a:t>9600797 bits</a:t>
            </a:r>
          </a:p>
          <a:p>
            <a:pPr>
              <a:lnSpc>
                <a:spcPct val="90000"/>
              </a:lnSpc>
              <a:buFontTx/>
              <a:buNone/>
            </a:pPr>
            <a:r>
              <a:rPr lang="es-ES_tradnl" sz="2400"/>
              <a:t>Tiempo: 9600797/64000 = </a:t>
            </a:r>
            <a:r>
              <a:rPr lang="es-ES_tradnl" sz="2400" b="1"/>
              <a:t>150,01 seg</a:t>
            </a:r>
            <a:r>
              <a:rPr lang="es-ES_tradnl" sz="2400"/>
              <a:t>.</a:t>
            </a:r>
            <a:endParaRPr lang="es-ES" sz="24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609600" y="2225675"/>
            <a:ext cx="7924800" cy="822325"/>
          </a:xfrm>
          <a:prstGeom prst="rect">
            <a:avLst/>
          </a:prstGeom>
          <a:noFill/>
          <a:ln w="9525">
            <a:noFill/>
            <a:miter lim="800000"/>
            <a:headEnd/>
            <a:tailEnd/>
          </a:ln>
          <a:effectLst/>
        </p:spPr>
        <p:txBody>
          <a:bodyPr>
            <a:spAutoFit/>
          </a:bodyPr>
          <a:lstStyle/>
          <a:p>
            <a:pPr>
              <a:spcBef>
                <a:spcPct val="25000"/>
              </a:spcBef>
            </a:pPr>
            <a:r>
              <a:rPr lang="es-ES_tradnl" b="1"/>
              <a:t>El uso de código EBCDIC no cambia en nada el resultado si el valor en binario se mantiene.</a:t>
            </a:r>
          </a:p>
        </p:txBody>
      </p:sp>
      <p:sp>
        <p:nvSpPr>
          <p:cNvPr id="122883" name="Rectangle 3"/>
          <p:cNvSpPr>
            <a:spLocks noGrp="1" noChangeArrowheads="1"/>
          </p:cNvSpPr>
          <p:nvPr>
            <p:ph type="title"/>
          </p:nvPr>
        </p:nvSpPr>
        <p:spPr>
          <a:noFill/>
          <a:ln/>
        </p:spPr>
        <p:txBody>
          <a:bodyPr/>
          <a:lstStyle/>
          <a:p>
            <a:r>
              <a:rPr lang="es-ES_tradnl"/>
              <a:t>Ejercicio 3-8</a:t>
            </a:r>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s-ES_tradnl"/>
              <a:t>Tipo de transmisión</a:t>
            </a:r>
            <a:endParaRPr lang="es-ES"/>
          </a:p>
        </p:txBody>
      </p:sp>
      <p:sp>
        <p:nvSpPr>
          <p:cNvPr id="101379" name="Rectangle 3"/>
          <p:cNvSpPr>
            <a:spLocks noGrp="1" noChangeArrowheads="1"/>
          </p:cNvSpPr>
          <p:nvPr>
            <p:ph type="body" idx="1"/>
          </p:nvPr>
        </p:nvSpPr>
        <p:spPr/>
        <p:txBody>
          <a:bodyPr/>
          <a:lstStyle/>
          <a:p>
            <a:r>
              <a:rPr lang="es-ES_tradnl"/>
              <a:t>Asíncrona: cada byte se envía de forma independiente. Cuando no hay datos que enviar la línea está en silencio</a:t>
            </a:r>
          </a:p>
          <a:p>
            <a:r>
              <a:rPr lang="es-ES_tradnl"/>
              <a:t>Síncrona: la trama se envía sin separación entre los bytes. Cuando no hay nada que enviar el emisor envía una secuencia determinada de forma ininterrumpida para asegurar que no se pierde el sincronismo.</a:t>
            </a:r>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1026"/>
          <p:cNvPicPr>
            <a:picLocks noChangeAspect="1" noChangeArrowheads="1"/>
          </p:cNvPicPr>
          <p:nvPr/>
        </p:nvPicPr>
        <p:blipFill>
          <a:blip r:embed="rId3" cstate="print"/>
          <a:srcRect/>
          <a:stretch>
            <a:fillRect/>
          </a:stretch>
        </p:blipFill>
        <p:spPr bwMode="auto">
          <a:xfrm>
            <a:off x="1600200" y="879475"/>
            <a:ext cx="5867400" cy="5699125"/>
          </a:xfrm>
          <a:prstGeom prst="rect">
            <a:avLst/>
          </a:prstGeom>
          <a:noFill/>
          <a:ln w="12700">
            <a:noFill/>
            <a:miter lim="800000"/>
            <a:headEnd/>
            <a:tailEnd/>
          </a:ln>
          <a:effectLst/>
        </p:spPr>
      </p:pic>
      <p:sp>
        <p:nvSpPr>
          <p:cNvPr id="98307" name="Text Box 1027"/>
          <p:cNvSpPr txBox="1">
            <a:spLocks noChangeArrowheads="1"/>
          </p:cNvSpPr>
          <p:nvPr/>
        </p:nvSpPr>
        <p:spPr bwMode="auto">
          <a:xfrm>
            <a:off x="1384300" y="115888"/>
            <a:ext cx="6235700" cy="519112"/>
          </a:xfrm>
          <a:prstGeom prst="rect">
            <a:avLst/>
          </a:prstGeom>
          <a:noFill/>
          <a:ln w="9525">
            <a:noFill/>
            <a:miter lim="800000"/>
            <a:headEnd/>
            <a:tailEnd/>
          </a:ln>
          <a:effectLst/>
        </p:spPr>
        <p:txBody>
          <a:bodyPr wrap="none">
            <a:spAutoFit/>
          </a:bodyPr>
          <a:lstStyle/>
          <a:p>
            <a:r>
              <a:rPr lang="es-ES_tradnl" sz="2800"/>
              <a:t>Características de la transmisión asíncrona</a:t>
            </a:r>
            <a:endParaRPr lang="es-E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404813"/>
            <a:ext cx="7772400" cy="1143000"/>
          </a:xfrm>
        </p:spPr>
        <p:txBody>
          <a:bodyPr/>
          <a:lstStyle/>
          <a:p>
            <a:r>
              <a:rPr lang="es-ES_tradnl" sz="3600"/>
              <a:t>Técnicas de identificación de tramas</a:t>
            </a:r>
          </a:p>
        </p:txBody>
      </p:sp>
      <p:sp>
        <p:nvSpPr>
          <p:cNvPr id="3075" name="Rectangle 3"/>
          <p:cNvSpPr>
            <a:spLocks noGrp="1" noChangeArrowheads="1"/>
          </p:cNvSpPr>
          <p:nvPr>
            <p:ph type="body" idx="1"/>
          </p:nvPr>
        </p:nvSpPr>
        <p:spPr>
          <a:xfrm>
            <a:off x="685800" y="1776413"/>
            <a:ext cx="7772400" cy="4114800"/>
          </a:xfrm>
        </p:spPr>
        <p:txBody>
          <a:bodyPr/>
          <a:lstStyle/>
          <a:p>
            <a:pPr>
              <a:lnSpc>
                <a:spcPct val="90000"/>
              </a:lnSpc>
            </a:pPr>
            <a:r>
              <a:rPr lang="en-GB" sz="2800">
                <a:cs typeface="Times New Roman" pitchFamily="18" charset="0"/>
              </a:rPr>
              <a:t>Contador de caracteres: posibles problemas por pérdida de sincronismo.</a:t>
            </a:r>
          </a:p>
          <a:p>
            <a:pPr>
              <a:lnSpc>
                <a:spcPct val="90000"/>
              </a:lnSpc>
            </a:pPr>
            <a:r>
              <a:rPr lang="en-GB" sz="2800">
                <a:cs typeface="Times New Roman" pitchFamily="18" charset="0"/>
              </a:rPr>
              <a:t>Caracteres de inicio y final con caracteres de relleno: normalmente ASCII DLE STX para inicio y DLE ETX para final, con DLE de relleno.</a:t>
            </a:r>
          </a:p>
          <a:p>
            <a:pPr>
              <a:lnSpc>
                <a:spcPct val="90000"/>
              </a:lnSpc>
            </a:pPr>
            <a:r>
              <a:rPr lang="en-GB" sz="2800">
                <a:cs typeface="Times New Roman" pitchFamily="18" charset="0"/>
              </a:rPr>
              <a:t>Secuencia de bits indicadora de inicio y final, con bits de relleno: normalmente 01111110; si en los datos aparecen cinco bits seguidos a 1 se intercala automáticamente un 0.</a:t>
            </a:r>
          </a:p>
          <a:p>
            <a:pPr>
              <a:lnSpc>
                <a:spcPct val="90000"/>
              </a:lnSpc>
            </a:pPr>
            <a:r>
              <a:rPr lang="es-ES" sz="2800">
                <a:cs typeface="Times New Roman" pitchFamily="18" charset="0"/>
              </a:rPr>
              <a:t>Violaciones de código a nivel físico</a:t>
            </a:r>
            <a:r>
              <a:rPr lang="es-ES_tradnl" sz="2800">
                <a:cs typeface="Times New Roman" pitchFamily="18" charset="0"/>
              </a:rPr>
              <a:t>: se utiliza en algunas redes locales</a:t>
            </a:r>
            <a:r>
              <a:rPr lang="es-ES" sz="2800">
                <a:cs typeface="Times New Roman" pitchFamily="18" charset="0"/>
              </a:rPr>
              <a:t>.</a:t>
            </a:r>
            <a:endParaRPr lang="es-ES_tradnl" sz="2800">
              <a:cs typeface="Times New Roman" pitchFamily="18"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2006</TotalTime>
  <Words>3072</Words>
  <Application>Microsoft Office PowerPoint</Application>
  <PresentationFormat>Presentación en pantalla (4:3)</PresentationFormat>
  <Paragraphs>817</Paragraphs>
  <Slides>65</Slides>
  <Notes>65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65</vt:i4>
      </vt:variant>
    </vt:vector>
  </HeadingPairs>
  <TitlesOfParts>
    <vt:vector size="70" baseType="lpstr">
      <vt:lpstr>Arial</vt:lpstr>
      <vt:lpstr>Courier New</vt:lpstr>
      <vt:lpstr>Symbol</vt:lpstr>
      <vt:lpstr>Times New Roman</vt:lpstr>
      <vt:lpstr>Diseño predeterminado</vt:lpstr>
      <vt:lpstr>Presentación de PowerPoint</vt:lpstr>
      <vt:lpstr>Sumario</vt:lpstr>
      <vt:lpstr>Presentación de PowerPoint</vt:lpstr>
      <vt:lpstr>Presentación de PowerPoint</vt:lpstr>
      <vt:lpstr>Presentación de PowerPoint</vt:lpstr>
      <vt:lpstr>Funciones de la capa de enlace</vt:lpstr>
      <vt:lpstr>Tipo de transmisión</vt:lpstr>
      <vt:lpstr>Presentación de PowerPoint</vt:lpstr>
      <vt:lpstr>Técnicas de identificación de tramas</vt:lpstr>
      <vt:lpstr>Presentación de PowerPoint</vt:lpstr>
      <vt:lpstr>Presentación de PowerPoint</vt:lpstr>
      <vt:lpstr>Control de flujo</vt:lpstr>
      <vt:lpstr>Tasa de errores (BER)</vt:lpstr>
      <vt:lpstr>Valores de BER habituales</vt:lpstr>
      <vt:lpstr>Códigos de control de errores</vt:lpstr>
      <vt:lpstr>Estrategias de control de errores</vt:lpstr>
      <vt:lpstr>Presentación de PowerPoint</vt:lpstr>
      <vt:lpstr>Sumario</vt:lpstr>
      <vt:lpstr>Protocolo de parada y espera</vt:lpstr>
      <vt:lpstr>Parada y espera</vt:lpstr>
      <vt:lpstr>Sumario</vt:lpstr>
      <vt:lpstr> Protocolo de ventana deslizante</vt:lpstr>
      <vt:lpstr>Ventana deslizante</vt:lpstr>
      <vt:lpstr>Tamaño de ventana</vt:lpstr>
      <vt:lpstr>Protocolos de ventana deslizante</vt:lpstr>
      <vt:lpstr>Presentación de PowerPoint</vt:lpstr>
      <vt:lpstr>Presentación de PowerPoint</vt:lpstr>
      <vt:lpstr>Presentación de PowerPoint</vt:lpstr>
      <vt:lpstr>Sumario</vt:lpstr>
      <vt:lpstr>Familia de protocolos HDLC (High level Data Link Control) </vt:lpstr>
      <vt:lpstr>Formato de trama HDLC</vt:lpstr>
      <vt:lpstr>Tipos de tramas HDLC</vt:lpstr>
      <vt:lpstr>Comandos en tramas de supervisión HDLC</vt:lpstr>
      <vt:lpstr>Elaboración de tramas HDLC</vt:lpstr>
      <vt:lpstr>Funcionamiento de HDLC</vt:lpstr>
      <vt:lpstr>Presentación de PowerPoint</vt:lpstr>
      <vt:lpstr>Nivel de enlace en Internet</vt:lpstr>
      <vt:lpstr>Presentación de PowerPoint</vt:lpstr>
      <vt:lpstr>PPP (Point to Point Protocol)</vt:lpstr>
      <vt:lpstr>Formato de trama PPP</vt:lpstr>
      <vt:lpstr>Componentes de PPP</vt:lpstr>
      <vt:lpstr>Funcionamiento de CHAP (Challenge Handshake Protocol)</vt:lpstr>
      <vt:lpstr>Nivel de enlace en Frame Relay</vt:lpstr>
      <vt:lpstr>Sumario</vt:lpstr>
      <vt:lpstr>Nivel de enlace en ATM</vt:lpstr>
      <vt:lpstr>Estructura de la cabecera de celda ATM</vt:lpstr>
      <vt:lpstr>Identificación de celdas ATM</vt:lpstr>
      <vt:lpstr>Presentación de PowerPoint</vt:lpstr>
      <vt:lpstr>Presentación de PowerPoint</vt:lpstr>
      <vt:lpstr>Presentación de PowerPoint</vt:lpstr>
      <vt:lpstr>Ejercicios</vt:lpstr>
      <vt:lpstr>Ejercicio 3</vt:lpstr>
      <vt:lpstr>Ejercicio 3-6</vt:lpstr>
      <vt:lpstr>Ejercicio 3-6</vt:lpstr>
      <vt:lpstr>Numseq 8 ventana 7 (retroceso n)</vt:lpstr>
      <vt:lpstr>Ejercicio 3-7</vt:lpstr>
      <vt:lpstr>Ejercicio 3-7</vt:lpstr>
      <vt:lpstr>Ejercicio 3-7 Tasa de error en enlace ATM</vt:lpstr>
      <vt:lpstr>Ejercicio 3-7</vt:lpstr>
      <vt:lpstr>Ejercicio 3-7</vt:lpstr>
      <vt:lpstr>Ejercicio 3-8</vt:lpstr>
      <vt:lpstr>Ejercicio 3-8</vt:lpstr>
      <vt:lpstr>Ejercicio 3-8</vt:lpstr>
      <vt:lpstr>Ejercicio 3-8</vt:lpstr>
      <vt:lpstr>Ejercicio 3-8</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Capa de Enlace</dc:title>
  <dc:creator>Rogelio Montañana</dc:creator>
  <cp:lastModifiedBy>montanan</cp:lastModifiedBy>
  <cp:revision>68</cp:revision>
  <dcterms:created xsi:type="dcterms:W3CDTF">2000-02-19T22:42:16Z</dcterms:created>
  <dcterms:modified xsi:type="dcterms:W3CDTF">2016-01-18T18:49:26Z</dcterms:modified>
</cp:coreProperties>
</file>